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6" r:id="rId2"/>
    <p:sldId id="446" r:id="rId3"/>
    <p:sldId id="418" r:id="rId4"/>
    <p:sldId id="428" r:id="rId5"/>
    <p:sldId id="429" r:id="rId6"/>
    <p:sldId id="431" r:id="rId7"/>
    <p:sldId id="430" r:id="rId8"/>
    <p:sldId id="260" r:id="rId9"/>
    <p:sldId id="261" r:id="rId10"/>
    <p:sldId id="269" r:id="rId11"/>
    <p:sldId id="274" r:id="rId12"/>
    <p:sldId id="275" r:id="rId13"/>
    <p:sldId id="416" r:id="rId14"/>
    <p:sldId id="278" r:id="rId15"/>
    <p:sldId id="417" r:id="rId16"/>
    <p:sldId id="277" r:id="rId17"/>
    <p:sldId id="282" r:id="rId18"/>
    <p:sldId id="309" r:id="rId19"/>
    <p:sldId id="280" r:id="rId20"/>
    <p:sldId id="284" r:id="rId21"/>
    <p:sldId id="286" r:id="rId22"/>
    <p:sldId id="308" r:id="rId23"/>
    <p:sldId id="288" r:id="rId24"/>
    <p:sldId id="289" r:id="rId25"/>
    <p:sldId id="301" r:id="rId26"/>
    <p:sldId id="291" r:id="rId27"/>
    <p:sldId id="290" r:id="rId28"/>
    <p:sldId id="292" r:id="rId29"/>
    <p:sldId id="293" r:id="rId30"/>
    <p:sldId id="297" r:id="rId31"/>
    <p:sldId id="298" r:id="rId32"/>
    <p:sldId id="295" r:id="rId33"/>
    <p:sldId id="299" r:id="rId34"/>
    <p:sldId id="318" r:id="rId35"/>
    <p:sldId id="425" r:id="rId36"/>
    <p:sldId id="323" r:id="rId37"/>
    <p:sldId id="445" r:id="rId38"/>
    <p:sldId id="324" r:id="rId39"/>
    <p:sldId id="426" r:id="rId40"/>
    <p:sldId id="451" r:id="rId41"/>
    <p:sldId id="320" r:id="rId42"/>
    <p:sldId id="322" r:id="rId43"/>
    <p:sldId id="413" r:id="rId44"/>
    <p:sldId id="326" r:id="rId45"/>
    <p:sldId id="325" r:id="rId46"/>
    <p:sldId id="321" r:id="rId47"/>
    <p:sldId id="327" r:id="rId48"/>
    <p:sldId id="421" r:id="rId49"/>
    <p:sldId id="330" r:id="rId50"/>
    <p:sldId id="328" r:id="rId51"/>
    <p:sldId id="329" r:id="rId52"/>
    <p:sldId id="303" r:id="rId53"/>
    <p:sldId id="427" r:id="rId54"/>
    <p:sldId id="352" r:id="rId55"/>
    <p:sldId id="356" r:id="rId56"/>
    <p:sldId id="358" r:id="rId57"/>
    <p:sldId id="354" r:id="rId58"/>
    <p:sldId id="351" r:id="rId59"/>
    <p:sldId id="353" r:id="rId60"/>
    <p:sldId id="382" r:id="rId61"/>
    <p:sldId id="383" r:id="rId62"/>
    <p:sldId id="378" r:id="rId63"/>
    <p:sldId id="379" r:id="rId64"/>
    <p:sldId id="305" r:id="rId65"/>
    <p:sldId id="438" r:id="rId66"/>
    <p:sldId id="376" r:id="rId67"/>
    <p:sldId id="377" r:id="rId68"/>
    <p:sldId id="384" r:id="rId69"/>
    <p:sldId id="364" r:id="rId70"/>
    <p:sldId id="436" r:id="rId71"/>
    <p:sldId id="434" r:id="rId72"/>
    <p:sldId id="432" r:id="rId73"/>
    <p:sldId id="368" r:id="rId74"/>
    <p:sldId id="370" r:id="rId75"/>
    <p:sldId id="371" r:id="rId76"/>
    <p:sldId id="374" r:id="rId77"/>
    <p:sldId id="372" r:id="rId78"/>
    <p:sldId id="394" r:id="rId79"/>
    <p:sldId id="331" r:id="rId80"/>
    <p:sldId id="437" r:id="rId81"/>
    <p:sldId id="360" r:id="rId82"/>
    <p:sldId id="387" r:id="rId83"/>
    <p:sldId id="361" r:id="rId84"/>
    <p:sldId id="362" r:id="rId85"/>
    <p:sldId id="359" r:id="rId86"/>
    <p:sldId id="385" r:id="rId87"/>
    <p:sldId id="388" r:id="rId88"/>
    <p:sldId id="389" r:id="rId89"/>
    <p:sldId id="391" r:id="rId90"/>
    <p:sldId id="390" r:id="rId91"/>
    <p:sldId id="439" r:id="rId92"/>
    <p:sldId id="423" r:id="rId93"/>
    <p:sldId id="332" r:id="rId94"/>
    <p:sldId id="337" r:id="rId95"/>
    <p:sldId id="392" r:id="rId96"/>
    <p:sldId id="338" r:id="rId97"/>
    <p:sldId id="335" r:id="rId98"/>
    <p:sldId id="333" r:id="rId99"/>
    <p:sldId id="339" r:id="rId100"/>
    <p:sldId id="340" r:id="rId101"/>
    <p:sldId id="393" r:id="rId102"/>
    <p:sldId id="341" r:id="rId103"/>
    <p:sldId id="342" r:id="rId104"/>
    <p:sldId id="343" r:id="rId105"/>
    <p:sldId id="344" r:id="rId106"/>
    <p:sldId id="345" r:id="rId107"/>
    <p:sldId id="348" r:id="rId108"/>
    <p:sldId id="349" r:id="rId109"/>
    <p:sldId id="441" r:id="rId110"/>
    <p:sldId id="442" r:id="rId111"/>
    <p:sldId id="443" r:id="rId112"/>
    <p:sldId id="444" r:id="rId1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62624"/>
    <a:srgbClr val="DE1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1" autoAdjust="0"/>
  </p:normalViewPr>
  <p:slideViewPr>
    <p:cSldViewPr>
      <p:cViewPr>
        <p:scale>
          <a:sx n="83" d="100"/>
          <a:sy n="83" d="100"/>
        </p:scale>
        <p:origin x="-1262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B75FB-5FB5-4D6C-B9EE-F2726A721F2E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98FBA-EF73-4594-8854-7F9B09B31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8FBA-EF73-4594-8854-7F9B09B311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93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94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96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97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98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99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100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102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находящийся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липосоме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защищен ее мембраной от действия неблагоприятных факторов, а с другой - та же мембрана не позволяет токсичному препарату превысить допустимую концентрацию в биологических жидкостях организма.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Липосома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данном случае выполняет роль хранилища, из которого препарат высвобождается постепенно, в нужных дозах и в течение требуемого промежутка времени.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103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104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8FBA-EF73-4594-8854-7F9B09B311F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97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105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106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107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9CAC-DC18-436E-8C3F-4EBF66596937}" type="slidenum">
              <a:rPr lang="ru-RU" smtClean="0"/>
              <a:pPr/>
              <a:t>108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8FBA-EF73-4594-8854-7F9B09B311F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80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8FBA-EF73-4594-8854-7F9B09B311F7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8FBA-EF73-4594-8854-7F9B09B311F7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8FBA-EF73-4594-8854-7F9B09B311F7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4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8FBA-EF73-4594-8854-7F9B09B311F7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FC35-11AC-4C0D-89A5-BF9BAB7697E6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8FBA-EF73-4594-8854-7F9B09B311F7}" type="slidenum">
              <a:rPr lang="ru-RU" smtClean="0"/>
              <a:pPr/>
              <a:t>81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8064-7A80-42CF-AE36-84EFCF67FEED}" type="datetime1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A23-FBF7-4DF8-A4B2-5E2D67EC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B74A-2BE0-45B5-BB09-F9B994D4DE72}" type="datetime1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A23-FBF7-4DF8-A4B2-5E2D67EC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8343-7C79-48A6-8422-399063F64CA5}" type="datetime1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A23-FBF7-4DF8-A4B2-5E2D67EC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847-694A-47D1-9330-155729DD15D8}" type="datetime1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A23-FBF7-4DF8-A4B2-5E2D67EC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CB82-1AE6-4C2B-BD47-3E426DCB2883}" type="datetime1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A23-FBF7-4DF8-A4B2-5E2D67EC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E43E-FAA7-4317-A29E-5C5C363FF961}" type="datetime1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A23-FBF7-4DF8-A4B2-5E2D67EC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5314-E935-4C5B-8C47-2605AB08A42E}" type="datetime1">
              <a:rPr lang="ru-RU" smtClean="0"/>
              <a:t>04.11.2018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A23-FBF7-4DF8-A4B2-5E2D67EC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160-3F7A-4500-9A5F-1DA931CE319A}" type="datetime1">
              <a:rPr lang="ru-RU" smtClean="0"/>
              <a:t>04.11.2018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A23-FBF7-4DF8-A4B2-5E2D67EC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7912-6ACB-4D03-BA91-2EF96E09B640}" type="datetime1">
              <a:rPr lang="ru-RU" smtClean="0"/>
              <a:t>04.11.2018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A23-FBF7-4DF8-A4B2-5E2D67EC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B763-BFC6-4390-A092-1A797876DEF4}" type="datetime1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A23-FBF7-4DF8-A4B2-5E2D67EC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B982-3677-4CB2-8D9A-760091B66677}" type="datetime1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A23-FBF7-4DF8-A4B2-5E2D67EC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E198B-5FDE-407E-A470-03CE0DCEEFCF}" type="datetime1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CA23-FBF7-4DF8-A4B2-5E2D67EC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wmf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4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5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6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7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8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850112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Мембраны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 descr="&amp;Kcy;&amp;acy;&amp;rcy;&amp;tcy;&amp;icy;&amp;ncy;&amp;kcy;&amp;acy; 74 &amp;icy;&amp;zcy; 1514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4032406" cy="307183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5" name="Рисунок 11" descr="Мембраны биологические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14686"/>
            <a:ext cx="4248515" cy="32147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54032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Функции мембран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5143536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Барьерная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Транспортная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Матричная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Механическая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Энергетическая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Рецепторная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Ферментативная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Осуществление генерации и проведение биопотенциалов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Поддерживание постоянной концентрации ионов</a:t>
            </a:r>
            <a:endParaRPr lang="ru-RU" sz="2800" u="sng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85794"/>
            <a:ext cx="8258175" cy="2214578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моделированием клеточных мембран;</a:t>
            </a:r>
          </a:p>
          <a:p>
            <a:pPr marL="420624" indent="-384048" fontAlgn="auto">
              <a:spcAft>
                <a:spcPts val="0"/>
              </a:spcAft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20624" indent="-384048"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Решение проблемы топологии двумерных поверхностей в трехмерном пространстве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t3.gstatic.com/images?q=tbn:ANd9GcTGeKZDT7_oOI9XhnfJ6-BJDZnqftkPSVs1l6F32ARKvHLdwuxaT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53858"/>
            <a:ext cx="3286120" cy="2465664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072494" cy="529375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В косметологии</a:t>
            </a:r>
          </a:p>
          <a:p>
            <a:r>
              <a:rPr lang="ru-RU" sz="2400" dirty="0" smtClean="0">
                <a:latin typeface="Century Schoolbook" pitchFamily="18" charset="0"/>
              </a:rPr>
              <a:t>В основе </a:t>
            </a:r>
            <a:r>
              <a:rPr lang="ru-RU" sz="2400" dirty="0" err="1" smtClean="0">
                <a:latin typeface="Century Schoolbook" pitchFamily="18" charset="0"/>
              </a:rPr>
              <a:t>липосомного</a:t>
            </a:r>
            <a:r>
              <a:rPr lang="ru-RU" sz="2400" dirty="0" smtClean="0">
                <a:latin typeface="Century Schoolbook" pitchFamily="18" charset="0"/>
              </a:rPr>
              <a:t> косметического бума лежат два обстоятельства.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Медицинские требования к препаратам для накожного применения являются значительно менее жесткими, чем в случае препаратов, вводимых в организм с помощью инъекций. Путь таких препаратов от исследовательской лаборатории до потребителя занимает значительно меньшее время и обходится производителю намного дешевле.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Для косметических целей пригодны самые простые </a:t>
            </a:r>
            <a:r>
              <a:rPr lang="ru-RU" sz="2400" dirty="0" err="1" smtClean="0">
                <a:latin typeface="Century Schoolbook" pitchFamily="18" charset="0"/>
              </a:rPr>
              <a:t>липосомы</a:t>
            </a:r>
            <a:r>
              <a:rPr lang="ru-RU" sz="2400" dirty="0" smtClean="0">
                <a:latin typeface="Century Schoolbook" pitchFamily="18" charset="0"/>
              </a:rPr>
              <a:t>, производство которых не требует сложного технологического оборудования и дорогостоящих исходных материалов.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1.gstatic.com/images?q=tbn:ANd9GcTAAKPI54ejkuoLAjtIsU9MgJtCPwPlB6NKNZlSAAFB-4MUDwS1m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2821270"/>
            <a:ext cx="3960440" cy="381375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58175" cy="223851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20624" indent="-384048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Фрактальные системы со специфическим поведением;</a:t>
            </a:r>
          </a:p>
          <a:p>
            <a:pPr marL="420624" indent="-384048" fontAlgn="auto">
              <a:spcAft>
                <a:spcPts val="0"/>
              </a:spcAft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Микрореакторы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20624" indent="-384048"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Основа для создания новых материалов;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186738" cy="1857367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anchor="ctr"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20624" indent="-384048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Повышение  терапевтической эффективности лекарственных средств;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20624" indent="-384048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Химиотерапия;</a:t>
            </a:r>
          </a:p>
          <a:p>
            <a:pPr marL="420624" indent="-384048" fontAlgn="auto">
              <a:spcAft>
                <a:spcPts val="0"/>
              </a:spcAft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://t3.gstatic.com/images?q=tbn:ANd9GcTTyQBwDXNvAZdCsOvqstAhmdZ-AmGwhO5AgY2fa78R4UdpngsgX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07922"/>
            <a:ext cx="5165477" cy="500722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629400" cy="1143000"/>
          </a:xfrm>
        </p:spPr>
        <p:txBody>
          <a:bodyPr/>
          <a:lstStyle/>
          <a:p>
            <a:pPr algn="ctr"/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3429024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Липосомы не задерживаются сердцем,  почками , мозгом и   клетками нервной;</a:t>
            </a:r>
          </a:p>
          <a:p>
            <a:pPr marL="420624" indent="-384048" fontAlgn="auto">
              <a:spcAft>
                <a:spcPts val="0"/>
              </a:spcAft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20624" indent="-384048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Направленная доставка противораковых,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противоинфекционных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противовоспалительных препаратов. </a:t>
            </a:r>
          </a:p>
          <a:p>
            <a:pPr marL="420624" indent="-384048" fontAlgn="auto">
              <a:spcAft>
                <a:spcPts val="0"/>
              </a:spcAft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20624" indent="-384048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Местное применения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липосомных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препаратов;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89"/>
            <a:ext cx="8715436" cy="2285993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Полиэтиленгликольсодержащие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липосомы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высокое терапевтическое действие –"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липосомы-невидимки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stealth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liposomes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14290"/>
            <a:ext cx="6696744" cy="643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57200" y="357189"/>
            <a:ext cx="8115300" cy="2714622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липосомной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форме биологически активные вещества легче проходят через кожу;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Липосомы используются как инертный,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не раздражающий кожу материал.</a:t>
            </a:r>
          </a:p>
        </p:txBody>
      </p:sp>
      <p:pic>
        <p:nvPicPr>
          <p:cNvPr id="5" name="Picture 18" descr="http://t0.gstatic.com/images?q=tbn:ANd9GcTagW6PWzzUcpLn4olbhEA5XjFxFbYzPqYVPjaKL-Ws38ufQ5uUd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14818"/>
            <a:ext cx="4085009" cy="234888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16" descr="http://t0.gstatic.com/images?q=tbn:ANd9GcSBDXJSKND4xKIJPNI2Pbah0TzpocsbIk8uClVaN666z5aiw9bvK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71942"/>
            <a:ext cx="2843808" cy="20408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Picture 2" descr="http://t2.gstatic.com/images?q=tbn:ANd9GcTinrfEB7-3kxswn7CfEmf2VxylnoENLI5XyTpRrX5rSbfapXMU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643050"/>
            <a:ext cx="1962150" cy="23241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000108"/>
            <a:ext cx="7029524" cy="3718272"/>
          </a:xfrm>
          <a:solidFill>
            <a:schemeClr val="bg2"/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135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4313"/>
            <a:ext cx="76200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0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0026"/>
            <a:ext cx="8715436" cy="526297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Барьерная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> 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>— </a:t>
            </a:r>
            <a:r>
              <a:rPr lang="ru-RU" sz="2400" dirty="0" smtClean="0">
                <a:latin typeface="Century Schoolbook" pitchFamily="18" charset="0"/>
              </a:rPr>
              <a:t>обеспечивает отделение клетки от окружающей среды и снабжение их необходимыми веществами.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Транспортная</a:t>
            </a: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—</a:t>
            </a:r>
            <a:r>
              <a:rPr lang="ru-RU" sz="2400" dirty="0" smtClean="0">
                <a:latin typeface="Century Schoolbook" pitchFamily="18" charset="0"/>
              </a:rPr>
              <a:t>доставка питательных веществ, удаление конечных продуктов обмена.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Матричная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dirty="0">
                <a:latin typeface="Century Schoolbook" pitchFamily="18" charset="0"/>
              </a:rPr>
              <a:t>— обеспечивает определенное взаиморасположение и ориентацию мембранных белков, их оптимальное взаимодействие.</a:t>
            </a:r>
          </a:p>
          <a:p>
            <a:endParaRPr lang="ru-RU" sz="2400" dirty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  <a:latin typeface="Century Schoolbook" pitchFamily="18" charset="0"/>
              </a:rPr>
              <a:t>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Механическая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dirty="0">
                <a:latin typeface="Century Schoolbook" pitchFamily="18" charset="0"/>
              </a:rPr>
              <a:t>— обеспечивает автономность клетки, ее внутриклеточных структур, также соединение с другими клетками (в тканях). 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0946" name="Picture 2" descr="http://i1.studmed.ru/view/e/3/9/b/2/e39b27aa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4674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5"/>
          <a:stretch/>
        </p:blipFill>
        <p:spPr bwMode="auto">
          <a:xfrm>
            <a:off x="971600" y="1268760"/>
            <a:ext cx="7417785" cy="435511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9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Рис. 2. A. Схематичное изображение идеализированного потенциала действия. B. Реальный потенциал действия пирамидного нейрона гиппокампа крысы. Форма реального потенциала действия обычно отличается от идеализированно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b="50000"/>
          <a:stretch/>
        </p:blipFill>
        <p:spPr bwMode="auto">
          <a:xfrm>
            <a:off x="2339752" y="-5067944"/>
            <a:ext cx="4880372" cy="33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43998" cy="258532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Энергетическая</a:t>
            </a: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— при фотосинтезе в хлоропластах и клеточном дыхании в митохондриях в их мембранах действуют системы переноса энергии, в которых также участвуют белки.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Рецепторная</a:t>
            </a: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— некоторые белки, находящиеся в мембране, являются рецепторными молекулами, при помощи которых клетка воспринимает те или иные сигналы.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996952"/>
            <a:ext cx="8643998" cy="369331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Ферментативная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— мембранные белки нередко являются ферментами. Например, плазматические мембраны эпителиальных клеток кишечника содержат пищеварительные ферменты.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Генерации и проведения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биопотенциалов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Поддерживание постоянной концентрации ионов</a:t>
            </a: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-</a:t>
            </a:r>
            <a:r>
              <a:rPr lang="ru-RU" sz="2400" dirty="0" smtClean="0">
                <a:latin typeface="Century Schoolbook" pitchFamily="18" charset="0"/>
              </a:rPr>
              <a:t>это обеспечивает поддержание разности потенциалов на мембране и генерацию нервного импульса.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21094" t="32227" r="19140" b="40308"/>
          <a:stretch/>
        </p:blipFill>
        <p:spPr bwMode="auto">
          <a:xfrm>
            <a:off x="142844" y="1071546"/>
            <a:ext cx="8856114" cy="325590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142853"/>
            <a:ext cx="878687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ФИЗИЧЕСКИЕ СВОЙСТВА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21819" t="60745" r="38584" b="22450"/>
          <a:stretch/>
        </p:blipFill>
        <p:spPr bwMode="auto">
          <a:xfrm>
            <a:off x="1674019" y="4581128"/>
            <a:ext cx="5867400" cy="199208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501122" cy="369331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В нормальных физиологических условиях липидная часть мембран находиться в жидком состоянии.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Вязкость липидов близка к вязкости подсолнечного масла</a:t>
            </a:r>
          </a:p>
          <a:p>
            <a:pPr lvl="2"/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η</a:t>
            </a:r>
            <a:r>
              <a:rPr lang="ru-RU" sz="3600" b="1" baseline="-25000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лип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= (30-100)мПа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·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с</a:t>
            </a:r>
          </a:p>
          <a:p>
            <a:pPr lvl="2"/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η</a:t>
            </a:r>
            <a:r>
              <a:rPr lang="ru-RU" sz="3600" b="1" baseline="-25000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воды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= 1 мПа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·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с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Вязкость не остается постоянной:</a:t>
            </a:r>
          </a:p>
          <a:p>
            <a:pPr lvl="1"/>
            <a:r>
              <a:rPr lang="ru-RU" sz="2400" dirty="0" smtClean="0">
                <a:latin typeface="Century Schoolbook" pitchFamily="18" charset="0"/>
              </a:rPr>
              <a:t> при канцерогенезе падает,  </a:t>
            </a:r>
          </a:p>
          <a:p>
            <a:pPr lvl="1"/>
            <a:r>
              <a:rPr lang="ru-RU" sz="2400" dirty="0" smtClean="0">
                <a:latin typeface="Century Schoolbook" pitchFamily="18" charset="0"/>
              </a:rPr>
              <a:t> при старении повышается.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57166"/>
            <a:ext cx="8429684" cy="80021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ВЯЗКОСТЬ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/>
          <a:srcRect l="21094" t="30762" r="19726" b="25960"/>
          <a:stretch/>
        </p:blipFill>
        <p:spPr bwMode="auto">
          <a:xfrm>
            <a:off x="214282" y="1000108"/>
            <a:ext cx="8540573" cy="499665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142853"/>
            <a:ext cx="857256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ФИЗИЧЕСКИЕ СВОЙСТВА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29684" cy="8002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ПОВЕРХНОСТНЫЙ ЗАРЯД МЕМБРАНЫ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8286808" cy="304698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Создается заряженными фосфолипидами, а так же гликолипидами и гликопротеинами, которые придают мембранам преимущественно отрицательный заряд.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Наличие заряда важно для стабильности мембранных структур (которые при нейтрализации зарядов начинают слипаться друг с другом), а так же для связывания органических </a:t>
            </a:r>
            <a:r>
              <a:rPr lang="ru-RU" sz="2400" dirty="0" smtClean="0"/>
              <a:t>и </a:t>
            </a:r>
            <a:r>
              <a:rPr lang="ru-RU" sz="2400" dirty="0" smtClean="0">
                <a:latin typeface="Century Schoolbook" pitchFamily="18" charset="0"/>
              </a:rPr>
              <a:t>неорганических ионов.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786874" cy="594008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Жидкостно-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кристаллическая модель клеточной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мембраны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Совокупность результатов, полученных физическими и химическими методами исследования, дала возможность предложить новую жидкостно-мозаичную модель строения биологических мембран (</a:t>
            </a:r>
            <a:r>
              <a:rPr lang="ru-RU" sz="2400" dirty="0" err="1" smtClean="0">
                <a:latin typeface="Century Schoolbook" pitchFamily="18" charset="0"/>
              </a:rPr>
              <a:t>Сингер</a:t>
            </a:r>
            <a:r>
              <a:rPr lang="ru-RU" sz="2400" dirty="0" smtClean="0">
                <a:latin typeface="Century Schoolbook" pitchFamily="18" charset="0"/>
              </a:rPr>
              <a:t> и </a:t>
            </a:r>
            <a:r>
              <a:rPr lang="ru-RU" sz="2400" dirty="0" err="1" smtClean="0">
                <a:latin typeface="Century Schoolbook" pitchFamily="18" charset="0"/>
              </a:rPr>
              <a:t>Никольсон</a:t>
            </a:r>
            <a:r>
              <a:rPr lang="ru-RU" sz="2400" dirty="0" smtClean="0">
                <a:latin typeface="Century Schoolbook" pitchFamily="18" charset="0"/>
              </a:rPr>
              <a:t>, 1972 г.).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Структурную основу биологической мембраны образует двойной слой фосфолипидов, инкрустированный белками.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   Липиды находятся при физиологических условиях в жидком агрегатном состоянии. Это позволяет сравнить мембрану с фосфолипидным морем, по которому плавают белковые "айсберги".</a:t>
            </a:r>
            <a:endParaRPr lang="ru-RU" sz="2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72560" cy="209288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Century Schoolbook" pitchFamily="18" charset="0"/>
              </a:rPr>
              <a:t>Физическое состояние, при котором есть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дальний порядок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800" b="1" i="1" dirty="0" smtClean="0">
                <a:latin typeface="Century Schoolbook" pitchFamily="18" charset="0"/>
              </a:rPr>
              <a:t>во взаимной ориентации и расположении молекул, но агрегатное состояние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жидкое</a:t>
            </a:r>
            <a:r>
              <a:rPr lang="ru-RU" sz="2800" b="1" i="1" dirty="0" smtClean="0">
                <a:latin typeface="Century Schoolbook" pitchFamily="18" charset="0"/>
              </a:rPr>
              <a:t>, называется </a:t>
            </a:r>
            <a:r>
              <a:rPr lang="ru-RU" sz="2800" b="1" i="1" dirty="0" smtClean="0">
                <a:solidFill>
                  <a:srgbClr val="990000"/>
                </a:solidFill>
                <a:latin typeface="Century Schoolbook" pitchFamily="18" charset="0"/>
              </a:rPr>
              <a:t>жидкокристаллическим состоянием.</a:t>
            </a:r>
            <a:endParaRPr lang="ru-RU" sz="2800" b="1" dirty="0" smtClean="0">
              <a:solidFill>
                <a:srgbClr val="990000"/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078" y="116632"/>
            <a:ext cx="874586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Строение биологической мембраны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5" name="Picture 2" descr="C:\Users\м\Desktop\белиберда всякая\image0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728" y="958182"/>
            <a:ext cx="7829746" cy="427101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1600" y="5517232"/>
            <a:ext cx="867633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Все клеточные мембраны построены в основном из липидов, белков и углеводов, причем последние образуют соединения с белками (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гликопротеиды</a:t>
            </a:r>
            <a:r>
              <a:rPr lang="ru-RU" sz="2400" dirty="0" smtClean="0">
                <a:latin typeface="Century Schoolbook" pitchFamily="18" charset="0"/>
              </a:rPr>
              <a:t>) и липидами (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гликолипиды</a:t>
            </a:r>
            <a:r>
              <a:rPr lang="ru-RU" sz="2400" dirty="0" smtClean="0">
                <a:latin typeface="Century Schoolbook" pitchFamily="18" charset="0"/>
              </a:rPr>
              <a:t>).</a:t>
            </a:r>
            <a:endParaRPr lang="ru-RU" sz="2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95536" y="116632"/>
            <a:ext cx="7945200" cy="332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15816" y="3645024"/>
            <a:ext cx="4463752" cy="2721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1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256"/>
            <a:ext cx="8643998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Структурной основой БМ служит липидный  </a:t>
            </a:r>
            <a:r>
              <a:rPr lang="ru-RU" sz="2400" b="1" i="1" dirty="0" smtClean="0">
                <a:latin typeface="Century Schoolbook" pitchFamily="18" charset="0"/>
              </a:rPr>
              <a:t>бимолекулярный </a:t>
            </a:r>
            <a:r>
              <a:rPr lang="ru-RU" sz="2400" dirty="0" smtClean="0">
                <a:latin typeface="Century Schoolbook" pitchFamily="18" charset="0"/>
              </a:rPr>
              <a:t>слой. </a:t>
            </a:r>
          </a:p>
          <a:p>
            <a:r>
              <a:rPr lang="ru-RU" sz="2400" dirty="0" smtClean="0">
                <a:latin typeface="Century Schoolbook" pitchFamily="18" charset="0"/>
              </a:rPr>
              <a:t>Преобладают неразветвленные цепи с четным числом атомов углерода (обычно от 14 до 24), причем в каждой из цепей содержится от 0 до 6 двойных связей.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42852"/>
            <a:ext cx="507209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Мембранные липиды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1094" t="44677" r="49609" b="15039"/>
          <a:stretch>
            <a:fillRect/>
          </a:stretch>
        </p:blipFill>
        <p:spPr bwMode="auto">
          <a:xfrm>
            <a:off x="5286380" y="142852"/>
            <a:ext cx="3571900" cy="392909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49432"/>
            <a:ext cx="8900837" cy="489364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В липидный каркас клеточной мембраны встроены ее белковые компоненты (протеины)</a:t>
            </a:r>
            <a:r>
              <a:rPr lang="ru-RU" sz="2400" dirty="0">
                <a:latin typeface="Times New Roman" pitchFamily="18" charset="0"/>
              </a:rPr>
              <a:t> (до 60 %). </a:t>
            </a:r>
            <a:r>
              <a:rPr lang="ru-RU" sz="2400" dirty="0" smtClean="0">
                <a:latin typeface="Century Schoolbook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На клетку приходится в среднем 10 </a:t>
            </a:r>
            <a:r>
              <a:rPr lang="ru-RU" sz="2400" dirty="0" err="1" smtClean="0">
                <a:latin typeface="Century Schoolbook" pitchFamily="18" charset="0"/>
              </a:rPr>
              <a:t>пг</a:t>
            </a:r>
            <a:r>
              <a:rPr lang="ru-RU" sz="2400" dirty="0" smtClean="0">
                <a:latin typeface="Century Schoolbook" pitchFamily="18" charset="0"/>
              </a:rPr>
              <a:t> мембранных протеинов.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Различают: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периферические</a:t>
            </a:r>
          </a:p>
          <a:p>
            <a:r>
              <a:rPr lang="ru-RU" sz="2400" i="1" dirty="0" smtClean="0">
                <a:latin typeface="Century Schoolbook" pitchFamily="18" charset="0"/>
              </a:rPr>
              <a:t>                    </a:t>
            </a:r>
            <a:r>
              <a:rPr lang="ru-RU" sz="2400" dirty="0" smtClean="0">
                <a:latin typeface="Century Schoolbook" pitchFamily="18" charset="0"/>
              </a:rPr>
              <a:t>  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собственные (интегральные) </a:t>
            </a:r>
          </a:p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Белки первого типа расположены на поверхности липидного </a:t>
            </a:r>
            <a:r>
              <a:rPr lang="ru-RU" sz="2400" dirty="0" err="1" smtClean="0">
                <a:latin typeface="Century Schoolbook" pitchFamily="18" charset="0"/>
              </a:rPr>
              <a:t>бислоя</a:t>
            </a:r>
            <a:r>
              <a:rPr lang="ru-RU" sz="2400" dirty="0" smtClean="0">
                <a:latin typeface="Century Schoolbook" pitchFamily="18" charset="0"/>
              </a:rPr>
              <a:t>. Связь между липидными и белковыми молекулами осуществляется здесь электростатическим взаимодействием между противоположными полюсами полярных групп этих веществ.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14290"/>
            <a:ext cx="578647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Мембранные белки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&amp;Kcy;&amp;acy;&amp;rcy;&amp;tcy;&amp;icy;&amp;ncy;&amp;kcy;&amp;acy; 142 &amp;icy;&amp;zcy; 1514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214290"/>
            <a:ext cx="2271765" cy="164095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&amp;Kcy;&amp;acy;&amp;rcy;&amp;tcy;&amp;icy;&amp;ncy;&amp;kcy;&amp;acy; 142 &amp;icy;&amp;zcy; 1514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483486"/>
            <a:ext cx="8429408" cy="60887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643998" cy="375487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Латеральная диффузия-это </a:t>
            </a:r>
            <a:r>
              <a:rPr lang="ru-RU" sz="2400" b="1" dirty="0" smtClean="0">
                <a:latin typeface="Century Schoolbook" pitchFamily="18" charset="0"/>
              </a:rPr>
              <a:t>хаотическое тепловое перемещение молекул липидов и белков в плоскости мембраны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  За секунду молекула может обежать всю поверхность небольшой клетки.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Характерное время одного перескока 10</a:t>
            </a:r>
            <a:r>
              <a:rPr lang="ru-RU" sz="2400" baseline="30000" dirty="0" smtClean="0">
                <a:latin typeface="Century Schoolbook" pitchFamily="18" charset="0"/>
              </a:rPr>
              <a:t>-7</a:t>
            </a:r>
            <a:r>
              <a:rPr lang="ru-RU" sz="2400" dirty="0" smtClean="0">
                <a:latin typeface="Century Schoolbook" pitchFamily="18" charset="0"/>
              </a:rPr>
              <a:t>-10</a:t>
            </a:r>
            <a:r>
              <a:rPr lang="ru-RU" sz="2400" baseline="30000" dirty="0" smtClean="0">
                <a:latin typeface="Century Schoolbook" pitchFamily="18" charset="0"/>
              </a:rPr>
              <a:t>-8</a:t>
            </a:r>
            <a:r>
              <a:rPr lang="ru-RU" sz="2400" dirty="0" smtClean="0">
                <a:latin typeface="Century Schoolbook" pitchFamily="18" charset="0"/>
              </a:rPr>
              <a:t>с.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Каждая молекула, таким образом, в среднем претерпевает десятки миллионов перестановок в плоскости мембраны за секунду.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2852" t="56397" r="50195" b="26025"/>
          <a:stretch>
            <a:fillRect/>
          </a:stretch>
        </p:blipFill>
        <p:spPr bwMode="auto">
          <a:xfrm>
            <a:off x="2123727" y="3284984"/>
            <a:ext cx="6848283" cy="357301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14290"/>
            <a:ext cx="8821644" cy="30777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Флип-флоп</a:t>
            </a:r>
            <a:r>
              <a:rPr lang="ru-RU" sz="2400" b="1" dirty="0" err="1" smtClean="0">
                <a:latin typeface="Century Schoolbook" pitchFamily="18" charset="0"/>
              </a:rPr>
              <a:t>-это</a:t>
            </a:r>
            <a:r>
              <a:rPr lang="ru-RU" sz="2400" b="1" dirty="0" smtClean="0">
                <a:latin typeface="Century Schoolbook" pitchFamily="18" charset="0"/>
              </a:rPr>
              <a:t> диффузия молекул мембранных </a:t>
            </a:r>
            <a:r>
              <a:rPr lang="ru-RU" sz="2400" b="1" dirty="0" err="1" smtClean="0">
                <a:latin typeface="Century Schoolbook" pitchFamily="18" charset="0"/>
              </a:rPr>
              <a:t>фосфолипидов</a:t>
            </a:r>
            <a:r>
              <a:rPr lang="ru-RU" sz="2400" b="1" dirty="0" smtClean="0">
                <a:latin typeface="Century Schoolbook" pitchFamily="18" charset="0"/>
              </a:rPr>
              <a:t> поперёк мембраны.</a:t>
            </a:r>
          </a:p>
          <a:p>
            <a:r>
              <a:rPr lang="ru-RU" sz="2400" b="1" dirty="0" smtClean="0">
                <a:latin typeface="Century Schoolbook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Среднее время, через которое фосфолипидная молекула совершает </a:t>
            </a:r>
            <a:r>
              <a:rPr lang="ru-RU" sz="2400" dirty="0" err="1" smtClean="0">
                <a:latin typeface="Century Schoolbook" pitchFamily="18" charset="0"/>
              </a:rPr>
              <a:t>флип</a:t>
            </a:r>
            <a:r>
              <a:rPr lang="ru-RU" sz="2400" dirty="0" smtClean="0">
                <a:latin typeface="Century Schoolbook" pitchFamily="18" charset="0"/>
              </a:rPr>
              <a:t>-флоп (</a:t>
            </a:r>
            <a:r>
              <a:rPr lang="en-US" sz="2400" dirty="0" smtClean="0">
                <a:latin typeface="Century Schoolbook" pitchFamily="18" charset="0"/>
              </a:rPr>
              <a:t>t</a:t>
            </a:r>
            <a:r>
              <a:rPr lang="ru-RU" sz="2400" dirty="0" smtClean="0">
                <a:latin typeface="Century Schoolbook" pitchFamily="18" charset="0"/>
              </a:rPr>
              <a:t>=1час), в десятки миллиардов раз больше среднего времени, характерного для перескока молекулы из одного места в соседнее в плоскости мембраны.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6290" t="56397" r="20898" b="26025"/>
          <a:stretch>
            <a:fillRect/>
          </a:stretch>
        </p:blipFill>
        <p:spPr bwMode="auto">
          <a:xfrm>
            <a:off x="419792" y="3068960"/>
            <a:ext cx="8341084" cy="357475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715436" cy="16927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Транспорт веществ через биологические мембраны </a:t>
            </a:r>
          </a:p>
          <a:p>
            <a:pPr algn="ctr"/>
            <a:endParaRPr lang="ru-RU" sz="3200" dirty="0"/>
          </a:p>
        </p:txBody>
      </p:sp>
      <p:pic>
        <p:nvPicPr>
          <p:cNvPr id="3" name="Picture 2" descr="http://btl.ua/images/bt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9298" y="1428736"/>
            <a:ext cx="3501860" cy="214314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844" y="3571876"/>
            <a:ext cx="8715436" cy="26161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entury Schoolbook" pitchFamily="18" charset="0"/>
              </a:rPr>
              <a:t>Процессы избирательного переноса веществ, обеспечиваемые специализированными структурами в мембране, называют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транспортом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31" y="116342"/>
            <a:ext cx="8858312" cy="600164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Живые системы на всех уровнях организации – открытые системы. Поэтому транспорт веществ через биологические мембраны – необходимое условие жизни.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С  переносом веществ через мембраны связаны процессы метаболизма клетки, биоэнергетические процессы, образование биопотенциалов, генерация нервного импульса и др.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Нарушение транспорта веществ через </a:t>
            </a:r>
            <a:r>
              <a:rPr lang="ru-RU" sz="2400" dirty="0" err="1" smtClean="0">
                <a:latin typeface="Century Schoolbook" pitchFamily="18" charset="0"/>
              </a:rPr>
              <a:t>биомембраны</a:t>
            </a:r>
            <a:r>
              <a:rPr lang="ru-RU" sz="2400" dirty="0" smtClean="0">
                <a:latin typeface="Century Schoolbook" pitchFamily="18" charset="0"/>
              </a:rPr>
              <a:t> приводит к различным патологиям.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Лечение часто связано с проникновением лекарств  через клеточные мембраны. Эффективность лекарственного препарата в значительной степени зависит от проницаемости для него мембраны.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714488"/>
            <a:ext cx="8786874" cy="403187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пассивный транспорт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3200" dirty="0" smtClean="0">
                <a:latin typeface="Century Schoolbook" pitchFamily="18" charset="0"/>
              </a:rPr>
              <a:t>– это перенос вещества из мест с большим значением электрохимического потенциала к местам с его меньшим значением без затрат энергии.</a:t>
            </a:r>
            <a:r>
              <a:rPr lang="ru-RU" sz="3200" b="1" dirty="0" smtClean="0">
                <a:latin typeface="Century Schoolbook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tabLst>
                <a:tab pos="712788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активный транспорт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3200" dirty="0" smtClean="0">
                <a:latin typeface="Century Schoolbook" pitchFamily="18" charset="0"/>
              </a:rPr>
              <a:t>– это перенос вещества из мест с меньшим значением электрохимического потенциала к местам с его большим значением с затратой энергии.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42852"/>
            <a:ext cx="8786874" cy="13542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Транспорт веществ через биологические мембраны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31700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Пассивный транспорт</a:t>
            </a:r>
          </a:p>
          <a:p>
            <a:endParaRPr lang="ru-RU" sz="3200" b="1" dirty="0" smtClean="0">
              <a:latin typeface="Century Schoolbook" pitchFamily="18" charset="0"/>
            </a:endParaRPr>
          </a:p>
          <a:p>
            <a:endParaRPr lang="ru-RU" sz="3200" b="1" dirty="0" smtClean="0">
              <a:latin typeface="Century Schoolbook" pitchFamily="18" charset="0"/>
            </a:endParaRPr>
          </a:p>
          <a:p>
            <a:r>
              <a:rPr lang="ru-RU" sz="3200" b="1" dirty="0" smtClean="0">
                <a:latin typeface="Century Schoolbook" pitchFamily="18" charset="0"/>
              </a:rPr>
              <a:t>электролиты</a:t>
            </a:r>
          </a:p>
          <a:p>
            <a:pPr lvl="1" algn="r"/>
            <a:r>
              <a:rPr lang="ru-RU" sz="3200" b="1" dirty="0" err="1" smtClean="0">
                <a:latin typeface="Century Schoolbook" pitchFamily="18" charset="0"/>
              </a:rPr>
              <a:t>неэлектролиты</a:t>
            </a:r>
            <a:endParaRPr lang="ru-RU" sz="3200" b="1" dirty="0" smtClean="0">
              <a:latin typeface="Century Schoolbook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DE1C46"/>
                </a:solidFill>
                <a:latin typeface="Century Schoolbook" pitchFamily="18" charset="0"/>
              </a:rPr>
              <a:t> </a:t>
            </a:r>
            <a:endParaRPr lang="ru-RU" sz="32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143108" y="1000108"/>
            <a:ext cx="1143008" cy="85725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H="1">
            <a:off x="5893603" y="964389"/>
            <a:ext cx="1214446" cy="114300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144655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Пассивный транспорт электролитов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97284" name="Picture 4" descr="http://900igr.net/datas/biologija/Stroenie-kletki-i-ejo-funktsii/0011-011-Kalij-natrievyj-nasos.jpg"/>
          <p:cNvPicPr>
            <a:picLocks noChangeAspect="1" noChangeArrowheads="1"/>
          </p:cNvPicPr>
          <p:nvPr/>
        </p:nvPicPr>
        <p:blipFill>
          <a:blip r:embed="rId2"/>
          <a:srcRect l="49080" t="27152" r="4826" b="17639"/>
          <a:stretch>
            <a:fillRect/>
          </a:stretch>
        </p:blipFill>
        <p:spPr bwMode="auto">
          <a:xfrm>
            <a:off x="2500298" y="2000240"/>
            <a:ext cx="4860480" cy="436619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17693"/>
            <a:ext cx="8858312" cy="646330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Schoolbook" pitchFamily="18" charset="0"/>
              </a:rPr>
              <a:t>Биофизика мембран.   </a:t>
            </a:r>
            <a:r>
              <a:rPr lang="ru-RU" b="1" dirty="0" err="1" smtClean="0">
                <a:latin typeface="Century Schoolbook" pitchFamily="18" charset="0"/>
              </a:rPr>
              <a:t>Электрогенез</a:t>
            </a:r>
            <a:endParaRPr lang="ru-RU" sz="1200" dirty="0" smtClean="0">
              <a:latin typeface="Century Schoolbook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Century Schoolbook" pitchFamily="18" charset="0"/>
              </a:rPr>
              <a:t> </a:t>
            </a:r>
            <a:r>
              <a:rPr lang="ru-RU" dirty="0" smtClean="0">
                <a:latin typeface="Century Schoolbook" pitchFamily="18" charset="0"/>
              </a:rPr>
              <a:t>Клеточная мембрана: определение, функции, физические свойства. </a:t>
            </a:r>
            <a:endParaRPr lang="ru-RU" sz="1200" dirty="0" smtClean="0">
              <a:latin typeface="Century Schoolbook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>
                <a:latin typeface="Century Schoolbook" pitchFamily="18" charset="0"/>
              </a:rPr>
              <a:t>Жидкостно</a:t>
            </a:r>
            <a:r>
              <a:rPr lang="ru-RU" dirty="0" smtClean="0">
                <a:latin typeface="Century Schoolbook" pitchFamily="18" charset="0"/>
              </a:rPr>
              <a:t>- кристаллическая модель клеточной мембраны. </a:t>
            </a:r>
            <a:endParaRPr lang="ru-RU" sz="1200" dirty="0" smtClean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err="1" smtClean="0">
                <a:latin typeface="Century Schoolbook" pitchFamily="18" charset="0"/>
              </a:rPr>
              <a:t>Фосфолипиды</a:t>
            </a:r>
            <a:r>
              <a:rPr lang="ru-RU" dirty="0" smtClean="0">
                <a:latin typeface="Century Schoolbook" pitchFamily="18" charset="0"/>
              </a:rPr>
              <a:t>  клеточной  мембран. Подвижность липидных молекул (латеральная диффузия, </a:t>
            </a:r>
            <a:r>
              <a:rPr lang="ru-RU" dirty="0" err="1" smtClean="0">
                <a:latin typeface="Century Schoolbook" pitchFamily="18" charset="0"/>
              </a:rPr>
              <a:t>флип-флоп</a:t>
            </a:r>
            <a:r>
              <a:rPr lang="ru-RU" dirty="0" smtClean="0">
                <a:latin typeface="Century Schoolbook" pitchFamily="18" charset="0"/>
              </a:rPr>
              <a:t> переход). </a:t>
            </a:r>
            <a:endParaRPr lang="ru-RU" sz="1200" dirty="0" smtClean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Century Schoolbook" pitchFamily="18" charset="0"/>
              </a:rPr>
              <a:t> Белки клеточной мембраны. Классификация белков.  Подвижность белковых молекул.</a:t>
            </a:r>
            <a:endParaRPr lang="ru-RU" sz="1200" dirty="0" smtClean="0">
              <a:latin typeface="Century Schoolbook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entury Schoolbook" pitchFamily="18" charset="0"/>
              </a:rPr>
              <a:t>Транспорт электролитов. </a:t>
            </a:r>
            <a:endParaRPr lang="ru-RU" sz="1200" dirty="0" smtClean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Century Schoolbook" pitchFamily="18" charset="0"/>
              </a:rPr>
              <a:t>    Электрохимический потенциал, уравнение, смысл.</a:t>
            </a:r>
            <a:endParaRPr lang="ru-RU" sz="1200" dirty="0" smtClean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Century Schoolbook" pitchFamily="18" charset="0"/>
              </a:rPr>
              <a:t>    Уравнение </a:t>
            </a:r>
            <a:r>
              <a:rPr lang="ru-RU" dirty="0" err="1" smtClean="0">
                <a:latin typeface="Century Schoolbook" pitchFamily="18" charset="0"/>
              </a:rPr>
              <a:t>Теорелла</a:t>
            </a:r>
            <a:r>
              <a:rPr lang="ru-RU" dirty="0" smtClean="0">
                <a:latin typeface="Century Schoolbook" pitchFamily="18" charset="0"/>
              </a:rPr>
              <a:t>. Уравнение Нернста-Планка.</a:t>
            </a:r>
            <a:endParaRPr lang="ru-RU" sz="1200" dirty="0" smtClean="0">
              <a:latin typeface="Century Schoolbook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entury Schoolbook" pitchFamily="18" charset="0"/>
              </a:rPr>
              <a:t>Транспорт </a:t>
            </a:r>
            <a:r>
              <a:rPr lang="ru-RU" dirty="0" err="1" smtClean="0">
                <a:latin typeface="Century Schoolbook" pitchFamily="18" charset="0"/>
              </a:rPr>
              <a:t>неэлектролитов</a:t>
            </a:r>
            <a:r>
              <a:rPr lang="ru-RU" dirty="0" smtClean="0">
                <a:latin typeface="Century Schoolbook" pitchFamily="18" charset="0"/>
              </a:rPr>
              <a:t>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dirty="0" smtClean="0">
                <a:latin typeface="Century Schoolbook" pitchFamily="18" charset="0"/>
              </a:rPr>
              <a:t>Простая диффузия, уравнение </a:t>
            </a:r>
            <a:r>
              <a:rPr lang="ru-RU" dirty="0" err="1" smtClean="0">
                <a:latin typeface="Century Schoolbook" pitchFamily="18" charset="0"/>
              </a:rPr>
              <a:t>Фика</a:t>
            </a:r>
            <a:r>
              <a:rPr lang="ru-RU" dirty="0" smtClean="0">
                <a:latin typeface="Century Schoolbook" pitchFamily="18" charset="0"/>
              </a:rPr>
              <a:t>, смысл. Виды простой диффузии: фильтрация и осмос.   </a:t>
            </a:r>
            <a:endParaRPr lang="ru-RU" sz="1200" dirty="0" smtClean="0">
              <a:latin typeface="Century Schoolbook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ru-RU" dirty="0" smtClean="0">
                <a:latin typeface="Century Schoolbook" pitchFamily="18" charset="0"/>
              </a:rPr>
              <a:t>Облегчённая диффузия, механизм транспорта. </a:t>
            </a:r>
            <a:endParaRPr lang="ru-RU" sz="1200" dirty="0" smtClean="0">
              <a:latin typeface="Century Schoolbook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entury Schoolbook" pitchFamily="18" charset="0"/>
              </a:rPr>
              <a:t>Ионный канал. Определение. Классификация. Конструкция.</a:t>
            </a:r>
            <a:endParaRPr lang="ru-RU" sz="1200" dirty="0" smtClean="0">
              <a:latin typeface="Century Schoolbook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Century Schoolbook" pitchFamily="18" charset="0"/>
              </a:rPr>
              <a:t>Активный транспорт ионов.</a:t>
            </a:r>
            <a:endParaRPr lang="ru-RU" sz="1200" dirty="0" smtClean="0">
              <a:latin typeface="Century Schoolbook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Century Schoolbook" pitchFamily="18" charset="0"/>
              </a:rPr>
              <a:t>  </a:t>
            </a:r>
            <a:r>
              <a:rPr lang="ru-RU" dirty="0" smtClean="0">
                <a:latin typeface="Century Schoolbook" pitchFamily="18" charset="0"/>
              </a:rPr>
              <a:t>Мембранный потенциал. Микроэлектродный метод  измерения МП.</a:t>
            </a:r>
            <a:endParaRPr lang="ru-RU" sz="1200" dirty="0" smtClean="0">
              <a:latin typeface="Century Schoolbook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Century Schoolbook" pitchFamily="18" charset="0"/>
              </a:rPr>
              <a:t>Уравнение Нернста, смысл. Роль пассивных  и активных сил.</a:t>
            </a:r>
            <a:endParaRPr lang="ru-RU" sz="1200" dirty="0" smtClean="0">
              <a:latin typeface="Century Schoolbook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Century Schoolbook" pitchFamily="18" charset="0"/>
              </a:rPr>
              <a:t> Уравнение </a:t>
            </a:r>
            <a:r>
              <a:rPr lang="ru-RU" dirty="0" err="1" smtClean="0">
                <a:latin typeface="Century Schoolbook" pitchFamily="18" charset="0"/>
              </a:rPr>
              <a:t>Гольдмана-Ходжкина</a:t>
            </a:r>
            <a:r>
              <a:rPr lang="ru-RU" dirty="0" smtClean="0">
                <a:latin typeface="Century Schoolbook" pitchFamily="18" charset="0"/>
              </a:rPr>
              <a:t>.</a:t>
            </a:r>
            <a:endParaRPr lang="ru-RU" sz="1200" dirty="0" smtClean="0">
              <a:latin typeface="Century Schoolbook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Century Schoolbook" pitchFamily="18" charset="0"/>
              </a:rPr>
              <a:t>Потенциал действия. Кривая ПД нервных и </a:t>
            </a:r>
            <a:r>
              <a:rPr lang="ru-RU" dirty="0" err="1" smtClean="0">
                <a:latin typeface="Century Schoolbook" pitchFamily="18" charset="0"/>
              </a:rPr>
              <a:t>скелетномышечных</a:t>
            </a:r>
            <a:r>
              <a:rPr lang="ru-RU" dirty="0" smtClean="0">
                <a:latin typeface="Century Schoolbook" pitchFamily="18" charset="0"/>
              </a:rPr>
              <a:t> клеток.  Фазы ПД, ионные   механизмы  их формирования.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>
                <a:latin typeface="Century Schoolbook" pitchFamily="18" charset="0"/>
              </a:rPr>
              <a:t>Липосомы</a:t>
            </a:r>
            <a:r>
              <a:rPr lang="ru-RU" dirty="0">
                <a:latin typeface="Century Schoolbook" pitchFamily="18" charset="0"/>
              </a:rPr>
              <a:t>. </a:t>
            </a:r>
            <a:r>
              <a:rPr lang="ru-RU" dirty="0" err="1">
                <a:latin typeface="Century Schoolbook" pitchFamily="18" charset="0"/>
              </a:rPr>
              <a:t>Липосомные</a:t>
            </a:r>
            <a:r>
              <a:rPr lang="ru-RU" dirty="0">
                <a:latin typeface="Century Schoolbook" pitchFamily="18" charset="0"/>
              </a:rPr>
              <a:t> лекарственные косметологические формы.</a:t>
            </a:r>
            <a:endParaRPr lang="ru-RU" sz="1200" dirty="0">
              <a:latin typeface="Century Schoolbook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01" y="188640"/>
            <a:ext cx="8643998" cy="384720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Химическим потенциалом </a:t>
            </a:r>
            <a:r>
              <a:rPr lang="ru-RU" sz="2400" dirty="0" smtClean="0">
                <a:latin typeface="Century Schoolbook" pitchFamily="18" charset="0"/>
              </a:rPr>
              <a:t>данного вещества  называется величина, численно равная энергии Гиббса, приходящаяся на один моль этого </a:t>
            </a:r>
            <a:r>
              <a:rPr lang="ru-RU" sz="2400" dirty="0">
                <a:latin typeface="Century Schoolbook" pitchFamily="18" charset="0"/>
              </a:rPr>
              <a:t>вещества при постоянстве температуры </a:t>
            </a:r>
            <a:r>
              <a:rPr lang="en-US" sz="2400" dirty="0">
                <a:latin typeface="Century Schoolbook" pitchFamily="18" charset="0"/>
              </a:rPr>
              <a:t>T</a:t>
            </a:r>
            <a:r>
              <a:rPr lang="ru-RU" sz="2400" dirty="0">
                <a:latin typeface="Century Schoolbook" pitchFamily="18" charset="0"/>
              </a:rPr>
              <a:t>, давления </a:t>
            </a:r>
            <a:r>
              <a:rPr lang="en-US" sz="2400" dirty="0">
                <a:latin typeface="Century Schoolbook" pitchFamily="18" charset="0"/>
              </a:rPr>
              <a:t>P</a:t>
            </a:r>
            <a:r>
              <a:rPr lang="ru-RU" sz="2400" dirty="0">
                <a:latin typeface="Century Schoolbook" pitchFamily="18" charset="0"/>
              </a:rPr>
              <a:t> и количества всех других веществ.</a:t>
            </a:r>
            <a:endParaRPr lang="ru-RU" sz="2400" dirty="0"/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 </a:t>
            </a:r>
            <a:endParaRPr lang="ru-RU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58495"/>
              </p:ext>
            </p:extLst>
          </p:nvPr>
        </p:nvGraphicFramePr>
        <p:xfrm>
          <a:off x="3023828" y="1844824"/>
          <a:ext cx="3096344" cy="2084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6" name="Формула" r:id="rId3" imgW="634680" imgH="431640" progId="Equation.3">
                  <p:embed/>
                </p:oleObj>
              </mc:Choice>
              <mc:Fallback>
                <p:oleObj name="Формула" r:id="rId3" imgW="634680" imgH="431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828" y="1844824"/>
                        <a:ext cx="3096344" cy="20840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87" y="4797152"/>
            <a:ext cx="8858312" cy="184665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Century Schoolbook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           - стандартный химический потенциал, численно равный химическому потенциалу данного вещества при его концентрации 1 моль/л в растворе.</a:t>
            </a:r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07894"/>
              </p:ext>
            </p:extLst>
          </p:nvPr>
        </p:nvGraphicFramePr>
        <p:xfrm>
          <a:off x="242453" y="4897377"/>
          <a:ext cx="585131" cy="702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7" name="Формула" r:id="rId5" imgW="190500" imgH="228600" progId="Equation.3">
                  <p:embed/>
                </p:oleObj>
              </mc:Choice>
              <mc:Fallback>
                <p:oleObj name="Формула" r:id="rId5" imgW="1905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53" y="4897377"/>
                        <a:ext cx="585131" cy="702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28604"/>
            <a:ext cx="8858312" cy="169277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Для разбавленного раствора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вещества концентрации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С: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          </a:t>
            </a:r>
            <a:endParaRPr lang="ru-RU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705459"/>
              </p:ext>
            </p:extLst>
          </p:nvPr>
        </p:nvGraphicFramePr>
        <p:xfrm>
          <a:off x="1824046" y="980728"/>
          <a:ext cx="5274858" cy="114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69" name="Формула" r:id="rId3" imgW="1054080" imgH="228600" progId="Equation.3">
                  <p:embed/>
                </p:oleObj>
              </mc:Choice>
              <mc:Fallback>
                <p:oleObj name="Формула" r:id="rId3" imgW="105408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46" y="980728"/>
                        <a:ext cx="5274858" cy="11406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4328" y="2636912"/>
            <a:ext cx="8429684" cy="412420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Электрохимический потенциал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- величина, численно равная энергии Гиббса </a:t>
            </a:r>
            <a:r>
              <a:rPr lang="en-US" sz="2400" dirty="0" smtClean="0">
                <a:latin typeface="Century Schoolbook" pitchFamily="18" charset="0"/>
              </a:rPr>
              <a:t>G</a:t>
            </a:r>
            <a:r>
              <a:rPr lang="ru-RU" sz="2400" dirty="0" smtClean="0">
                <a:latin typeface="Century Schoolbook" pitchFamily="18" charset="0"/>
              </a:rPr>
              <a:t>, приходящейся на один моль данного вещества, помещенного в электрическом поле.</a:t>
            </a:r>
          </a:p>
          <a:p>
            <a:r>
              <a:rPr lang="ru-RU" sz="2400" dirty="0" smtClean="0">
                <a:latin typeface="Century Schoolbook" pitchFamily="18" charset="0"/>
              </a:rPr>
              <a:t>  </a:t>
            </a:r>
          </a:p>
          <a:p>
            <a:r>
              <a:rPr lang="ru-RU" sz="2400" dirty="0" smtClean="0">
                <a:latin typeface="Century Schoolbook" pitchFamily="18" charset="0"/>
              </a:rPr>
              <a:t> 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где </a:t>
            </a:r>
            <a:r>
              <a:rPr lang="en-US" sz="2400" dirty="0" smtClean="0">
                <a:latin typeface="Century Schoolbook" pitchFamily="18" charset="0"/>
              </a:rPr>
              <a:t>F</a:t>
            </a:r>
            <a:r>
              <a:rPr lang="ru-RU" sz="2400" dirty="0" smtClean="0">
                <a:latin typeface="Century Schoolbook" pitchFamily="18" charset="0"/>
              </a:rPr>
              <a:t>=96500 Кл/моль -число Фарадея, </a:t>
            </a:r>
          </a:p>
          <a:p>
            <a:r>
              <a:rPr lang="ru-RU" sz="2400" dirty="0" smtClean="0">
                <a:latin typeface="Century Schoolbook" pitchFamily="18" charset="0"/>
              </a:rPr>
              <a:t>       </a:t>
            </a:r>
            <a:r>
              <a:rPr lang="en-US" sz="2400" dirty="0" smtClean="0">
                <a:latin typeface="Century Schoolbook" pitchFamily="18" charset="0"/>
              </a:rPr>
              <a:t>Z</a:t>
            </a:r>
            <a:r>
              <a:rPr lang="ru-RU" sz="2400" dirty="0" smtClean="0">
                <a:latin typeface="Century Schoolbook" pitchFamily="18" charset="0"/>
              </a:rPr>
              <a:t> – заряд иона электролита,  </a:t>
            </a:r>
          </a:p>
          <a:p>
            <a:r>
              <a:rPr lang="ru-RU" sz="2400" dirty="0" smtClean="0">
                <a:latin typeface="Century Schoolbook" pitchFamily="18" charset="0"/>
              </a:rPr>
              <a:t>       </a:t>
            </a:r>
            <a:r>
              <a:rPr lang="el-GR" sz="2400" dirty="0" smtClean="0">
                <a:latin typeface="Century Schoolbook" pitchFamily="18" charset="0"/>
              </a:rPr>
              <a:t>φ</a:t>
            </a:r>
            <a:r>
              <a:rPr lang="ru-RU" sz="2400" dirty="0" smtClean="0">
                <a:latin typeface="Century Schoolbook" pitchFamily="18" charset="0"/>
              </a:rPr>
              <a:t>- потенциал электрического поля, </a:t>
            </a:r>
          </a:p>
          <a:p>
            <a:r>
              <a:rPr lang="ru-RU" sz="2400" dirty="0" smtClean="0">
                <a:latin typeface="Century Schoolbook" pitchFamily="18" charset="0"/>
              </a:rPr>
              <a:t>      Т[</a:t>
            </a:r>
            <a:r>
              <a:rPr lang="en-US" sz="2400" dirty="0" smtClean="0">
                <a:latin typeface="Century Schoolbook" pitchFamily="18" charset="0"/>
              </a:rPr>
              <a:t>K</a:t>
            </a:r>
            <a:r>
              <a:rPr lang="ru-RU" sz="2400" dirty="0" smtClean="0">
                <a:latin typeface="Century Schoolbook" pitchFamily="18" charset="0"/>
              </a:rPr>
              <a:t>] – температура.</a:t>
            </a:r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179876"/>
              </p:ext>
            </p:extLst>
          </p:nvPr>
        </p:nvGraphicFramePr>
        <p:xfrm>
          <a:off x="989429" y="3861048"/>
          <a:ext cx="672074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0" name="Формула" r:id="rId5" imgW="1524000" imgH="228600" progId="Equation.3">
                  <p:embed/>
                </p:oleObj>
              </mc:Choice>
              <mc:Fallback>
                <p:oleObj name="Формула" r:id="rId5" imgW="15240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429" y="3861048"/>
                        <a:ext cx="6720741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581697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2624"/>
                </a:solidFill>
                <a:latin typeface="Century Schoolbook" pitchFamily="18" charset="0"/>
              </a:rPr>
              <a:t>Плотность потока вещества </a:t>
            </a:r>
            <a:r>
              <a:rPr lang="ru-RU" sz="2400" dirty="0" smtClean="0">
                <a:latin typeface="Century Schoolbook" pitchFamily="18" charset="0"/>
              </a:rPr>
              <a:t>– это величина, численно равная количеству вещества, перенесенного за единицу времени через единицу площади поверхности, перпендикулярной направлению переноса (моль/м</a:t>
            </a:r>
            <a:r>
              <a:rPr lang="ru-RU" sz="2400" baseline="30000" dirty="0" smtClean="0">
                <a:latin typeface="Century Schoolbook" pitchFamily="18" charset="0"/>
              </a:rPr>
              <a:t>2</a:t>
            </a:r>
            <a:r>
              <a:rPr lang="ru-RU" sz="2400" dirty="0" smtClean="0">
                <a:latin typeface="Century Schoolbook" pitchFamily="18" charset="0"/>
              </a:rPr>
              <a:t>с)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Плотность </a:t>
            </a:r>
            <a:r>
              <a:rPr lang="ru-RU" sz="2400" dirty="0">
                <a:latin typeface="Century Schoolbook" pitchFamily="18" charset="0"/>
              </a:rPr>
              <a:t>потока вещества при пассивном транспорте подчиняется 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уравнению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Теорелла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:</a:t>
            </a:r>
          </a:p>
          <a:p>
            <a:endParaRPr lang="ru-RU" sz="2400" dirty="0">
              <a:latin typeface="Century Schoolbook" pitchFamily="18" charset="0"/>
            </a:endParaRPr>
          </a:p>
          <a:p>
            <a:endParaRPr lang="ru-RU" sz="2400" dirty="0">
              <a:latin typeface="Century Schoolbook" pitchFamily="18" charset="0"/>
            </a:endParaRPr>
          </a:p>
          <a:p>
            <a:endParaRPr lang="ru-RU" sz="2400" dirty="0">
              <a:latin typeface="Century Schoolbook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где </a:t>
            </a:r>
            <a:r>
              <a:rPr lang="en-US" sz="2400" dirty="0">
                <a:latin typeface="Century Schoolbook" pitchFamily="18" charset="0"/>
              </a:rPr>
              <a:t>U</a:t>
            </a:r>
            <a:r>
              <a:rPr lang="ru-RU" sz="2400" dirty="0">
                <a:latin typeface="Century Schoolbook" pitchFamily="18" charset="0"/>
              </a:rPr>
              <a:t> – подвижность частиц, </a:t>
            </a:r>
          </a:p>
          <a:p>
            <a:r>
              <a:rPr lang="ru-RU" sz="2400" dirty="0">
                <a:latin typeface="Century Schoolbook" pitchFamily="18" charset="0"/>
              </a:rPr>
              <a:t>       С – концентрация. </a:t>
            </a:r>
            <a:endParaRPr lang="ru-RU" sz="2400" dirty="0" smtClean="0">
              <a:latin typeface="Century Schoolbook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094988"/>
              </p:ext>
            </p:extLst>
          </p:nvPr>
        </p:nvGraphicFramePr>
        <p:xfrm>
          <a:off x="4134683" y="4077072"/>
          <a:ext cx="3246017" cy="143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4" name="Формула" r:id="rId3" imgW="888614" imgH="393529" progId="Equation.3">
                  <p:embed/>
                </p:oleObj>
              </mc:Choice>
              <mc:Fallback>
                <p:oleObj name="Формула" r:id="rId3" imgW="888614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683" y="4077072"/>
                        <a:ext cx="3246017" cy="14310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456686"/>
              </p:ext>
            </p:extLst>
          </p:nvPr>
        </p:nvGraphicFramePr>
        <p:xfrm>
          <a:off x="5076056" y="1628800"/>
          <a:ext cx="2071702" cy="1306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5" name="Формула" r:id="rId5" imgW="622030" imgH="393529" progId="Equation.3">
                  <p:embed/>
                </p:oleObj>
              </mc:Choice>
              <mc:Fallback>
                <p:oleObj name="Формула" r:id="rId5" imgW="622030" imgH="39352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628800"/>
                        <a:ext cx="2071702" cy="13067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643253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Подставив в уравнение </a:t>
            </a:r>
            <a:r>
              <a:rPr lang="ru-RU" sz="2400" dirty="0" err="1" smtClean="0">
                <a:latin typeface="Century Schoolbook" pitchFamily="18" charset="0"/>
              </a:rPr>
              <a:t>Теорелла</a:t>
            </a:r>
            <a:r>
              <a:rPr lang="ru-RU" sz="2400" dirty="0" smtClean="0">
                <a:latin typeface="Century Schoolbook" pitchFamily="18" charset="0"/>
              </a:rPr>
              <a:t> выражение для электрохимического потенциала для разбавленных растворов, получим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уравнение Нернста-Планка</a:t>
            </a:r>
            <a:r>
              <a:rPr lang="ru-RU" sz="2800" dirty="0" smtClean="0">
                <a:solidFill>
                  <a:srgbClr val="C00000"/>
                </a:solidFill>
                <a:latin typeface="Century Schoolbook" pitchFamily="18" charset="0"/>
              </a:rPr>
              <a:t>: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Две причины переноса вещества при пассивном транспорте: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</a:t>
            </a:r>
            <a:r>
              <a:rPr lang="ru-RU" sz="2400" b="1" dirty="0" smtClean="0">
                <a:latin typeface="Century Schoolbook" pitchFamily="18" charset="0"/>
              </a:rPr>
              <a:t>градиент концентрации    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entury Schoolbook" pitchFamily="18" charset="0"/>
              </a:rPr>
              <a:t>   градиент электрического потенциала</a:t>
            </a:r>
          </a:p>
          <a:p>
            <a:r>
              <a:rPr lang="ru-RU" sz="2400" dirty="0" smtClean="0">
                <a:latin typeface="Century Schoolbook" pitchFamily="18" charset="0"/>
              </a:rPr>
              <a:t> 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154990"/>
              </p:ext>
            </p:extLst>
          </p:nvPr>
        </p:nvGraphicFramePr>
        <p:xfrm>
          <a:off x="1473200" y="1714500"/>
          <a:ext cx="52355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9" name="Формула" r:id="rId3" imgW="2286000" imgH="558720" progId="Equation.3">
                  <p:embed/>
                </p:oleObj>
              </mc:Choice>
              <mc:Fallback>
                <p:oleObj name="Формула" r:id="rId3" imgW="2286000" imgH="5587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714500"/>
                        <a:ext cx="5235575" cy="1270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76028"/>
              </p:ext>
            </p:extLst>
          </p:nvPr>
        </p:nvGraphicFramePr>
        <p:xfrm>
          <a:off x="4214810" y="5085184"/>
          <a:ext cx="714380" cy="7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0" name="Формула" r:id="rId5" imgW="266400" imgH="393480" progId="Equation.3">
                  <p:embed/>
                </p:oleObj>
              </mc:Choice>
              <mc:Fallback>
                <p:oleObj name="Формула" r:id="rId5" imgW="266400" imgH="393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5085184"/>
                        <a:ext cx="714380" cy="7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375802"/>
              </p:ext>
            </p:extLst>
          </p:nvPr>
        </p:nvGraphicFramePr>
        <p:xfrm>
          <a:off x="6012160" y="5589240"/>
          <a:ext cx="571504" cy="88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1" name="Формула" r:id="rId7" imgW="253800" imgH="393480" progId="Equation.3">
                  <p:embed/>
                </p:oleObj>
              </mc:Choice>
              <mc:Fallback>
                <p:oleObj name="Формула" r:id="rId7" imgW="25380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5589240"/>
                        <a:ext cx="571504" cy="885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17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214685"/>
            <a:ext cx="5445640" cy="145802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0808"/>
            <a:ext cx="857256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Пассивный транспорт </a:t>
            </a: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неэлектролитов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85" y="548680"/>
            <a:ext cx="8715436" cy="495520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       Уравнение Нернста-Планка</a:t>
            </a:r>
            <a:endParaRPr lang="ru-RU" sz="2800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Если электрическое поле отсутствует, то                , тогда получаем: 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                                                      </a:t>
            </a:r>
          </a:p>
          <a:p>
            <a:endParaRPr lang="ru-RU" sz="2400" dirty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111805"/>
            <a:ext cx="5112568" cy="13688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589042"/>
              </p:ext>
            </p:extLst>
          </p:nvPr>
        </p:nvGraphicFramePr>
        <p:xfrm>
          <a:off x="5652120" y="2492896"/>
          <a:ext cx="10858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81" name="Формула" r:id="rId5" imgW="482400" imgH="393480" progId="Equation.3">
                  <p:embed/>
                </p:oleObj>
              </mc:Choice>
              <mc:Fallback>
                <p:oleObj name="Формула" r:id="rId5" imgW="4824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492896"/>
                        <a:ext cx="10858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766756"/>
              </p:ext>
            </p:extLst>
          </p:nvPr>
        </p:nvGraphicFramePr>
        <p:xfrm>
          <a:off x="1763688" y="3573016"/>
          <a:ext cx="20351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82" name="Формула" r:id="rId7" imgW="888840" imgH="558720" progId="Equation.3">
                  <p:embed/>
                </p:oleObj>
              </mc:Choice>
              <mc:Fallback>
                <p:oleObj name="Формула" r:id="rId7" imgW="888840" imgH="558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573016"/>
                        <a:ext cx="2035175" cy="1270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594843"/>
              </p:ext>
            </p:extLst>
          </p:nvPr>
        </p:nvGraphicFramePr>
        <p:xfrm>
          <a:off x="4788024" y="3546420"/>
          <a:ext cx="1999680" cy="126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83" name="Формула" r:id="rId9" imgW="622030" imgH="393529" progId="Equation.3">
                  <p:embed/>
                </p:oleObj>
              </mc:Choice>
              <mc:Fallback>
                <p:oleObj name="Формула" r:id="rId9" imgW="622030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546420"/>
                        <a:ext cx="1999680" cy="12611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4493"/>
              </p:ext>
            </p:extLst>
          </p:nvPr>
        </p:nvGraphicFramePr>
        <p:xfrm>
          <a:off x="2267744" y="5157192"/>
          <a:ext cx="4224230" cy="1561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84" name="Формула" r:id="rId11" imgW="1054080" imgH="393480" progId="Equation.3">
                  <p:embed/>
                </p:oleObj>
              </mc:Choice>
              <mc:Fallback>
                <p:oleObj name="Формула" r:id="rId11" imgW="105408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157192"/>
                        <a:ext cx="4224230" cy="1561129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57150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84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29684" cy="652486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Простая диффузия подчиняется уравнению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Фика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:</a:t>
            </a:r>
          </a:p>
          <a:p>
            <a:endParaRPr lang="ru-RU" sz="3200" b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r>
              <a:rPr lang="en-US" sz="2400" dirty="0" smtClean="0">
                <a:latin typeface="Century Schoolbook" pitchFamily="18" charset="0"/>
              </a:rPr>
              <a:t>m</a:t>
            </a:r>
            <a:r>
              <a:rPr lang="ru-RU" sz="2400" dirty="0" smtClean="0">
                <a:latin typeface="Century Schoolbook" pitchFamily="18" charset="0"/>
              </a:rPr>
              <a:t> – масса транспортируемого вещества</a:t>
            </a:r>
          </a:p>
          <a:p>
            <a:r>
              <a:rPr lang="en-US" sz="2400" dirty="0" smtClean="0">
                <a:latin typeface="Century Schoolbook" pitchFamily="18" charset="0"/>
              </a:rPr>
              <a:t>D</a:t>
            </a:r>
            <a:r>
              <a:rPr lang="ru-RU" sz="2400" dirty="0" smtClean="0">
                <a:latin typeface="Century Schoolbook" pitchFamily="18" charset="0"/>
              </a:rPr>
              <a:t> – коэффициент диффузии мембраны для данного вещества (</a:t>
            </a:r>
            <a:r>
              <a:rPr lang="ru-RU" sz="2400" i="1" dirty="0" smtClean="0">
                <a:latin typeface="Century Schoolbook" pitchFamily="18" charset="0"/>
              </a:rPr>
              <a:t>зависит от свойств жидкости, диффундирующих частиц, температуры</a:t>
            </a:r>
            <a:r>
              <a:rPr lang="ru-RU" sz="2400" dirty="0" smtClean="0">
                <a:latin typeface="Century Schoolbook" pitchFamily="18" charset="0"/>
              </a:rPr>
              <a:t>)</a:t>
            </a:r>
          </a:p>
          <a:p>
            <a:r>
              <a:rPr lang="en-US" sz="2400" dirty="0" smtClean="0">
                <a:latin typeface="Century Schoolbook" pitchFamily="18" charset="0"/>
              </a:rPr>
              <a:t>S</a:t>
            </a:r>
            <a:r>
              <a:rPr lang="ru-RU" sz="2400" dirty="0" smtClean="0">
                <a:latin typeface="Century Schoolbook" pitchFamily="18" charset="0"/>
              </a:rPr>
              <a:t> – площадь диффузионной поверхности</a:t>
            </a:r>
          </a:p>
          <a:p>
            <a:r>
              <a:rPr lang="en-US" sz="2400" dirty="0" smtClean="0">
                <a:latin typeface="Century Schoolbook" pitchFamily="18" charset="0"/>
              </a:rPr>
              <a:t>dc</a:t>
            </a:r>
            <a:r>
              <a:rPr lang="ru-RU" sz="2400" dirty="0" smtClean="0">
                <a:latin typeface="Century Schoolbook" pitchFamily="18" charset="0"/>
              </a:rPr>
              <a:t> – концентрация вещества</a:t>
            </a:r>
          </a:p>
          <a:p>
            <a:r>
              <a:rPr lang="en-US" sz="2400" dirty="0" err="1" smtClean="0">
                <a:latin typeface="Century Schoolbook" pitchFamily="18" charset="0"/>
              </a:rPr>
              <a:t>dx</a:t>
            </a:r>
            <a:r>
              <a:rPr lang="ru-RU" sz="2400" dirty="0" smtClean="0">
                <a:latin typeface="Century Schoolbook" pitchFamily="18" charset="0"/>
              </a:rPr>
              <a:t> – диффузионный путь (толщина мембраны)</a:t>
            </a:r>
          </a:p>
          <a:p>
            <a:r>
              <a:rPr lang="en-US" sz="2400" dirty="0" smtClean="0">
                <a:latin typeface="Century Schoolbook" pitchFamily="18" charset="0"/>
              </a:rPr>
              <a:t>t</a:t>
            </a:r>
            <a:r>
              <a:rPr lang="ru-RU" sz="2400" dirty="0" smtClean="0">
                <a:latin typeface="Century Schoolbook" pitchFamily="18" charset="0"/>
              </a:rPr>
              <a:t> – время диффузии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r>
              <a:rPr lang="ru-RU" dirty="0" smtClean="0"/>
              <a:t>            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градиент концентрации</a:t>
            </a:r>
          </a:p>
          <a:p>
            <a:endParaRPr lang="ru-RU" dirty="0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67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29849"/>
              </p:ext>
            </p:extLst>
          </p:nvPr>
        </p:nvGraphicFramePr>
        <p:xfrm>
          <a:off x="2951163" y="980728"/>
          <a:ext cx="4500592" cy="166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88" name="Формула" r:id="rId3" imgW="1054080" imgH="393480" progId="Equation.3">
                  <p:embed/>
                </p:oleObj>
              </mc:Choice>
              <mc:Fallback>
                <p:oleObj name="Формула" r:id="rId3" imgW="105408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980728"/>
                        <a:ext cx="4500592" cy="16624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048836"/>
              </p:ext>
            </p:extLst>
          </p:nvPr>
        </p:nvGraphicFramePr>
        <p:xfrm>
          <a:off x="467544" y="5805264"/>
          <a:ext cx="7143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89" name="Формула" r:id="rId5" imgW="266469" imgH="393359" progId="Equation.3">
                  <p:embed/>
                </p:oleObj>
              </mc:Choice>
              <mc:Fallback>
                <p:oleObj name="Формула" r:id="rId5" imgW="266469" imgH="39335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805264"/>
                        <a:ext cx="7143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Рисунок 16" descr="https://upload.wikimedia.org/wikipedia/commons/thumb/5/57/Diffusion.ru.svg/1000px-Diffusion.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94" y="2852936"/>
            <a:ext cx="705545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332656"/>
            <a:ext cx="5544616" cy="584775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диффузия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358246" cy="455509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С помощью простой диффузии: 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клетка обменивается с наружной средой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кислородом, углекислым газом и водой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в цитоплазму проникают и многие синтетические вещества, например лекарственные препараты.</a:t>
            </a:r>
          </a:p>
          <a:p>
            <a:r>
              <a:rPr lang="ru-RU" sz="2400" dirty="0" smtClean="0">
                <a:latin typeface="Century Schoolbook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легко проходят плазматическую мембрану гидрофобные (т.е. легко растворяющиеся в неполярных органических жидкостях) молекулы.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56792"/>
            <a:ext cx="8572560" cy="326243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entury Schoolbook" pitchFamily="18" charset="0"/>
              </a:rPr>
              <a:t>   </a:t>
            </a:r>
            <a:r>
              <a:rPr lang="ru-RU" sz="2800" dirty="0" smtClean="0">
                <a:latin typeface="Century Schoolbook" pitchFamily="18" charset="0"/>
              </a:rPr>
              <a:t>Через  липидный  </a:t>
            </a:r>
            <a:r>
              <a:rPr lang="ru-RU" sz="2800" dirty="0" err="1" smtClean="0">
                <a:latin typeface="Century Schoolbook" pitchFamily="18" charset="0"/>
              </a:rPr>
              <a:t>бислой</a:t>
            </a:r>
            <a:endParaRPr lang="ru-RU" sz="28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entury Schoolbook" pitchFamily="18" charset="0"/>
              </a:rPr>
              <a:t>   Через пору в липидном </a:t>
            </a:r>
            <a:r>
              <a:rPr lang="ru-RU" sz="2800" dirty="0" err="1" smtClean="0">
                <a:latin typeface="Century Schoolbook" pitchFamily="18" charset="0"/>
              </a:rPr>
              <a:t>бислое</a:t>
            </a:r>
            <a:endParaRPr lang="ru-RU" sz="28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entury Schoolbook" pitchFamily="18" charset="0"/>
              </a:rPr>
              <a:t>   Через белковую пору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entury Schoolbook" pitchFamily="18" charset="0"/>
              </a:rPr>
              <a:t>    Фильтрация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entury Schoolbook" pitchFamily="18" charset="0"/>
              </a:rPr>
              <a:t>    Осмос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4290"/>
            <a:ext cx="900115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Виды простой диффузии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90" y="332656"/>
            <a:ext cx="8605620" cy="4339650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Биофизика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наука, изучающая физические и физико-химические процессы,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протекающие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биосистемах на разных уровнях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возникновение обусловлено интенсивным развитием блока естественных наук, испытывающих потребность в раскрытии физической и физико-химической сущности живых систем.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биофизики можно оценивать как прогресс в физике, тесно связанный с достижениями математики, химии и биологии.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1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792088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1928802"/>
            <a:ext cx="5072098" cy="332398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Проходят хорошо растворимые неполярные вещества: органические жирные кислоты, эфиры, кислород, углекислый газ.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Плохо проходят полярные водорастворимые вещества: соли, основания, сахара, аминокислоты, спирты.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900115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Простая диффузия   через  липидный   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бислой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7451" t="49209" r="42925" b="21857"/>
          <a:stretch>
            <a:fillRect/>
          </a:stretch>
        </p:blipFill>
        <p:spPr bwMode="auto">
          <a:xfrm>
            <a:off x="357158" y="1785926"/>
            <a:ext cx="3270618" cy="385765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785926"/>
            <a:ext cx="4429156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 Проникают молекулы нерастворимых в липидах веществ и водорастворимые гидратированные ионы(окружённые молекулами воды).</a:t>
            </a:r>
          </a:p>
          <a:p>
            <a:pPr lvl="1"/>
            <a:r>
              <a:rPr lang="ru-RU" sz="2400" dirty="0" smtClean="0">
                <a:latin typeface="Century Schoolbook" pitchFamily="18" charset="0"/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42852"/>
            <a:ext cx="8501122" cy="135421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Простая диффузия через пору в липидном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бислое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и белковую пору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4024" t="47608" r="56525" b="27106"/>
          <a:stretch>
            <a:fillRect/>
          </a:stretch>
        </p:blipFill>
        <p:spPr bwMode="auto">
          <a:xfrm>
            <a:off x="5077561" y="1714488"/>
            <a:ext cx="3709281" cy="385765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9219" t="49805" r="30859" b="23828"/>
          <a:stretch>
            <a:fillRect/>
          </a:stretch>
        </p:blipFill>
        <p:spPr bwMode="auto">
          <a:xfrm>
            <a:off x="2214546" y="1647252"/>
            <a:ext cx="4774488" cy="5055291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501122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Простая диффузия через белковый кан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ал</a:t>
            </a:r>
            <a:endParaRPr lang="ru-RU" sz="3200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501122" cy="517064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Фильтрация</a:t>
            </a:r>
            <a:r>
              <a:rPr lang="ru-RU" sz="2400" b="1" dirty="0" smtClean="0"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–это движение жидкости через поры в мембране под действием градиента давления. Скорость переноса при фильтрации подчиняется закону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Пуазейля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: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endParaRPr lang="ru-RU" sz="2400" dirty="0" smtClean="0">
              <a:latin typeface="Century Schoolbook" pitchFamily="18" charset="0"/>
            </a:endParaRPr>
          </a:p>
          <a:p>
            <a:r>
              <a:rPr lang="en-US" sz="2400" dirty="0" smtClean="0">
                <a:latin typeface="Century Schoolbook" pitchFamily="18" charset="0"/>
              </a:rPr>
              <a:t>r</a:t>
            </a:r>
            <a:r>
              <a:rPr lang="ru-RU" sz="2400" dirty="0" smtClean="0">
                <a:latin typeface="Century Schoolbook" pitchFamily="18" charset="0"/>
              </a:rPr>
              <a:t>-радиус поры, </a:t>
            </a:r>
          </a:p>
          <a:p>
            <a:r>
              <a:rPr lang="ru-RU" sz="2400" dirty="0" err="1" smtClean="0">
                <a:latin typeface="Century Schoolbook" pitchFamily="18" charset="0"/>
              </a:rPr>
              <a:t>l</a:t>
            </a:r>
            <a:r>
              <a:rPr lang="ru-RU" sz="2400" dirty="0" smtClean="0">
                <a:latin typeface="Century Schoolbook" pitchFamily="18" charset="0"/>
              </a:rPr>
              <a:t>- длина поры, </a:t>
            </a:r>
          </a:p>
          <a:p>
            <a:r>
              <a:rPr lang="ru-RU" sz="2400" dirty="0" err="1" smtClean="0">
                <a:latin typeface="Century Schoolbook" pitchFamily="18" charset="0"/>
              </a:rPr>
              <a:t>η- </a:t>
            </a:r>
            <a:r>
              <a:rPr lang="ru-RU" sz="2400" dirty="0" smtClean="0">
                <a:latin typeface="Century Schoolbook" pitchFamily="18" charset="0"/>
              </a:rPr>
              <a:t>вязкость жидкости, </a:t>
            </a:r>
          </a:p>
          <a:p>
            <a:r>
              <a:rPr lang="ru-RU" sz="2400" dirty="0" smtClean="0">
                <a:latin typeface="Century Schoolbook" pitchFamily="18" charset="0"/>
              </a:rPr>
              <a:t>(</a:t>
            </a:r>
            <a:r>
              <a:rPr lang="en-US" sz="2400" dirty="0" smtClean="0">
                <a:latin typeface="Century Schoolbook" pitchFamily="18" charset="0"/>
              </a:rPr>
              <a:t>P</a:t>
            </a:r>
            <a:r>
              <a:rPr lang="ru-RU" sz="2400" baseline="-25000" dirty="0" smtClean="0">
                <a:latin typeface="Century Schoolbook" pitchFamily="18" charset="0"/>
              </a:rPr>
              <a:t>1</a:t>
            </a:r>
            <a:r>
              <a:rPr lang="ru-RU" sz="2400" dirty="0" smtClean="0">
                <a:latin typeface="Century Schoolbook" pitchFamily="18" charset="0"/>
              </a:rPr>
              <a:t>-</a:t>
            </a:r>
            <a:r>
              <a:rPr lang="en-US" sz="2400" dirty="0" smtClean="0">
                <a:latin typeface="Century Schoolbook" pitchFamily="18" charset="0"/>
              </a:rPr>
              <a:t>P</a:t>
            </a:r>
            <a:r>
              <a:rPr lang="ru-RU" sz="2400" baseline="-25000" dirty="0" smtClean="0">
                <a:latin typeface="Century Schoolbook" pitchFamily="18" charset="0"/>
              </a:rPr>
              <a:t>2</a:t>
            </a:r>
            <a:r>
              <a:rPr lang="ru-RU" sz="2400" dirty="0" smtClean="0">
                <a:latin typeface="Century Schoolbook" pitchFamily="18" charset="0"/>
              </a:rPr>
              <a:t>)- разность давлений между началом и концом поры, </a:t>
            </a:r>
          </a:p>
          <a:p>
            <a:r>
              <a:rPr lang="en-US" sz="2400" dirty="0" smtClean="0">
                <a:latin typeface="Century Schoolbook" pitchFamily="18" charset="0"/>
              </a:rPr>
              <a:t>V</a:t>
            </a:r>
            <a:r>
              <a:rPr lang="ru-RU" sz="2400" dirty="0" smtClean="0">
                <a:latin typeface="Century Schoolbook" pitchFamily="18" charset="0"/>
              </a:rPr>
              <a:t>-объем фильтрованной жидкости.</a:t>
            </a:r>
          </a:p>
          <a:p>
            <a:r>
              <a:rPr lang="ru-RU" sz="2400" dirty="0" smtClean="0">
                <a:latin typeface="Century Schoolbook" pitchFamily="18" charset="0"/>
              </a:rPr>
              <a:t>Явление фильтрации играет важную роль в процессах переноса воды через стенки кровеносных сосудов.</a:t>
            </a:r>
          </a:p>
          <a:p>
            <a:endParaRPr lang="ru-RU" dirty="0"/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9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222213"/>
              </p:ext>
            </p:extLst>
          </p:nvPr>
        </p:nvGraphicFramePr>
        <p:xfrm>
          <a:off x="3465034" y="1642924"/>
          <a:ext cx="4367179" cy="164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0" name="Формула" r:id="rId3" imgW="1193800" imgH="444500" progId="Equation.3">
                  <p:embed/>
                </p:oleObj>
              </mc:Choice>
              <mc:Fallback>
                <p:oleObj name="Формула" r:id="rId3" imgW="1193800" imgH="444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034" y="1642924"/>
                        <a:ext cx="4367179" cy="16420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28604"/>
            <a:ext cx="8786874" cy="443198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Осмос </a:t>
            </a:r>
            <a:r>
              <a:rPr lang="ru-RU" sz="2400" dirty="0" smtClean="0">
                <a:latin typeface="Century Schoolbook" pitchFamily="18" charset="0"/>
              </a:rPr>
              <a:t>– это движение молекул воды через полупроницаемую мембрану из области меньшей  в область большей концентрации растворенного вещества.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Осмос</a:t>
            </a: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– это простая диффузия воды. Перемещение молекул воды продолжается до тех пор, пока концентрация воды по обе стороны мембраны не станет равной.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Осмос</a:t>
            </a:r>
            <a:r>
              <a:rPr lang="ru-RU" sz="2400" dirty="0" smtClean="0">
                <a:latin typeface="Century Schoolbook" pitchFamily="18" charset="0"/>
              </a:rPr>
              <a:t> играет большую роль во многих биологических явлениях. Явление осмоса обуславливает гемолиз эритроцитов в гипотонических растворах.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72560" cy="406265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Скорость диффузии различных молекул  через </a:t>
            </a:r>
            <a:r>
              <a:rPr lang="ru-RU" sz="3200" b="1" dirty="0" err="1" smtClean="0">
                <a:solidFill>
                  <a:srgbClr val="002060"/>
                </a:solidFill>
                <a:latin typeface="Century Schoolbook" pitchFamily="18" charset="0"/>
              </a:rPr>
              <a:t>бислой</a:t>
            </a:r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 определяется двумя факторами:</a:t>
            </a:r>
          </a:p>
          <a:p>
            <a:endParaRPr lang="ru-RU" sz="24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разницей концентраций переносимого вещества по обе стороны мембраны</a:t>
            </a:r>
          </a:p>
          <a:p>
            <a:pPr lvl="0"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способностью растворяться в составляющих </a:t>
            </a:r>
            <a:r>
              <a:rPr lang="ru-RU" sz="2400" dirty="0" err="1" smtClean="0">
                <a:latin typeface="Century Schoolbook" pitchFamily="18" charset="0"/>
              </a:rPr>
              <a:t>бислой</a:t>
            </a:r>
            <a:r>
              <a:rPr lang="ru-RU" sz="2400" dirty="0" smtClean="0">
                <a:latin typeface="Century Schoolbook" pitchFamily="18" charset="0"/>
              </a:rPr>
              <a:t> соединениях.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27" y="3212976"/>
            <a:ext cx="8858312" cy="317009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2624"/>
                </a:solidFill>
                <a:latin typeface="Century Schoolbook" pitchFamily="18" charset="0"/>
              </a:rPr>
              <a:t>Облегчённая диффузия с подвижными переносчиками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Происходит </a:t>
            </a:r>
            <a:r>
              <a:rPr lang="ru-RU" sz="2400" dirty="0">
                <a:latin typeface="Century Schoolbook" pitchFamily="18" charset="0"/>
              </a:rPr>
              <a:t>при участии молекул </a:t>
            </a:r>
            <a:r>
              <a:rPr lang="ru-RU" sz="2400" dirty="0" smtClean="0">
                <a:latin typeface="Century Schoolbook" pitchFamily="18" charset="0"/>
              </a:rPr>
              <a:t>переносчиков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Происходит от мест с большей концентрацией переносимого вещества к местам с меньшей концентрацией.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err="1" smtClean="0">
                <a:latin typeface="Century Schoolbook" pitchFamily="18" charset="0"/>
              </a:rPr>
              <a:t>Валиномицин</a:t>
            </a:r>
            <a:r>
              <a:rPr lang="ru-RU" sz="2400" dirty="0" smtClean="0">
                <a:latin typeface="Century Schoolbook" pitchFamily="18" charset="0"/>
              </a:rPr>
              <a:t>- </a:t>
            </a:r>
            <a:r>
              <a:rPr lang="ru-RU" sz="2400" dirty="0">
                <a:latin typeface="Century Schoolbook" pitchFamily="18" charset="0"/>
              </a:rPr>
              <a:t>переносчик ионов калия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8148" y="188640"/>
            <a:ext cx="5393972" cy="227754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Century Schoolbook" pitchFamily="18" charset="0"/>
            </a:endParaRPr>
          </a:p>
          <a:p>
            <a:pPr algn="ctr"/>
            <a:r>
              <a:rPr lang="ru-RU" sz="2400" b="1" dirty="0" smtClean="0">
                <a:latin typeface="Century Schoolbook" pitchFamily="18" charset="0"/>
              </a:rPr>
              <a:t>          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Облегчённая диффузия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entury Schoolbook" pitchFamily="18" charset="0"/>
              </a:rPr>
              <a:t>    С подвижным переносчиком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entury Schoolbook" pitchFamily="18" charset="0"/>
              </a:rPr>
              <a:t>    С фиксированным переносчиком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8325" t="39124" r="56243" b="29610"/>
          <a:stretch/>
        </p:blipFill>
        <p:spPr bwMode="auto">
          <a:xfrm>
            <a:off x="5940152" y="141746"/>
            <a:ext cx="297007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17693"/>
            <a:ext cx="8858312" cy="30469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Валиномицин</a:t>
            </a:r>
            <a:r>
              <a:rPr lang="ru-RU" sz="2400" dirty="0" smtClean="0">
                <a:latin typeface="Century Schoolbook" pitchFamily="18" charset="0"/>
              </a:rPr>
              <a:t> имеет форму манжетки (бублика) и способен образовывать комплекс с ионами калия, попадающими внутрь молекулы- манжетки.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Валиномицин</a:t>
            </a:r>
            <a:r>
              <a:rPr lang="ru-RU" sz="2400" b="1" dirty="0" smtClean="0"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растворим в липидной фазе мембран. Диффундируя в мембране, молекулы переносят калий через мембрану. Перенос ионов может происходить и в одну и в другую сторону.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27584" y="3418850"/>
            <a:ext cx="7945200" cy="332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3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6" y="428604"/>
            <a:ext cx="35719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Облегчённая диффузия с подвижными переносчиками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4024" t="43214" r="54297" b="25293"/>
          <a:stretch>
            <a:fillRect/>
          </a:stretch>
        </p:blipFill>
        <p:spPr bwMode="auto">
          <a:xfrm>
            <a:off x="5429256" y="2285992"/>
            <a:ext cx="3500462" cy="406810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" name="Picture 2" descr="C:\Users\Клим\Desktop\4-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754172"/>
            <a:ext cx="5184775" cy="477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4624"/>
            <a:ext cx="8928992" cy="6001643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Первым, кто сказал, что живые объекты подчиняются тем же законам и содержат те же частицы материи, что и неживые, был греческий философ Эпикур (примерно 300 лет до нашей эры).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вклад в физиологическую оптику сделали Гален и египтянин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Алхазени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Они правильно описали возникновение изображения на сетчатке. Их работы были продолжены и развиты великим Леонардо да Винчи (1452-1519).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Существенный вклад в будущую биофизическую науку внес один из учеников Галилея – Джованни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Борелли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Он детально описал структуру и работу мышцы животных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Однако наиболее важные биофизические исследования начались с работ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Луиджи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Гальвани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(1737-1798),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профессора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университета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Болонье.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Гальвани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исследовал электрические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явления в живой материи на разных уровнях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587853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Облегчённая диффузия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с фиксированными переносчиками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В этом случае молекулы-переносчики образуют временную цепочку поперёк мембраны и передают друг другу диффундирующую молекулу.</a:t>
            </a:r>
          </a:p>
          <a:p>
            <a:pPr lvl="0"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Примером может служить антибиотик </a:t>
            </a:r>
            <a:r>
              <a:rPr lang="ru-RU" sz="2400" b="1" dirty="0" smtClean="0">
                <a:latin typeface="Century Schoolbook" pitchFamily="18" charset="0"/>
              </a:rPr>
              <a:t>грамицидин А.</a:t>
            </a:r>
            <a:r>
              <a:rPr lang="ru-RU" sz="2400" dirty="0" smtClean="0">
                <a:latin typeface="Century Schoolbook" pitchFamily="18" charset="0"/>
              </a:rPr>
              <a:t> Его молекулы  встраиваются в мембрану друг за другом. Захватив ион щелочного металла, крайняя молекула грамицидина передаёт её следующей- и так дальше, «по эстафете».  В результате ион калия проходит через мембрану, перескакивая  от одной молекулы грамицидина к другой.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Канал в данном случае образуется не компонентами мембраны, а антибиотиками</a:t>
            </a:r>
            <a:r>
              <a:rPr lang="ru-RU" sz="2400" b="1" dirty="0" smtClean="0">
                <a:latin typeface="Century Schoolbook" pitchFamily="18" charset="0"/>
              </a:rPr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64625" t="60516" r="15426" b="7603"/>
          <a:stretch>
            <a:fillRect/>
          </a:stretch>
        </p:blipFill>
        <p:spPr bwMode="auto">
          <a:xfrm>
            <a:off x="142844" y="428604"/>
            <a:ext cx="4643470" cy="594274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3438" y="285728"/>
            <a:ext cx="4143404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Облегчённая диффузия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с фиксированными переносчиками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89675"/>
            <a:ext cx="8858312" cy="680186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Отличия облегченной диффузии (ОД) от простой: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перенос ионов с участием переносчика происходит значительно быстрее по сравнению со свободной диффузией;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 ОД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обладает свойством насыщения - при увеличении концентрации с одной стороны мембраны плотность потока вещества возрастает лишь до некоторого предела, когда все молекулы переносчика уже заняты;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при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ОД</a:t>
            </a: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 наблюдается конкуренция переносимых веществ в тех случаях, когда одним переносчиком переносятся разные вещества; при этом одни вещества переносятся лучше, чем другие, и добавление одних веществ затрудняет транспорт других;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есть вещества, блокирующие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ОД</a:t>
            </a:r>
            <a:r>
              <a:rPr lang="ru-RU" sz="2400" dirty="0" smtClean="0">
                <a:latin typeface="Century Schoolbook" pitchFamily="18" charset="0"/>
              </a:rPr>
              <a:t>, они образуют прочный комплекс с молекулами переносчика, препятствуя дальнейшему переносу.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423" y="116632"/>
            <a:ext cx="5904656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Ионные каналы</a:t>
            </a:r>
            <a:endParaRPr lang="ru-RU" sz="4800" dirty="0"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" y="1124744"/>
            <a:ext cx="8941760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Ионные каналы </a:t>
            </a:r>
            <a:r>
              <a:rPr lang="ru-RU" sz="3200" dirty="0" smtClean="0">
                <a:solidFill>
                  <a:srgbClr val="C00000"/>
                </a:solidFill>
                <a:latin typeface="Century Schoolbook" pitchFamily="18" charset="0"/>
              </a:rPr>
              <a:t>– </a:t>
            </a:r>
            <a:r>
              <a:rPr lang="ru-RU" sz="2400" dirty="0" smtClean="0">
                <a:latin typeface="Century Schoolbook" pitchFamily="18" charset="0"/>
              </a:rPr>
              <a:t>это трансмембранные белковые комплексы, предназначенные для переноса ионов с одной стороны мембрану на другую. Этот перенос носит пассивный характер и осуществляется по градиенту концентрации соответствующего иона </a:t>
            </a:r>
            <a:endParaRPr lang="ru-RU" sz="3200" dirty="0">
              <a:latin typeface="Century Schoolbook" pitchFamily="18" charset="0"/>
            </a:endParaRPr>
          </a:p>
        </p:txBody>
      </p:sp>
      <p:pic>
        <p:nvPicPr>
          <p:cNvPr id="3" name="Picture 2" descr="&amp;Kcy;&amp;acy;&amp;rcy;&amp;tcy;&amp;icy;&amp;ncy;&amp;kcy;&amp;acy; 44 &amp;icy;&amp;zcy; 9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401" y="2996953"/>
            <a:ext cx="5632924" cy="382574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763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01" y="1052736"/>
            <a:ext cx="8572560" cy="489364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1.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Ионные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каналы</a:t>
            </a:r>
            <a:r>
              <a:rPr lang="ru-RU" sz="2400" b="1" dirty="0" smtClean="0">
                <a:latin typeface="Century Schoolbook" pitchFamily="18" charset="0"/>
              </a:rPr>
              <a:t> представляют </a:t>
            </a:r>
            <a:r>
              <a:rPr lang="ru-RU" sz="2400" b="1" dirty="0">
                <a:latin typeface="Century Schoolbook" pitchFamily="18" charset="0"/>
              </a:rPr>
              <a:t>собой заполненную водой пору, выстланную изнутри полярными группами аминокислот.</a:t>
            </a:r>
          </a:p>
          <a:p>
            <a:r>
              <a:rPr lang="ru-RU" sz="2400" dirty="0" smtClean="0">
                <a:latin typeface="Century Schoolbook" pitchFamily="18" charset="0"/>
              </a:rPr>
              <a:t> </a:t>
            </a:r>
          </a:p>
          <a:p>
            <a:r>
              <a:rPr lang="ru-RU" sz="2400" dirty="0" smtClean="0">
                <a:latin typeface="Century Schoolbook" pitchFamily="18" charset="0"/>
              </a:rPr>
              <a:t>2. селективный фильтр </a:t>
            </a:r>
            <a:r>
              <a:rPr lang="ru-RU" sz="2400" dirty="0">
                <a:latin typeface="Century Schoolbook" pitchFamily="18" charset="0"/>
              </a:rPr>
              <a:t>(во внутренней полости каналов  существует самое узкое </a:t>
            </a:r>
            <a:r>
              <a:rPr lang="ru-RU" sz="2400" dirty="0" smtClean="0">
                <a:latin typeface="Century Schoolbook" pitchFamily="18" charset="0"/>
              </a:rPr>
              <a:t>место), образованный отрицательно заряженными атомами кислорода и  пропускающий </a:t>
            </a:r>
            <a:r>
              <a:rPr lang="ru-RU" sz="2400" dirty="0">
                <a:latin typeface="Century Schoolbook" pitchFamily="18" charset="0"/>
              </a:rPr>
              <a:t>ионы соответствующего </a:t>
            </a:r>
            <a:r>
              <a:rPr lang="ru-RU" sz="2400" dirty="0" smtClean="0">
                <a:latin typeface="Century Schoolbook" pitchFamily="18" charset="0"/>
              </a:rPr>
              <a:t>диаметра.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 3. воротная часть, которая управляется мембранным потенциалом и может находиться как в закрытом состоянии, так и в открытом, </a:t>
            </a:r>
            <a:r>
              <a:rPr lang="ru-RU" sz="2400" dirty="0">
                <a:latin typeface="Century Schoolbook" pitchFamily="18" charset="0"/>
              </a:rPr>
              <a:t>а процесс перехода из одного состояния в другое обозначается как пропускание (</a:t>
            </a:r>
            <a:r>
              <a:rPr lang="en-US" sz="2400" dirty="0">
                <a:latin typeface="Century Schoolbook" pitchFamily="18" charset="0"/>
              </a:rPr>
              <a:t>gating</a:t>
            </a:r>
            <a:r>
              <a:rPr lang="ru-RU" sz="2400" dirty="0" smtClean="0">
                <a:latin typeface="Century Schoolbook" pitchFamily="18" charset="0"/>
              </a:rPr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285728"/>
            <a:ext cx="821537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Структура ионного канала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28604"/>
            <a:ext cx="842968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Модель ионного канала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8" b="39535"/>
          <a:stretch/>
        </p:blipFill>
        <p:spPr bwMode="auto">
          <a:xfrm>
            <a:off x="525556" y="1160025"/>
            <a:ext cx="8006884" cy="569797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149" y="428604"/>
            <a:ext cx="865832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Модель ионного канала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0"/>
          <a:stretch/>
        </p:blipFill>
        <p:spPr bwMode="auto">
          <a:xfrm>
            <a:off x="162149" y="1432936"/>
            <a:ext cx="8813650" cy="415630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4435"/>
            <a:ext cx="8784976" cy="563231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Поток ионов по ионным каналам формирует электрический ток.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Когда канал открыт, через липидный </a:t>
            </a:r>
            <a:r>
              <a:rPr lang="ru-RU" sz="2400" dirty="0" err="1" smtClean="0">
                <a:latin typeface="Century Schoolbook" pitchFamily="18" charset="0"/>
              </a:rPr>
              <a:t>бислой</a:t>
            </a:r>
            <a:r>
              <a:rPr lang="ru-RU" sz="2400" dirty="0" smtClean="0">
                <a:latin typeface="Century Schoolbook" pitchFamily="18" charset="0"/>
              </a:rPr>
              <a:t> может проходить до 10</a:t>
            </a:r>
            <a:r>
              <a:rPr lang="ru-RU" sz="2400" baseline="30000" dirty="0" smtClean="0">
                <a:latin typeface="Century Schoolbook" pitchFamily="18" charset="0"/>
              </a:rPr>
              <a:t>б</a:t>
            </a:r>
            <a:r>
              <a:rPr lang="ru-RU" sz="2400" dirty="0" smtClean="0">
                <a:latin typeface="Century Schoolbook" pitchFamily="18" charset="0"/>
              </a:rPr>
              <a:t>-10</a:t>
            </a:r>
            <a:r>
              <a:rPr lang="ru-RU" sz="2400" baseline="30000" dirty="0" smtClean="0">
                <a:latin typeface="Century Schoolbook" pitchFamily="18" charset="0"/>
              </a:rPr>
              <a:t>8</a:t>
            </a:r>
            <a:r>
              <a:rPr lang="ru-RU" sz="2400" dirty="0" smtClean="0">
                <a:latin typeface="Century Schoolbook" pitchFamily="18" charset="0"/>
              </a:rPr>
              <a:t> ионов в секунду, то есть открытие относительно малого числа каналов приводит к значительным и быстрым изменениям электрических свойств мембран.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Открытие натриевых и кальциевых каналов плазматической мембраны приводит к поступлению этих ионов в клетку и деполяризации мембраны.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Открытие калиевых и хлорных каналов — к </a:t>
            </a:r>
            <a:r>
              <a:rPr lang="ru-RU" sz="2400" dirty="0" err="1" smtClean="0">
                <a:latin typeface="Century Schoolbook" pitchFamily="18" charset="0"/>
              </a:rPr>
              <a:t>гиперполяризации</a:t>
            </a:r>
            <a:r>
              <a:rPr lang="ru-RU" sz="2400" dirty="0" smtClean="0">
                <a:latin typeface="Century Schoolbook" pitchFamily="18" charset="0"/>
              </a:rPr>
              <a:t> мембраны (суммарный заряд цитоплазмы становится более отрицательным).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571612"/>
            <a:ext cx="8072494" cy="452431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 Селективност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ь</a:t>
            </a:r>
            <a:r>
              <a:rPr lang="ru-RU" sz="2400" dirty="0" smtClean="0">
                <a:latin typeface="Century Schoolbook" pitchFamily="18" charset="0"/>
              </a:rPr>
              <a:t>-способность ионных каналов избирательно пропускать ионы какого-либо одного типа</a:t>
            </a:r>
            <a:r>
              <a:rPr lang="ru-RU" sz="2400" dirty="0" smtClean="0"/>
              <a:t>.</a:t>
            </a:r>
          </a:p>
          <a:p>
            <a:r>
              <a:rPr lang="ru-RU" sz="2400" dirty="0" smtClean="0">
                <a:latin typeface="Century Schoolbook" pitchFamily="18" charset="0"/>
              </a:rPr>
              <a:t>Каналы имеют «фильтры» - самое узкое место канала → пропускают ионы соответствующего диаметра.</a:t>
            </a:r>
          </a:p>
          <a:p>
            <a:endParaRPr lang="ru-RU" sz="2400" b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Независимость</a:t>
            </a: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работы отдельных каналов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Дискретный</a:t>
            </a:r>
            <a:r>
              <a:rPr lang="ru-RU" sz="2400" dirty="0" smtClean="0">
                <a:latin typeface="Century Schoolbook" pitchFamily="18" charset="0"/>
              </a:rPr>
              <a:t> характер проводимости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Зависимость параметров каналов от мембранного потенциала 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14290"/>
            <a:ext cx="814393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Свойства ионных каналов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85860"/>
            <a:ext cx="8429684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entury Schoolbook" pitchFamily="18" charset="0"/>
              </a:rPr>
              <a:t>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Потенциал-зависимые ионные каналы-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каналы, открывающиеся при изменении потенциала мембраны. 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entury Schoolbook" pitchFamily="18" charset="0"/>
              </a:rPr>
              <a:t> 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Лиганд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-управляемые ионные каналы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(никотиновые </a:t>
            </a:r>
            <a:r>
              <a:rPr lang="ru-RU" sz="2400" dirty="0" err="1" smtClean="0">
                <a:latin typeface="Century Schoolbook" pitchFamily="18" charset="0"/>
              </a:rPr>
              <a:t>ацетилхолиновые</a:t>
            </a:r>
            <a:r>
              <a:rPr lang="ru-RU" sz="2400" dirty="0" smtClean="0">
                <a:latin typeface="Century Schoolbook" pitchFamily="18" charset="0"/>
              </a:rPr>
              <a:t>, серотониновые и др.) </a:t>
            </a:r>
            <a:r>
              <a:rPr lang="ru-RU" sz="2400" b="1" dirty="0" smtClean="0">
                <a:latin typeface="Century Schoolbook" pitchFamily="18" charset="0"/>
              </a:rPr>
              <a:t>-</a:t>
            </a:r>
            <a:r>
              <a:rPr lang="ru-RU" sz="2400" dirty="0" smtClean="0">
                <a:latin typeface="Century Schoolbook" pitchFamily="18" charset="0"/>
              </a:rPr>
              <a:t> фактически представляют собой рецепторы, имеющие в своей структуре канал, которые открываются при взаимодействии рецептора с внеклеточным </a:t>
            </a:r>
            <a:r>
              <a:rPr lang="ru-RU" sz="2400" dirty="0" err="1" smtClean="0">
                <a:latin typeface="Century Schoolbook" pitchFamily="18" charset="0"/>
              </a:rPr>
              <a:t>лигандом</a:t>
            </a:r>
            <a:r>
              <a:rPr lang="ru-RU" sz="2400" dirty="0" smtClean="0">
                <a:latin typeface="Century Schoolbook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entury Schoolbook" pitchFamily="18" charset="0"/>
              </a:rPr>
              <a:t> 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Каналы, регулируемые физическими стимулами-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повышением температуры, растяжением  и </a:t>
            </a:r>
            <a:r>
              <a:rPr lang="ru-RU" sz="2400" cap="small" dirty="0" smtClean="0">
                <a:latin typeface="Century Schoolbook" pitchFamily="18" charset="0"/>
              </a:rPr>
              <a:t>т.д.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28604"/>
            <a:ext cx="8358246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ионных каналов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20880" cy="4308872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Разделы биофизики</a:t>
            </a:r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buAutoNum type="arabicPeriod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Молекулярная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биофизика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изучает строение и физико-химические свойства, биофизику молекул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base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Биофизика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клетки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изучает особенности строения и функционирования клеточных и тканевых систем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Биофизика сложных систем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изучает кинетику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биопроцессов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термодинамику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биосистем.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7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Активный транспорт ионов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40374" r="60906" b="32998"/>
          <a:stretch>
            <a:fillRect/>
          </a:stretch>
        </p:blipFill>
        <p:spPr bwMode="auto">
          <a:xfrm>
            <a:off x="3059832" y="1303313"/>
            <a:ext cx="5500726" cy="547672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Активный транспорт ионов-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3200" b="1" dirty="0" smtClean="0">
                <a:latin typeface="Century Schoolbook" pitchFamily="18" charset="0"/>
              </a:rPr>
              <a:t>это перенос вещества из мест с меньшим значением электрохимического потенциала к местам с его большим значением с затратой энергии. </a:t>
            </a:r>
            <a:endParaRPr lang="ru-RU" sz="3200" b="1" dirty="0"/>
          </a:p>
        </p:txBody>
      </p:sp>
      <p:pic>
        <p:nvPicPr>
          <p:cNvPr id="3" name="Picture 2" descr="&amp;Kcy;&amp;acy;&amp;rcy;&amp;tcy;&amp;icy;&amp;ncy;&amp;kcy;&amp;acy; 76 &amp;icy;&amp;zcy; 9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496"/>
            <a:ext cx="4591050" cy="3810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358246" cy="243143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Известны 4 основные  системы активного транспорта ионов  в живой клетке:                   </a:t>
            </a:r>
          </a:p>
          <a:p>
            <a:pPr marL="900113" indent="-369888">
              <a:buFont typeface="+mj-lt"/>
              <a:buAutoNum type="arabicPeriod"/>
            </a:pPr>
            <a:r>
              <a:rPr lang="ru-RU" sz="2400" dirty="0" smtClean="0">
                <a:latin typeface="Century Schoolbook" pitchFamily="18" charset="0"/>
              </a:rPr>
              <a:t>Перенос </a:t>
            </a:r>
            <a:r>
              <a:rPr lang="ru-RU" sz="2400" dirty="0" err="1" smtClean="0">
                <a:latin typeface="Century Schoolbook" pitchFamily="18" charset="0"/>
              </a:rPr>
              <a:t>Na</a:t>
            </a:r>
            <a:r>
              <a:rPr lang="ru-RU" sz="2400" baseline="30000" dirty="0" err="1" smtClean="0">
                <a:latin typeface="Century Schoolbook" pitchFamily="18" charset="0"/>
              </a:rPr>
              <a:t>+</a:t>
            </a:r>
            <a:endParaRPr lang="ru-RU" sz="2400" dirty="0" smtClean="0">
              <a:latin typeface="Century Schoolbook" pitchFamily="18" charset="0"/>
            </a:endParaRPr>
          </a:p>
          <a:p>
            <a:pPr marL="900113" indent="-369888">
              <a:buFont typeface="+mj-lt"/>
              <a:buAutoNum type="arabicPeriod"/>
            </a:pPr>
            <a:r>
              <a:rPr lang="ru-RU" sz="2400" dirty="0" smtClean="0">
                <a:latin typeface="Century Schoolbook" pitchFamily="18" charset="0"/>
              </a:rPr>
              <a:t>Перенос К</a:t>
            </a:r>
            <a:r>
              <a:rPr lang="ru-RU" sz="2400" baseline="30000" dirty="0" smtClean="0">
                <a:latin typeface="Century Schoolbook" pitchFamily="18" charset="0"/>
              </a:rPr>
              <a:t>+</a:t>
            </a:r>
            <a:endParaRPr lang="ru-RU" sz="2400" dirty="0" smtClean="0">
              <a:latin typeface="Century Schoolbook" pitchFamily="18" charset="0"/>
            </a:endParaRPr>
          </a:p>
          <a:p>
            <a:pPr marL="900113" indent="-369888">
              <a:buFont typeface="+mj-lt"/>
              <a:buAutoNum type="arabicPeriod"/>
            </a:pPr>
            <a:r>
              <a:rPr lang="ru-RU" sz="2400" dirty="0" smtClean="0">
                <a:latin typeface="Century Schoolbook" pitchFamily="18" charset="0"/>
              </a:rPr>
              <a:t>Перенос </a:t>
            </a:r>
            <a:r>
              <a:rPr lang="ru-RU" sz="2400" dirty="0" err="1" smtClean="0">
                <a:latin typeface="Century Schoolbook" pitchFamily="18" charset="0"/>
              </a:rPr>
              <a:t>Са</a:t>
            </a:r>
            <a:r>
              <a:rPr lang="ru-RU" sz="2400" baseline="30000" dirty="0" err="1" smtClean="0">
                <a:latin typeface="Century Schoolbook" pitchFamily="18" charset="0"/>
              </a:rPr>
              <a:t>+</a:t>
            </a:r>
            <a:endParaRPr lang="ru-RU" sz="2400" dirty="0" smtClean="0">
              <a:latin typeface="Century Schoolbook" pitchFamily="18" charset="0"/>
            </a:endParaRPr>
          </a:p>
          <a:p>
            <a:pPr marL="900113" indent="-369888">
              <a:buFont typeface="+mj-lt"/>
              <a:buAutoNum type="arabicPeriod"/>
            </a:pPr>
            <a:r>
              <a:rPr lang="ru-RU" sz="2400" dirty="0" smtClean="0">
                <a:latin typeface="Century Schoolbook" pitchFamily="18" charset="0"/>
              </a:rPr>
              <a:t>Перенос Н</a:t>
            </a:r>
            <a:r>
              <a:rPr lang="ru-RU" sz="2400" baseline="30000" dirty="0" smtClean="0">
                <a:latin typeface="Century Schoolbook" pitchFamily="18" charset="0"/>
              </a:rPr>
              <a:t>+</a:t>
            </a:r>
            <a:endParaRPr lang="ru-RU" sz="2400" dirty="0">
              <a:latin typeface="Century Schoolbook" pitchFamily="18" charset="0"/>
            </a:endParaRPr>
          </a:p>
        </p:txBody>
      </p:sp>
      <p:pic>
        <p:nvPicPr>
          <p:cNvPr id="3" name="Picture 2" descr="&amp;Kcy;&amp;acy;&amp;rcy;&amp;tcy;&amp;icy;&amp;ncy;&amp;kcy;&amp;acy; 92 &amp;icy;&amp;zcy; 927"/>
          <p:cNvPicPr>
            <a:picLocks noChangeAspect="1" noChangeArrowheads="1"/>
          </p:cNvPicPr>
          <p:nvPr/>
        </p:nvPicPr>
        <p:blipFill>
          <a:blip r:embed="rId2"/>
          <a:srcRect l="61261" t="6022" b="9669"/>
          <a:stretch>
            <a:fillRect/>
          </a:stretch>
        </p:blipFill>
        <p:spPr bwMode="auto">
          <a:xfrm>
            <a:off x="5500694" y="1714488"/>
            <a:ext cx="3071834" cy="50006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143932" cy="575542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Активный транспорт обладает следующими особенностями:</a:t>
            </a:r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</a:t>
            </a: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Для него необходима </a:t>
            </a:r>
            <a:r>
              <a:rPr lang="ru-RU" sz="2400" dirty="0">
                <a:latin typeface="Century Schoolbook" pitchFamily="18" charset="0"/>
              </a:rPr>
              <a:t>энергия, </a:t>
            </a:r>
            <a:r>
              <a:rPr lang="ru-RU" sz="2400" dirty="0" smtClean="0">
                <a:latin typeface="Century Schoolbook" pitchFamily="18" charset="0"/>
              </a:rPr>
              <a:t>поставляет </a:t>
            </a:r>
            <a:r>
              <a:rPr lang="ru-RU" sz="2400" dirty="0">
                <a:latin typeface="Century Schoolbook" pitchFamily="18" charset="0"/>
              </a:rPr>
              <a:t>эту энергию АТФ</a:t>
            </a: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Он может происходить против электрохимического градиента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   </a:t>
            </a:r>
            <a:r>
              <a:rPr lang="ru-RU" sz="2400" dirty="0" smtClean="0">
                <a:solidFill>
                  <a:srgbClr val="662624"/>
                </a:solidFill>
                <a:latin typeface="Century Schoolbook" pitchFamily="18" charset="0"/>
              </a:rPr>
              <a:t>О</a:t>
            </a:r>
            <a:r>
              <a:rPr lang="ru-RU" sz="2400" dirty="0" smtClean="0">
                <a:latin typeface="Century Schoolbook" pitchFamily="18" charset="0"/>
              </a:rPr>
              <a:t>существляется </a:t>
            </a:r>
            <a:r>
              <a:rPr lang="ru-RU" sz="2400" dirty="0">
                <a:latin typeface="Century Schoolbook" pitchFamily="18" charset="0"/>
              </a:rPr>
              <a:t>при помощи белков-переносчиков, локализующихся в плазматической </a:t>
            </a:r>
            <a:r>
              <a:rPr lang="ru-RU" sz="2400" dirty="0" smtClean="0">
                <a:latin typeface="Century Schoolbook" pitchFamily="18" charset="0"/>
              </a:rPr>
              <a:t>мембране и пронизывающих </a:t>
            </a:r>
            <a:r>
              <a:rPr lang="ru-RU" sz="2400" dirty="0">
                <a:latin typeface="Century Schoolbook" pitchFamily="18" charset="0"/>
              </a:rPr>
              <a:t>всю ее </a:t>
            </a:r>
            <a:r>
              <a:rPr lang="ru-RU" sz="2400" dirty="0" smtClean="0">
                <a:latin typeface="Century Schoolbook" pitchFamily="18" charset="0"/>
              </a:rPr>
              <a:t>толщу </a:t>
            </a:r>
            <a:endParaRPr lang="ru-RU" sz="2400" dirty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Этот </a:t>
            </a:r>
            <a:r>
              <a:rPr lang="ru-RU" sz="2400" dirty="0">
                <a:latin typeface="Century Schoolbook" pitchFamily="18" charset="0"/>
              </a:rPr>
              <a:t>особый </a:t>
            </a:r>
            <a:r>
              <a:rPr lang="ru-RU" sz="2400" b="1" dirty="0" smtClean="0">
                <a:latin typeface="Century Schoolbook" pitchFamily="18" charset="0"/>
              </a:rPr>
              <a:t>белок-переносчик носит название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насоса</a:t>
            </a:r>
            <a:r>
              <a:rPr lang="ru-RU" sz="2400" dirty="0" smtClean="0">
                <a:latin typeface="Century Schoolbook" pitchFamily="18" charset="0"/>
              </a:rPr>
              <a:t> </a:t>
            </a:r>
          </a:p>
          <a:p>
            <a:endParaRPr lang="ru-RU" sz="2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 t="40374" r="60906" b="32998"/>
          <a:stretch>
            <a:fillRect/>
          </a:stretch>
        </p:blipFill>
        <p:spPr bwMode="auto">
          <a:xfrm>
            <a:off x="1785918" y="1214422"/>
            <a:ext cx="5453079" cy="542928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0112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Модель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натрий-калиевго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насоса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634610"/>
            <a:ext cx="8424936" cy="453632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4282" y="274638"/>
            <a:ext cx="8715436" cy="65403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Этапы работы натрий-калиевго насоса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54032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Этапы работы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натрий-калиевго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насоса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2578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ru-RU" dirty="0" smtClean="0">
                <a:latin typeface="Century Schoolbook" pitchFamily="18" charset="0"/>
                <a:ea typeface="Times New Roman"/>
                <a:cs typeface="Times New Roman"/>
              </a:rPr>
              <a:t>Дегидратация ионов </a:t>
            </a:r>
            <a:r>
              <a:rPr lang="en-US" dirty="0" smtClean="0">
                <a:latin typeface="Century Schoolbook" pitchFamily="18" charset="0"/>
                <a:ea typeface="Times New Roman"/>
                <a:cs typeface="Times New Roman"/>
              </a:rPr>
              <a:t>Na</a:t>
            </a:r>
            <a:r>
              <a:rPr lang="en-US" baseline="30000" dirty="0" smtClean="0">
                <a:latin typeface="Century Schoolbook" pitchFamily="18" charset="0"/>
                <a:ea typeface="Times New Roman"/>
                <a:cs typeface="Times New Roman"/>
              </a:rPr>
              <a:t>+</a:t>
            </a:r>
            <a:r>
              <a:rPr lang="en-US" dirty="0" smtClean="0">
                <a:latin typeface="Century Schoolbook" pitchFamily="18" charset="0"/>
                <a:ea typeface="Times New Roman"/>
                <a:cs typeface="Times New Roman"/>
              </a:rPr>
              <a:t>,</a:t>
            </a:r>
            <a:r>
              <a:rPr lang="ru-RU" dirty="0" smtClean="0">
                <a:latin typeface="Century Schoolbook" pitchFamily="18" charset="0"/>
                <a:ea typeface="Times New Roman"/>
                <a:cs typeface="Times New Roman"/>
              </a:rPr>
              <a:t> </a:t>
            </a:r>
            <a:r>
              <a:rPr lang="en-US" dirty="0" smtClean="0">
                <a:latin typeface="Century Schoolbook" pitchFamily="18" charset="0"/>
                <a:ea typeface="Times New Roman"/>
                <a:cs typeface="Times New Roman"/>
              </a:rPr>
              <a:t>K</a:t>
            </a:r>
            <a:r>
              <a:rPr lang="en-US" baseline="30000" dirty="0" smtClean="0">
                <a:latin typeface="Century Schoolbook" pitchFamily="18" charset="0"/>
                <a:ea typeface="Times New Roman"/>
                <a:cs typeface="Times New Roman"/>
              </a:rPr>
              <a:t>+ </a:t>
            </a:r>
            <a:endParaRPr lang="ru-RU" baseline="30000" dirty="0" smtClean="0">
              <a:latin typeface="Century Schoolbook" pitchFamily="18" charset="0"/>
              <a:ea typeface="Times New Roman"/>
              <a:cs typeface="Times New Roman"/>
            </a:endParaRPr>
          </a:p>
          <a:p>
            <a:pPr marL="550926" indent="-514350">
              <a:buFont typeface="+mj-lt"/>
              <a:buAutoNum type="arabicPeriod"/>
            </a:pPr>
            <a:r>
              <a:rPr lang="ru-RU" dirty="0" smtClean="0">
                <a:latin typeface="Century Schoolbook" pitchFamily="18" charset="0"/>
              </a:rPr>
              <a:t>Присоединение К</a:t>
            </a:r>
            <a:r>
              <a:rPr lang="en-US" baseline="30000" dirty="0" smtClean="0">
                <a:latin typeface="Century Schoolbook" pitchFamily="18" charset="0"/>
                <a:ea typeface="Times New Roman"/>
                <a:cs typeface="Times New Roman"/>
              </a:rPr>
              <a:t> +</a:t>
            </a:r>
            <a:r>
              <a:rPr lang="ru-RU" dirty="0" smtClean="0">
                <a:latin typeface="Century Schoolbook" pitchFamily="18" charset="0"/>
              </a:rPr>
              <a:t> к полости </a:t>
            </a:r>
            <a:r>
              <a:rPr lang="el-GR" dirty="0" smtClean="0">
                <a:latin typeface="Century Schoolbook" pitchFamily="18" charset="0"/>
              </a:rPr>
              <a:t>β</a:t>
            </a:r>
            <a:r>
              <a:rPr lang="ru-RU" dirty="0" smtClean="0">
                <a:latin typeface="Century Schoolbook" pitchFamily="18" charset="0"/>
              </a:rPr>
              <a:t>-полипептида;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>
                <a:latin typeface="Century Schoolbook" pitchFamily="18" charset="0"/>
              </a:rPr>
              <a:t>Присоединение АТФ к гидролитическому центру;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>
                <a:latin typeface="Century Schoolbook" pitchFamily="18" charset="0"/>
              </a:rPr>
              <a:t>Гидролиз АТФ на АДФ и Р в присутствии </a:t>
            </a:r>
            <a:r>
              <a:rPr lang="en-US" dirty="0" smtClean="0">
                <a:latin typeface="Century Schoolbook" pitchFamily="18" charset="0"/>
              </a:rPr>
              <a:t>Mg</a:t>
            </a:r>
            <a:r>
              <a:rPr lang="ru-RU" baseline="30000" dirty="0" smtClean="0">
                <a:latin typeface="Century Schoolbook" pitchFamily="18" charset="0"/>
              </a:rPr>
              <a:t>+</a:t>
            </a:r>
            <a:r>
              <a:rPr lang="ru-RU" dirty="0" smtClean="0">
                <a:latin typeface="Century Schoolbook" pitchFamily="18" charset="0"/>
              </a:rPr>
              <a:t>, </a:t>
            </a:r>
            <a:r>
              <a:rPr lang="en-US" dirty="0" smtClean="0">
                <a:latin typeface="Century Schoolbook" pitchFamily="18" charset="0"/>
              </a:rPr>
              <a:t>Na</a:t>
            </a:r>
            <a:r>
              <a:rPr lang="ru-RU" baseline="30000" dirty="0" smtClean="0">
                <a:latin typeface="Century Schoolbook" pitchFamily="18" charset="0"/>
              </a:rPr>
              <a:t>+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>
                <a:latin typeface="Century Schoolbook" pitchFamily="18" charset="0"/>
              </a:rPr>
              <a:t>Присоединение аниона фосфата (Р) к стенкам полости </a:t>
            </a:r>
            <a:r>
              <a:rPr lang="el-GR" dirty="0" smtClean="0">
                <a:latin typeface="Century Schoolbook" pitchFamily="18" charset="0"/>
              </a:rPr>
              <a:t>α</a:t>
            </a:r>
            <a:r>
              <a:rPr lang="ru-RU" dirty="0" smtClean="0">
                <a:latin typeface="Century Schoolbook" pitchFamily="18" charset="0"/>
              </a:rPr>
              <a:t>-полипептида (</a:t>
            </a:r>
            <a:r>
              <a:rPr lang="ru-RU" dirty="0" err="1" smtClean="0">
                <a:latin typeface="Century Schoolbook" pitchFamily="18" charset="0"/>
              </a:rPr>
              <a:t>фосфорилирование</a:t>
            </a:r>
            <a:r>
              <a:rPr lang="ru-RU" dirty="0" smtClean="0">
                <a:latin typeface="Century Schoolbook" pitchFamily="18" charset="0"/>
              </a:rPr>
              <a:t> белка);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>
                <a:latin typeface="Century Schoolbook" pitchFamily="18" charset="0"/>
              </a:rPr>
              <a:t>Притяжение </a:t>
            </a:r>
            <a:r>
              <a:rPr lang="en-US" dirty="0" smtClean="0">
                <a:latin typeface="Century Schoolbook" pitchFamily="18" charset="0"/>
              </a:rPr>
              <a:t>Na</a:t>
            </a:r>
            <a:r>
              <a:rPr lang="en-US" baseline="30000" dirty="0" smtClean="0">
                <a:latin typeface="Century Schoolbook" pitchFamily="18" charset="0"/>
                <a:ea typeface="Times New Roman"/>
                <a:cs typeface="Times New Roman"/>
              </a:rPr>
              <a:t> +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ru-RU" dirty="0" smtClean="0">
                <a:latin typeface="Century Schoolbook" pitchFamily="18" charset="0"/>
              </a:rPr>
              <a:t>к отрицательной полости </a:t>
            </a:r>
            <a:r>
              <a:rPr lang="el-GR" dirty="0" smtClean="0">
                <a:latin typeface="Century Schoolbook" pitchFamily="18" charset="0"/>
              </a:rPr>
              <a:t>α</a:t>
            </a:r>
            <a:r>
              <a:rPr lang="ru-RU" dirty="0" smtClean="0">
                <a:latin typeface="Century Schoolbook" pitchFamily="18" charset="0"/>
              </a:rPr>
              <a:t>-полипептида Образование первой, затем 2 и 3 </a:t>
            </a:r>
            <a:r>
              <a:rPr lang="en-US" dirty="0" smtClean="0">
                <a:latin typeface="Century Schoolbook" pitchFamily="18" charset="0"/>
              </a:rPr>
              <a:t>Na</a:t>
            </a:r>
            <a:r>
              <a:rPr lang="ru-RU" baseline="30000" dirty="0" smtClean="0">
                <a:latin typeface="Century Schoolbook" pitchFamily="18" charset="0"/>
              </a:rPr>
              <a:t>+</a:t>
            </a:r>
            <a:r>
              <a:rPr lang="ru-RU" dirty="0" smtClean="0">
                <a:latin typeface="Century Schoolbook" pitchFamily="18" charset="0"/>
              </a:rPr>
              <a:t> специфической    ячеек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072494" cy="489364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50926" indent="-514350">
              <a:buFont typeface="+mj-lt"/>
              <a:buAutoNum type="arabicPeriod" startAt="7"/>
            </a:pPr>
            <a:r>
              <a:rPr lang="ru-RU" sz="2400" dirty="0" smtClean="0">
                <a:latin typeface="Century Schoolbook" pitchFamily="18" charset="0"/>
              </a:rPr>
              <a:t>Смещение за счет тепловых флуктуации </a:t>
            </a:r>
            <a:r>
              <a:rPr lang="el-GR" sz="2400" dirty="0" smtClean="0">
                <a:latin typeface="Century Schoolbook" pitchFamily="18" charset="0"/>
              </a:rPr>
              <a:t>α</a:t>
            </a:r>
            <a:r>
              <a:rPr lang="ru-RU" sz="2400" dirty="0" smtClean="0">
                <a:latin typeface="Century Schoolbook" pitchFamily="18" charset="0"/>
              </a:rPr>
              <a:t>- и </a:t>
            </a:r>
            <a:r>
              <a:rPr lang="el-GR" sz="2400" dirty="0" smtClean="0">
                <a:latin typeface="Century Schoolbook" pitchFamily="18" charset="0"/>
              </a:rPr>
              <a:t>β </a:t>
            </a:r>
            <a:r>
              <a:rPr lang="ru-RU" sz="2400" dirty="0" smtClean="0">
                <a:latin typeface="Century Schoolbook" pitchFamily="18" charset="0"/>
              </a:rPr>
              <a:t>-полипептидов относительно друг друга. Образование ионообменной полости</a:t>
            </a:r>
          </a:p>
          <a:p>
            <a:pPr marL="550926" indent="-514350">
              <a:buFont typeface="+mj-lt"/>
              <a:buAutoNum type="arabicPeriod" startAt="7"/>
            </a:pPr>
            <a:endParaRPr lang="ru-RU" sz="2400" dirty="0" smtClean="0">
              <a:latin typeface="Century Schoolbook" pitchFamily="18" charset="0"/>
            </a:endParaRPr>
          </a:p>
          <a:p>
            <a:pPr marL="550926" indent="-514350">
              <a:buFont typeface="+mj-lt"/>
              <a:buAutoNum type="arabicPeriod" startAt="7"/>
            </a:pPr>
            <a:r>
              <a:rPr lang="ru-RU" sz="2400" dirty="0" smtClean="0">
                <a:latin typeface="Century Schoolbook" pitchFamily="18" charset="0"/>
              </a:rPr>
              <a:t>Перенос </a:t>
            </a:r>
            <a:r>
              <a:rPr lang="en-US" sz="2400" dirty="0" smtClean="0">
                <a:latin typeface="Century Schoolbook" pitchFamily="18" charset="0"/>
              </a:rPr>
              <a:t>Na</a:t>
            </a:r>
            <a:r>
              <a:rPr lang="ru-RU" sz="2400" baseline="30000" dirty="0" smtClean="0">
                <a:latin typeface="Century Schoolbook" pitchFamily="18" charset="0"/>
              </a:rPr>
              <a:t>+</a:t>
            </a:r>
            <a:r>
              <a:rPr lang="ru-RU" sz="2400" dirty="0" smtClean="0">
                <a:latin typeface="Century Schoolbook" pitchFamily="18" charset="0"/>
              </a:rPr>
              <a:t> с </a:t>
            </a:r>
            <a:r>
              <a:rPr lang="el-GR" sz="2400" dirty="0" smtClean="0">
                <a:latin typeface="Century Schoolbook" pitchFamily="18" charset="0"/>
              </a:rPr>
              <a:t>α</a:t>
            </a:r>
            <a:r>
              <a:rPr lang="ru-RU" sz="2400" dirty="0" smtClean="0">
                <a:latin typeface="Century Schoolbook" pitchFamily="18" charset="0"/>
              </a:rPr>
              <a:t>-полипептида на </a:t>
            </a:r>
            <a:r>
              <a:rPr lang="el-GR" sz="2400" dirty="0" smtClean="0">
                <a:latin typeface="Century Schoolbook" pitchFamily="18" charset="0"/>
              </a:rPr>
              <a:t>β </a:t>
            </a:r>
            <a:r>
              <a:rPr lang="ru-RU" sz="2400" dirty="0" smtClean="0">
                <a:latin typeface="Century Schoolbook" pitchFamily="18" charset="0"/>
              </a:rPr>
              <a:t>- полипептид, а К</a:t>
            </a:r>
            <a:r>
              <a:rPr lang="ru-RU" sz="2400" baseline="30000" dirty="0" smtClean="0">
                <a:latin typeface="Century Schoolbook" pitchFamily="18" charset="0"/>
              </a:rPr>
              <a:t>+</a:t>
            </a:r>
            <a:r>
              <a:rPr lang="ru-RU" sz="2400" dirty="0" smtClean="0">
                <a:latin typeface="Century Schoolbook" pitchFamily="18" charset="0"/>
              </a:rPr>
              <a:t> - наоборот(процесс ионного обмена).  </a:t>
            </a:r>
            <a:r>
              <a:rPr lang="ru-RU" sz="2400" dirty="0" err="1" smtClean="0">
                <a:latin typeface="Century Schoolbook" pitchFamily="18" charset="0"/>
              </a:rPr>
              <a:t>Конформационное</a:t>
            </a:r>
            <a:r>
              <a:rPr lang="ru-RU" sz="2400" dirty="0" smtClean="0">
                <a:latin typeface="Century Schoolbook" pitchFamily="18" charset="0"/>
              </a:rPr>
              <a:t> изменение </a:t>
            </a:r>
            <a:r>
              <a:rPr lang="el-GR" sz="2400" dirty="0" smtClean="0">
                <a:latin typeface="Century Schoolbook" pitchFamily="18" charset="0"/>
              </a:rPr>
              <a:t>α</a:t>
            </a:r>
            <a:r>
              <a:rPr lang="ru-RU" sz="2400" dirty="0" smtClean="0">
                <a:latin typeface="Century Schoolbook" pitchFamily="18" charset="0"/>
              </a:rPr>
              <a:t>- и </a:t>
            </a:r>
            <a:r>
              <a:rPr lang="el-GR" sz="2400" dirty="0" smtClean="0">
                <a:latin typeface="Century Schoolbook" pitchFamily="18" charset="0"/>
              </a:rPr>
              <a:t>β </a:t>
            </a:r>
            <a:r>
              <a:rPr lang="ru-RU" sz="2400" dirty="0" smtClean="0">
                <a:latin typeface="Century Schoolbook" pitchFamily="18" charset="0"/>
              </a:rPr>
              <a:t>-полипептидов. </a:t>
            </a:r>
          </a:p>
          <a:p>
            <a:pPr marL="550926" indent="-514350">
              <a:buFont typeface="+mj-lt"/>
              <a:buAutoNum type="arabicPeriod" startAt="7"/>
            </a:pPr>
            <a:endParaRPr lang="ru-RU" sz="2400" dirty="0">
              <a:latin typeface="Century Schoolbook" pitchFamily="18" charset="0"/>
            </a:endParaRPr>
          </a:p>
          <a:p>
            <a:pPr marL="550926" indent="-514350">
              <a:buFont typeface="+mj-lt"/>
              <a:buAutoNum type="arabicPeriod" startAt="7"/>
            </a:pPr>
            <a:r>
              <a:rPr lang="ru-RU" sz="2400" dirty="0" smtClean="0">
                <a:latin typeface="Century Schoolbook" pitchFamily="18" charset="0"/>
              </a:rPr>
              <a:t>«Выброс» </a:t>
            </a:r>
            <a:r>
              <a:rPr lang="en-US" sz="2400" dirty="0" smtClean="0">
                <a:latin typeface="Century Schoolbook" pitchFamily="18" charset="0"/>
              </a:rPr>
              <a:t>Na</a:t>
            </a:r>
            <a:r>
              <a:rPr lang="ru-RU" sz="2400" b="1" baseline="30000" dirty="0" smtClean="0">
                <a:latin typeface="Century Schoolbook" pitchFamily="18" charset="0"/>
              </a:rPr>
              <a:t>+ </a:t>
            </a:r>
            <a:r>
              <a:rPr lang="ru-RU" sz="2400" dirty="0" smtClean="0">
                <a:latin typeface="Century Schoolbook" pitchFamily="18" charset="0"/>
              </a:rPr>
              <a:t>в</a:t>
            </a:r>
            <a:r>
              <a:rPr lang="en-US" sz="2400" b="1" dirty="0" smtClean="0"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межклеточную среду, К</a:t>
            </a:r>
            <a:r>
              <a:rPr lang="ru-RU" sz="2400" baseline="30000" dirty="0" smtClean="0">
                <a:latin typeface="Century Schoolbook" pitchFamily="18" charset="0"/>
              </a:rPr>
              <a:t>+</a:t>
            </a:r>
            <a:r>
              <a:rPr lang="ru-RU" sz="2400" dirty="0" smtClean="0">
                <a:latin typeface="Century Schoolbook" pitchFamily="18" charset="0"/>
              </a:rPr>
              <a:t>- в цитоплазму</a:t>
            </a:r>
          </a:p>
          <a:p>
            <a:pPr marL="550926" indent="-514350">
              <a:buFont typeface="+mj-lt"/>
              <a:buAutoNum type="arabicPeriod" startAt="7"/>
            </a:pPr>
            <a:endParaRPr lang="ru-RU" sz="2400" dirty="0" smtClean="0">
              <a:latin typeface="Century Schoolbook" pitchFamily="18" charset="0"/>
            </a:endParaRPr>
          </a:p>
          <a:p>
            <a:pPr marL="550926" indent="-514350">
              <a:buFont typeface="+mj-lt"/>
              <a:buAutoNum type="arabicPeriod" startAt="7"/>
            </a:pPr>
            <a:r>
              <a:rPr lang="ru-RU" sz="2400" dirty="0" err="1" smtClean="0">
                <a:latin typeface="Century Schoolbook" pitchFamily="18" charset="0"/>
              </a:rPr>
              <a:t>Дефосфорилизация</a:t>
            </a:r>
            <a:r>
              <a:rPr lang="ru-RU" sz="2400" dirty="0" smtClean="0">
                <a:latin typeface="Century Schoolbook" pitchFamily="18" charset="0"/>
              </a:rPr>
              <a:t> белка. Завершение цикла транспорта 3 </a:t>
            </a:r>
            <a:r>
              <a:rPr lang="en-US" sz="2400" dirty="0" smtClean="0">
                <a:latin typeface="Century Schoolbook" pitchFamily="18" charset="0"/>
              </a:rPr>
              <a:t>Na</a:t>
            </a:r>
            <a:r>
              <a:rPr lang="en-US" sz="2400" baseline="30000" dirty="0" smtClean="0">
                <a:latin typeface="Century Schoolbook" pitchFamily="18" charset="0"/>
                <a:ea typeface="Times New Roman"/>
                <a:cs typeface="Times New Roman"/>
              </a:rPr>
              <a:t> +</a:t>
            </a:r>
            <a:r>
              <a:rPr lang="en-US" sz="2400" dirty="0" smtClean="0"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и 2 К</a:t>
            </a:r>
            <a:r>
              <a:rPr lang="en-US" sz="2400" baseline="30000" dirty="0" smtClean="0">
                <a:latin typeface="Century Schoolbook" pitchFamily="18" charset="0"/>
                <a:ea typeface="Times New Roman"/>
                <a:cs typeface="Times New Roman"/>
              </a:rPr>
              <a:t> +</a:t>
            </a:r>
            <a:r>
              <a:rPr lang="ru-RU" sz="2400" baseline="30000" dirty="0" smtClean="0">
                <a:latin typeface="Century Schoolbook" pitchFamily="18" charset="0"/>
                <a:ea typeface="Times New Roman"/>
                <a:cs typeface="Times New Roman"/>
              </a:rPr>
              <a:t>   </a:t>
            </a:r>
            <a:endParaRPr lang="ru-RU" sz="2400" dirty="0" smtClean="0">
              <a:latin typeface="Century Schoolbook" pitchFamily="18" charset="0"/>
            </a:endParaRPr>
          </a:p>
          <a:p>
            <a:endParaRPr lang="ru-RU" sz="2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358246" cy="480131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entury Schoolbook" pitchFamily="18" charset="0"/>
              </a:rPr>
              <a:t>   </a:t>
            </a:r>
            <a:r>
              <a:rPr lang="ru-RU" sz="2400" b="1" dirty="0" err="1" smtClean="0">
                <a:latin typeface="Century Schoolbook" pitchFamily="18" charset="0"/>
              </a:rPr>
              <a:t>Нарий</a:t>
            </a:r>
            <a:r>
              <a:rPr lang="ru-RU" sz="2400" b="1" dirty="0" smtClean="0">
                <a:latin typeface="Century Schoolbook" pitchFamily="18" charset="0"/>
              </a:rPr>
              <a:t>-калиевый насос крайне важен для организма.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entury Schoolbook" pitchFamily="18" charset="0"/>
              </a:rPr>
              <a:t>    О его физиологическом значении свидетельствует тот факт, что более трети АТФ, потребляемого животной клеткой в состоянии покоя, расходуется на перекачивание натрия и калия.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entury Schoolbook" pitchFamily="18" charset="0"/>
              </a:rPr>
              <a:t>   Активный транспорт осуществляется всеми клетками.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entury Schoolbook" pitchFamily="18" charset="0"/>
              </a:rPr>
              <a:t>   В клетках эпителия, выстилающего кишечник и почечные канальцы, играет особо важную роль – так как  работа клеток связана с секрецией и всасыванием</a:t>
            </a:r>
            <a:r>
              <a:rPr lang="ru-RU" sz="2400" dirty="0" smtClean="0">
                <a:latin typeface="Century Schoolbook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7256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Мембранный потенциал покоя (МП)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8501122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МП</a:t>
            </a:r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 -</a:t>
            </a:r>
            <a:r>
              <a:rPr lang="ru-RU" sz="2800" dirty="0" smtClean="0">
                <a:latin typeface="Century Schoolbook" pitchFamily="18" charset="0"/>
              </a:rPr>
              <a:t>стационарная разность электрических потенциалов, регистрируемая между внутренней и наружной поверхностями мембраны в невозбужденном состоянии.</a:t>
            </a:r>
          </a:p>
          <a:p>
            <a:endParaRPr lang="ru-RU" sz="2800" dirty="0" smtClean="0">
              <a:latin typeface="Century Schoolbook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МП=-60-100мВ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12968" cy="5170646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Биофизика клетки </a:t>
            </a:r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включает:</a:t>
            </a: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генерации и распространения нервного импульса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механохимических процессов (в частности, мышечного сокращения),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фотобиологических явлений (фотосинтез, рецепция света, зрение, биолюминесценция).</a:t>
            </a:r>
          </a:p>
          <a:p>
            <a:pPr fontAlgn="base"/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исследовании биологических систем </a:t>
            </a:r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выделяют:</a:t>
            </a: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процессов, обеспечивающих жизнедеятельность организма - этим занимаются физиология, биохимия и биофизика.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7693"/>
            <a:ext cx="8715436" cy="60016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Многие биологические структуры и прежде всего клетки являются замкнутыми системами.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Внутри клеток находится раствор электролита —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цитоплазма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Снаружи находится также раствор электролита —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внеклеточная жидкость.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Химический состав этих электролитов различен.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В процессе жизнедеятельности в клетках и тканях могут возникать мембранные разности электрических потенциалов вследствие градиента концентрации ионов и переноса ионов через мембрану.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Если электрические потенциалы цитоплазмы и внеклеточной жидкости различны, то именно к мембране</a:t>
            </a:r>
            <a:r>
              <a:rPr lang="ru-RU" sz="2400" b="1" dirty="0" smtClean="0"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приложена разность этих потенциалов.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Эта разность потенциалов называется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мембранным потенциалом.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4664"/>
            <a:ext cx="8712968" cy="1631216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2624"/>
                </a:solidFill>
                <a:latin typeface="Times New Roman" pitchFamily="18" charset="0"/>
                <a:cs typeface="Times New Roman" pitchFamily="18" charset="0"/>
              </a:rPr>
              <a:t>Схема измерения мембранного потенциала покоя </a:t>
            </a:r>
            <a:r>
              <a:rPr lang="ru-RU" sz="3200" b="1" dirty="0" smtClean="0">
                <a:solidFill>
                  <a:srgbClr val="662624"/>
                </a:solidFill>
                <a:latin typeface="Century Schoolbook" pitchFamily="18" charset="0"/>
              </a:rPr>
              <a:t>(</a:t>
            </a:r>
            <a:r>
              <a:rPr lang="ru-RU" sz="3200" b="1" dirty="0">
                <a:solidFill>
                  <a:srgbClr val="662624"/>
                </a:solidFill>
                <a:latin typeface="Century Schoolbook" pitchFamily="18" charset="0"/>
              </a:rPr>
              <a:t>МП)</a:t>
            </a:r>
          </a:p>
          <a:p>
            <a:pPr algn="ctr"/>
            <a:endParaRPr lang="ru-RU" sz="3200" b="1" dirty="0">
              <a:solidFill>
                <a:srgbClr val="66262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http://alcala.ru/bse/big/img3_1/encyclopediyaRU-271180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234"/>
            <a:ext cx="4392488" cy="67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674030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В биофизике гигантский аксон кальмара является одним из основных модельных объектов для изучения биопотенциалов.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В аксон кальмара можно ввести </a:t>
            </a:r>
            <a:r>
              <a:rPr lang="ru-RU" sz="2400" dirty="0" err="1" smtClean="0">
                <a:latin typeface="Century Schoolbook" pitchFamily="18" charset="0"/>
              </a:rPr>
              <a:t>микроэлектрод</a:t>
            </a:r>
            <a:r>
              <a:rPr lang="ru-RU" sz="2400" dirty="0" smtClean="0">
                <a:latin typeface="Century Schoolbook" pitchFamily="18" charset="0"/>
              </a:rPr>
              <a:t>, не нанеся аксону значительных повреждений.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</a:t>
            </a:r>
            <a:r>
              <a:rPr lang="ru-RU" sz="2400" dirty="0" err="1" smtClean="0">
                <a:latin typeface="Century Schoolbook" pitchFamily="18" charset="0"/>
              </a:rPr>
              <a:t>Микроэлектрод</a:t>
            </a:r>
            <a:r>
              <a:rPr lang="ru-RU" sz="2400" dirty="0" smtClean="0">
                <a:latin typeface="Century Schoolbook" pitchFamily="18" charset="0"/>
              </a:rPr>
              <a:t> представляет собой стеклянную микропипетку с оттянутым очень тонким кончиком — диаметром  0,5 мкм.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Стеклянная микропипетка заполнена раствором электролита, например КС1 или </a:t>
            </a:r>
            <a:r>
              <a:rPr lang="en-US" sz="2400" dirty="0" err="1" smtClean="0">
                <a:latin typeface="Century Schoolbook" pitchFamily="18" charset="0"/>
              </a:rPr>
              <a:t>NaCl</a:t>
            </a:r>
            <a:r>
              <a:rPr lang="ru-RU" sz="2400" dirty="0" smtClean="0">
                <a:latin typeface="Century Schoolbook" pitchFamily="18" charset="0"/>
              </a:rPr>
              <a:t>, в который помещена серебряная проволока, покрытая солью </a:t>
            </a:r>
            <a:r>
              <a:rPr lang="en-US" sz="2400" dirty="0" err="1" smtClean="0">
                <a:latin typeface="Century Schoolbook" pitchFamily="18" charset="0"/>
              </a:rPr>
              <a:t>AgCl</a:t>
            </a:r>
            <a:r>
              <a:rPr lang="ru-RU" sz="2400" dirty="0" smtClean="0">
                <a:latin typeface="Century Schoolbook" pitchFamily="18" charset="0"/>
              </a:rPr>
              <a:t>. Такое покрытие позволяет исключить нежелательную поляризацию внутреннего электрода.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Второй электрод - электрод сравнения – располагается в растворе внеклеточной жидкости.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Регистрирующее устройство, содержащее усилитель постоянного тока, измеряет мембранный потенциал.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05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50048"/>
              </p:ext>
            </p:extLst>
          </p:nvPr>
        </p:nvGraphicFramePr>
        <p:xfrm>
          <a:off x="1108075" y="1071563"/>
          <a:ext cx="6921500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74" name="Формула" r:id="rId3" imgW="1231560" imgH="431640" progId="Equation.3">
                  <p:embed/>
                </p:oleObj>
              </mc:Choice>
              <mc:Fallback>
                <p:oleObj name="Формула" r:id="rId3" imgW="1231560" imgH="431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1071563"/>
                        <a:ext cx="6921500" cy="2443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2976" y="357166"/>
            <a:ext cx="685804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Уравнение Нернста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3929066"/>
            <a:ext cx="7100292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entury Schoolbook" pitchFamily="18" charset="0"/>
              </a:rPr>
              <a:t>R-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универсальная газовая постоянная</a:t>
            </a:r>
            <a:endParaRPr lang="en-US" sz="28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T-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температура</a:t>
            </a:r>
            <a:endParaRPr lang="en-US" sz="28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F-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постоянная Фарадея</a:t>
            </a:r>
            <a:endParaRPr lang="en-US" sz="28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Z-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заряд иона</a:t>
            </a:r>
            <a:endParaRPr lang="en-US" sz="28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C-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концентрация ионов</a:t>
            </a:r>
            <a:endParaRPr lang="ru-RU" sz="28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42852"/>
            <a:ext cx="8858312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Мембранный потенциал обусловленный переносом ионов К</a:t>
            </a:r>
            <a:r>
              <a:rPr lang="ru-RU" sz="3200" b="1" baseline="300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+ </a:t>
            </a:r>
            <a:r>
              <a:rPr lang="ru-RU" sz="3200" b="1" baseline="30000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graphicFrame>
        <p:nvGraphicFramePr>
          <p:cNvPr id="2048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873284"/>
              </p:ext>
            </p:extLst>
          </p:nvPr>
        </p:nvGraphicFramePr>
        <p:xfrm>
          <a:off x="142875" y="2000250"/>
          <a:ext cx="8853488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1" name="Формула" r:id="rId3" imgW="1574640" imgH="457200" progId="Equation.3">
                  <p:embed/>
                </p:oleObj>
              </mc:Choice>
              <mc:Fallback>
                <p:oleObj name="Формула" r:id="rId3" imgW="157464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000250"/>
                        <a:ext cx="8853488" cy="2571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688" y="285728"/>
            <a:ext cx="8858312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Мембранный потенциал обусловленный переносом ионов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Na</a:t>
            </a:r>
            <a:r>
              <a:rPr lang="ru-RU" sz="3200" b="1" baseline="300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+ 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graphicFrame>
        <p:nvGraphicFramePr>
          <p:cNvPr id="206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817998"/>
              </p:ext>
            </p:extLst>
          </p:nvPr>
        </p:nvGraphicFramePr>
        <p:xfrm>
          <a:off x="434975" y="2500313"/>
          <a:ext cx="85915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99" name="Формула" r:id="rId3" imgW="1663560" imgH="457200" progId="Equation.3">
                  <p:embed/>
                </p:oleObj>
              </mc:Choice>
              <mc:Fallback>
                <p:oleObj name="Формула" r:id="rId3" imgW="166356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2500313"/>
                        <a:ext cx="8591550" cy="2362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500042"/>
            <a:ext cx="8858312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Мембранный потенциал обусловленный переносом ионов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Cl</a:t>
            </a:r>
            <a:r>
              <a:rPr lang="en-US" sz="3200" b="1" baseline="300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-</a:t>
            </a:r>
            <a:r>
              <a:rPr lang="ru-RU" sz="3200" b="1" baseline="300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3200" b="1" baseline="30000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graphicFrame>
        <p:nvGraphicFramePr>
          <p:cNvPr id="205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790418"/>
              </p:ext>
            </p:extLst>
          </p:nvPr>
        </p:nvGraphicFramePr>
        <p:xfrm>
          <a:off x="220663" y="2928938"/>
          <a:ext cx="8818562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2" name="Формула" r:id="rId3" imgW="1612800" imgH="457200" progId="Equation.3">
                  <p:embed/>
                </p:oleObj>
              </mc:Choice>
              <mc:Fallback>
                <p:oleObj name="Формула" r:id="rId3" imgW="16128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2928938"/>
                        <a:ext cx="8818562" cy="25003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8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937778"/>
              </p:ext>
            </p:extLst>
          </p:nvPr>
        </p:nvGraphicFramePr>
        <p:xfrm>
          <a:off x="357188" y="1571625"/>
          <a:ext cx="859313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42" name="Формула" r:id="rId3" imgW="1917360" imgH="241200" progId="Equation.3">
                  <p:embed/>
                </p:oleObj>
              </mc:Choice>
              <mc:Fallback>
                <p:oleObj name="Формула" r:id="rId3" imgW="1917360" imgH="241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571625"/>
                        <a:ext cx="8593137" cy="10842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3333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68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69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188024"/>
              </p:ext>
            </p:extLst>
          </p:nvPr>
        </p:nvGraphicFramePr>
        <p:xfrm>
          <a:off x="84138" y="2571750"/>
          <a:ext cx="8904287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69" name="Формула" r:id="rId5" imgW="2895480" imgH="457200" progId="Equation.3">
                  <p:embed/>
                </p:oleObj>
              </mc:Choice>
              <mc:Fallback>
                <p:oleObj name="Формула" r:id="rId5" imgW="28954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2571750"/>
                        <a:ext cx="8904287" cy="1406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714356"/>
            <a:ext cx="778674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Уравнение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Гольдмана-Ходжкина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2844" y="1214422"/>
            <a:ext cx="8858312" cy="261610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Мембраны биологические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(лат.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membrana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оболочка, перепонка) —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функционально активные поверхностные структуры толщиной в несколько молекулярных слоев, ограничивающие цитоплазму и большинство органелл клетки.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643998" cy="332398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Одна из важнейших функций биологической мембраны -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генерация и передача биопотенциалов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 </a:t>
            </a:r>
          </a:p>
          <a:p>
            <a:r>
              <a:rPr lang="ru-RU" sz="2400" dirty="0" smtClean="0">
                <a:latin typeface="Century Schoolbook" pitchFamily="18" charset="0"/>
              </a:rPr>
              <a:t>  </a:t>
            </a:r>
            <a:r>
              <a:rPr lang="ru-RU" sz="2400" b="1" dirty="0" smtClean="0">
                <a:latin typeface="Century Schoolbook" pitchFamily="18" charset="0"/>
              </a:rPr>
              <a:t>Это явление лежит в основе: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мышечного сокращения,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возбудимости клеток, 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регуляции внутриклеточных процессов, 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работы нервной системы,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всех видов рецепции.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5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000240"/>
            <a:ext cx="8572560" cy="452431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 ПД</a:t>
            </a:r>
            <a:r>
              <a:rPr lang="ru-RU" sz="2400" b="1" dirty="0" smtClean="0">
                <a:latin typeface="Century Schoolbook" pitchFamily="18" charset="0"/>
              </a:rPr>
              <a:t>-</a:t>
            </a:r>
            <a:r>
              <a:rPr lang="ru-RU" sz="2400" dirty="0" smtClean="0">
                <a:latin typeface="Century Schoolbook" pitchFamily="18" charset="0"/>
              </a:rPr>
              <a:t>общее изменение разности потенциалов между клеткой и средой, происходящее при пороговом и сверхпороговом возбуждении клеток</a:t>
            </a:r>
            <a:r>
              <a:rPr lang="ru-RU" sz="2400" b="1" dirty="0" smtClean="0">
                <a:latin typeface="Century Schoolbook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ПД -</a:t>
            </a: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обеспечивают проведение возбуждения по нервным волокнам,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ПД-</a:t>
            </a:r>
            <a:r>
              <a:rPr lang="ru-RU" sz="2400" dirty="0" smtClean="0">
                <a:latin typeface="Century Schoolbook" pitchFamily="18" charset="0"/>
              </a:rPr>
              <a:t> инициируют процессы сокращения мышечных и секреции железистых клеток.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ПД-</a:t>
            </a:r>
            <a:r>
              <a:rPr lang="ru-RU" sz="2400" dirty="0" smtClean="0">
                <a:latin typeface="Century Schoolbook" pitchFamily="18" charset="0"/>
              </a:rPr>
              <a:t>приблизительно на 98% формируется за счет потоков </a:t>
            </a:r>
            <a:r>
              <a:rPr lang="en-US" sz="2400" dirty="0" smtClean="0">
                <a:latin typeface="Century Schoolbook" pitchFamily="18" charset="0"/>
              </a:rPr>
              <a:t>Na</a:t>
            </a:r>
            <a:r>
              <a:rPr lang="ru-RU" sz="2400" baseline="30000" dirty="0" smtClean="0">
                <a:latin typeface="Century Schoolbook" pitchFamily="18" charset="0"/>
              </a:rPr>
              <a:t>+</a:t>
            </a:r>
            <a:r>
              <a:rPr lang="ru-RU" sz="2400" dirty="0" smtClean="0">
                <a:latin typeface="Century Schoolbook" pitchFamily="18" charset="0"/>
              </a:rPr>
              <a:t> , </a:t>
            </a:r>
            <a:r>
              <a:rPr lang="en-US" sz="2400" dirty="0" smtClean="0">
                <a:latin typeface="Century Schoolbook" pitchFamily="18" charset="0"/>
              </a:rPr>
              <a:t>K</a:t>
            </a:r>
            <a:r>
              <a:rPr lang="ru-RU" sz="2400" baseline="30000" dirty="0" smtClean="0">
                <a:latin typeface="Century Schoolbook" pitchFamily="18" charset="0"/>
              </a:rPr>
              <a:t>+</a:t>
            </a:r>
            <a:r>
              <a:rPr lang="ru-RU" sz="2400" dirty="0" smtClean="0">
                <a:latin typeface="Century Schoolbook" pitchFamily="18" charset="0"/>
              </a:rPr>
              <a:t> , </a:t>
            </a:r>
            <a:r>
              <a:rPr lang="en-US" sz="2400" dirty="0" err="1" smtClean="0">
                <a:latin typeface="Century Schoolbook" pitchFamily="18" charset="0"/>
              </a:rPr>
              <a:t>Cl</a:t>
            </a:r>
            <a:r>
              <a:rPr lang="ru-RU" sz="2400" baseline="30000" dirty="0" smtClean="0">
                <a:latin typeface="Century Schoolbook" pitchFamily="18" charset="0"/>
              </a:rPr>
              <a:t>-</a:t>
            </a:r>
            <a:r>
              <a:rPr lang="ru-RU" sz="2400" dirty="0" smtClean="0">
                <a:latin typeface="Century Schoolbook" pitchFamily="18" charset="0"/>
              </a:rPr>
              <a:t>.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642918"/>
            <a:ext cx="8501122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Потенциал действия (ПД)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&amp;Kcy;&amp;acy;&amp;rcy;&amp;tcy;&amp;icy;&amp;ncy;&amp;kcy;&amp;acy; 99 &amp;icy;&amp;zcy; 2823"/>
          <p:cNvPicPr>
            <a:picLocks noChangeAspect="1" noChangeArrowheads="1"/>
          </p:cNvPicPr>
          <p:nvPr/>
        </p:nvPicPr>
        <p:blipFill>
          <a:blip r:embed="rId3"/>
          <a:srcRect r="1014" b="43467"/>
          <a:stretch>
            <a:fillRect/>
          </a:stretch>
        </p:blipFill>
        <p:spPr bwMode="auto">
          <a:xfrm>
            <a:off x="6000760" y="142852"/>
            <a:ext cx="2971779" cy="17144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572560" cy="3785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Если участок нервного или мышечного волокна подвергнуть действию достаточно сильного раздражителя (например, электрического тока), то в этом участке возникает возбуждение, одним из наиболее важных проявлений которого является быстрое колебание мембранного потенциала, называемое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потенциалом действия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Продолжительность потенциала действия в нервных и в скелетных мышечных волокнах варьирует в пределах </a:t>
            </a:r>
          </a:p>
          <a:p>
            <a:r>
              <a:rPr lang="ru-RU" sz="2400" dirty="0"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  0,1 - 5 </a:t>
            </a:r>
            <a:r>
              <a:rPr lang="ru-RU" sz="2400" dirty="0" err="1" smtClean="0">
                <a:latin typeface="Century Schoolbook" pitchFamily="18" charset="0"/>
              </a:rPr>
              <a:t>мсек</a:t>
            </a:r>
            <a:r>
              <a:rPr lang="ru-RU" sz="2400" dirty="0" smtClean="0">
                <a:latin typeface="Century Schoolbook" pitchFamily="18" charset="0"/>
              </a:rPr>
              <a:t>.</a:t>
            </a:r>
            <a:endParaRPr lang="ru-RU" sz="2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6370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Еще в 1938 г. </a:t>
            </a:r>
            <a:r>
              <a:rPr lang="ru-RU" sz="2400" dirty="0" err="1" smtClean="0">
                <a:latin typeface="Century Schoolbook" pitchFamily="18" charset="0"/>
              </a:rPr>
              <a:t>Коул</a:t>
            </a:r>
            <a:r>
              <a:rPr lang="ru-RU" sz="2400" dirty="0" smtClean="0">
                <a:latin typeface="Century Schoolbook" pitchFamily="18" charset="0"/>
              </a:rPr>
              <a:t> и </a:t>
            </a:r>
            <a:r>
              <a:rPr lang="ru-RU" sz="2400" dirty="0" err="1" smtClean="0">
                <a:latin typeface="Century Schoolbook" pitchFamily="18" charset="0"/>
              </a:rPr>
              <a:t>Кертис</a:t>
            </a:r>
            <a:r>
              <a:rPr lang="ru-RU" sz="2400" dirty="0" smtClean="0">
                <a:latin typeface="Century Schoolbook" pitchFamily="18" charset="0"/>
              </a:rPr>
              <a:t> показали, что возбуждение связано с кратковременным увеличением электропроводности клеточной мембраны.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Сопротивление мембраны аксона кальмара изменяется от 1000 Ом/см</a:t>
            </a:r>
            <a:r>
              <a:rPr lang="ru-RU" sz="2400" baseline="30000" dirty="0" smtClean="0">
                <a:latin typeface="Century Schoolbook" pitchFamily="18" charset="0"/>
              </a:rPr>
              <a:t>2</a:t>
            </a:r>
            <a:r>
              <a:rPr lang="ru-RU" sz="2400" dirty="0" smtClean="0">
                <a:latin typeface="Century Schoolbook" pitchFamily="18" charset="0"/>
              </a:rPr>
              <a:t> в состоянии покоя до 25 Ом/см</a:t>
            </a:r>
            <a:r>
              <a:rPr lang="ru-RU" sz="2400" baseline="30000" dirty="0" smtClean="0">
                <a:latin typeface="Century Schoolbook" pitchFamily="18" charset="0"/>
              </a:rPr>
              <a:t>2</a:t>
            </a:r>
            <a:r>
              <a:rPr lang="ru-RU" sz="2400" dirty="0" smtClean="0">
                <a:latin typeface="Century Schoolbook" pitchFamily="18" charset="0"/>
              </a:rPr>
              <a:t> в момент возбуждения. При этом сопротивление цитоплазмы клеток практически не изменялось.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Уменьшение электрического сопротивления мембраны при возбуждении может быть объяснено только увеличением ее проницаемости для ионов, поскольку последние являются переносчиками электричества в тканях.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Потенциалы действия могут различаться по своим параметрам в зависимости от типа клетки и даже на различных участках мембраны одной и той же клетки.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715436" cy="3816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Соотношение коэффициентов проницаемости мембраны аксона кальмара для разных ионов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 в состоянии покоя : </a:t>
            </a:r>
            <a:r>
              <a:rPr lang="ru-RU" sz="2400" dirty="0" err="1" smtClean="0">
                <a:latin typeface="Century Schoolbook" pitchFamily="18" charset="0"/>
              </a:rPr>
              <a:t>Р</a:t>
            </a:r>
            <a:r>
              <a:rPr lang="ru-RU" sz="2400" baseline="-25000" dirty="0" err="1" smtClean="0">
                <a:latin typeface="Century Schoolbook" pitchFamily="18" charset="0"/>
              </a:rPr>
              <a:t>к</a:t>
            </a:r>
            <a:r>
              <a:rPr lang="ru-RU" sz="2400" dirty="0" smtClean="0">
                <a:latin typeface="Century Schoolbook" pitchFamily="18" charset="0"/>
              </a:rPr>
              <a:t> : </a:t>
            </a:r>
            <a:r>
              <a:rPr lang="en-US" sz="2400" dirty="0" err="1" smtClean="0">
                <a:latin typeface="Century Schoolbook" pitchFamily="18" charset="0"/>
              </a:rPr>
              <a:t>P</a:t>
            </a:r>
            <a:r>
              <a:rPr lang="en-US" sz="2400" baseline="-25000" dirty="0" err="1" smtClean="0">
                <a:latin typeface="Century Schoolbook" pitchFamily="18" charset="0"/>
              </a:rPr>
              <a:t>Na</a:t>
            </a:r>
            <a:r>
              <a:rPr lang="ru-RU" sz="2400" dirty="0" smtClean="0">
                <a:latin typeface="Century Schoolbook" pitchFamily="18" charset="0"/>
              </a:rPr>
              <a:t> </a:t>
            </a:r>
            <a:r>
              <a:rPr lang="ru-RU" sz="2400" baseline="30000" dirty="0" smtClean="0">
                <a:latin typeface="Century Schoolbook" pitchFamily="18" charset="0"/>
              </a:rPr>
              <a:t>:</a:t>
            </a:r>
            <a:r>
              <a:rPr lang="ru-RU" sz="2400" dirty="0" smtClean="0">
                <a:latin typeface="Century Schoolbook" pitchFamily="18" charset="0"/>
              </a:rPr>
              <a:t> Р</a:t>
            </a:r>
            <a:r>
              <a:rPr lang="ru-RU" sz="2400" baseline="-25000" dirty="0" smtClean="0">
                <a:latin typeface="Century Schoolbook" pitchFamily="18" charset="0"/>
              </a:rPr>
              <a:t>С1</a:t>
            </a:r>
            <a:r>
              <a:rPr lang="ru-RU" sz="2400" dirty="0" smtClean="0">
                <a:latin typeface="Century Schoolbook" pitchFamily="18" charset="0"/>
              </a:rPr>
              <a:t> = 1:0,04: 0,45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в состоянии возбуждения: </a:t>
            </a:r>
            <a:r>
              <a:rPr lang="ru-RU" sz="2400" dirty="0" err="1" smtClean="0">
                <a:latin typeface="Century Schoolbook" pitchFamily="18" charset="0"/>
              </a:rPr>
              <a:t>Р</a:t>
            </a:r>
            <a:r>
              <a:rPr lang="ru-RU" sz="2400" baseline="-25000" dirty="0" err="1" smtClean="0">
                <a:latin typeface="Century Schoolbook" pitchFamily="18" charset="0"/>
              </a:rPr>
              <a:t>к</a:t>
            </a:r>
            <a:r>
              <a:rPr lang="ru-RU" sz="2400" dirty="0" smtClean="0">
                <a:latin typeface="Century Schoolbook" pitchFamily="18" charset="0"/>
              </a:rPr>
              <a:t> : </a:t>
            </a:r>
            <a:r>
              <a:rPr lang="en-US" sz="2400" dirty="0" err="1" smtClean="0">
                <a:latin typeface="Century Schoolbook" pitchFamily="18" charset="0"/>
              </a:rPr>
              <a:t>P</a:t>
            </a:r>
            <a:r>
              <a:rPr lang="en-US" sz="2400" baseline="-25000" dirty="0" err="1" smtClean="0">
                <a:latin typeface="Century Schoolbook" pitchFamily="18" charset="0"/>
              </a:rPr>
              <a:t>Na</a:t>
            </a:r>
            <a:r>
              <a:rPr lang="ru-RU" sz="2400" dirty="0" smtClean="0">
                <a:latin typeface="Century Schoolbook" pitchFamily="18" charset="0"/>
              </a:rPr>
              <a:t> : Р</a:t>
            </a:r>
            <a:r>
              <a:rPr lang="ru-RU" sz="2400" baseline="-25000" dirty="0" smtClean="0">
                <a:latin typeface="Century Schoolbook" pitchFamily="18" charset="0"/>
              </a:rPr>
              <a:t>С1</a:t>
            </a:r>
            <a:r>
              <a:rPr lang="ru-RU" sz="2400" dirty="0" smtClean="0">
                <a:latin typeface="Century Schoolbook" pitchFamily="18" charset="0"/>
              </a:rPr>
              <a:t> = 1 : 20 : 0,45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   при возбуждении коэффициент проницаемости для натрия возрастает в 500 раз.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8429684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Потенциал действия (ПД)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&amp;Kcy;&amp;acy;&amp;rcy;&amp;tcy;&amp;icy;&amp;ncy;&amp;kcy;&amp;acy; 99 &amp;icy;&amp;zcy; 2823"/>
          <p:cNvPicPr>
            <a:picLocks noChangeAspect="1" noChangeArrowheads="1"/>
          </p:cNvPicPr>
          <p:nvPr/>
        </p:nvPicPr>
        <p:blipFill>
          <a:blip r:embed="rId2"/>
          <a:srcRect r="1014" b="43467"/>
          <a:stretch>
            <a:fillRect/>
          </a:stretch>
        </p:blipFill>
        <p:spPr bwMode="auto">
          <a:xfrm>
            <a:off x="357158" y="980728"/>
            <a:ext cx="8443972" cy="547260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488" y="392906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3357562"/>
            <a:ext cx="3571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564357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428868"/>
            <a:ext cx="8643998" cy="22159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Стадия покоя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Эта стадия представлена мембранным потенциалом покоя, который предшествует потенциалу действия. Мембрана во время этой стадии поляризована в связи с наличием отрицательного мембранного потенциала, равного -60 мВ.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642918"/>
            <a:ext cx="8501122" cy="8617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Ионное обеспечение фаз ПД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45243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1. Фаза деполяризации ПД</a:t>
            </a:r>
            <a:endParaRPr lang="ru-RU" sz="24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Century Schoolbook" pitchFamily="18" charset="0"/>
              </a:rPr>
              <a:t>Обусловлена временным </a:t>
            </a:r>
            <a:r>
              <a:rPr lang="ru-RU" sz="2400" i="1" dirty="0" smtClean="0">
                <a:latin typeface="Century Schoolbook" pitchFamily="18" charset="0"/>
              </a:rPr>
              <a:t>повышением проницаемости</a:t>
            </a:r>
            <a:r>
              <a:rPr lang="ru-RU" sz="2400" dirty="0" smtClean="0">
                <a:latin typeface="Century Schoolbook" pitchFamily="18" charset="0"/>
              </a:rPr>
              <a:t> мембраны аксона для </a:t>
            </a:r>
            <a:r>
              <a:rPr lang="ru-RU" sz="2400" dirty="0" err="1" smtClean="0">
                <a:latin typeface="Century Schoolbook" pitchFamily="18" charset="0"/>
              </a:rPr>
              <a:t>Na</a:t>
            </a:r>
            <a:r>
              <a:rPr lang="ru-RU" sz="2400" dirty="0" smtClean="0">
                <a:latin typeface="Century Schoolbook" pitchFamily="18" charset="0"/>
              </a:rPr>
              <a:t>+. 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Century Schoolbook" pitchFamily="18" charset="0"/>
              </a:rPr>
              <a:t>При достижении критического уровня деполяризации мембраны (-40мВ) (соответствует порогу активации </a:t>
            </a:r>
            <a:r>
              <a:rPr lang="ru-RU" sz="2400" dirty="0" err="1" smtClean="0">
                <a:latin typeface="Century Schoolbook" pitchFamily="18" charset="0"/>
              </a:rPr>
              <a:t>потенциалозависимых</a:t>
            </a:r>
            <a:r>
              <a:rPr lang="ru-RU" sz="2400" dirty="0" smtClean="0">
                <a:latin typeface="Century Schoolbook" pitchFamily="18" charset="0"/>
              </a:rPr>
              <a:t> </a:t>
            </a:r>
            <a:r>
              <a:rPr lang="ru-RU" sz="2400" dirty="0" err="1" smtClean="0">
                <a:latin typeface="Century Schoolbook" pitchFamily="18" charset="0"/>
              </a:rPr>
              <a:t>Na</a:t>
            </a:r>
            <a:r>
              <a:rPr lang="ru-RU" sz="2400" dirty="0" smtClean="0">
                <a:latin typeface="Century Schoolbook" pitchFamily="18" charset="0"/>
              </a:rPr>
              <a:t>+-каналов) начинается лавинообразный процесс открытия большого количества </a:t>
            </a:r>
            <a:r>
              <a:rPr lang="ru-RU" sz="2400" dirty="0" err="1" smtClean="0">
                <a:latin typeface="Century Schoolbook" pitchFamily="18" charset="0"/>
              </a:rPr>
              <a:t>Na</a:t>
            </a:r>
            <a:r>
              <a:rPr lang="ru-RU" sz="2400" dirty="0" smtClean="0">
                <a:latin typeface="Century Schoolbook" pitchFamily="18" charset="0"/>
              </a:rPr>
              <a:t>+-каналов. В этот момент </a:t>
            </a:r>
            <a:r>
              <a:rPr lang="ru-RU" sz="2400" dirty="0" err="1" smtClean="0">
                <a:latin typeface="Century Schoolbook" pitchFamily="18" charset="0"/>
              </a:rPr>
              <a:t>Na+лавинообразно</a:t>
            </a:r>
            <a:r>
              <a:rPr lang="ru-RU" sz="2400" dirty="0" smtClean="0">
                <a:latin typeface="Century Schoolbook" pitchFamily="18" charset="0"/>
              </a:rPr>
              <a:t> устремляется в клетку  по концентрационному и электрохимическому градиентам. Этот приток положительных ионов приводит к деполяризации мембраны. </a:t>
            </a:r>
          </a:p>
          <a:p>
            <a:r>
              <a:rPr lang="ru-RU" sz="2400" dirty="0" smtClean="0">
                <a:latin typeface="Century Schoolbook" pitchFamily="18" charset="0"/>
              </a:rPr>
              <a:t> </a:t>
            </a:r>
          </a:p>
        </p:txBody>
      </p:sp>
      <p:pic>
        <p:nvPicPr>
          <p:cNvPr id="4" name="Picture 2" descr="&amp;Kcy;&amp;acy;&amp;rcy;&amp;tcy;&amp;icy;&amp;ncy;&amp;kcy;&amp;acy; 99 &amp;icy;&amp;zcy; 2823"/>
          <p:cNvPicPr>
            <a:picLocks noChangeAspect="1" noChangeArrowheads="1"/>
          </p:cNvPicPr>
          <p:nvPr/>
        </p:nvPicPr>
        <p:blipFill>
          <a:blip r:embed="rId2"/>
          <a:srcRect l="9212" t="5803" r="10236" b="46942"/>
          <a:stretch>
            <a:fillRect/>
          </a:stretch>
        </p:blipFill>
        <p:spPr bwMode="auto">
          <a:xfrm>
            <a:off x="4148501" y="3861048"/>
            <a:ext cx="4787010" cy="283674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5148064" y="4077072"/>
            <a:ext cx="0" cy="18002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96136" y="4890796"/>
            <a:ext cx="3168352" cy="626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4282" y="285728"/>
            <a:ext cx="8643998" cy="40626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2. Фаза </a:t>
            </a:r>
            <a:r>
              <a:rPr lang="ru-RU" sz="2400" b="1" i="1" dirty="0" err="1" smtClean="0">
                <a:solidFill>
                  <a:srgbClr val="002060"/>
                </a:solidFill>
                <a:latin typeface="Century Schoolbook" pitchFamily="18" charset="0"/>
              </a:rPr>
              <a:t>реполяризации</a:t>
            </a:r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Century Schoolbook" pitchFamily="18" charset="0"/>
              </a:rPr>
              <a:t>ПД-</a:t>
            </a:r>
            <a:r>
              <a:rPr lang="ru-RU" sz="2400" dirty="0" err="1" smtClean="0">
                <a:latin typeface="Century Schoolbook" pitchFamily="18" charset="0"/>
              </a:rPr>
              <a:t>это</a:t>
            </a:r>
            <a:r>
              <a:rPr lang="ru-RU" sz="2400" dirty="0" smtClean="0">
                <a:latin typeface="Century Schoolbook" pitchFamily="18" charset="0"/>
              </a:rPr>
              <a:t> фаза, в течение которой восстанавливается исходный потенциал мембраны.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Century Schoolbook" pitchFamily="18" charset="0"/>
              </a:rPr>
              <a:t>Связана с закрытием натриевых и открытием калиевых каналов.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Century Schoolbook" pitchFamily="18" charset="0"/>
              </a:rPr>
              <a:t> Вход натрия в аксон снижается, повышение же калиевой проницаемости приводит к увеличению выхода ионов калия.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Century Schoolbook" pitchFamily="18" charset="0"/>
              </a:rPr>
              <a:t> Т.к. по мере выхода ионов калия удаляются положительные заряды, мембрана </a:t>
            </a:r>
            <a:r>
              <a:rPr lang="ru-RU" sz="2400" dirty="0" err="1" smtClean="0">
                <a:latin typeface="Century Schoolbook" pitchFamily="18" charset="0"/>
              </a:rPr>
              <a:t>реполяризуется</a:t>
            </a:r>
            <a:r>
              <a:rPr lang="ru-RU" sz="2400" dirty="0" smtClean="0">
                <a:latin typeface="Century Schoolbook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Century Schoolbook" pitchFamily="18" charset="0"/>
              </a:rPr>
              <a:t>Мембранный потенциал вновь достигает уровня покоя.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4429132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pic>
        <p:nvPicPr>
          <p:cNvPr id="5" name="Picture 2" descr="&amp;Kcy;&amp;acy;&amp;rcy;&amp;tcy;&amp;icy;&amp;ncy;&amp;kcy;&amp;acy; 99 &amp;icy;&amp;zcy; 2823"/>
          <p:cNvPicPr>
            <a:picLocks noChangeAspect="1" noChangeArrowheads="1"/>
          </p:cNvPicPr>
          <p:nvPr/>
        </p:nvPicPr>
        <p:blipFill>
          <a:blip r:embed="rId2"/>
          <a:srcRect l="9212" t="5803" r="10236" b="46942"/>
          <a:stretch>
            <a:fillRect/>
          </a:stretch>
        </p:blipFill>
        <p:spPr bwMode="auto">
          <a:xfrm>
            <a:off x="3798284" y="3704755"/>
            <a:ext cx="5059996" cy="29985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6012160" y="3772821"/>
            <a:ext cx="0" cy="143119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712968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3. </a:t>
            </a:r>
            <a:r>
              <a:rPr lang="ru-RU" sz="2800" b="1" i="1" dirty="0" err="1" smtClean="0">
                <a:solidFill>
                  <a:srgbClr val="002060"/>
                </a:solidFill>
                <a:latin typeface="Century Schoolbook" pitchFamily="18" charset="0"/>
              </a:rPr>
              <a:t>Гиперполяризация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latin typeface="Century Schoolbook" pitchFamily="18" charset="0"/>
              </a:rPr>
              <a:t>мембраны до уровня большего (более отрицательного), чем потенциал покоя т.е. примерно  до -80мВ , обусловлена  открытием каналов для ионов хлора и движением хлора в клетку.</a:t>
            </a:r>
          </a:p>
          <a:p>
            <a:endParaRPr lang="ru-RU" sz="2800" dirty="0"/>
          </a:p>
        </p:txBody>
      </p:sp>
      <p:pic>
        <p:nvPicPr>
          <p:cNvPr id="3" name="Picture 2" descr="&amp;Kcy;&amp;acy;&amp;rcy;&amp;tcy;&amp;icy;&amp;ncy;&amp;kcy;&amp;acy; 99 &amp;icy;&amp;zcy; 2823"/>
          <p:cNvPicPr>
            <a:picLocks noChangeAspect="1" noChangeArrowheads="1"/>
          </p:cNvPicPr>
          <p:nvPr/>
        </p:nvPicPr>
        <p:blipFill>
          <a:blip r:embed="rId2"/>
          <a:srcRect l="9212" t="5803" r="10236" b="46942"/>
          <a:stretch>
            <a:fillRect/>
          </a:stretch>
        </p:blipFill>
        <p:spPr bwMode="auto">
          <a:xfrm>
            <a:off x="1475656" y="2564904"/>
            <a:ext cx="6552110" cy="3882732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858016" y="528638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156176" y="5426808"/>
            <a:ext cx="0" cy="117054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857256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Функции биологических мембран 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ssmu.ru/ofice/f4/biochemistry/uthebnik/2.files/image00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8643998" cy="435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643998" cy="255454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latin typeface="Century Schoolbook" pitchFamily="18" charset="0"/>
              </a:rPr>
              <a:t>ПД формируется за счёт пассивных сил</a:t>
            </a:r>
          </a:p>
          <a:p>
            <a:r>
              <a:rPr lang="ru-RU" sz="3200" dirty="0" smtClean="0">
                <a:latin typeface="Century Schoolbook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latin typeface="Century Schoolbook" pitchFamily="18" charset="0"/>
              </a:rPr>
              <a:t>потом начинают работать активные силы, которые восстанавливают  первоначальное неравновесное распределение ионов в клетке</a:t>
            </a:r>
            <a:r>
              <a:rPr lang="ru-RU" sz="2400" dirty="0" smtClean="0">
                <a:latin typeface="Century Schoolbook" pitchFamily="18" charset="0"/>
              </a:rPr>
              <a:t>.</a:t>
            </a:r>
            <a:endParaRPr lang="ru-RU" sz="2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189465"/>
            <a:ext cx="5133191" cy="276391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900113" y="3429000"/>
            <a:ext cx="6696075" cy="289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ru-RU" sz="1400" dirty="0"/>
              <a:t>Модель работы </a:t>
            </a:r>
            <a:r>
              <a:rPr lang="ru-RU" sz="1400" dirty="0" err="1"/>
              <a:t>Na</a:t>
            </a:r>
            <a:r>
              <a:rPr lang="ru-RU" sz="1400" dirty="0"/>
              <a:t>-K насоса. </a:t>
            </a:r>
          </a:p>
          <a:p>
            <a:endParaRPr lang="ru-RU" sz="1400" dirty="0"/>
          </a:p>
          <a:p>
            <a:r>
              <a:rPr lang="ru-RU" sz="1400" dirty="0"/>
              <a:t>А. Ион натрия в цитоплазме соединяется с молекулой транспортного белка. </a:t>
            </a:r>
          </a:p>
          <a:p>
            <a:r>
              <a:rPr lang="ru-RU" sz="1400" dirty="0"/>
              <a:t>Б. Реакция с участием АТФ, в результате которой фосфатная группа (Р) присоединяется к белку, а АДФ высвобождается. </a:t>
            </a:r>
          </a:p>
          <a:p>
            <a:r>
              <a:rPr lang="ru-RU" sz="1400" dirty="0"/>
              <a:t>В. </a:t>
            </a:r>
            <a:r>
              <a:rPr lang="ru-RU" sz="1400" dirty="0" err="1"/>
              <a:t>Фосфорилирование</a:t>
            </a:r>
            <a:r>
              <a:rPr lang="ru-RU" sz="1400" dirty="0"/>
              <a:t> индуцирует изменение </a:t>
            </a:r>
            <a:r>
              <a:rPr lang="ru-RU" sz="1400" dirty="0" err="1"/>
              <a:t>конформации</a:t>
            </a:r>
            <a:r>
              <a:rPr lang="ru-RU" sz="1400" dirty="0"/>
              <a:t> белка, что приводит к высвобождению ионов натрия за пределами клетки </a:t>
            </a:r>
          </a:p>
          <a:p>
            <a:r>
              <a:rPr lang="ru-RU" sz="1400" dirty="0"/>
              <a:t>Г. Ион калия во внеклеточном пространстве связывается с транспортным белком (Д), который в этой форме более приспособлен для соединения с ионами калия, чем с ионами натрия. </a:t>
            </a:r>
          </a:p>
          <a:p>
            <a:r>
              <a:rPr lang="ru-RU" sz="1400" dirty="0"/>
              <a:t>Е. Фосфатная группа отщепляется от белка, вызывая восстановление первоначальной формы, а ион калия высвобождается в цитоплазму. Транспортный белок теперь готов к выносу другого иона натрия из клетки.</a:t>
            </a:r>
          </a:p>
        </p:txBody>
      </p:sp>
    </p:spTree>
    <p:extLst>
      <p:ext uri="{BB962C8B-B14F-4D97-AF65-F5344CB8AC3E}">
        <p14:creationId xmlns:p14="http://schemas.microsoft.com/office/powerpoint/2010/main" val="15540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2"/>
          <a:srcRect l="24879" t="35302" r="23722" b="15461"/>
          <a:stretch>
            <a:fillRect/>
          </a:stretch>
        </p:blipFill>
        <p:spPr bwMode="auto">
          <a:xfrm>
            <a:off x="642910" y="835868"/>
            <a:ext cx="7858180" cy="602213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800105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Модели биологических мембран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136904" cy="1874488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 err="1" smtClean="0">
                <a:ln w="0"/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Липосомы</a:t>
            </a:r>
            <a:endParaRPr lang="ru-RU" sz="6000" b="1" cap="all" dirty="0" smtClean="0">
              <a:ln w="0"/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857628"/>
            <a:ext cx="8358246" cy="135421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Липосомы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полые частицы, содержимое которых ограничено липидной мембраной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209922" name="Picture 2" descr="http://t0.gstatic.com/images?q=tbn:ANd9GcRRrqVXBXK218h-X86T-i7L-OzkLPnKCp1GLeA_XBEbsGCzYIpC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642918"/>
            <a:ext cx="3757612" cy="284003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4857784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dirty="0" smtClean="0">
                <a:latin typeface="Century Schoolbook" pitchFamily="18" charset="0"/>
              </a:rPr>
              <a:t>   </a:t>
            </a:r>
            <a:r>
              <a:rPr lang="ru-RU" sz="2600" dirty="0" err="1" smtClean="0">
                <a:latin typeface="Century Schoolbook" pitchFamily="18" charset="0"/>
              </a:rPr>
              <a:t>Фосфолипиды</a:t>
            </a:r>
            <a:r>
              <a:rPr lang="ru-RU" sz="2600" dirty="0" smtClean="0">
                <a:latin typeface="Century Schoolbook" pitchFamily="18" charset="0"/>
              </a:rPr>
              <a:t> способны самопроизвольно образовывать в воде замкнутые мембранные оболочки. Эти оболочки захватывают в себя часть окружающего водного раствора, а образующая их фосфолипидная мембрана обладает свойствами полупроницаемого барьера, легко пропускающего воду, но препятствующего диффузии растворенных в ней веществ.</a:t>
            </a:r>
          </a:p>
          <a:p>
            <a:pPr>
              <a:buNone/>
            </a:pPr>
            <a:endParaRPr lang="ru-RU" sz="3200" dirty="0" smtClean="0"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517064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Молекула имеет гидрофильную полярную головку, обладающую сродством к воде, и неполярные УВ цепи, придающие этой части молекулы гидрофобный характер.</a:t>
            </a:r>
          </a:p>
          <a:p>
            <a:r>
              <a:rPr lang="ru-RU" sz="2400" dirty="0" smtClean="0">
                <a:latin typeface="Century Schoolbook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В </a:t>
            </a:r>
            <a:r>
              <a:rPr lang="ru-RU" sz="2400" dirty="0" err="1" smtClean="0">
                <a:latin typeface="Century Schoolbook" pitchFamily="18" charset="0"/>
              </a:rPr>
              <a:t>бислое</a:t>
            </a:r>
            <a:r>
              <a:rPr lang="ru-RU" sz="2400" dirty="0" smtClean="0">
                <a:latin typeface="Century Schoolbook" pitchFamily="18" charset="0"/>
              </a:rPr>
              <a:t> гидрофобные цепи липидных молекул обращены друг к другу и образуют внутреннюю неполярную область мембраны, в то время как их полярные головки находятся на поверхности мембраны, и экранируют УВ цепи от контакта с водой.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>
              <a:latin typeface="Century Schoolbook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Century Schoolbook" pitchFamily="18" charset="0"/>
              </a:rPr>
              <a:t> Стремление полностью исключить контакт цепей с водой приводит к замыканию плоского </a:t>
            </a:r>
            <a:r>
              <a:rPr lang="ru-RU" sz="2400" dirty="0" err="1" smtClean="0">
                <a:latin typeface="Century Schoolbook" pitchFamily="18" charset="0"/>
              </a:rPr>
              <a:t>бислоя</a:t>
            </a:r>
            <a:r>
              <a:rPr lang="ru-RU" sz="2400" dirty="0" smtClean="0">
                <a:latin typeface="Century Schoolbook" pitchFamily="18" charset="0"/>
              </a:rPr>
              <a:t> в сферические везикулы.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14307" t="14563" r="48893" b="10626"/>
          <a:stretch>
            <a:fillRect/>
          </a:stretch>
        </p:blipFill>
        <p:spPr bwMode="auto">
          <a:xfrm>
            <a:off x="2428876" y="11623"/>
            <a:ext cx="4214810" cy="31674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3214686"/>
            <a:ext cx="8786874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Century Schoolbook" pitchFamily="18" charset="0"/>
              </a:rPr>
              <a:t>Частицы являются многослойными, и потому их иногда называют </a:t>
            </a:r>
            <a:r>
              <a:rPr lang="ru-RU" dirty="0" err="1" smtClean="0">
                <a:latin typeface="Century Schoolbook" pitchFamily="18" charset="0"/>
              </a:rPr>
              <a:t>мультиламеллярными</a:t>
            </a:r>
            <a:r>
              <a:rPr lang="ru-RU" dirty="0" smtClean="0">
                <a:latin typeface="Century Schoolbook" pitchFamily="18" charset="0"/>
              </a:rPr>
              <a:t> везикулами (МЛВ).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Century Schoolbook" pitchFamily="18" charset="0"/>
              </a:rPr>
              <a:t>Они состоят из нескольких десятков, а то и сотен липидных </a:t>
            </a:r>
            <a:r>
              <a:rPr lang="ru-RU" dirty="0" err="1" smtClean="0">
                <a:latin typeface="Century Schoolbook" pitchFamily="18" charset="0"/>
              </a:rPr>
              <a:t>бислоев</a:t>
            </a:r>
            <a:r>
              <a:rPr lang="ru-RU" dirty="0" smtClean="0">
                <a:latin typeface="Century Schoolbook" pitchFamily="18" charset="0"/>
              </a:rPr>
              <a:t>, разделенных водными промежутками, и имеют довольно крупные размеры (до 50 мкм).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Century Schoolbook" pitchFamily="18" charset="0"/>
              </a:rPr>
              <a:t>На другом полюсе обширного </a:t>
            </a:r>
            <a:r>
              <a:rPr lang="ru-RU" dirty="0" err="1" smtClean="0">
                <a:latin typeface="Century Schoolbook" pitchFamily="18" charset="0"/>
              </a:rPr>
              <a:t>липосомного</a:t>
            </a:r>
            <a:r>
              <a:rPr lang="ru-RU" dirty="0" smtClean="0">
                <a:latin typeface="Century Schoolbook" pitchFamily="18" charset="0"/>
              </a:rPr>
              <a:t> семейства находятся самые маленькие везикулы (около 20 нм), образованные одним липидным </a:t>
            </a:r>
            <a:r>
              <a:rPr lang="ru-RU" dirty="0" err="1" smtClean="0">
                <a:latin typeface="Century Schoolbook" pitchFamily="18" charset="0"/>
              </a:rPr>
              <a:t>бислоем</a:t>
            </a:r>
            <a:r>
              <a:rPr lang="ru-RU" dirty="0" smtClean="0">
                <a:latin typeface="Century Schoolbook" pitchFamily="18" charset="0"/>
              </a:rPr>
              <a:t> и называемые малыми </a:t>
            </a:r>
            <a:r>
              <a:rPr lang="ru-RU" dirty="0" err="1" smtClean="0">
                <a:latin typeface="Century Schoolbook" pitchFamily="18" charset="0"/>
              </a:rPr>
              <a:t>моноламеллярными</a:t>
            </a:r>
            <a:r>
              <a:rPr lang="ru-RU" dirty="0" smtClean="0">
                <a:latin typeface="Century Schoolbook" pitchFamily="18" charset="0"/>
              </a:rPr>
              <a:t> везикулами (ММВ).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Century Schoolbook" pitchFamily="18" charset="0"/>
              </a:rPr>
              <a:t>Между этими двумя крайностями лежит целое поле разнообразных </a:t>
            </a:r>
            <a:r>
              <a:rPr lang="ru-RU" dirty="0" err="1" smtClean="0">
                <a:latin typeface="Century Schoolbook" pitchFamily="18" charset="0"/>
              </a:rPr>
              <a:t>липосомных</a:t>
            </a:r>
            <a:r>
              <a:rPr lang="ru-RU" dirty="0" smtClean="0">
                <a:latin typeface="Century Schoolbook" pitchFamily="18" charset="0"/>
              </a:rPr>
              <a:t> структур, различающихся размерами, формой, числом липидных </a:t>
            </a:r>
            <a:r>
              <a:rPr lang="ru-RU" dirty="0" err="1" smtClean="0">
                <a:latin typeface="Century Schoolbook" pitchFamily="18" charset="0"/>
              </a:rPr>
              <a:t>бислоев</a:t>
            </a:r>
            <a:r>
              <a:rPr lang="ru-RU" dirty="0" smtClean="0">
                <a:latin typeface="Century Schoolbook" pitchFamily="18" charset="0"/>
              </a:rPr>
              <a:t> и внутренним устройством.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Century Schoolbook" pitchFamily="18" charset="0"/>
              </a:rPr>
              <a:t>БМВ – большие </a:t>
            </a:r>
            <a:r>
              <a:rPr lang="ru-RU" dirty="0" err="1" smtClean="0">
                <a:latin typeface="Century Schoolbook" pitchFamily="18" charset="0"/>
              </a:rPr>
              <a:t>моноламмелярные</a:t>
            </a:r>
            <a:r>
              <a:rPr lang="ru-RU" dirty="0" smtClean="0">
                <a:latin typeface="Century Schoolbook" pitchFamily="18" charset="0"/>
              </a:rPr>
              <a:t> везикулы, ОЛВ – </a:t>
            </a:r>
            <a:r>
              <a:rPr lang="ru-RU" dirty="0" err="1" smtClean="0">
                <a:latin typeface="Century Schoolbook" pitchFamily="18" charset="0"/>
              </a:rPr>
              <a:t>олиголаммелярные</a:t>
            </a:r>
            <a:r>
              <a:rPr lang="ru-RU" dirty="0" smtClean="0">
                <a:latin typeface="Century Schoolbook" pitchFamily="18" charset="0"/>
              </a:rPr>
              <a:t> везикулы, ОВЛ – </a:t>
            </a:r>
            <a:r>
              <a:rPr lang="ru-RU" dirty="0" err="1" smtClean="0">
                <a:latin typeface="Century Schoolbook" pitchFamily="18" charset="0"/>
              </a:rPr>
              <a:t>олиговезикулярные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липосомы</a:t>
            </a:r>
            <a:r>
              <a:rPr lang="ru-RU" dirty="0" smtClean="0">
                <a:latin typeface="Century Schoolbook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0.gstatic.com/images?q=tbn:ANd9GcRRrqVXBXK218h-X86T-i7L-OzkLPnKCp1GLeA_XBEbsGCzYIpC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4357718" cy="329360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60648"/>
            <a:ext cx="8715436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липосом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85860"/>
            <a:ext cx="4500594" cy="5429288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 fontScale="32500" lnSpcReduction="20000"/>
          </a:bodyPr>
          <a:lstStyle/>
          <a:p>
            <a:pPr marL="420624" indent="-384048">
              <a:defRPr/>
            </a:pPr>
            <a:r>
              <a:rPr lang="ru-RU" sz="7400" b="1" dirty="0" smtClean="0">
                <a:latin typeface="Century Schoolbook" pitchFamily="18" charset="0"/>
              </a:rPr>
              <a:t>Прочность;</a:t>
            </a:r>
          </a:p>
          <a:p>
            <a:pPr marL="420624" indent="-384048" fontAlgn="auto">
              <a:spcAft>
                <a:spcPts val="0"/>
              </a:spcAft>
              <a:defRPr/>
            </a:pPr>
            <a:r>
              <a:rPr lang="ru-RU" sz="7400" b="1" dirty="0" smtClean="0">
                <a:latin typeface="Century Schoolbook" pitchFamily="18" charset="0"/>
              </a:rPr>
              <a:t>Пластичность;</a:t>
            </a:r>
          </a:p>
          <a:p>
            <a:pPr marL="420624" indent="-384048" fontAlgn="auto">
              <a:spcAft>
                <a:spcPts val="0"/>
              </a:spcAft>
              <a:defRPr/>
            </a:pPr>
            <a:r>
              <a:rPr lang="ru-RU" sz="7400" b="1" dirty="0" smtClean="0">
                <a:latin typeface="Century Schoolbook" pitchFamily="18" charset="0"/>
              </a:rPr>
              <a:t>Высокая молекулярная подвижность;</a:t>
            </a:r>
          </a:p>
          <a:p>
            <a:pPr marL="420624" indent="-384048" fontAlgn="auto">
              <a:spcAft>
                <a:spcPts val="0"/>
              </a:spcAft>
              <a:defRPr/>
            </a:pPr>
            <a:r>
              <a:rPr lang="ru-RU" sz="7400" b="1" dirty="0" smtClean="0">
                <a:latin typeface="Century Schoolbook" pitchFamily="18" charset="0"/>
              </a:rPr>
              <a:t>Непостоянство формы;</a:t>
            </a:r>
          </a:p>
          <a:p>
            <a:r>
              <a:rPr lang="ru-RU" sz="7400" b="1" dirty="0" smtClean="0">
                <a:latin typeface="Century Schoolbook" pitchFamily="18" charset="0"/>
              </a:rPr>
              <a:t> Самовосстановление</a:t>
            </a:r>
          </a:p>
          <a:p>
            <a:r>
              <a:rPr lang="ru-RU" sz="7400" b="1" dirty="0" smtClean="0">
                <a:latin typeface="Century Schoolbook" pitchFamily="18" charset="0"/>
              </a:rPr>
              <a:t> Способность включать в  себя и удерживать вещества различной природы; </a:t>
            </a:r>
          </a:p>
          <a:p>
            <a:r>
              <a:rPr lang="ru-RU" sz="7400" b="1" dirty="0" smtClean="0">
                <a:latin typeface="Century Schoolbook" pitchFamily="18" charset="0"/>
              </a:rPr>
              <a:t> Целостность при различных повреждающих воздействиях.</a:t>
            </a:r>
            <a:endParaRPr lang="ru-RU" sz="2400" b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1512168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Липидные частицы – упрощенная модель клеточных мембран.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569" y="2132856"/>
            <a:ext cx="8055526" cy="440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t0.gstatic.com/images?q=tbn:ANd9GcR4q5QpvZVd8cGKmkJt-3dZEHetIHgTBtisPEyMtsoM8GX6js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643314"/>
            <a:ext cx="2786082" cy="278608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29684" cy="988171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липосом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4" descr="http://t3.gstatic.com/images?q=tbn:ANd9GcSZuQTYQr-u0He1xmsSRJ_kG2MvGZPtII4MV8uyQSII1ymLIDGb_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3096344" cy="22293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 descr="http://t0.gstatic.com/images?q=tbn:ANd9GcS8IgYbJvIXdG0EOzs2Gv7md3ned1z0YU-B19PFpy_HrUfN0EJLHXU45ld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428736"/>
            <a:ext cx="3067920" cy="392909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3968</Words>
  <Application>Microsoft Office PowerPoint</Application>
  <PresentationFormat>Экран (4:3)</PresentationFormat>
  <Paragraphs>506</Paragraphs>
  <Slides>112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112</vt:i4>
      </vt:variant>
    </vt:vector>
  </HeadingPairs>
  <TitlesOfParts>
    <vt:vector size="114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Функции мембран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работы натрий-калиевго насоса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липосом</vt:lpstr>
      <vt:lpstr>Презентация PowerPoint</vt:lpstr>
      <vt:lpstr>Применение липосом </vt:lpstr>
      <vt:lpstr>Презентация PowerPoint</vt:lpstr>
      <vt:lpstr>Презентация PowerPoint</vt:lpstr>
      <vt:lpstr>Презентация PowerPoint</vt:lpstr>
      <vt:lpstr>Презентация PowerPoint</vt:lpstr>
      <vt:lpstr>Плюсы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</cp:lastModifiedBy>
  <cp:revision>523</cp:revision>
  <dcterms:created xsi:type="dcterms:W3CDTF">2010-12-12T02:46:48Z</dcterms:created>
  <dcterms:modified xsi:type="dcterms:W3CDTF">2018-11-04T11:51:46Z</dcterms:modified>
</cp:coreProperties>
</file>