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08" r:id="rId4"/>
    <p:sldMasterId id="2147483732" r:id="rId5"/>
    <p:sldMasterId id="2147483744" r:id="rId6"/>
    <p:sldMasterId id="2147483768" r:id="rId7"/>
  </p:sldMasterIdLst>
  <p:notesMasterIdLst>
    <p:notesMasterId r:id="rId48"/>
  </p:notesMasterIdLst>
  <p:sldIdLst>
    <p:sldId id="256" r:id="rId8"/>
    <p:sldId id="257" r:id="rId9"/>
    <p:sldId id="258" r:id="rId10"/>
    <p:sldId id="259" r:id="rId11"/>
    <p:sldId id="260" r:id="rId12"/>
    <p:sldId id="261" r:id="rId13"/>
    <p:sldId id="262" r:id="rId14"/>
    <p:sldId id="263" r:id="rId15"/>
    <p:sldId id="264" r:id="rId16"/>
    <p:sldId id="265" r:id="rId17"/>
    <p:sldId id="294"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5" r:id="rId4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notesMaster" Target="notesMasters/notesMaster1.xml"/><Relationship Id="rId8" Type="http://schemas.openxmlformats.org/officeDocument/2006/relationships/slide" Target="slides/slide1.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CB7C55-1B1C-4863-8D29-7BDA53B00998}" type="datetimeFigureOut">
              <a:rPr lang="ru-RU" smtClean="0"/>
              <a:pPr/>
              <a:t>01.09.2016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D4D3D4-223D-45EF-BF60-B02F01289FA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7D4D3D4-223D-45EF-BF60-B02F01289FAB}" type="slidenum">
              <a:rPr lang="ru-RU" smtClean="0"/>
              <a:pPr/>
              <a:t>16</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7D4D3D4-223D-45EF-BF60-B02F01289FAB}" type="slidenum">
              <a:rPr lang="ru-RU" smtClean="0"/>
              <a:pPr/>
              <a:t>19</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7D4D3D4-223D-45EF-BF60-B02F01289FAB}" type="slidenum">
              <a:rPr lang="ru-RU" smtClean="0"/>
              <a:pPr/>
              <a:t>20</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7D4D3D4-223D-45EF-BF60-B02F01289FAB}" type="slidenum">
              <a:rPr lang="ru-RU" smtClean="0"/>
              <a:pPr/>
              <a:t>21</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7D4D3D4-223D-45EF-BF60-B02F01289FAB}" type="slidenum">
              <a:rPr lang="ru-RU" smtClean="0"/>
              <a:pPr/>
              <a:t>26</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7D4D3D4-223D-45EF-BF60-B02F01289FAB}" type="slidenum">
              <a:rPr lang="ru-RU" smtClean="0"/>
              <a:pPr/>
              <a:t>36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7D4D3D4-223D-45EF-BF60-B02F01289FAB}" type="slidenum">
              <a:rPr lang="ru-RU" smtClean="0"/>
              <a:pPr/>
              <a:t>38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7EAF463A-BC7C-46EE-9F1E-7F377CCA4891}" type="datetimeFigureOut">
              <a:rPr lang="en-US" smtClean="0"/>
              <a:pPr/>
              <a:t>9/1/2016</a:t>
            </a:fld>
            <a:endParaRPr lang="en-US"/>
          </a:p>
        </p:txBody>
      </p:sp>
      <p:sp>
        <p:nvSpPr>
          <p:cNvPr id="16" name="Номер слайда 15"/>
          <p:cNvSpPr>
            <a:spLocks noGrp="1"/>
          </p:cNvSpPr>
          <p:nvPr>
            <p:ph type="sldNum" sz="quarter" idx="11"/>
          </p:nvPr>
        </p:nvSpPr>
        <p:spPr/>
        <p:txBody>
          <a:bodyPr/>
          <a:lstStyle/>
          <a:p>
            <a:fld id="{A483448D-3A78-4528-A469-B745A65DA480}" type="slidenum">
              <a:rPr lang="en-US" smtClean="0"/>
              <a:pPr/>
              <a:t>‹#›</a:t>
            </a:fld>
            <a:endParaRPr lang="en-US"/>
          </a:p>
        </p:txBody>
      </p:sp>
      <p:sp>
        <p:nvSpPr>
          <p:cNvPr id="17" name="Нижний колонтитул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7EAF463A-BC7C-46EE-9F1E-7F377CCA4891}" type="datetimeFigureOut">
              <a:rPr lang="en-US" smtClean="0"/>
              <a:pPr/>
              <a:t>9/1/2016</a:t>
            </a:fld>
            <a:endParaRPr lang="en-US"/>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483448D-3A78-4528-A469-B745A65DA480}" type="slidenum">
              <a:rPr lang="en-US" smtClean="0"/>
              <a:pPr/>
              <a:t>‹#›</a:t>
            </a:fld>
            <a:endParaRPr lang="en-US"/>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7EAF463A-BC7C-46EE-9F1E-7F377CCA4891}" type="datetimeFigureOut">
              <a:rPr lang="en-US" smtClean="0"/>
              <a:pPr/>
              <a:t>9/1/2016</a:t>
            </a:fld>
            <a:endParaRPr lang="en-US"/>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483448D-3A78-4528-A469-B745A65DA480}" type="slidenum">
              <a:rPr lang="en-US" smtClean="0"/>
              <a:pPr/>
              <a:t>‹#›</a:t>
            </a:fld>
            <a:endParaRPr lang="en-US"/>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a:xfrm>
            <a:off x="8641080" y="6514568"/>
            <a:ext cx="464288" cy="274320"/>
          </a:xfrm>
        </p:spPr>
        <p:txBody>
          <a:bodyPr/>
          <a:lstStyle>
            <a:extLst/>
          </a:lstStyle>
          <a:p>
            <a:fld id="{A483448D-3A78-4528-A469-B745A65DA480}" type="slidenum">
              <a:rPr lang="en-US" smtClean="0"/>
              <a:pPr/>
              <a:t>‹#›</a:t>
            </a:fld>
            <a:endParaRPr lang="en-US"/>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a:xfrm>
            <a:off x="8641080" y="6514568"/>
            <a:ext cx="464288" cy="274320"/>
          </a:xfrm>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7EAF463A-BC7C-46EE-9F1E-7F377CCA4891}" type="datetimeFigureOut">
              <a:rPr lang="en-US" smtClean="0"/>
              <a:pPr/>
              <a:t>9/1/2016</a:t>
            </a:fld>
            <a:endParaRPr lang="en-US"/>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483448D-3A78-4528-A469-B745A65DA480}" type="slidenum">
              <a:rPr lang="en-US" smtClean="0"/>
              <a:pPr/>
              <a:t>‹#›</a:t>
            </a:fld>
            <a:endParaRPr lang="en-US"/>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7EAF463A-BC7C-46EE-9F1E-7F377CCA4891}" type="datetimeFigureOut">
              <a:rPr lang="en-US" smtClean="0"/>
              <a:pPr/>
              <a:t>9/1/2016</a:t>
            </a:fld>
            <a:endParaRPr lang="en-US"/>
          </a:p>
        </p:txBody>
      </p:sp>
      <p:sp>
        <p:nvSpPr>
          <p:cNvPr id="15" name="Номер слайда 14"/>
          <p:cNvSpPr>
            <a:spLocks noGrp="1"/>
          </p:cNvSpPr>
          <p:nvPr>
            <p:ph type="sldNum" sz="quarter" idx="15"/>
          </p:nvPr>
        </p:nvSpPr>
        <p:spPr/>
        <p:txBody>
          <a:bodyPr/>
          <a:lstStyle>
            <a:lvl1pPr algn="ctr">
              <a:defRPr/>
            </a:lvl1pPr>
          </a:lstStyle>
          <a:p>
            <a:fld id="{A483448D-3A78-4528-A469-B745A65DA480}" type="slidenum">
              <a:rPr lang="en-US" smtClean="0"/>
              <a:pPr/>
              <a:t>‹#›</a:t>
            </a:fld>
            <a:endParaRPr lang="en-US"/>
          </a:p>
        </p:txBody>
      </p:sp>
      <p:sp>
        <p:nvSpPr>
          <p:cNvPr id="16" name="Нижний колонтитул 15"/>
          <p:cNvSpPr>
            <a:spLocks noGrp="1"/>
          </p:cNvSpPr>
          <p:nvPr>
            <p:ph type="ftr" sz="quarter" idx="16"/>
          </p:nvPr>
        </p:nvSpPr>
        <p:spPr/>
        <p:txBody>
          <a:bodyPr/>
          <a:lstStyle/>
          <a:p>
            <a:endParaRPr lang="en-US"/>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7EAF463A-BC7C-46EE-9F1E-7F377CCA4891}" type="datetimeFigureOut">
              <a:rPr lang="en-US" smtClean="0"/>
              <a:pPr/>
              <a:t>9/1/2016</a:t>
            </a:fld>
            <a:endParaRPr lang="en-US"/>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483448D-3A78-4528-A469-B745A65DA480}" type="slidenum">
              <a:rPr lang="en-US" smtClean="0"/>
              <a:pPr/>
              <a:t>‹#›</a:t>
            </a:fld>
            <a:endParaRPr lang="en-US"/>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11" name="Номер слайда 10"/>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7EAF463A-BC7C-46EE-9F1E-7F377CCA4891}" type="datetimeFigureOut">
              <a:rPr lang="en-US" smtClean="0"/>
              <a:pPr/>
              <a:t>9/1/2016</a:t>
            </a:fld>
            <a:endParaRPr lang="en-US"/>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en-US"/>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A483448D-3A78-4528-A469-B745A65DA480}"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7EAF463A-BC7C-46EE-9F1E-7F377CCA4891}" type="datetimeFigureOut">
              <a:rPr lang="en-US" smtClean="0"/>
              <a:pPr/>
              <a:t>9/1/2016</a:t>
            </a:fld>
            <a:endParaRPr lang="en-US"/>
          </a:p>
        </p:txBody>
      </p:sp>
      <p:sp>
        <p:nvSpPr>
          <p:cNvPr id="9" name="Номер слайда 8"/>
          <p:cNvSpPr>
            <a:spLocks noGrp="1"/>
          </p:cNvSpPr>
          <p:nvPr>
            <p:ph type="sldNum" sz="quarter" idx="15"/>
          </p:nvPr>
        </p:nvSpPr>
        <p:spPr/>
        <p:txBody>
          <a:bodyPr rtlCol="0"/>
          <a:lstStyle/>
          <a:p>
            <a:fld id="{A483448D-3A78-4528-A469-B745A65DA480}" type="slidenum">
              <a:rPr lang="en-US" smtClean="0"/>
              <a:pPr/>
              <a:t>‹#›</a:t>
            </a:fld>
            <a:endParaRPr lang="en-US"/>
          </a:p>
        </p:txBody>
      </p:sp>
      <p:sp>
        <p:nvSpPr>
          <p:cNvPr id="10" name="Нижний колонтитул 9"/>
          <p:cNvSpPr>
            <a:spLocks noGrp="1"/>
          </p:cNvSpPr>
          <p:nvPr>
            <p:ph type="ftr" sz="quarter" idx="16"/>
          </p:nvPr>
        </p:nvSpPr>
        <p:spPr/>
        <p:txBody>
          <a:bodyPr rtlCol="0"/>
          <a:lstStyle/>
          <a:p>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en-US"/>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A483448D-3A78-4528-A469-B745A65DA480}"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9/1/2016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9/1/2016</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7EAF463A-BC7C-46EE-9F1E-7F377CCA4891}" type="datetimeFigureOut">
              <a:rPr lang="en-US" smtClean="0"/>
              <a:pPr/>
              <a:t>9/1/2016</a:t>
            </a:fld>
            <a:endParaRPr lang="en-US"/>
          </a:p>
        </p:txBody>
      </p:sp>
      <p:sp>
        <p:nvSpPr>
          <p:cNvPr id="7" name="Номер слайда 6"/>
          <p:cNvSpPr>
            <a:spLocks noGrp="1"/>
          </p:cNvSpPr>
          <p:nvPr>
            <p:ph type="sldNum" sz="quarter" idx="11"/>
          </p:nvPr>
        </p:nvSpPr>
        <p:spPr/>
        <p:txBody>
          <a:bodyPr rtlCol="0"/>
          <a:lstStyle/>
          <a:p>
            <a:fld id="{A483448D-3A78-4528-A469-B745A65DA480}" type="slidenum">
              <a:rPr lang="en-US" smtClean="0"/>
              <a:pPr/>
              <a:t>‹#›</a:t>
            </a:fld>
            <a:endParaRPr lang="en-US"/>
          </a:p>
        </p:txBody>
      </p:sp>
      <p:sp>
        <p:nvSpPr>
          <p:cNvPr id="8" name="Нижний колонтитул 7"/>
          <p:cNvSpPr>
            <a:spLocks noGrp="1"/>
          </p:cNvSpPr>
          <p:nvPr>
            <p:ph type="ftr" sz="quarter" idx="12"/>
          </p:nvPr>
        </p:nvSpPr>
        <p:spPr/>
        <p:txBody>
          <a:bodyPr rtlCol="0"/>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7EAF463A-BC7C-46EE-9F1E-7F377CCA4891}" type="datetimeFigureOut">
              <a:rPr lang="en-US" smtClean="0"/>
              <a:pPr/>
              <a:t>9/1/2016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9/1/2016</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7EAF463A-BC7C-46EE-9F1E-7F377CCA4891}" type="datetimeFigureOut">
              <a:rPr lang="en-US" smtClean="0"/>
              <a:pPr/>
              <a:t>9/1/2016</a:t>
            </a:fld>
            <a:endParaRPr lang="en-US"/>
          </a:p>
        </p:txBody>
      </p:sp>
      <p:sp>
        <p:nvSpPr>
          <p:cNvPr id="22" name="Номер слайда 21"/>
          <p:cNvSpPr>
            <a:spLocks noGrp="1"/>
          </p:cNvSpPr>
          <p:nvPr>
            <p:ph type="sldNum" sz="quarter" idx="15"/>
          </p:nvPr>
        </p:nvSpPr>
        <p:spPr/>
        <p:txBody>
          <a:bodyPr rtlCol="0"/>
          <a:lstStyle/>
          <a:p>
            <a:fld id="{A483448D-3A78-4528-A469-B745A65DA480}" type="slidenum">
              <a:rPr lang="en-US" smtClean="0"/>
              <a:pPr/>
              <a:t>‹#›</a:t>
            </a:fld>
            <a:endParaRPr lang="en-US"/>
          </a:p>
        </p:txBody>
      </p:sp>
      <p:sp>
        <p:nvSpPr>
          <p:cNvPr id="23" name="Нижний колонтитул 22"/>
          <p:cNvSpPr>
            <a:spLocks noGrp="1"/>
          </p:cNvSpPr>
          <p:nvPr>
            <p:ph type="ftr" sz="quarter" idx="16"/>
          </p:nvPr>
        </p:nvSpPr>
        <p:spPr/>
        <p:txBody>
          <a:bodyPr rtlCol="0"/>
          <a:lstStyle/>
          <a:p>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7EAF463A-BC7C-46EE-9F1E-7F377CCA4891}" type="datetimeFigureOut">
              <a:rPr lang="en-US" smtClean="0"/>
              <a:pPr/>
              <a:t>9/1/2016</a:t>
            </a:fld>
            <a:endParaRPr lang="en-US"/>
          </a:p>
        </p:txBody>
      </p:sp>
      <p:sp>
        <p:nvSpPr>
          <p:cNvPr id="18" name="Номер слайда 17"/>
          <p:cNvSpPr>
            <a:spLocks noGrp="1"/>
          </p:cNvSpPr>
          <p:nvPr>
            <p:ph type="sldNum" sz="quarter" idx="11"/>
          </p:nvPr>
        </p:nvSpPr>
        <p:spPr/>
        <p:txBody>
          <a:bodyPr rtlCol="0"/>
          <a:lstStyle/>
          <a:p>
            <a:fld id="{A483448D-3A78-4528-A469-B745A65DA480}" type="slidenum">
              <a:rPr lang="en-US" smtClean="0"/>
              <a:pPr/>
              <a:t>‹#›</a:t>
            </a:fld>
            <a:endParaRPr lang="en-US"/>
          </a:p>
        </p:txBody>
      </p:sp>
      <p:sp>
        <p:nvSpPr>
          <p:cNvPr id="21" name="Нижний колонтитул 20"/>
          <p:cNvSpPr>
            <a:spLocks noGrp="1"/>
          </p:cNvSpPr>
          <p:nvPr>
            <p:ph type="ftr" sz="quarter" idx="12"/>
          </p:nvPr>
        </p:nvSpPr>
        <p:spPr/>
        <p:txBody>
          <a:bodyPr rtlCol="0"/>
          <a:lstStyle/>
          <a:p>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EAF463A-BC7C-46EE-9F1E-7F377CCA4891}" type="datetimeFigureOut">
              <a:rPr lang="en-US" smtClean="0"/>
              <a:pPr/>
              <a:t>9/1/2016</a:t>
            </a:fld>
            <a:endParaRPr lang="en-US"/>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Номер слайда 5"/>
          <p:cNvSpPr>
            <a:spLocks noGrp="1"/>
          </p:cNvSpPr>
          <p:nvPr>
            <p:ph type="sldNum" sz="quarter" idx="12"/>
          </p:nvPr>
        </p:nvSpPr>
        <p:spPr>
          <a:xfrm>
            <a:off x="6733952" y="6555112"/>
            <a:ext cx="588336" cy="228600"/>
          </a:xfrm>
        </p:spPr>
        <p:txBody>
          <a:bodyPr/>
          <a:lstStyle>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7" name="Дата 6"/>
          <p:cNvSpPr>
            <a:spLocks noGrp="1"/>
          </p:cNvSpPr>
          <p:nvPr>
            <p:ph type="dt" sz="half" idx="10"/>
          </p:nvPr>
        </p:nvSpPr>
        <p:spPr/>
        <p:txBody>
          <a:bodyPr/>
          <a:lstStyle/>
          <a:p>
            <a:fld id="{7EAF463A-BC7C-46EE-9F1E-7F377CCA4891}" type="datetimeFigureOut">
              <a:rPr lang="en-US" smtClean="0"/>
              <a:pPr/>
              <a:t>9/1/2016</a:t>
            </a:fld>
            <a:endParaRPr lang="en-US"/>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7EAF463A-BC7C-46EE-9F1E-7F377CCA4891}" type="datetimeFigureOut">
              <a:rPr lang="en-US" smtClean="0"/>
              <a:pPr/>
              <a:t>9/1/2016</a:t>
            </a:fld>
            <a:endParaRPr lang="en-US"/>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en-US"/>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483448D-3A78-4528-A469-B745A65DA480}"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EAF463A-BC7C-46EE-9F1E-7F377CCA4891}" type="datetimeFigureOut">
              <a:rPr lang="en-US" smtClean="0"/>
              <a:pPr/>
              <a:t>9/1/2016</a:t>
            </a:fld>
            <a:endParaRPr lang="en-US"/>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A483448D-3A78-4528-A469-B745A65DA480}" type="slidenum">
              <a:rPr lang="en-US" smtClean="0"/>
              <a:pPr/>
              <a:t>‹#›</a:t>
            </a:fld>
            <a:endParaRPr lang="en-US"/>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EAF463A-BC7C-46EE-9F1E-7F377CCA4891}" type="datetimeFigureOut">
              <a:rPr lang="en-US" smtClean="0"/>
              <a:pPr/>
              <a:t>9/1/2016</a:t>
            </a:fld>
            <a:endParaRPr lang="en-US"/>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483448D-3A78-4528-A469-B745A65DA480}" type="slidenum">
              <a:rPr lang="en-US" smtClean="0"/>
              <a:pPr/>
              <a:t>‹#›</a:t>
            </a:fld>
            <a:endParaRPr lang="en-US"/>
          </a:p>
        </p:txBody>
      </p:sp>
      <p:sp>
        <p:nvSpPr>
          <p:cNvPr id="14" name="Нижний колонтитул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7EAF463A-BC7C-46EE-9F1E-7F377CCA4891}" type="datetimeFigureOut">
              <a:rPr lang="en-US" smtClean="0"/>
              <a:pPr/>
              <a:t>9/1/2016</a:t>
            </a:fld>
            <a:endParaRPr lang="en-US"/>
          </a:p>
        </p:txBody>
      </p:sp>
      <p:sp>
        <p:nvSpPr>
          <p:cNvPr id="10" name="Номер слайда 9"/>
          <p:cNvSpPr>
            <a:spLocks noGrp="1"/>
          </p:cNvSpPr>
          <p:nvPr>
            <p:ph type="sldNum" sz="quarter" idx="16"/>
          </p:nvPr>
        </p:nvSpPr>
        <p:spPr/>
        <p:txBody>
          <a:bodyPr rtlCol="0"/>
          <a:lstStyle/>
          <a:p>
            <a:fld id="{A483448D-3A78-4528-A469-B745A65DA480}" type="slidenum">
              <a:rPr lang="en-US" smtClean="0"/>
              <a:pPr/>
              <a:t>‹#›</a:t>
            </a:fld>
            <a:endParaRPr lang="en-US"/>
          </a:p>
        </p:txBody>
      </p:sp>
      <p:sp>
        <p:nvSpPr>
          <p:cNvPr id="12" name="Нижний колонтитул 11"/>
          <p:cNvSpPr>
            <a:spLocks noGrp="1"/>
          </p:cNvSpPr>
          <p:nvPr>
            <p:ph type="ftr" sz="quarter" idx="17"/>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EAF463A-BC7C-46EE-9F1E-7F377CCA4891}" type="datetimeFigureOut">
              <a:rPr lang="en-US" smtClean="0"/>
              <a:pPr/>
              <a:t>9/1/2016</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7EAF463A-BC7C-46EE-9F1E-7F377CCA4891}" type="datetimeFigureOut">
              <a:rPr lang="en-US" smtClean="0"/>
              <a:pPr/>
              <a:t>9/1/2016</a:t>
            </a:fld>
            <a:endParaRPr lang="en-US"/>
          </a:p>
        </p:txBody>
      </p:sp>
      <p:sp>
        <p:nvSpPr>
          <p:cNvPr id="12" name="Номер слайда 11"/>
          <p:cNvSpPr>
            <a:spLocks noGrp="1"/>
          </p:cNvSpPr>
          <p:nvPr>
            <p:ph type="sldNum" sz="quarter" idx="16"/>
          </p:nvPr>
        </p:nvSpPr>
        <p:spPr/>
        <p:txBody>
          <a:bodyPr rtlCol="0"/>
          <a:lstStyle/>
          <a:p>
            <a:fld id="{A483448D-3A78-4528-A469-B745A65DA480}" type="slidenum">
              <a:rPr lang="en-US" smtClean="0"/>
              <a:pPr/>
              <a:t>‹#›</a:t>
            </a:fld>
            <a:endParaRPr lang="en-US"/>
          </a:p>
        </p:txBody>
      </p:sp>
      <p:sp>
        <p:nvSpPr>
          <p:cNvPr id="14" name="Нижний колонтитул 13"/>
          <p:cNvSpPr>
            <a:spLocks noGrp="1"/>
          </p:cNvSpPr>
          <p:nvPr>
            <p:ph type="ftr" sz="quarter" idx="17"/>
          </p:nvPr>
        </p:nvSpPr>
        <p:spPr/>
        <p:txBody>
          <a:bodyPr rtlCol="0"/>
          <a:lstStyle/>
          <a:p>
            <a:endParaRPr lang="en-US"/>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9/1/2016</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A483448D-3A78-4528-A469-B745A65DA480}"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9/1/2016</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A483448D-3A78-4528-A469-B745A65DA480}"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9/1/2016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A483448D-3A78-4528-A469-B745A65DA480}" type="slidenum">
              <a:rPr lang="en-US" smtClean="0"/>
              <a:pPr/>
              <a:t>‹#›</a:t>
            </a:fld>
            <a:endParaRPr lang="en-US"/>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7EAF463A-BC7C-46EE-9F1E-7F377CCA4891}" type="datetimeFigureOut">
              <a:rPr lang="en-US" smtClean="0"/>
              <a:pPr/>
              <a:t>9/1/2016</a:t>
            </a:fld>
            <a:endParaRPr lang="en-US"/>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A483448D-3A78-4528-A469-B745A65DA480}" type="slidenum">
              <a:rPr lang="en-US" smtClean="0"/>
              <a:pPr/>
              <a:t>‹#›</a:t>
            </a:fld>
            <a:endParaRPr lang="en-US"/>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en-US"/>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a:xfrm>
            <a:off x="457201" y="6248207"/>
            <a:ext cx="5573483" cy="365125"/>
          </a:xfrm>
        </p:spPr>
        <p:txBody>
          <a:bodyPr/>
          <a:lstStyle/>
          <a:p>
            <a:endParaRPr lang="en-US"/>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7EAF463A-BC7C-46EE-9F1E-7F377CCA4891}" type="datetimeFigureOut">
              <a:rPr lang="en-US" smtClean="0"/>
              <a:pPr/>
              <a:t>9/1/2016</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a:xfrm>
            <a:off x="4361688" y="1026372"/>
            <a:ext cx="457200" cy="441325"/>
          </a:xfrm>
        </p:spPr>
        <p:txBody>
          <a:bodyPr/>
          <a:lstStyle/>
          <a:p>
            <a:fld id="{A483448D-3A78-4528-A469-B745A65DA480}" type="slidenum">
              <a:rPr lang="en-US" smtClean="0"/>
              <a:pPr/>
              <a:t>‹#›</a:t>
            </a:fld>
            <a:endParaRPr lang="en-US"/>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en-US"/>
          </a:p>
        </p:txBody>
      </p:sp>
      <p:sp>
        <p:nvSpPr>
          <p:cNvPr id="4" name="Дата 3"/>
          <p:cNvSpPr>
            <a:spLocks noGrp="1"/>
          </p:cNvSpPr>
          <p:nvPr>
            <p:ph type="dt" sz="half" idx="10"/>
          </p:nvPr>
        </p:nvSpPr>
        <p:spPr/>
        <p:txBody>
          <a:bodyPr/>
          <a:lstStyle/>
          <a:p>
            <a:fld id="{7EAF463A-BC7C-46EE-9F1E-7F377CCA4891}" type="datetimeFigureOut">
              <a:rPr lang="en-US" smtClean="0"/>
              <a:pPr/>
              <a:t>9/1/2016</a:t>
            </a:fld>
            <a:endParaRPr lang="en-US"/>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9/1/2016</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7EAF463A-BC7C-46EE-9F1E-7F377CCA4891}" type="datetimeFigureOut">
              <a:rPr lang="en-US" smtClean="0"/>
              <a:pPr/>
              <a:t>9/1/2016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7EAF463A-BC7C-46EE-9F1E-7F377CCA4891}" type="datetimeFigureOut">
              <a:rPr lang="en-US" smtClean="0"/>
              <a:pPr/>
              <a:t>9/1/2016</a:t>
            </a:fld>
            <a:endParaRPr lang="en-US"/>
          </a:p>
        </p:txBody>
      </p:sp>
      <p:sp>
        <p:nvSpPr>
          <p:cNvPr id="8" name="Нижний колонтитул 7"/>
          <p:cNvSpPr>
            <a:spLocks noGrp="1"/>
          </p:cNvSpPr>
          <p:nvPr>
            <p:ph type="ftr" sz="quarter" idx="11"/>
          </p:nvPr>
        </p:nvSpPr>
        <p:spPr>
          <a:xfrm>
            <a:off x="304800" y="6409944"/>
            <a:ext cx="3581400" cy="365760"/>
          </a:xfrm>
        </p:spPr>
        <p:txBody>
          <a:bodyPr/>
          <a:lstStyle/>
          <a:p>
            <a:endParaRPr lang="en-US"/>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A483448D-3A78-4528-A469-B745A65DA480}" type="slidenum">
              <a:rPr lang="en-US" smtClean="0"/>
              <a:pPr/>
              <a:t>‹#›</a:t>
            </a:fld>
            <a:endParaRPr lang="en-US"/>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9/1/2016</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a:xfrm>
            <a:off x="4343400" y="1036020"/>
            <a:ext cx="457200" cy="441325"/>
          </a:xfrm>
        </p:spPr>
        <p:txBody>
          <a:bodyPr/>
          <a:lstStyle/>
          <a:p>
            <a:fld id="{A483448D-3A78-4528-A469-B745A65DA480}"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7EAF463A-BC7C-46EE-9F1E-7F377CCA4891}" type="datetimeFigureOut">
              <a:rPr lang="en-US" smtClean="0"/>
              <a:pPr/>
              <a:t>9/1/2016</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483448D-3A78-4528-A469-B745A65DA480}"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9/1/2016</a:t>
            </a:fld>
            <a:endParaRPr lang="en-US"/>
          </a:p>
        </p:txBody>
      </p:sp>
      <p:sp>
        <p:nvSpPr>
          <p:cNvPr id="6" name="Нижний колонтитул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7EAF463A-BC7C-46EE-9F1E-7F377CCA4891}" type="datetimeFigureOut">
              <a:rPr lang="en-US" smtClean="0"/>
              <a:pPr/>
              <a:t>9/1/2016</a:t>
            </a:fld>
            <a:endParaRPr lang="en-US"/>
          </a:p>
        </p:txBody>
      </p:sp>
      <p:sp>
        <p:nvSpPr>
          <p:cNvPr id="6" name="Нижний колонтитул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A483448D-3A78-4528-A469-B745A65DA480}" type="slidenum">
              <a:rPr lang="en-US" smtClean="0"/>
              <a:pPr/>
              <a:t>‹#›</a:t>
            </a:fld>
            <a:endParaRPr lang="en-US"/>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7EAF463A-BC7C-46EE-9F1E-7F377CCA4891}" type="datetimeFigureOut">
              <a:rPr lang="en-US" smtClean="0"/>
              <a:pPr/>
              <a:t>9/1/2016</a:t>
            </a:fld>
            <a:endParaRPr lang="en-US"/>
          </a:p>
        </p:txBody>
      </p:sp>
      <p:sp>
        <p:nvSpPr>
          <p:cNvPr id="9" name="Номер слайда 8"/>
          <p:cNvSpPr>
            <a:spLocks noGrp="1"/>
          </p:cNvSpPr>
          <p:nvPr>
            <p:ph type="sldNum" sz="quarter" idx="15"/>
          </p:nvPr>
        </p:nvSpPr>
        <p:spPr/>
        <p:txBody>
          <a:bodyPr/>
          <a:lstStyle/>
          <a:p>
            <a:fld id="{A483448D-3A78-4528-A469-B745A65DA480}" type="slidenum">
              <a:rPr lang="en-US" smtClean="0"/>
              <a:pPr/>
              <a:t>‹#›</a:t>
            </a:fld>
            <a:endParaRPr lang="en-US"/>
          </a:p>
        </p:txBody>
      </p:sp>
      <p:sp>
        <p:nvSpPr>
          <p:cNvPr id="10" name="Нижний колонтитул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7EAF463A-BC7C-46EE-9F1E-7F377CCA4891}" type="datetimeFigureOut">
              <a:rPr lang="en-US" smtClean="0"/>
              <a:pPr/>
              <a:t>9/1/2016</a:t>
            </a:fld>
            <a:endParaRPr lang="en-US"/>
          </a:p>
        </p:txBody>
      </p:sp>
      <p:sp>
        <p:nvSpPr>
          <p:cNvPr id="9" name="Номер слайда 8"/>
          <p:cNvSpPr>
            <a:spLocks noGrp="1"/>
          </p:cNvSpPr>
          <p:nvPr>
            <p:ph type="sldNum" sz="quarter" idx="11"/>
          </p:nvPr>
        </p:nvSpPr>
        <p:spPr/>
        <p:txBody>
          <a:bodyPr/>
          <a:lstStyle/>
          <a:p>
            <a:fld id="{A483448D-3A78-4528-A469-B745A65DA480}" type="slidenum">
              <a:rPr lang="en-US" smtClean="0"/>
              <a:pPr/>
              <a:t>‹#›</a:t>
            </a:fld>
            <a:endParaRPr lang="en-US"/>
          </a:p>
        </p:txBody>
      </p:sp>
      <p:sp>
        <p:nvSpPr>
          <p:cNvPr id="10" name="Нижний колонтитул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6.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EAF463A-BC7C-46EE-9F1E-7F377CCA4891}" type="datetimeFigureOut">
              <a:rPr lang="en-US" smtClean="0"/>
              <a:pPr/>
              <a:t>9/1/2016</a:t>
            </a:fld>
            <a:endParaRPr lang="en-US"/>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483448D-3A78-4528-A469-B745A65DA480}" type="slidenum">
              <a:rPr lang="en-US" smtClean="0"/>
              <a:pPr/>
              <a:t>‹#›</a:t>
            </a:fld>
            <a:endParaRPr lang="en-US"/>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EAF463A-BC7C-46EE-9F1E-7F377CCA4891}" type="datetimeFigureOut">
              <a:rPr lang="en-US" smtClean="0"/>
              <a:pPr/>
              <a:t>9/1/2016</a:t>
            </a:fld>
            <a:endParaRPr lang="en-US"/>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483448D-3A78-4528-A469-B745A65DA480}" type="slidenum">
              <a:rPr lang="en-US" smtClean="0"/>
              <a:pPr/>
              <a:t>‹#›</a:t>
            </a:fld>
            <a:endParaRPr lang="en-US"/>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EAF463A-BC7C-46EE-9F1E-7F377CCA4891}" type="datetimeFigureOut">
              <a:rPr lang="en-US" smtClean="0"/>
              <a:pPr/>
              <a:t>9/1/2016</a:t>
            </a:fld>
            <a:endParaRPr lang="en-US"/>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EAF463A-BC7C-46EE-9F1E-7F377CCA4891}" type="datetimeFigureOut">
              <a:rPr lang="en-US" smtClean="0"/>
              <a:pPr/>
              <a:t>9/1/2016</a:t>
            </a:fld>
            <a:endParaRPr lang="en-US"/>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EAF463A-BC7C-46EE-9F1E-7F377CCA4891}" type="datetimeFigureOut">
              <a:rPr lang="en-US" smtClean="0"/>
              <a:pPr/>
              <a:t>9/1/2016</a:t>
            </a:fld>
            <a:endParaRPr lang="en-US"/>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EAF463A-BC7C-46EE-9F1E-7F377CCA4891}" type="datetimeFigureOut">
              <a:rPr lang="en-US" smtClean="0"/>
              <a:pPr/>
              <a:t>9/1/2016</a:t>
            </a:fld>
            <a:endParaRPr lang="en-US"/>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EAF463A-BC7C-46EE-9F1E-7F377CCA4891}" type="datetimeFigureOut">
              <a:rPr lang="en-US" smtClean="0"/>
              <a:pPr/>
              <a:t>9/1/2016</a:t>
            </a:fld>
            <a:endParaRPr lang="en-US"/>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483448D-3A78-4528-A469-B745A65DA480}" type="slidenum">
              <a:rPr lang="en-US" smtClean="0"/>
              <a:pPr/>
              <a:t>‹#›</a:t>
            </a:fld>
            <a:endParaRPr lang="en-US"/>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6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57200" y="3699804"/>
            <a:ext cx="8305800" cy="2396196"/>
          </a:xfrm>
        </p:spPr>
        <p:txBody>
          <a:bodyPr/>
          <a:lstStyle/>
          <a:p>
            <a:r>
              <a:rPr lang="ru-RU" sz="4000" b="1" dirty="0" smtClean="0"/>
              <a:t>Профессор П.П. </a:t>
            </a:r>
            <a:r>
              <a:rPr lang="ru-RU" sz="4000" b="1" dirty="0" err="1" smtClean="0"/>
              <a:t>Курлаев</a:t>
            </a:r>
            <a:endParaRPr lang="ru-RU" sz="4000" b="1" dirty="0" smtClean="0"/>
          </a:p>
          <a:p>
            <a:r>
              <a:rPr lang="ru-RU" sz="4000" b="1" dirty="0" smtClean="0"/>
              <a:t>201</a:t>
            </a:r>
            <a:r>
              <a:rPr lang="en-US" sz="4000" b="1" dirty="0" smtClean="0"/>
              <a:t>6</a:t>
            </a:r>
            <a:r>
              <a:rPr lang="ru-RU" sz="4000" b="1" dirty="0" smtClean="0"/>
              <a:t> </a:t>
            </a:r>
            <a:r>
              <a:rPr lang="ru-RU" sz="4000" b="1" dirty="0" smtClean="0"/>
              <a:t>г</a:t>
            </a:r>
            <a:endParaRPr lang="ru-RU" sz="4000" b="1" dirty="0"/>
          </a:p>
        </p:txBody>
      </p:sp>
      <p:sp>
        <p:nvSpPr>
          <p:cNvPr id="2" name="Заголовок 1"/>
          <p:cNvSpPr>
            <a:spLocks noGrp="1"/>
          </p:cNvSpPr>
          <p:nvPr>
            <p:ph type="ctrTitle"/>
          </p:nvPr>
        </p:nvSpPr>
        <p:spPr>
          <a:xfrm>
            <a:off x="304800" y="762000"/>
            <a:ext cx="8305800" cy="2590800"/>
          </a:xfrm>
        </p:spPr>
        <p:txBody>
          <a:bodyPr/>
          <a:lstStyle/>
          <a:p>
            <a:r>
              <a:rPr lang="ru-RU" sz="6000" b="1" dirty="0" smtClean="0"/>
              <a:t>История развития хирургии</a:t>
            </a:r>
            <a:br>
              <a:rPr lang="ru-RU" sz="6000" b="1" dirty="0" smtClean="0"/>
            </a:br>
            <a:r>
              <a:rPr lang="ru-RU" sz="6000" b="1" dirty="0" smtClean="0"/>
              <a:t>Асептика</a:t>
            </a:r>
            <a:endParaRPr lang="ru-RU" sz="6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Autofit/>
          </a:bodyPr>
          <a:lstStyle/>
          <a:p>
            <a:pPr algn="ctr"/>
            <a:r>
              <a:rPr lang="ru-RU" sz="4400" b="1" dirty="0" smtClean="0"/>
              <a:t>Эмпирический период</a:t>
            </a:r>
            <a:br>
              <a:rPr lang="ru-RU" sz="4400" b="1" dirty="0" smtClean="0"/>
            </a:br>
            <a:r>
              <a:rPr lang="ru-RU" sz="4400" b="1" dirty="0" smtClean="0"/>
              <a:t>до </a:t>
            </a:r>
            <a:r>
              <a:rPr lang="en-US" sz="4400" b="1" dirty="0" smtClean="0"/>
              <a:t>XVI </a:t>
            </a:r>
            <a:r>
              <a:rPr lang="ru-RU" sz="4400" b="1" dirty="0" smtClean="0"/>
              <a:t>века</a:t>
            </a:r>
            <a:endParaRPr lang="ru-RU" sz="4400" b="1" dirty="0"/>
          </a:p>
        </p:txBody>
      </p:sp>
      <p:sp>
        <p:nvSpPr>
          <p:cNvPr id="3" name="TextBox 2"/>
          <p:cNvSpPr txBox="1"/>
          <p:nvPr/>
        </p:nvSpPr>
        <p:spPr>
          <a:xfrm>
            <a:off x="457200" y="1536442"/>
            <a:ext cx="8153400" cy="2431435"/>
          </a:xfrm>
          <a:prstGeom prst="rect">
            <a:avLst/>
          </a:prstGeom>
          <a:noFill/>
        </p:spPr>
        <p:txBody>
          <a:bodyPr wrap="square" rtlCol="0">
            <a:spAutoFit/>
          </a:bodyPr>
          <a:lstStyle/>
          <a:p>
            <a:r>
              <a:rPr lang="ru-RU" sz="4000" b="1" dirty="0" smtClean="0">
                <a:solidFill>
                  <a:srgbClr val="C00000"/>
                </a:solidFill>
              </a:rPr>
              <a:t>Хирургия Римской империи Гален</a:t>
            </a:r>
            <a:r>
              <a:rPr lang="ru-RU" sz="4000" b="1" dirty="0" smtClean="0"/>
              <a:t>:</a:t>
            </a:r>
            <a:r>
              <a:rPr lang="ru-RU" sz="4000" b="1" dirty="0" smtClean="0">
                <a:solidFill>
                  <a:srgbClr val="C00000"/>
                </a:solidFill>
              </a:rPr>
              <a:t> </a:t>
            </a:r>
            <a:r>
              <a:rPr lang="ru-RU" sz="3600" b="1" dirty="0" smtClean="0"/>
              <a:t>работы по заживлению ран, использовал дренажи, описал процесс заживления переломов</a:t>
            </a:r>
            <a:endParaRPr lang="ru-RU"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Autofit/>
          </a:bodyPr>
          <a:lstStyle/>
          <a:p>
            <a:pPr algn="ctr"/>
            <a:r>
              <a:rPr lang="ru-RU" sz="4400" b="1" dirty="0" smtClean="0"/>
              <a:t>Эмпирический период</a:t>
            </a:r>
            <a:br>
              <a:rPr lang="ru-RU" sz="4400" b="1" dirty="0" smtClean="0"/>
            </a:br>
            <a:r>
              <a:rPr lang="ru-RU" sz="4400" b="1" dirty="0" smtClean="0"/>
              <a:t>до </a:t>
            </a:r>
            <a:r>
              <a:rPr lang="en-US" sz="4400" b="1" dirty="0" smtClean="0"/>
              <a:t>XVI </a:t>
            </a:r>
            <a:r>
              <a:rPr lang="ru-RU" sz="4400" b="1" dirty="0" smtClean="0"/>
              <a:t>века</a:t>
            </a:r>
            <a:endParaRPr lang="ru-RU" sz="4400" b="1" dirty="0"/>
          </a:p>
        </p:txBody>
      </p:sp>
      <p:sp>
        <p:nvSpPr>
          <p:cNvPr id="6" name="TextBox 5"/>
          <p:cNvSpPr txBox="1"/>
          <p:nvPr/>
        </p:nvSpPr>
        <p:spPr>
          <a:xfrm>
            <a:off x="228600" y="1676400"/>
            <a:ext cx="8686800" cy="4708981"/>
          </a:xfrm>
          <a:prstGeom prst="rect">
            <a:avLst/>
          </a:prstGeom>
          <a:noFill/>
        </p:spPr>
        <p:txBody>
          <a:bodyPr wrap="square" rtlCol="0">
            <a:spAutoFit/>
          </a:bodyPr>
          <a:lstStyle/>
          <a:p>
            <a:pPr algn="ctr"/>
            <a:r>
              <a:rPr lang="ru-RU" sz="3200" b="1" dirty="0" smtClean="0">
                <a:solidFill>
                  <a:srgbClr val="C00000"/>
                </a:solidFill>
              </a:rPr>
              <a:t>В средние века </a:t>
            </a:r>
            <a:r>
              <a:rPr lang="ru-RU" sz="3200" b="1" dirty="0" smtClean="0"/>
              <a:t>замедление развития хирургии</a:t>
            </a:r>
          </a:p>
          <a:p>
            <a:pPr algn="ctr"/>
            <a:r>
              <a:rPr lang="ru-RU" sz="3200" b="1" dirty="0" smtClean="0"/>
              <a:t>Церковь – запрещение операций, вскрытия людей</a:t>
            </a:r>
          </a:p>
          <a:p>
            <a:pPr algn="ctr"/>
            <a:endParaRPr lang="ru-RU" sz="3200" b="1" dirty="0" smtClean="0"/>
          </a:p>
          <a:p>
            <a:pPr algn="ctr"/>
            <a:endParaRPr lang="ru-RU" sz="2800" b="1" dirty="0" smtClean="0"/>
          </a:p>
          <a:p>
            <a:pPr algn="ctr"/>
            <a:endParaRPr lang="ru-RU" sz="2800" b="1" dirty="0" smtClean="0"/>
          </a:p>
          <a:p>
            <a:pPr algn="ctr"/>
            <a:endParaRPr lang="ru-RU" sz="2800" b="1" dirty="0" smtClean="0"/>
          </a:p>
          <a:p>
            <a:pPr algn="ctr"/>
            <a:endParaRPr lang="ru-RU" sz="2800" b="1" dirty="0" smtClean="0"/>
          </a:p>
          <a:p>
            <a:endParaRPr lang="ru-RU" sz="2800" b="1" dirty="0" smtClean="0"/>
          </a:p>
        </p:txBody>
      </p:sp>
      <p:sp>
        <p:nvSpPr>
          <p:cNvPr id="7" name="Правая фигурная скобка 6"/>
          <p:cNvSpPr/>
          <p:nvPr/>
        </p:nvSpPr>
        <p:spPr>
          <a:xfrm>
            <a:off x="4724400" y="4038600"/>
            <a:ext cx="304800" cy="2057400"/>
          </a:xfrm>
          <a:prstGeom prst="rightBrace">
            <a:avLst/>
          </a:prstGeom>
          <a:scene3d>
            <a:camera prst="orthographicFront"/>
            <a:lightRig rig="threePt" dir="t"/>
          </a:scene3d>
          <a:sp3d contourW="25400">
            <a:contourClr>
              <a:schemeClr val="tx1"/>
            </a:contour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sp>
        <p:nvSpPr>
          <p:cNvPr id="10" name="TextBox 9"/>
          <p:cNvSpPr txBox="1"/>
          <p:nvPr/>
        </p:nvSpPr>
        <p:spPr>
          <a:xfrm>
            <a:off x="76200" y="4033897"/>
            <a:ext cx="4724400" cy="2062103"/>
          </a:xfrm>
          <a:prstGeom prst="rect">
            <a:avLst/>
          </a:prstGeom>
          <a:noFill/>
        </p:spPr>
        <p:txBody>
          <a:bodyPr wrap="square" rtlCol="0">
            <a:spAutoFit/>
          </a:bodyPr>
          <a:lstStyle/>
          <a:p>
            <a:pPr>
              <a:defRPr/>
            </a:pPr>
            <a:r>
              <a:rPr lang="ru-RU" sz="3200" b="1" dirty="0" smtClean="0"/>
              <a:t>Развитие капитализма</a:t>
            </a:r>
          </a:p>
          <a:p>
            <a:r>
              <a:rPr lang="ru-RU" sz="3200" b="1" dirty="0" smtClean="0"/>
              <a:t>Развитие торговли</a:t>
            </a:r>
          </a:p>
          <a:p>
            <a:r>
              <a:rPr lang="ru-RU" sz="3200" b="1" dirty="0" smtClean="0"/>
              <a:t>Новые морские пути</a:t>
            </a:r>
            <a:endParaRPr lang="ru-RU" sz="3200" dirty="0"/>
          </a:p>
        </p:txBody>
      </p:sp>
      <p:sp>
        <p:nvSpPr>
          <p:cNvPr id="11" name="TextBox 10"/>
          <p:cNvSpPr txBox="1"/>
          <p:nvPr/>
        </p:nvSpPr>
        <p:spPr>
          <a:xfrm>
            <a:off x="5181600" y="4221540"/>
            <a:ext cx="3505200" cy="1569660"/>
          </a:xfrm>
          <a:prstGeom prst="rect">
            <a:avLst/>
          </a:prstGeom>
          <a:noFill/>
        </p:spPr>
        <p:txBody>
          <a:bodyPr wrap="square" rtlCol="0">
            <a:spAutoFit/>
          </a:bodyPr>
          <a:lstStyle/>
          <a:p>
            <a:r>
              <a:rPr lang="ru-RU" sz="3200" b="1" dirty="0" smtClean="0"/>
              <a:t>пробуждение </a:t>
            </a:r>
          </a:p>
          <a:p>
            <a:r>
              <a:rPr lang="ru-RU" sz="3200" b="1" dirty="0" smtClean="0"/>
              <a:t>естественных</a:t>
            </a:r>
          </a:p>
          <a:p>
            <a:r>
              <a:rPr lang="ru-RU" sz="3200" b="1" dirty="0" smtClean="0"/>
              <a:t>наук</a:t>
            </a:r>
            <a:endParaRPr lang="ru-RU"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305800" cy="1542288"/>
          </a:xfrm>
        </p:spPr>
        <p:txBody>
          <a:bodyPr>
            <a:normAutofit fontScale="90000"/>
          </a:bodyPr>
          <a:lstStyle/>
          <a:p>
            <a:pPr algn="ctr"/>
            <a:r>
              <a:rPr lang="ru-RU" sz="4900" b="1" dirty="0" smtClean="0"/>
              <a:t>Анатомический период </a:t>
            </a:r>
            <a:r>
              <a:rPr lang="ru-RU" b="1" dirty="0" smtClean="0"/>
              <a:t/>
            </a:r>
            <a:br>
              <a:rPr lang="ru-RU" b="1" dirty="0" smtClean="0"/>
            </a:br>
            <a:r>
              <a:rPr lang="en-US" sz="5400" b="1" dirty="0" smtClean="0"/>
              <a:t> </a:t>
            </a:r>
            <a:r>
              <a:rPr lang="en-US" sz="4900" b="1" dirty="0" smtClean="0"/>
              <a:t>XVI</a:t>
            </a:r>
            <a:r>
              <a:rPr lang="ru-RU" sz="4900" b="1" dirty="0" smtClean="0"/>
              <a:t> –</a:t>
            </a:r>
            <a:r>
              <a:rPr lang="en-US" sz="4900" b="1" dirty="0" smtClean="0"/>
              <a:t> XVIII</a:t>
            </a:r>
            <a:r>
              <a:rPr lang="ru-RU" sz="4900" b="1" dirty="0" smtClean="0"/>
              <a:t> век</a:t>
            </a:r>
            <a:endParaRPr lang="ru-RU" sz="4900" b="1" dirty="0"/>
          </a:p>
        </p:txBody>
      </p:sp>
      <p:sp>
        <p:nvSpPr>
          <p:cNvPr id="3" name="TextBox 2"/>
          <p:cNvSpPr txBox="1"/>
          <p:nvPr/>
        </p:nvSpPr>
        <p:spPr>
          <a:xfrm>
            <a:off x="304800" y="2286000"/>
            <a:ext cx="8534400" cy="3970318"/>
          </a:xfrm>
          <a:prstGeom prst="rect">
            <a:avLst/>
          </a:prstGeom>
          <a:noFill/>
        </p:spPr>
        <p:txBody>
          <a:bodyPr wrap="square" rtlCol="0">
            <a:spAutoFit/>
          </a:bodyPr>
          <a:lstStyle/>
          <a:p>
            <a:r>
              <a:rPr lang="ru-RU" sz="3600" b="1" dirty="0" smtClean="0"/>
              <a:t>Везалий</a:t>
            </a:r>
          </a:p>
          <a:p>
            <a:r>
              <a:rPr lang="ru-RU" sz="3600" b="1" dirty="0" err="1" smtClean="0"/>
              <a:t>Фаллопий</a:t>
            </a:r>
            <a:endParaRPr lang="ru-RU" sz="3600" b="1" dirty="0" smtClean="0"/>
          </a:p>
          <a:p>
            <a:r>
              <a:rPr lang="ru-RU" sz="3600" b="1" dirty="0" err="1" smtClean="0"/>
              <a:t>Евстахий</a:t>
            </a:r>
            <a:endParaRPr lang="ru-RU" sz="3600" b="1" dirty="0" smtClean="0"/>
          </a:p>
          <a:p>
            <a:r>
              <a:rPr lang="ru-RU" sz="3600" b="1" dirty="0" err="1" smtClean="0"/>
              <a:t>Мальпиги</a:t>
            </a:r>
            <a:endParaRPr lang="ru-RU" sz="3600" b="1" dirty="0" smtClean="0"/>
          </a:p>
          <a:p>
            <a:r>
              <a:rPr lang="ru-RU" sz="3600" b="1" dirty="0" smtClean="0"/>
              <a:t>Гарвей</a:t>
            </a:r>
          </a:p>
          <a:p>
            <a:r>
              <a:rPr lang="ru-RU" sz="3600" b="1" dirty="0" smtClean="0"/>
              <a:t>Левенгук – под микроскопом описал инфузории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305800" cy="1542288"/>
          </a:xfrm>
        </p:spPr>
        <p:txBody>
          <a:bodyPr>
            <a:normAutofit fontScale="90000"/>
          </a:bodyPr>
          <a:lstStyle/>
          <a:p>
            <a:pPr algn="ctr"/>
            <a:r>
              <a:rPr lang="ru-RU" sz="4900" b="1" dirty="0" smtClean="0"/>
              <a:t>Анатомический период </a:t>
            </a:r>
            <a:r>
              <a:rPr lang="ru-RU" b="1" dirty="0" smtClean="0"/>
              <a:t/>
            </a:r>
            <a:br>
              <a:rPr lang="ru-RU" b="1" dirty="0" smtClean="0"/>
            </a:br>
            <a:r>
              <a:rPr lang="en-US" sz="5400" b="1" dirty="0" smtClean="0"/>
              <a:t> </a:t>
            </a:r>
            <a:r>
              <a:rPr lang="en-US" sz="4900" b="1" dirty="0" smtClean="0"/>
              <a:t>XVI</a:t>
            </a:r>
            <a:r>
              <a:rPr lang="ru-RU" sz="4900" b="1" dirty="0" smtClean="0"/>
              <a:t> –</a:t>
            </a:r>
            <a:r>
              <a:rPr lang="en-US" sz="4900" b="1" dirty="0" smtClean="0"/>
              <a:t> XVIII</a:t>
            </a:r>
            <a:r>
              <a:rPr lang="ru-RU" sz="4900" b="1" dirty="0" smtClean="0"/>
              <a:t> век</a:t>
            </a:r>
            <a:endParaRPr lang="ru-RU" sz="4900" b="1" dirty="0"/>
          </a:p>
        </p:txBody>
      </p:sp>
      <p:sp>
        <p:nvSpPr>
          <p:cNvPr id="3" name="TextBox 2"/>
          <p:cNvSpPr txBox="1"/>
          <p:nvPr/>
        </p:nvSpPr>
        <p:spPr>
          <a:xfrm>
            <a:off x="304800" y="2286000"/>
            <a:ext cx="8534400" cy="4524315"/>
          </a:xfrm>
          <a:prstGeom prst="rect">
            <a:avLst/>
          </a:prstGeom>
          <a:noFill/>
        </p:spPr>
        <p:txBody>
          <a:bodyPr wrap="square" rtlCol="0">
            <a:spAutoFit/>
          </a:bodyPr>
          <a:lstStyle/>
          <a:p>
            <a:r>
              <a:rPr lang="ru-RU" sz="3600" b="1" dirty="0" smtClean="0"/>
              <a:t>Источник болезней – паразиты</a:t>
            </a:r>
          </a:p>
          <a:p>
            <a:r>
              <a:rPr lang="ru-RU" sz="3600" b="1" dirty="0" smtClean="0"/>
              <a:t>Рану не исследовать пальцем, зондом</a:t>
            </a:r>
          </a:p>
          <a:p>
            <a:r>
              <a:rPr lang="ru-RU" sz="3600" b="1" dirty="0" smtClean="0"/>
              <a:t>Анатомы – хирурги</a:t>
            </a:r>
          </a:p>
          <a:p>
            <a:r>
              <a:rPr lang="ru-RU" sz="3600" b="1" dirty="0" smtClean="0"/>
              <a:t>Хирурги – анатомы</a:t>
            </a:r>
          </a:p>
          <a:p>
            <a:r>
              <a:rPr lang="ru-RU" sz="3600" b="1" dirty="0" smtClean="0"/>
              <a:t>Уровень хирургии низкий</a:t>
            </a:r>
          </a:p>
          <a:p>
            <a:endParaRPr lang="ru-RU" sz="3600" b="1" dirty="0" smtClean="0"/>
          </a:p>
          <a:p>
            <a:endParaRPr lang="ru-RU" sz="3600"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305800" cy="1542288"/>
          </a:xfrm>
        </p:spPr>
        <p:txBody>
          <a:bodyPr>
            <a:normAutofit fontScale="90000"/>
          </a:bodyPr>
          <a:lstStyle/>
          <a:p>
            <a:pPr algn="ctr"/>
            <a:r>
              <a:rPr lang="ru-RU" sz="4900" b="1" dirty="0" smtClean="0"/>
              <a:t>Биологический период </a:t>
            </a:r>
            <a:r>
              <a:rPr lang="ru-RU" b="1" dirty="0" smtClean="0"/>
              <a:t/>
            </a:r>
            <a:br>
              <a:rPr lang="ru-RU" b="1" dirty="0" smtClean="0"/>
            </a:br>
            <a:r>
              <a:rPr lang="en-US" sz="5400" b="1" dirty="0" smtClean="0"/>
              <a:t> </a:t>
            </a:r>
            <a:r>
              <a:rPr lang="en-US" sz="4900" b="1" dirty="0" smtClean="0"/>
              <a:t>XIX</a:t>
            </a:r>
            <a:r>
              <a:rPr lang="ru-RU" sz="4900" b="1" dirty="0" smtClean="0"/>
              <a:t> –век</a:t>
            </a:r>
            <a:endParaRPr lang="ru-RU" sz="4900" b="1" dirty="0"/>
          </a:p>
        </p:txBody>
      </p:sp>
      <p:sp>
        <p:nvSpPr>
          <p:cNvPr id="3" name="TextBox 2"/>
          <p:cNvSpPr txBox="1"/>
          <p:nvPr/>
        </p:nvSpPr>
        <p:spPr>
          <a:xfrm>
            <a:off x="304800" y="2286000"/>
            <a:ext cx="8534400" cy="2308324"/>
          </a:xfrm>
          <a:prstGeom prst="rect">
            <a:avLst/>
          </a:prstGeom>
          <a:noFill/>
        </p:spPr>
        <p:txBody>
          <a:bodyPr wrap="square" rtlCol="0">
            <a:spAutoFit/>
          </a:bodyPr>
          <a:lstStyle/>
          <a:p>
            <a:r>
              <a:rPr lang="ru-RU" sz="3600" b="1" dirty="0" smtClean="0">
                <a:solidFill>
                  <a:srgbClr val="C00000"/>
                </a:solidFill>
              </a:rPr>
              <a:t>Клод Бернар </a:t>
            </a:r>
            <a:r>
              <a:rPr lang="ru-RU" sz="3600" b="1" dirty="0" smtClean="0"/>
              <a:t>–экспериментальная физиология</a:t>
            </a:r>
          </a:p>
          <a:p>
            <a:r>
              <a:rPr lang="ru-RU" sz="3600" b="1" dirty="0" smtClean="0">
                <a:solidFill>
                  <a:srgbClr val="C00000"/>
                </a:solidFill>
              </a:rPr>
              <a:t>Рудольф Вирхов </a:t>
            </a:r>
            <a:r>
              <a:rPr lang="ru-RU" sz="3600" b="1" dirty="0" smtClean="0"/>
              <a:t>– целлюлярная теория (пат. анатомия)</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305800" cy="1542288"/>
          </a:xfrm>
        </p:spPr>
        <p:txBody>
          <a:bodyPr>
            <a:normAutofit fontScale="90000"/>
          </a:bodyPr>
          <a:lstStyle/>
          <a:p>
            <a:pPr algn="ctr"/>
            <a:r>
              <a:rPr lang="ru-RU" sz="4900" b="1" dirty="0" smtClean="0"/>
              <a:t>Биологический период </a:t>
            </a:r>
            <a:r>
              <a:rPr lang="ru-RU" b="1" dirty="0" smtClean="0"/>
              <a:t/>
            </a:r>
            <a:br>
              <a:rPr lang="ru-RU" b="1" dirty="0" smtClean="0"/>
            </a:br>
            <a:r>
              <a:rPr lang="en-US" sz="5400" b="1" dirty="0" smtClean="0"/>
              <a:t> </a:t>
            </a:r>
            <a:r>
              <a:rPr lang="en-US" sz="4900" b="1" dirty="0" smtClean="0"/>
              <a:t>XI</a:t>
            </a:r>
            <a:r>
              <a:rPr lang="en-US" sz="4900" dirty="0" smtClean="0"/>
              <a:t>X</a:t>
            </a:r>
            <a:r>
              <a:rPr lang="ru-RU" sz="4900" b="1" dirty="0" smtClean="0"/>
              <a:t> –век</a:t>
            </a:r>
            <a:endParaRPr lang="ru-RU" sz="4900" b="1" dirty="0"/>
          </a:p>
        </p:txBody>
      </p:sp>
      <p:sp>
        <p:nvSpPr>
          <p:cNvPr id="3" name="TextBox 2"/>
          <p:cNvSpPr txBox="1"/>
          <p:nvPr/>
        </p:nvSpPr>
        <p:spPr>
          <a:xfrm>
            <a:off x="152400" y="1600200"/>
            <a:ext cx="8610600" cy="5632311"/>
          </a:xfrm>
          <a:prstGeom prst="rect">
            <a:avLst/>
          </a:prstGeom>
          <a:noFill/>
        </p:spPr>
        <p:txBody>
          <a:bodyPr wrap="square" rtlCol="0">
            <a:spAutoFit/>
          </a:bodyPr>
          <a:lstStyle/>
          <a:p>
            <a:r>
              <a:rPr lang="ru-RU" sz="3600" b="1" dirty="0" smtClean="0"/>
              <a:t>Преграды в развитии хирургии</a:t>
            </a:r>
          </a:p>
          <a:p>
            <a:pPr marL="742950" indent="-742950">
              <a:buAutoNum type="arabicPeriod"/>
            </a:pPr>
            <a:r>
              <a:rPr lang="ru-RU" sz="3600" b="1" dirty="0" smtClean="0"/>
              <a:t>Невозможность полноценного обезболивания</a:t>
            </a:r>
          </a:p>
          <a:p>
            <a:pPr marL="742950" indent="-742950">
              <a:buAutoNum type="arabicPeriod"/>
            </a:pPr>
            <a:r>
              <a:rPr lang="ru-RU" sz="3600" b="1" dirty="0" smtClean="0"/>
              <a:t>Невозможность борьбы с кровопотерей</a:t>
            </a:r>
          </a:p>
          <a:p>
            <a:pPr marL="742950" indent="-742950">
              <a:buAutoNum type="arabicPeriod"/>
            </a:pPr>
            <a:r>
              <a:rPr lang="ru-RU" sz="3600" b="1" dirty="0" smtClean="0"/>
              <a:t>Слабое развитие диагностической аппаратуры</a:t>
            </a:r>
          </a:p>
          <a:p>
            <a:pPr marL="742950" indent="-742950">
              <a:buAutoNum type="arabicPeriod"/>
            </a:pPr>
            <a:r>
              <a:rPr lang="ru-RU" sz="3600" b="1" dirty="0" smtClean="0"/>
              <a:t>Неумение предохранения от инфекции</a:t>
            </a:r>
          </a:p>
          <a:p>
            <a:endParaRPr lang="ru-RU" sz="3600" b="1"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305800" cy="1542288"/>
          </a:xfrm>
        </p:spPr>
        <p:txBody>
          <a:bodyPr>
            <a:normAutofit fontScale="90000"/>
          </a:bodyPr>
          <a:lstStyle/>
          <a:p>
            <a:pPr algn="ctr"/>
            <a:r>
              <a:rPr lang="ru-RU" sz="4900" b="1" dirty="0" smtClean="0"/>
              <a:t>Биологический период </a:t>
            </a:r>
            <a:r>
              <a:rPr lang="ru-RU" b="1" dirty="0" smtClean="0"/>
              <a:t/>
            </a:r>
            <a:br>
              <a:rPr lang="ru-RU" b="1" dirty="0" smtClean="0"/>
            </a:br>
            <a:r>
              <a:rPr lang="en-US" sz="5400" b="1" dirty="0" smtClean="0"/>
              <a:t> </a:t>
            </a:r>
            <a:r>
              <a:rPr lang="en-US" sz="4900" b="1" dirty="0" smtClean="0"/>
              <a:t>XI</a:t>
            </a:r>
            <a:r>
              <a:rPr lang="en-US" sz="4900" dirty="0" smtClean="0"/>
              <a:t>X</a:t>
            </a:r>
            <a:r>
              <a:rPr lang="ru-RU" sz="4900" b="1" dirty="0" smtClean="0"/>
              <a:t> –век</a:t>
            </a:r>
            <a:endParaRPr lang="ru-RU" sz="4900" b="1" dirty="0"/>
          </a:p>
        </p:txBody>
      </p:sp>
      <p:sp>
        <p:nvSpPr>
          <p:cNvPr id="3" name="TextBox 2"/>
          <p:cNvSpPr txBox="1"/>
          <p:nvPr/>
        </p:nvSpPr>
        <p:spPr>
          <a:xfrm>
            <a:off x="152400" y="1600200"/>
            <a:ext cx="8610600" cy="5693866"/>
          </a:xfrm>
          <a:prstGeom prst="rect">
            <a:avLst/>
          </a:prstGeom>
          <a:noFill/>
        </p:spPr>
        <p:txBody>
          <a:bodyPr wrap="square" rtlCol="0">
            <a:spAutoFit/>
          </a:bodyPr>
          <a:lstStyle/>
          <a:p>
            <a:r>
              <a:rPr lang="ru-RU" sz="3600" b="1" dirty="0" smtClean="0">
                <a:solidFill>
                  <a:srgbClr val="C00000"/>
                </a:solidFill>
              </a:rPr>
              <a:t>Джозеф Листер</a:t>
            </a:r>
            <a:r>
              <a:rPr lang="ru-RU" sz="3600" b="1" dirty="0" smtClean="0"/>
              <a:t> - внедрение антисептики</a:t>
            </a:r>
          </a:p>
          <a:p>
            <a:pPr algn="ctr"/>
            <a:r>
              <a:rPr lang="ru-RU" sz="3200" b="1" dirty="0" smtClean="0">
                <a:solidFill>
                  <a:srgbClr val="C00000"/>
                </a:solidFill>
              </a:rPr>
              <a:t>Антисептика</a:t>
            </a:r>
          </a:p>
          <a:p>
            <a:pPr algn="ctr"/>
            <a:r>
              <a:rPr lang="ru-RU" sz="3200" b="1" dirty="0" smtClean="0"/>
              <a:t>Комплекс мероприятий, направленных на уничтожение инфекции в ране или во внутренней среде организма, используя физические и механические воздействия, химические вещества и биологические факторы</a:t>
            </a:r>
          </a:p>
          <a:p>
            <a:endParaRPr lang="ru-RU" sz="3600"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305800" cy="704088"/>
          </a:xfrm>
        </p:spPr>
        <p:txBody>
          <a:bodyPr>
            <a:normAutofit/>
          </a:bodyPr>
          <a:lstStyle/>
          <a:p>
            <a:pPr algn="ctr"/>
            <a:r>
              <a:rPr lang="ru-RU" sz="4000" b="1" dirty="0" smtClean="0"/>
              <a:t>Предшественники Листера</a:t>
            </a:r>
            <a:endParaRPr lang="ru-RU" sz="4000" b="1" dirty="0"/>
          </a:p>
        </p:txBody>
      </p:sp>
      <p:sp>
        <p:nvSpPr>
          <p:cNvPr id="3" name="TextBox 2"/>
          <p:cNvSpPr txBox="1"/>
          <p:nvPr/>
        </p:nvSpPr>
        <p:spPr>
          <a:xfrm>
            <a:off x="152400" y="997089"/>
            <a:ext cx="8839200" cy="5632311"/>
          </a:xfrm>
          <a:prstGeom prst="rect">
            <a:avLst/>
          </a:prstGeom>
          <a:noFill/>
        </p:spPr>
        <p:txBody>
          <a:bodyPr wrap="square" rtlCol="0">
            <a:spAutoFit/>
          </a:bodyPr>
          <a:lstStyle/>
          <a:p>
            <a:pPr marL="93663" indent="-93663">
              <a:buAutoNum type="arabicPeriod"/>
            </a:pPr>
            <a:r>
              <a:rPr lang="ru-RU" sz="3600" b="1" dirty="0" smtClean="0"/>
              <a:t> </a:t>
            </a:r>
            <a:r>
              <a:rPr lang="ru-RU" sz="3600" b="1" dirty="0" smtClean="0">
                <a:solidFill>
                  <a:srgbClr val="C00000"/>
                </a:solidFill>
              </a:rPr>
              <a:t>Луи Пастер </a:t>
            </a:r>
            <a:r>
              <a:rPr lang="ru-RU" sz="3600" b="1" dirty="0" smtClean="0"/>
              <a:t>в 1857-63гг показал, что всякое брожение, разложение зависит от проникновения извне микроорганизмов (ранее это считалось химическим процессом)</a:t>
            </a:r>
          </a:p>
          <a:p>
            <a:r>
              <a:rPr lang="ru-RU" sz="3600" b="1" dirty="0" smtClean="0"/>
              <a:t>	Исходя из этого стали искать средства, оказывающие противогнилостное действие (каменноугольный деготь – карболовая кислота)</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305800" cy="704088"/>
          </a:xfrm>
        </p:spPr>
        <p:txBody>
          <a:bodyPr>
            <a:normAutofit/>
          </a:bodyPr>
          <a:lstStyle/>
          <a:p>
            <a:pPr algn="ctr"/>
            <a:r>
              <a:rPr lang="ru-RU" sz="4000" b="1" dirty="0" smtClean="0"/>
              <a:t>Предшественники Листера</a:t>
            </a:r>
            <a:endParaRPr lang="ru-RU" sz="4000" b="1" dirty="0"/>
          </a:p>
        </p:txBody>
      </p:sp>
      <p:sp>
        <p:nvSpPr>
          <p:cNvPr id="3" name="TextBox 2"/>
          <p:cNvSpPr txBox="1"/>
          <p:nvPr/>
        </p:nvSpPr>
        <p:spPr>
          <a:xfrm>
            <a:off x="152400" y="997089"/>
            <a:ext cx="8839200" cy="3416320"/>
          </a:xfrm>
          <a:prstGeom prst="rect">
            <a:avLst/>
          </a:prstGeom>
          <a:noFill/>
        </p:spPr>
        <p:txBody>
          <a:bodyPr wrap="square" rtlCol="0">
            <a:spAutoFit/>
          </a:bodyPr>
          <a:lstStyle/>
          <a:p>
            <a:pPr marL="93663" indent="-93663"/>
            <a:r>
              <a:rPr lang="ru-RU" sz="3600" b="1" dirty="0" smtClean="0"/>
              <a:t>2. </a:t>
            </a:r>
            <a:r>
              <a:rPr lang="ru-RU" sz="3600" b="1" dirty="0" smtClean="0">
                <a:solidFill>
                  <a:srgbClr val="C00000"/>
                </a:solidFill>
              </a:rPr>
              <a:t>Н. И. Пирогов </a:t>
            </a:r>
            <a:r>
              <a:rPr lang="ru-RU" sz="3600" b="1" dirty="0" smtClean="0"/>
              <a:t>до открытия Пастера использовал мощные антисептики: карболовая кислота, йод, спирт, ляпис, сформулировал принцип разделения потока больных на «чистых» и «гнойных»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305800" cy="704088"/>
          </a:xfrm>
        </p:spPr>
        <p:txBody>
          <a:bodyPr>
            <a:normAutofit/>
          </a:bodyPr>
          <a:lstStyle/>
          <a:p>
            <a:pPr algn="ctr"/>
            <a:r>
              <a:rPr lang="ru-RU" sz="4000" b="1" dirty="0" smtClean="0"/>
              <a:t>Предшественники Листера</a:t>
            </a:r>
            <a:endParaRPr lang="ru-RU" sz="4000" b="1" dirty="0"/>
          </a:p>
        </p:txBody>
      </p:sp>
      <p:sp>
        <p:nvSpPr>
          <p:cNvPr id="3" name="TextBox 2"/>
          <p:cNvSpPr txBox="1"/>
          <p:nvPr/>
        </p:nvSpPr>
        <p:spPr>
          <a:xfrm>
            <a:off x="152400" y="997089"/>
            <a:ext cx="8839200" cy="5632311"/>
          </a:xfrm>
          <a:prstGeom prst="rect">
            <a:avLst/>
          </a:prstGeom>
          <a:noFill/>
        </p:spPr>
        <p:txBody>
          <a:bodyPr wrap="square" rtlCol="0">
            <a:spAutoFit/>
          </a:bodyPr>
          <a:lstStyle/>
          <a:p>
            <a:pPr marL="93663" indent="-93663"/>
            <a:r>
              <a:rPr lang="ru-RU" sz="3600" b="1" dirty="0" smtClean="0">
                <a:solidFill>
                  <a:srgbClr val="C00000"/>
                </a:solidFill>
              </a:rPr>
              <a:t>3.Игнац Филипп </a:t>
            </a:r>
            <a:r>
              <a:rPr lang="ru-RU" sz="3600" b="1" dirty="0" err="1" smtClean="0">
                <a:solidFill>
                  <a:srgbClr val="C00000"/>
                </a:solidFill>
              </a:rPr>
              <a:t>Земмельвейс</a:t>
            </a:r>
            <a:endParaRPr lang="ru-RU" sz="3600" b="1" dirty="0" smtClean="0">
              <a:solidFill>
                <a:srgbClr val="C00000"/>
              </a:solidFill>
            </a:endParaRPr>
          </a:p>
          <a:p>
            <a:pPr marL="93663" indent="-93663"/>
            <a:r>
              <a:rPr lang="ru-RU" sz="3600" b="1" dirty="0" smtClean="0"/>
              <a:t>венгерский врач акушер-гинеколог за 18 лет до Листера показал, что родильная горячка вызывается внешней заразой, которая может передаваться через руки, одежду. Предложил врачам перед родами обрабатывать руки раствором хлорной извести (умер от сепсиса)</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400" b="1" dirty="0" smtClean="0"/>
              <a:t>Периоды развития хирургии</a:t>
            </a:r>
            <a:endParaRPr lang="ru-RU" sz="4400" b="1" dirty="0"/>
          </a:p>
        </p:txBody>
      </p:sp>
      <p:sp>
        <p:nvSpPr>
          <p:cNvPr id="3" name="TextBox 2"/>
          <p:cNvSpPr txBox="1"/>
          <p:nvPr/>
        </p:nvSpPr>
        <p:spPr>
          <a:xfrm>
            <a:off x="533400" y="1447800"/>
            <a:ext cx="8077200" cy="3970318"/>
          </a:xfrm>
          <a:prstGeom prst="rect">
            <a:avLst/>
          </a:prstGeom>
          <a:noFill/>
        </p:spPr>
        <p:txBody>
          <a:bodyPr wrap="square" rtlCol="0">
            <a:spAutoFit/>
          </a:bodyPr>
          <a:lstStyle/>
          <a:p>
            <a:pPr marL="342900" indent="-342900">
              <a:buAutoNum type="arabicPeriod"/>
            </a:pPr>
            <a:r>
              <a:rPr lang="ru-RU" sz="3600" b="1" dirty="0" smtClean="0"/>
              <a:t>Эмпирический	</a:t>
            </a:r>
          </a:p>
          <a:p>
            <a:pPr marL="342900" indent="-342900">
              <a:buAutoNum type="arabicPeriod"/>
            </a:pPr>
            <a:r>
              <a:rPr lang="ru-RU" sz="3600" b="1" dirty="0" smtClean="0"/>
              <a:t>Анатомический</a:t>
            </a:r>
          </a:p>
          <a:p>
            <a:pPr marL="342900" indent="-342900">
              <a:buAutoNum type="arabicPeriod"/>
            </a:pPr>
            <a:r>
              <a:rPr lang="ru-RU" sz="3600" b="1" dirty="0" smtClean="0"/>
              <a:t>Биологический</a:t>
            </a:r>
          </a:p>
          <a:p>
            <a:pPr marL="342900" indent="-342900">
              <a:buAutoNum type="arabicPeriod"/>
            </a:pPr>
            <a:r>
              <a:rPr lang="ru-RU" sz="3600" b="1" dirty="0" smtClean="0"/>
              <a:t>Физиолого-экспериментальный</a:t>
            </a:r>
          </a:p>
          <a:p>
            <a:pPr marL="342900" indent="-342900">
              <a:buAutoNum type="arabicPeriod"/>
            </a:pPr>
            <a:r>
              <a:rPr lang="ru-RU" sz="3600" b="1" dirty="0" smtClean="0"/>
              <a:t>Современный - восстановительная и реконструктивная хирургия</a:t>
            </a:r>
            <a:endParaRPr lang="ru-RU" sz="36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305800" cy="704088"/>
          </a:xfrm>
        </p:spPr>
        <p:txBody>
          <a:bodyPr>
            <a:normAutofit/>
          </a:bodyPr>
          <a:lstStyle/>
          <a:p>
            <a:pPr algn="ctr"/>
            <a:r>
              <a:rPr lang="ru-RU" sz="4000" b="1" dirty="0" smtClean="0"/>
              <a:t>Учение Листера</a:t>
            </a:r>
            <a:endParaRPr lang="ru-RU" sz="4000" b="1" dirty="0"/>
          </a:p>
        </p:txBody>
      </p:sp>
      <p:sp>
        <p:nvSpPr>
          <p:cNvPr id="3" name="TextBox 2"/>
          <p:cNvSpPr txBox="1"/>
          <p:nvPr/>
        </p:nvSpPr>
        <p:spPr>
          <a:xfrm>
            <a:off x="152400" y="997089"/>
            <a:ext cx="8839200" cy="5632311"/>
          </a:xfrm>
          <a:prstGeom prst="rect">
            <a:avLst/>
          </a:prstGeom>
          <a:noFill/>
        </p:spPr>
        <p:txBody>
          <a:bodyPr wrap="square" rtlCol="0">
            <a:spAutoFit/>
          </a:bodyPr>
          <a:lstStyle/>
          <a:p>
            <a:pPr marL="93663" indent="-93663"/>
            <a:r>
              <a:rPr lang="ru-RU" sz="3600" b="1" dirty="0" smtClean="0"/>
              <a:t>Причина нагноения ран - проникновение извне бактерий через поврежденную кожу Сознательно использовал 5% водный раствор карболовой кислоты для обработки ран, операционного поля, мытья рук резко сократив число нагноений</a:t>
            </a:r>
          </a:p>
          <a:p>
            <a:pPr marL="93663" indent="-93663"/>
            <a:r>
              <a:rPr lang="ru-RU" sz="3600" b="1" dirty="0" err="1" smtClean="0"/>
              <a:t>Бильрот</a:t>
            </a:r>
            <a:r>
              <a:rPr lang="ru-RU" sz="3600" b="1" dirty="0" smtClean="0"/>
              <a:t> 400 </a:t>
            </a:r>
            <a:r>
              <a:rPr lang="ru-RU" sz="3600" b="1" dirty="0" err="1" smtClean="0"/>
              <a:t>мастэктомий</a:t>
            </a:r>
            <a:r>
              <a:rPr lang="ru-RU" sz="3600" b="1" dirty="0" smtClean="0"/>
              <a:t> - 200 смертей от гнойных осложнений</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305800" cy="704088"/>
          </a:xfrm>
        </p:spPr>
        <p:txBody>
          <a:bodyPr>
            <a:normAutofit/>
          </a:bodyPr>
          <a:lstStyle/>
          <a:p>
            <a:pPr algn="ctr"/>
            <a:r>
              <a:rPr lang="ru-RU" sz="4000" b="1" dirty="0" smtClean="0"/>
              <a:t>Учение Листера в России</a:t>
            </a:r>
            <a:endParaRPr lang="ru-RU" sz="4000" b="1" dirty="0"/>
          </a:p>
        </p:txBody>
      </p:sp>
      <p:sp>
        <p:nvSpPr>
          <p:cNvPr id="3" name="TextBox 2"/>
          <p:cNvSpPr txBox="1"/>
          <p:nvPr/>
        </p:nvSpPr>
        <p:spPr>
          <a:xfrm>
            <a:off x="152400" y="838200"/>
            <a:ext cx="8839200" cy="5632311"/>
          </a:xfrm>
          <a:prstGeom prst="rect">
            <a:avLst/>
          </a:prstGeom>
          <a:noFill/>
        </p:spPr>
        <p:txBody>
          <a:bodyPr wrap="square" rtlCol="0">
            <a:spAutoFit/>
          </a:bodyPr>
          <a:lstStyle/>
          <a:p>
            <a:pPr marL="93663" indent="-93663"/>
            <a:r>
              <a:rPr lang="ru-RU" sz="3600" b="1" dirty="0" smtClean="0"/>
              <a:t>Одним из первых учение Листера применил Оренбургский врач И.И. Бурцев</a:t>
            </a:r>
          </a:p>
          <a:p>
            <a:pPr marL="93663" indent="-93663"/>
            <a:r>
              <a:rPr lang="ru-RU" sz="3600" b="1" dirty="0" smtClean="0"/>
              <a:t>В России учение распространяли П.П. </a:t>
            </a:r>
            <a:r>
              <a:rPr lang="ru-RU" sz="3600" b="1" dirty="0" err="1" smtClean="0"/>
              <a:t>Пелехин</a:t>
            </a:r>
            <a:r>
              <a:rPr lang="ru-RU" sz="3600" b="1" dirty="0" smtClean="0"/>
              <a:t>, М.С. Субботин, Н.В. </a:t>
            </a:r>
            <a:r>
              <a:rPr lang="ru-RU" sz="3600" b="1" dirty="0" err="1" smtClean="0"/>
              <a:t>Склифасофский</a:t>
            </a:r>
            <a:endParaRPr lang="ru-RU" sz="3600" b="1" dirty="0" smtClean="0"/>
          </a:p>
          <a:p>
            <a:pPr marL="93663" indent="-93663"/>
            <a:r>
              <a:rPr lang="ru-RU" sz="3600" b="1" dirty="0" smtClean="0"/>
              <a:t>2,5% </a:t>
            </a:r>
            <a:r>
              <a:rPr lang="ru-RU" sz="3600" b="1" dirty="0" err="1" smtClean="0"/>
              <a:t>р-р</a:t>
            </a:r>
            <a:r>
              <a:rPr lang="ru-RU" sz="3600" b="1" dirty="0" smtClean="0"/>
              <a:t> карболовой кислоты распыляли в операционных, заливали в рану, выдерживали в нем инструменты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52400" y="4419600"/>
            <a:ext cx="37338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chemeClr val="tx1"/>
                </a:solidFill>
              </a:rPr>
              <a:t>Новые средства для борьбы с инфекцией</a:t>
            </a:r>
            <a:endParaRPr lang="ru-RU" sz="3600" b="1" dirty="0">
              <a:solidFill>
                <a:schemeClr val="tx1"/>
              </a:solidFill>
            </a:endParaRPr>
          </a:p>
        </p:txBody>
      </p:sp>
      <p:sp>
        <p:nvSpPr>
          <p:cNvPr id="4" name="Прямоугольник 3"/>
          <p:cNvSpPr/>
          <p:nvPr/>
        </p:nvSpPr>
        <p:spPr>
          <a:xfrm>
            <a:off x="4114800" y="4419600"/>
            <a:ext cx="44958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chemeClr val="tx1"/>
                </a:solidFill>
              </a:rPr>
              <a:t>Предупреждение попадания микробов в рану</a:t>
            </a:r>
            <a:endParaRPr lang="ru-RU" sz="3600" b="1" dirty="0">
              <a:solidFill>
                <a:schemeClr val="tx1"/>
              </a:solidFill>
            </a:endParaRPr>
          </a:p>
        </p:txBody>
      </p:sp>
      <p:sp>
        <p:nvSpPr>
          <p:cNvPr id="7" name="Овал 6"/>
          <p:cNvSpPr/>
          <p:nvPr/>
        </p:nvSpPr>
        <p:spPr>
          <a:xfrm>
            <a:off x="304800" y="152400"/>
            <a:ext cx="8382000" cy="396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solidFill>
                  <a:schemeClr val="tx1"/>
                </a:solidFill>
              </a:rPr>
              <a:t>Карболовая кислота протеолитический яд приводит к некрозу тканей, а некроз благоприятная среда для микробов</a:t>
            </a:r>
            <a:endParaRPr lang="ru-RU" sz="3600" b="1"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382000" cy="769441"/>
          </a:xfrm>
          <a:prstGeom prst="rect">
            <a:avLst/>
          </a:prstGeom>
          <a:noFill/>
        </p:spPr>
        <p:txBody>
          <a:bodyPr wrap="square" rtlCol="0">
            <a:spAutoFit/>
          </a:bodyPr>
          <a:lstStyle/>
          <a:p>
            <a:pPr algn="ctr"/>
            <a:r>
              <a:rPr lang="ru-RU" sz="4400" b="1" dirty="0" smtClean="0"/>
              <a:t>Асептика</a:t>
            </a:r>
            <a:endParaRPr lang="ru-RU" sz="4400" b="1" dirty="0"/>
          </a:p>
        </p:txBody>
      </p:sp>
      <p:sp>
        <p:nvSpPr>
          <p:cNvPr id="3" name="TextBox 2"/>
          <p:cNvSpPr txBox="1"/>
          <p:nvPr/>
        </p:nvSpPr>
        <p:spPr>
          <a:xfrm>
            <a:off x="304800" y="1295400"/>
            <a:ext cx="8305800" cy="2862322"/>
          </a:xfrm>
          <a:prstGeom prst="rect">
            <a:avLst/>
          </a:prstGeom>
          <a:noFill/>
        </p:spPr>
        <p:txBody>
          <a:bodyPr wrap="square" rtlCol="0">
            <a:spAutoFit/>
          </a:bodyPr>
          <a:lstStyle/>
          <a:p>
            <a:r>
              <a:rPr lang="ru-RU" sz="3600" b="1" dirty="0" smtClean="0"/>
              <a:t>Комплекс мероприятий, направленных на предупреждение попадания микроорганизмов в рану или внутреннюю среду организма</a:t>
            </a:r>
            <a:endParaRPr lang="ru-RU" sz="3600" b="1" dirty="0"/>
          </a:p>
        </p:txBody>
      </p:sp>
      <p:sp>
        <p:nvSpPr>
          <p:cNvPr id="4" name="TextBox 3"/>
          <p:cNvSpPr txBox="1"/>
          <p:nvPr/>
        </p:nvSpPr>
        <p:spPr>
          <a:xfrm>
            <a:off x="152400" y="4572000"/>
            <a:ext cx="8610600" cy="1754326"/>
          </a:xfrm>
          <a:prstGeom prst="rect">
            <a:avLst/>
          </a:prstGeom>
          <a:noFill/>
        </p:spPr>
        <p:txBody>
          <a:bodyPr wrap="square" rtlCol="0">
            <a:spAutoFit/>
          </a:bodyPr>
          <a:lstStyle/>
          <a:p>
            <a:r>
              <a:rPr lang="ru-RU" sz="3600" b="1" dirty="0" smtClean="0"/>
              <a:t>Основатели асептики немецкие хирурги Эрнст фон Бергман и его ученик </a:t>
            </a:r>
            <a:r>
              <a:rPr lang="ru-RU" sz="3600" b="1" dirty="0" err="1" smtClean="0"/>
              <a:t>Курт</a:t>
            </a:r>
            <a:r>
              <a:rPr lang="ru-RU" sz="3600" b="1" dirty="0" smtClean="0"/>
              <a:t> </a:t>
            </a:r>
            <a:r>
              <a:rPr lang="ru-RU" sz="3600" b="1" dirty="0" err="1" smtClean="0"/>
              <a:t>Шиммельбуш</a:t>
            </a:r>
            <a:endParaRPr lang="ru-RU" sz="36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9149691" cy="707886"/>
          </a:xfrm>
          <a:prstGeom prst="rect">
            <a:avLst/>
          </a:prstGeom>
          <a:noFill/>
        </p:spPr>
        <p:txBody>
          <a:bodyPr wrap="square" rtlCol="0">
            <a:spAutoFit/>
          </a:bodyPr>
          <a:lstStyle/>
          <a:p>
            <a:r>
              <a:rPr lang="ru-RU" sz="4000" b="1" dirty="0" smtClean="0"/>
              <a:t>Основные принципы асептики</a:t>
            </a:r>
            <a:endParaRPr lang="ru-RU" sz="4000" b="1" dirty="0"/>
          </a:p>
        </p:txBody>
      </p:sp>
      <p:sp>
        <p:nvSpPr>
          <p:cNvPr id="3" name="TextBox 2"/>
          <p:cNvSpPr txBox="1"/>
          <p:nvPr/>
        </p:nvSpPr>
        <p:spPr>
          <a:xfrm>
            <a:off x="533400" y="1447800"/>
            <a:ext cx="7924800" cy="5078313"/>
          </a:xfrm>
          <a:prstGeom prst="rect">
            <a:avLst/>
          </a:prstGeom>
          <a:noFill/>
        </p:spPr>
        <p:txBody>
          <a:bodyPr wrap="square" rtlCol="0">
            <a:spAutoFit/>
          </a:bodyPr>
          <a:lstStyle/>
          <a:p>
            <a:pPr marL="84138" indent="-84138">
              <a:buAutoNum type="arabicPeriod"/>
            </a:pPr>
            <a:r>
              <a:rPr lang="ru-RU" sz="3600" b="1" dirty="0" smtClean="0"/>
              <a:t> Все что соприкасается с раной должно быть стерильно (кипячение инструментов, использование пара для стерилизации белья и перевязочного материала)</a:t>
            </a:r>
          </a:p>
          <a:p>
            <a:pPr marL="84138" indent="-84138">
              <a:buAutoNum type="arabicPeriod"/>
            </a:pPr>
            <a:r>
              <a:rPr lang="ru-RU" sz="3600" b="1" dirty="0" smtClean="0"/>
              <a:t> Разделение потока больных на «чистых» и «гнойных»</a:t>
            </a:r>
          </a:p>
          <a:p>
            <a:pPr marL="742950" indent="-742950"/>
            <a:endParaRPr lang="ru-RU" sz="36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76200"/>
            <a:ext cx="8458200" cy="1143000"/>
          </a:xfrm>
        </p:spPr>
        <p:txBody>
          <a:bodyPr>
            <a:noAutofit/>
          </a:bodyPr>
          <a:lstStyle/>
          <a:p>
            <a:pPr algn="ctr"/>
            <a:r>
              <a:rPr lang="ru-RU" sz="3600" b="1" dirty="0" smtClean="0"/>
              <a:t>Физиолого-экспериментальный период </a:t>
            </a:r>
            <a:r>
              <a:rPr lang="en-US" sz="3600" b="1" dirty="0" smtClean="0"/>
              <a:t>XX</a:t>
            </a:r>
            <a:r>
              <a:rPr lang="ru-RU" sz="3600" b="1" dirty="0" smtClean="0"/>
              <a:t> век</a:t>
            </a:r>
            <a:endParaRPr lang="ru-RU" sz="3600" b="1" dirty="0"/>
          </a:p>
        </p:txBody>
      </p:sp>
      <p:sp>
        <p:nvSpPr>
          <p:cNvPr id="3" name="TextBox 2"/>
          <p:cNvSpPr txBox="1"/>
          <p:nvPr/>
        </p:nvSpPr>
        <p:spPr>
          <a:xfrm>
            <a:off x="228600" y="1295400"/>
            <a:ext cx="8686800" cy="5632311"/>
          </a:xfrm>
          <a:prstGeom prst="rect">
            <a:avLst/>
          </a:prstGeom>
          <a:noFill/>
        </p:spPr>
        <p:txBody>
          <a:bodyPr wrap="square" rtlCol="0">
            <a:spAutoFit/>
          </a:bodyPr>
          <a:lstStyle/>
          <a:p>
            <a:r>
              <a:rPr lang="ru-RU" sz="3600" b="1" dirty="0" smtClean="0"/>
              <a:t>В основе лежат экспериментальные работы И.П. Павлова, И.М. Сеченова созданы условия для зарождения новых хирургических направлений, развития анестезиологии и реаниматологии, трансфузиологии и т.д.; выделились узкие специальности [урология, нейрохирургия, грудная и сосудистая хирургия]</a:t>
            </a:r>
            <a:br>
              <a:rPr lang="ru-RU" sz="3600" b="1" dirty="0" smtClean="0"/>
            </a:br>
            <a:endParaRPr lang="ru-RU" sz="36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13360"/>
            <a:ext cx="7772400" cy="2225040"/>
          </a:xfrm>
        </p:spPr>
        <p:txBody>
          <a:bodyPr>
            <a:normAutofit fontScale="90000"/>
          </a:bodyPr>
          <a:lstStyle/>
          <a:p>
            <a:pPr algn="ctr"/>
            <a:r>
              <a:rPr lang="ru-RU" dirty="0" smtClean="0"/>
              <a:t>Современный период –восстановительной и реконструктивной хирургии конец </a:t>
            </a:r>
            <a:r>
              <a:rPr lang="en-US" dirty="0" smtClean="0"/>
              <a:t>XX</a:t>
            </a:r>
            <a:r>
              <a:rPr lang="ru-RU" dirty="0" smtClean="0"/>
              <a:t> - начало </a:t>
            </a:r>
            <a:r>
              <a:rPr lang="en-US" dirty="0" smtClean="0"/>
              <a:t>XXI</a:t>
            </a:r>
            <a:r>
              <a:rPr lang="ru-RU" dirty="0" smtClean="0"/>
              <a:t> века</a:t>
            </a:r>
            <a:endParaRPr lang="ru-RU" dirty="0"/>
          </a:p>
        </p:txBody>
      </p:sp>
      <p:sp>
        <p:nvSpPr>
          <p:cNvPr id="3" name="TextBox 2"/>
          <p:cNvSpPr txBox="1"/>
          <p:nvPr/>
        </p:nvSpPr>
        <p:spPr>
          <a:xfrm>
            <a:off x="228600" y="2667001"/>
            <a:ext cx="7848600" cy="3970318"/>
          </a:xfrm>
          <a:prstGeom prst="rect">
            <a:avLst/>
          </a:prstGeom>
          <a:noFill/>
        </p:spPr>
        <p:txBody>
          <a:bodyPr wrap="square" rtlCol="0">
            <a:spAutoFit/>
          </a:bodyPr>
          <a:lstStyle/>
          <a:p>
            <a:r>
              <a:rPr lang="ru-RU" sz="3600" b="1" dirty="0" smtClean="0"/>
              <a:t>научный поиск новых идей, методов диагностики и лечения; внедрение в практику сложнейших приборов и аппаратов, фармакологических и физиологических методов, пересадки органов и тканей.</a:t>
            </a:r>
            <a:endParaRPr lang="ru-RU" sz="36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1261884"/>
          </a:xfrm>
          <a:prstGeom prst="rect">
            <a:avLst/>
          </a:prstGeom>
          <a:noFill/>
        </p:spPr>
        <p:txBody>
          <a:bodyPr wrap="square" rtlCol="0">
            <a:spAutoFit/>
          </a:bodyPr>
          <a:lstStyle/>
          <a:p>
            <a:pPr algn="ctr"/>
            <a:r>
              <a:rPr lang="ru-RU" sz="4400" b="1" dirty="0" smtClean="0"/>
              <a:t>Стерилизация</a:t>
            </a:r>
          </a:p>
          <a:p>
            <a:r>
              <a:rPr lang="ru-RU" sz="3200" b="1" dirty="0" smtClean="0"/>
              <a:t>Уничтожение всех микроорганизмов</a:t>
            </a:r>
            <a:endParaRPr lang="ru-RU" sz="3200" b="1" dirty="0"/>
          </a:p>
        </p:txBody>
      </p:sp>
      <p:sp>
        <p:nvSpPr>
          <p:cNvPr id="3" name="TextBox 2"/>
          <p:cNvSpPr txBox="1"/>
          <p:nvPr/>
        </p:nvSpPr>
        <p:spPr>
          <a:xfrm>
            <a:off x="381000" y="1371600"/>
            <a:ext cx="7620000" cy="1877437"/>
          </a:xfrm>
          <a:prstGeom prst="rect">
            <a:avLst/>
          </a:prstGeom>
          <a:noFill/>
        </p:spPr>
        <p:txBody>
          <a:bodyPr wrap="square" rtlCol="0">
            <a:spAutoFit/>
          </a:bodyPr>
          <a:lstStyle/>
          <a:p>
            <a:pPr algn="ctr"/>
            <a:r>
              <a:rPr lang="ru-RU" sz="4400" b="1" dirty="0" smtClean="0"/>
              <a:t>Дезинфекция</a:t>
            </a:r>
          </a:p>
          <a:p>
            <a:pPr algn="ctr"/>
            <a:r>
              <a:rPr lang="ru-RU" sz="3600" b="1" dirty="0" smtClean="0"/>
              <a:t>Уничтожение патогенных микроорганизмов</a:t>
            </a:r>
            <a:endParaRPr lang="ru-RU" sz="3600" b="1" dirty="0"/>
          </a:p>
        </p:txBody>
      </p:sp>
      <p:sp>
        <p:nvSpPr>
          <p:cNvPr id="4" name="TextBox 3"/>
          <p:cNvSpPr txBox="1"/>
          <p:nvPr/>
        </p:nvSpPr>
        <p:spPr>
          <a:xfrm>
            <a:off x="0" y="3657600"/>
            <a:ext cx="8153400" cy="2923877"/>
          </a:xfrm>
          <a:prstGeom prst="rect">
            <a:avLst/>
          </a:prstGeom>
          <a:noFill/>
        </p:spPr>
        <p:txBody>
          <a:bodyPr wrap="square" rtlCol="0">
            <a:spAutoFit/>
          </a:bodyPr>
          <a:lstStyle/>
          <a:p>
            <a:pPr algn="ctr"/>
            <a:r>
              <a:rPr lang="ru-RU" sz="4000" b="1" dirty="0" smtClean="0"/>
              <a:t>Дезинфекция высокого уровня</a:t>
            </a:r>
          </a:p>
          <a:p>
            <a:pPr algn="ctr"/>
            <a:r>
              <a:rPr lang="ru-RU" sz="3600" b="1" dirty="0" smtClean="0"/>
              <a:t>Уничтожение патогенных микроорганизмов, включая возбудителей туберкулеза, вирусов гепатита</a:t>
            </a:r>
            <a:endParaRPr lang="ru-RU" sz="36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0"/>
            <a:ext cx="8534400" cy="1219200"/>
          </a:xfrm>
        </p:spPr>
        <p:txBody>
          <a:bodyPr>
            <a:normAutofit/>
          </a:bodyPr>
          <a:lstStyle/>
          <a:p>
            <a:r>
              <a:rPr lang="ru-RU" sz="3600" b="1" dirty="0" smtClean="0"/>
              <a:t>Организация работы хирургического стационара</a:t>
            </a:r>
            <a:endParaRPr lang="ru-RU" sz="3600" b="1" dirty="0"/>
          </a:p>
        </p:txBody>
      </p:sp>
      <p:sp>
        <p:nvSpPr>
          <p:cNvPr id="3" name="TextBox 2"/>
          <p:cNvSpPr txBox="1"/>
          <p:nvPr/>
        </p:nvSpPr>
        <p:spPr>
          <a:xfrm flipH="1">
            <a:off x="152399" y="1524000"/>
            <a:ext cx="8991599" cy="5632311"/>
          </a:xfrm>
          <a:prstGeom prst="rect">
            <a:avLst/>
          </a:prstGeom>
          <a:noFill/>
        </p:spPr>
        <p:txBody>
          <a:bodyPr wrap="square" rtlCol="0">
            <a:spAutoFit/>
          </a:bodyPr>
          <a:lstStyle/>
          <a:p>
            <a:r>
              <a:rPr lang="ru-RU" sz="3600" b="1" dirty="0" smtClean="0"/>
              <a:t>Основная задача профилактика внутрибольничной инфекции т. е. любых гнойно-воспалительных заболеваний, которые могут развиваться у больных во время пребывания в стационаре</a:t>
            </a:r>
          </a:p>
          <a:p>
            <a:r>
              <a:rPr lang="ru-RU" sz="3600" b="1" dirty="0" smtClean="0"/>
              <a:t>Пример ВБИ: нагноение раны, послеоперационная пневмония, уретрит</a:t>
            </a:r>
          </a:p>
          <a:p>
            <a:endParaRPr lang="ru-RU" sz="36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0"/>
            <a:ext cx="8534400" cy="1219200"/>
          </a:xfrm>
        </p:spPr>
        <p:txBody>
          <a:bodyPr>
            <a:normAutofit/>
          </a:bodyPr>
          <a:lstStyle/>
          <a:p>
            <a:r>
              <a:rPr lang="ru-RU" sz="3600" b="1" dirty="0" smtClean="0"/>
              <a:t>Организация работы хирургического стационара</a:t>
            </a:r>
            <a:endParaRPr lang="ru-RU" sz="3600" b="1" dirty="0"/>
          </a:p>
        </p:txBody>
      </p:sp>
      <p:sp>
        <p:nvSpPr>
          <p:cNvPr id="3" name="TextBox 2"/>
          <p:cNvSpPr txBox="1"/>
          <p:nvPr/>
        </p:nvSpPr>
        <p:spPr>
          <a:xfrm flipH="1">
            <a:off x="152399" y="1524000"/>
            <a:ext cx="8991599" cy="5016758"/>
          </a:xfrm>
          <a:prstGeom prst="rect">
            <a:avLst/>
          </a:prstGeom>
          <a:noFill/>
        </p:spPr>
        <p:txBody>
          <a:bodyPr wrap="square" rtlCol="0">
            <a:spAutoFit/>
          </a:bodyPr>
          <a:lstStyle/>
          <a:p>
            <a:pPr marL="514350" indent="-514350">
              <a:buAutoNum type="arabicPeriod"/>
            </a:pPr>
            <a:r>
              <a:rPr lang="ru-RU" sz="3200" b="1" dirty="0" smtClean="0"/>
              <a:t>В палатах 6,5-7,5 кв. м. на человека</a:t>
            </a:r>
          </a:p>
          <a:p>
            <a:pPr marL="514350" indent="-514350">
              <a:buAutoNum type="arabicPeriod"/>
            </a:pPr>
            <a:r>
              <a:rPr lang="ru-RU" sz="3200" b="1" dirty="0" smtClean="0"/>
              <a:t>В палате 2-4 человека</a:t>
            </a:r>
          </a:p>
          <a:p>
            <a:pPr marL="514350" indent="-514350">
              <a:buAutoNum type="arabicPeriod"/>
            </a:pPr>
            <a:r>
              <a:rPr lang="ru-RU" sz="3200" b="1" dirty="0" smtClean="0"/>
              <a:t>Разделение чистых и гнойных больных</a:t>
            </a:r>
          </a:p>
          <a:p>
            <a:pPr marL="514350" indent="-514350">
              <a:buAutoNum type="arabicPeriod"/>
            </a:pPr>
            <a:r>
              <a:rPr lang="ru-RU" sz="3200" b="1" dirty="0" smtClean="0"/>
              <a:t>Изолированная операционная выше второго этажа с хорошей связью с приемным покоем и операционной с окнами на Север, Северо-запад, стол перпендикулярно к окну</a:t>
            </a:r>
          </a:p>
          <a:p>
            <a:endParaRPr lang="ru-RU"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Autofit/>
          </a:bodyPr>
          <a:lstStyle/>
          <a:p>
            <a:pPr algn="ctr"/>
            <a:r>
              <a:rPr lang="ru-RU" sz="4400" b="1" dirty="0" smtClean="0"/>
              <a:t>Эмпирический период</a:t>
            </a:r>
            <a:br>
              <a:rPr lang="ru-RU" sz="4400" b="1" dirty="0" smtClean="0"/>
            </a:br>
            <a:r>
              <a:rPr lang="ru-RU" sz="4400" b="1" dirty="0" smtClean="0"/>
              <a:t>до </a:t>
            </a:r>
            <a:r>
              <a:rPr lang="en-US" sz="4400" b="1" dirty="0" smtClean="0"/>
              <a:t>XVI </a:t>
            </a:r>
            <a:r>
              <a:rPr lang="ru-RU" sz="4400" b="1" dirty="0" smtClean="0"/>
              <a:t>века</a:t>
            </a:r>
            <a:endParaRPr lang="ru-RU" sz="4400" b="1" dirty="0"/>
          </a:p>
        </p:txBody>
      </p:sp>
      <p:sp>
        <p:nvSpPr>
          <p:cNvPr id="3" name="TextBox 2"/>
          <p:cNvSpPr txBox="1"/>
          <p:nvPr/>
        </p:nvSpPr>
        <p:spPr>
          <a:xfrm>
            <a:off x="457200" y="1524000"/>
            <a:ext cx="8305800" cy="3416320"/>
          </a:xfrm>
          <a:prstGeom prst="rect">
            <a:avLst/>
          </a:prstGeom>
          <a:noFill/>
        </p:spPr>
        <p:txBody>
          <a:bodyPr wrap="square" rtlCol="0">
            <a:spAutoFit/>
          </a:bodyPr>
          <a:lstStyle/>
          <a:p>
            <a:r>
              <a:rPr lang="ru-RU" sz="3600" b="1" dirty="0" smtClean="0">
                <a:solidFill>
                  <a:srgbClr val="C00000"/>
                </a:solidFill>
              </a:rPr>
              <a:t>Хирургия</a:t>
            </a:r>
            <a:r>
              <a:rPr lang="ru-RU" sz="3600" b="1" dirty="0" smtClean="0"/>
              <a:t> – рукоделие, ремесло</a:t>
            </a:r>
          </a:p>
          <a:p>
            <a:r>
              <a:rPr lang="ru-RU" sz="3600" b="1" dirty="0" smtClean="0">
                <a:solidFill>
                  <a:srgbClr val="FF0000"/>
                </a:solidFill>
              </a:rPr>
              <a:t>Каменный век </a:t>
            </a:r>
            <a:r>
              <a:rPr lang="ru-RU" sz="3600" b="1" dirty="0" smtClean="0"/>
              <a:t>(8 тыс. лет тому назад) – трепанация черепа</a:t>
            </a:r>
          </a:p>
          <a:p>
            <a:r>
              <a:rPr lang="ru-RU" sz="3600" b="1" dirty="0" smtClean="0"/>
              <a:t>6 тыс. лет тому назад - развитие военной хирургии – извлечение бронзовых стрел, лечение ран</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0"/>
            <a:ext cx="8534400" cy="1219200"/>
          </a:xfrm>
        </p:spPr>
        <p:txBody>
          <a:bodyPr>
            <a:normAutofit/>
          </a:bodyPr>
          <a:lstStyle/>
          <a:p>
            <a:r>
              <a:rPr lang="ru-RU" sz="3600" b="1" dirty="0" smtClean="0"/>
              <a:t>Организация работы хирургического стационара</a:t>
            </a:r>
            <a:endParaRPr lang="ru-RU" sz="3600" b="1" dirty="0"/>
          </a:p>
        </p:txBody>
      </p:sp>
      <p:sp>
        <p:nvSpPr>
          <p:cNvPr id="3" name="TextBox 2"/>
          <p:cNvSpPr txBox="1"/>
          <p:nvPr/>
        </p:nvSpPr>
        <p:spPr>
          <a:xfrm flipH="1">
            <a:off x="152399" y="1524000"/>
            <a:ext cx="8991599" cy="6001643"/>
          </a:xfrm>
          <a:prstGeom prst="rect">
            <a:avLst/>
          </a:prstGeom>
          <a:noFill/>
        </p:spPr>
        <p:txBody>
          <a:bodyPr wrap="square" rtlCol="0">
            <a:spAutoFit/>
          </a:bodyPr>
          <a:lstStyle/>
          <a:p>
            <a:r>
              <a:rPr lang="ru-RU" sz="3200" b="1" dirty="0" smtClean="0"/>
              <a:t>5. Соблюдение принципа зональности:</a:t>
            </a:r>
          </a:p>
          <a:p>
            <a:r>
              <a:rPr lang="ru-RU" sz="3200" b="1" dirty="0" smtClean="0"/>
              <a:t>     </a:t>
            </a:r>
            <a:r>
              <a:rPr lang="en-US" sz="3200" b="1" dirty="0" smtClean="0"/>
              <a:t>I</a:t>
            </a:r>
            <a:r>
              <a:rPr lang="ru-RU" sz="3200" b="1" dirty="0" smtClean="0"/>
              <a:t> – зона абсолютной стерильности;</a:t>
            </a:r>
          </a:p>
          <a:p>
            <a:pPr marL="539750" indent="-539750"/>
            <a:r>
              <a:rPr lang="ru-RU" sz="3200" b="1" dirty="0" smtClean="0"/>
              <a:t>     </a:t>
            </a:r>
            <a:r>
              <a:rPr lang="en-US" sz="3200" b="1" dirty="0" smtClean="0"/>
              <a:t>II</a:t>
            </a:r>
            <a:r>
              <a:rPr lang="ru-RU" sz="3200" b="1" dirty="0" smtClean="0"/>
              <a:t> – зона относительной        стерильности;</a:t>
            </a:r>
          </a:p>
          <a:p>
            <a:pPr marL="539750" indent="-539750"/>
            <a:r>
              <a:rPr lang="ru-RU" sz="3200" b="1" dirty="0" smtClean="0"/>
              <a:t>     </a:t>
            </a:r>
            <a:r>
              <a:rPr lang="en-US" sz="3200" b="1" dirty="0" smtClean="0"/>
              <a:t>III</a:t>
            </a:r>
            <a:r>
              <a:rPr lang="ru-RU" sz="3200" b="1" dirty="0" smtClean="0"/>
              <a:t> – зона ограниченного режима;</a:t>
            </a:r>
          </a:p>
          <a:p>
            <a:pPr marL="539750" indent="-539750"/>
            <a:r>
              <a:rPr lang="ru-RU" sz="3200" b="1" dirty="0" smtClean="0"/>
              <a:t>     I</a:t>
            </a:r>
            <a:r>
              <a:rPr lang="en-US" sz="3200" b="1" dirty="0" smtClean="0"/>
              <a:t>V</a:t>
            </a:r>
            <a:r>
              <a:rPr lang="ru-RU" sz="3200" b="1" dirty="0" smtClean="0"/>
              <a:t> – зона </a:t>
            </a:r>
            <a:r>
              <a:rPr lang="ru-RU" sz="3200" b="1" dirty="0" err="1" smtClean="0"/>
              <a:t>общебольничного</a:t>
            </a:r>
            <a:r>
              <a:rPr lang="ru-RU" sz="3200" b="1" dirty="0" smtClean="0"/>
              <a:t> режима</a:t>
            </a:r>
          </a:p>
          <a:p>
            <a:r>
              <a:rPr lang="ru-RU" sz="3200" b="1" dirty="0" smtClean="0"/>
              <a:t>В покое  за 1 час человек выделяет 10-100 тыс. микроорганизмов, а при разговоре до 1 млн. После операции микробов в операционной в 2-5 раз &gt; </a:t>
            </a:r>
          </a:p>
          <a:p>
            <a:pPr marL="539750" indent="-539750"/>
            <a:endParaRPr lang="ru-RU" sz="3200" b="1" dirty="0" smtClean="0"/>
          </a:p>
          <a:p>
            <a:r>
              <a:rPr lang="ru-RU" sz="3200" b="1" dirty="0" smtClean="0"/>
              <a:t>      </a:t>
            </a:r>
            <a:endParaRPr lang="ru-RU" sz="32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0"/>
            <a:ext cx="8534400" cy="1219200"/>
          </a:xfrm>
        </p:spPr>
        <p:txBody>
          <a:bodyPr>
            <a:normAutofit/>
          </a:bodyPr>
          <a:lstStyle/>
          <a:p>
            <a:r>
              <a:rPr lang="ru-RU" sz="3600" b="1" dirty="0" smtClean="0"/>
              <a:t>Организация работы хирургического стационара</a:t>
            </a:r>
            <a:endParaRPr lang="ru-RU" sz="3600" b="1" dirty="0"/>
          </a:p>
        </p:txBody>
      </p:sp>
      <p:sp>
        <p:nvSpPr>
          <p:cNvPr id="3" name="TextBox 2"/>
          <p:cNvSpPr txBox="1"/>
          <p:nvPr/>
        </p:nvSpPr>
        <p:spPr>
          <a:xfrm flipH="1">
            <a:off x="152399" y="1524000"/>
            <a:ext cx="8991599" cy="5509200"/>
          </a:xfrm>
          <a:prstGeom prst="rect">
            <a:avLst/>
          </a:prstGeom>
          <a:noFill/>
        </p:spPr>
        <p:txBody>
          <a:bodyPr wrap="square" rtlCol="0">
            <a:spAutoFit/>
          </a:bodyPr>
          <a:lstStyle/>
          <a:p>
            <a:r>
              <a:rPr lang="ru-RU" sz="3200" b="1" dirty="0" smtClean="0"/>
              <a:t>6. На 100 хирургических коек 2 операционные</a:t>
            </a:r>
          </a:p>
          <a:p>
            <a:r>
              <a:rPr lang="ru-RU" sz="3200" b="1" dirty="0" smtClean="0"/>
              <a:t>7. Стены выложены кафелем или покрыты масляной краской</a:t>
            </a:r>
          </a:p>
          <a:p>
            <a:r>
              <a:rPr lang="ru-RU" sz="3200" b="1" dirty="0" smtClean="0"/>
              <a:t>8. Все коммуникации в стенах</a:t>
            </a:r>
          </a:p>
          <a:p>
            <a:r>
              <a:rPr lang="ru-RU" sz="3200" b="1" dirty="0" smtClean="0"/>
              <a:t>9. В полу отверстие для стока воды</a:t>
            </a:r>
          </a:p>
          <a:p>
            <a:r>
              <a:rPr lang="ru-RU" sz="3200" b="1" dirty="0" smtClean="0"/>
              <a:t>10. Все приборы заземлены</a:t>
            </a:r>
          </a:p>
          <a:p>
            <a:r>
              <a:rPr lang="ru-RU" sz="3200" b="1" dirty="0" smtClean="0"/>
              <a:t>11. Температура 22-23°, влажность 50%</a:t>
            </a:r>
          </a:p>
          <a:p>
            <a:r>
              <a:rPr lang="ru-RU" sz="3200" b="1" dirty="0" smtClean="0"/>
              <a:t>12. Вентиляция проточно-вытяжная</a:t>
            </a:r>
          </a:p>
          <a:p>
            <a:pPr marL="539750" indent="-539750"/>
            <a:endParaRPr lang="ru-RU" sz="3200" b="1" dirty="0" smtClean="0"/>
          </a:p>
          <a:p>
            <a:r>
              <a:rPr lang="ru-RU" sz="3200" b="1" dirty="0" smtClean="0"/>
              <a:t>      </a:t>
            </a:r>
            <a:endParaRPr lang="ru-RU" sz="32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0"/>
            <a:ext cx="8534400" cy="1219200"/>
          </a:xfrm>
        </p:spPr>
        <p:txBody>
          <a:bodyPr>
            <a:normAutofit/>
          </a:bodyPr>
          <a:lstStyle/>
          <a:p>
            <a:r>
              <a:rPr lang="ru-RU" sz="3600" b="1" dirty="0" smtClean="0"/>
              <a:t>Организация работы хирургического стационара</a:t>
            </a:r>
            <a:endParaRPr lang="ru-RU" sz="3600" b="1" dirty="0"/>
          </a:p>
        </p:txBody>
      </p:sp>
      <p:sp>
        <p:nvSpPr>
          <p:cNvPr id="3" name="TextBox 2"/>
          <p:cNvSpPr txBox="1"/>
          <p:nvPr/>
        </p:nvSpPr>
        <p:spPr>
          <a:xfrm flipH="1">
            <a:off x="152399" y="1524000"/>
            <a:ext cx="8991599" cy="5509200"/>
          </a:xfrm>
          <a:prstGeom prst="rect">
            <a:avLst/>
          </a:prstGeom>
          <a:noFill/>
        </p:spPr>
        <p:txBody>
          <a:bodyPr wrap="square" rtlCol="0">
            <a:spAutoFit/>
          </a:bodyPr>
          <a:lstStyle/>
          <a:p>
            <a:r>
              <a:rPr lang="ru-RU" sz="3200" b="1" dirty="0" smtClean="0"/>
              <a:t>13. Принцип </a:t>
            </a:r>
            <a:r>
              <a:rPr lang="ru-RU" sz="3200" b="1" dirty="0" err="1" smtClean="0"/>
              <a:t>этапности</a:t>
            </a:r>
            <a:r>
              <a:rPr lang="ru-RU" sz="3200" b="1" dirty="0" smtClean="0"/>
              <a:t>:</a:t>
            </a:r>
          </a:p>
          <a:p>
            <a:r>
              <a:rPr lang="ru-RU" sz="3200" b="1" dirty="0" smtClean="0"/>
              <a:t>     </a:t>
            </a:r>
            <a:r>
              <a:rPr lang="en-US" sz="3200" b="1" dirty="0" smtClean="0"/>
              <a:t>I</a:t>
            </a:r>
            <a:r>
              <a:rPr lang="ru-RU" sz="3200" b="1" dirty="0" smtClean="0"/>
              <a:t> – гардероб;</a:t>
            </a:r>
          </a:p>
          <a:p>
            <a:pPr marL="539750" indent="-539750"/>
            <a:r>
              <a:rPr lang="ru-RU" sz="3200" b="1" dirty="0" smtClean="0"/>
              <a:t>     </a:t>
            </a:r>
            <a:r>
              <a:rPr lang="en-US" sz="3200" b="1" dirty="0" smtClean="0"/>
              <a:t>II</a:t>
            </a:r>
            <a:r>
              <a:rPr lang="ru-RU" sz="3200" b="1" dirty="0" smtClean="0"/>
              <a:t> – ординаторская;</a:t>
            </a:r>
          </a:p>
          <a:p>
            <a:pPr marL="539750" indent="-539750"/>
            <a:r>
              <a:rPr lang="ru-RU" sz="3200" b="1" dirty="0" smtClean="0"/>
              <a:t>     </a:t>
            </a:r>
            <a:r>
              <a:rPr lang="en-US" sz="3200" b="1" dirty="0" smtClean="0"/>
              <a:t>III</a:t>
            </a:r>
            <a:r>
              <a:rPr lang="ru-RU" sz="3200" b="1" dirty="0" smtClean="0"/>
              <a:t> – предоперационная</a:t>
            </a:r>
          </a:p>
          <a:p>
            <a:pPr marL="539750" indent="-539750"/>
            <a:r>
              <a:rPr lang="ru-RU" sz="3200" b="1" dirty="0" smtClean="0"/>
              <a:t>14. Уборка в операционной:</a:t>
            </a:r>
          </a:p>
          <a:p>
            <a:r>
              <a:rPr lang="ru-RU" sz="3200" b="1" dirty="0" smtClean="0"/>
              <a:t>     </a:t>
            </a:r>
            <a:r>
              <a:rPr lang="en-US" sz="3200" b="1" dirty="0" smtClean="0"/>
              <a:t>I</a:t>
            </a:r>
            <a:r>
              <a:rPr lang="ru-RU" sz="3200" b="1" dirty="0" smtClean="0"/>
              <a:t> – предварительная;</a:t>
            </a:r>
          </a:p>
          <a:p>
            <a:pPr marL="539750" indent="-539750"/>
            <a:r>
              <a:rPr lang="ru-RU" sz="3200" b="1" dirty="0" smtClean="0"/>
              <a:t>     </a:t>
            </a:r>
            <a:r>
              <a:rPr lang="en-US" sz="3200" b="1" dirty="0" smtClean="0"/>
              <a:t>II</a:t>
            </a:r>
            <a:r>
              <a:rPr lang="ru-RU" sz="3200" b="1" dirty="0" smtClean="0"/>
              <a:t> - текущая;</a:t>
            </a:r>
          </a:p>
          <a:p>
            <a:pPr marL="539750" indent="-539750"/>
            <a:r>
              <a:rPr lang="ru-RU" sz="3200" b="1" dirty="0" smtClean="0"/>
              <a:t>     </a:t>
            </a:r>
            <a:r>
              <a:rPr lang="en-US" sz="3200" b="1" dirty="0" smtClean="0"/>
              <a:t>III</a:t>
            </a:r>
            <a:r>
              <a:rPr lang="ru-RU" sz="3200" b="1" dirty="0" smtClean="0"/>
              <a:t> – заключительная;</a:t>
            </a:r>
          </a:p>
          <a:p>
            <a:pPr marL="539750" indent="-539750"/>
            <a:r>
              <a:rPr lang="ru-RU" sz="3200" b="1" dirty="0" smtClean="0"/>
              <a:t>     I</a:t>
            </a:r>
            <a:r>
              <a:rPr lang="en-US" sz="3200" b="1" dirty="0" smtClean="0"/>
              <a:t>V</a:t>
            </a:r>
            <a:r>
              <a:rPr lang="ru-RU" sz="3200" b="1" dirty="0" smtClean="0"/>
              <a:t> – генеральная</a:t>
            </a:r>
          </a:p>
          <a:p>
            <a:pPr marL="539750" indent="-539750"/>
            <a:endParaRPr lang="ru-RU" sz="3200" b="1" dirty="0" smtClean="0"/>
          </a:p>
          <a:p>
            <a:r>
              <a:rPr lang="ru-RU" sz="3200" b="1" dirty="0" smtClean="0"/>
              <a:t>      </a:t>
            </a:r>
            <a:endParaRPr lang="ru-RU" sz="32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458200" cy="830997"/>
          </a:xfrm>
          <a:prstGeom prst="rect">
            <a:avLst/>
          </a:prstGeom>
          <a:noFill/>
        </p:spPr>
        <p:txBody>
          <a:bodyPr wrap="square" rtlCol="0">
            <a:spAutoFit/>
          </a:bodyPr>
          <a:lstStyle/>
          <a:p>
            <a:pPr algn="ctr"/>
            <a:r>
              <a:rPr lang="ru-RU" sz="4800" b="1" dirty="0" smtClean="0"/>
              <a:t>Виды антисептики</a:t>
            </a:r>
            <a:endParaRPr lang="ru-RU" sz="4800" b="1" dirty="0"/>
          </a:p>
        </p:txBody>
      </p:sp>
      <p:sp>
        <p:nvSpPr>
          <p:cNvPr id="3" name="TextBox 2"/>
          <p:cNvSpPr txBox="1"/>
          <p:nvPr/>
        </p:nvSpPr>
        <p:spPr>
          <a:xfrm>
            <a:off x="685800" y="1676400"/>
            <a:ext cx="7848600" cy="2800767"/>
          </a:xfrm>
          <a:prstGeom prst="rect">
            <a:avLst/>
          </a:prstGeom>
          <a:noFill/>
        </p:spPr>
        <p:txBody>
          <a:bodyPr wrap="square" rtlCol="0">
            <a:spAutoFit/>
          </a:bodyPr>
          <a:lstStyle/>
          <a:p>
            <a:pPr algn="ctr"/>
            <a:r>
              <a:rPr lang="ru-RU" sz="4400" b="1" dirty="0" smtClean="0"/>
              <a:t>Механическая</a:t>
            </a:r>
          </a:p>
          <a:p>
            <a:pPr algn="ctr"/>
            <a:r>
              <a:rPr lang="ru-RU" sz="4400" b="1" dirty="0" smtClean="0"/>
              <a:t>Физическая</a:t>
            </a:r>
          </a:p>
          <a:p>
            <a:pPr algn="ctr"/>
            <a:r>
              <a:rPr lang="ru-RU" sz="4400" b="1" dirty="0" smtClean="0"/>
              <a:t>Химическая</a:t>
            </a:r>
          </a:p>
          <a:p>
            <a:pPr algn="ctr"/>
            <a:r>
              <a:rPr lang="ru-RU" sz="4400" b="1" dirty="0" smtClean="0"/>
              <a:t>Биологическая </a:t>
            </a:r>
            <a:endParaRPr lang="ru-RU" sz="44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915400" cy="830997"/>
          </a:xfrm>
          <a:prstGeom prst="rect">
            <a:avLst/>
          </a:prstGeom>
          <a:noFill/>
        </p:spPr>
        <p:txBody>
          <a:bodyPr wrap="square" rtlCol="0">
            <a:spAutoFit/>
          </a:bodyPr>
          <a:lstStyle/>
          <a:p>
            <a:pPr algn="ctr"/>
            <a:r>
              <a:rPr lang="ru-RU" sz="4800" b="1" dirty="0" smtClean="0"/>
              <a:t>Механическая  антисептика</a:t>
            </a:r>
            <a:endParaRPr lang="ru-RU" sz="4800" b="1" dirty="0"/>
          </a:p>
        </p:txBody>
      </p:sp>
      <p:sp>
        <p:nvSpPr>
          <p:cNvPr id="3" name="TextBox 2"/>
          <p:cNvSpPr txBox="1"/>
          <p:nvPr/>
        </p:nvSpPr>
        <p:spPr>
          <a:xfrm>
            <a:off x="685800" y="2761833"/>
            <a:ext cx="7848600" cy="2800767"/>
          </a:xfrm>
          <a:prstGeom prst="rect">
            <a:avLst/>
          </a:prstGeom>
          <a:noFill/>
        </p:spPr>
        <p:txBody>
          <a:bodyPr wrap="square" rtlCol="0">
            <a:spAutoFit/>
          </a:bodyPr>
          <a:lstStyle/>
          <a:p>
            <a:pPr algn="ctr"/>
            <a:r>
              <a:rPr lang="ru-RU" sz="4400" b="1" dirty="0" err="1" smtClean="0"/>
              <a:t>Пхо</a:t>
            </a:r>
            <a:r>
              <a:rPr lang="ru-RU" sz="4400" b="1" dirty="0" smtClean="0"/>
              <a:t> раны</a:t>
            </a:r>
          </a:p>
          <a:p>
            <a:pPr algn="ctr"/>
            <a:r>
              <a:rPr lang="ru-RU" sz="4400" b="1" dirty="0" err="1" smtClean="0"/>
              <a:t>Вхо</a:t>
            </a:r>
            <a:r>
              <a:rPr lang="ru-RU" sz="4400" b="1" dirty="0" smtClean="0"/>
              <a:t> раны</a:t>
            </a:r>
          </a:p>
          <a:p>
            <a:pPr algn="ctr"/>
            <a:r>
              <a:rPr lang="ru-RU" sz="4400" b="1" dirty="0" smtClean="0"/>
              <a:t>Вскрытие гнойников</a:t>
            </a:r>
          </a:p>
          <a:p>
            <a:pPr algn="ctr"/>
            <a:r>
              <a:rPr lang="ru-RU" sz="4400" b="1" dirty="0" smtClean="0"/>
              <a:t>Дренирование ран</a:t>
            </a:r>
            <a:endParaRPr lang="ru-RU" sz="4400"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915400" cy="830997"/>
          </a:xfrm>
          <a:prstGeom prst="rect">
            <a:avLst/>
          </a:prstGeom>
          <a:noFill/>
        </p:spPr>
        <p:txBody>
          <a:bodyPr wrap="square" rtlCol="0">
            <a:spAutoFit/>
          </a:bodyPr>
          <a:lstStyle/>
          <a:p>
            <a:pPr algn="ctr"/>
            <a:r>
              <a:rPr lang="ru-RU" sz="4800" b="1" dirty="0" smtClean="0"/>
              <a:t>Физическая  антисептика</a:t>
            </a:r>
            <a:endParaRPr lang="ru-RU" sz="4800" b="1" dirty="0"/>
          </a:p>
        </p:txBody>
      </p:sp>
      <p:sp>
        <p:nvSpPr>
          <p:cNvPr id="3" name="TextBox 2"/>
          <p:cNvSpPr txBox="1"/>
          <p:nvPr/>
        </p:nvSpPr>
        <p:spPr>
          <a:xfrm>
            <a:off x="685800" y="1676400"/>
            <a:ext cx="7848600" cy="4154984"/>
          </a:xfrm>
          <a:prstGeom prst="rect">
            <a:avLst/>
          </a:prstGeom>
          <a:noFill/>
        </p:spPr>
        <p:txBody>
          <a:bodyPr wrap="square" rtlCol="0">
            <a:spAutoFit/>
          </a:bodyPr>
          <a:lstStyle/>
          <a:p>
            <a:pPr algn="ctr"/>
            <a:r>
              <a:rPr lang="ru-RU" sz="4400" b="1" dirty="0" err="1" smtClean="0"/>
              <a:t>Уфо</a:t>
            </a:r>
            <a:r>
              <a:rPr lang="ru-RU" sz="4400" b="1" dirty="0" smtClean="0"/>
              <a:t> раны</a:t>
            </a:r>
          </a:p>
          <a:p>
            <a:pPr algn="ctr"/>
            <a:r>
              <a:rPr lang="ru-RU" sz="4400" b="1" dirty="0" smtClean="0"/>
              <a:t>Ультразвук</a:t>
            </a:r>
          </a:p>
          <a:p>
            <a:pPr algn="ctr"/>
            <a:r>
              <a:rPr lang="ru-RU" sz="4400" b="1" dirty="0" smtClean="0"/>
              <a:t>Лазер</a:t>
            </a:r>
          </a:p>
          <a:p>
            <a:pPr algn="ctr"/>
            <a:r>
              <a:rPr lang="ru-RU" sz="4400" b="1" dirty="0" smtClean="0"/>
              <a:t>Электрофорез</a:t>
            </a:r>
          </a:p>
          <a:p>
            <a:pPr algn="ctr"/>
            <a:r>
              <a:rPr lang="ru-RU" sz="4400" b="1" dirty="0" smtClean="0"/>
              <a:t>УВЧ</a:t>
            </a:r>
          </a:p>
          <a:p>
            <a:pPr algn="ctr"/>
            <a:r>
              <a:rPr lang="ru-RU" sz="4400" b="1" dirty="0" smtClean="0"/>
              <a:t>КВЧ</a:t>
            </a:r>
            <a:endParaRPr lang="ru-RU" sz="4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0"/>
            <a:ext cx="9144000" cy="1323439"/>
          </a:xfrm>
          <a:prstGeom prst="rect">
            <a:avLst/>
          </a:prstGeom>
          <a:noFill/>
        </p:spPr>
        <p:txBody>
          <a:bodyPr wrap="square" rtlCol="0">
            <a:spAutoFit/>
          </a:bodyPr>
          <a:lstStyle/>
          <a:p>
            <a:pPr algn="ctr"/>
            <a:r>
              <a:rPr lang="ru-RU" sz="4000" b="1" dirty="0" smtClean="0"/>
              <a:t>Классификация хирургического инструментария</a:t>
            </a:r>
            <a:endParaRPr lang="ru-RU" sz="4000" b="1" dirty="0"/>
          </a:p>
        </p:txBody>
      </p:sp>
      <p:sp>
        <p:nvSpPr>
          <p:cNvPr id="3" name="TextBox 2"/>
          <p:cNvSpPr txBox="1"/>
          <p:nvPr/>
        </p:nvSpPr>
        <p:spPr>
          <a:xfrm>
            <a:off x="152400" y="1905000"/>
            <a:ext cx="8763000" cy="3970318"/>
          </a:xfrm>
          <a:prstGeom prst="rect">
            <a:avLst/>
          </a:prstGeom>
          <a:noFill/>
        </p:spPr>
        <p:txBody>
          <a:bodyPr wrap="square" rtlCol="0">
            <a:spAutoFit/>
          </a:bodyPr>
          <a:lstStyle/>
          <a:p>
            <a:r>
              <a:rPr lang="ru-RU" sz="3600" b="1" dirty="0" smtClean="0"/>
              <a:t>А. </a:t>
            </a:r>
            <a:r>
              <a:rPr lang="ru-RU" sz="3600" b="1" dirty="0" err="1" smtClean="0"/>
              <a:t>Общехирургический</a:t>
            </a:r>
            <a:r>
              <a:rPr lang="ru-RU" sz="3600" b="1" dirty="0" smtClean="0"/>
              <a:t>:</a:t>
            </a:r>
          </a:p>
          <a:p>
            <a:r>
              <a:rPr lang="ru-RU" sz="3600" b="1" dirty="0" smtClean="0"/>
              <a:t>     1. Для </a:t>
            </a:r>
            <a:r>
              <a:rPr lang="ru-RU" sz="3600" b="1" dirty="0" err="1" smtClean="0"/>
              <a:t>разЪединения</a:t>
            </a:r>
            <a:r>
              <a:rPr lang="ru-RU" sz="3600" b="1" dirty="0" smtClean="0"/>
              <a:t> тканей</a:t>
            </a:r>
          </a:p>
          <a:p>
            <a:r>
              <a:rPr lang="ru-RU" sz="3600" b="1" dirty="0" smtClean="0"/>
              <a:t>     2. Для соединения тканей</a:t>
            </a:r>
          </a:p>
          <a:p>
            <a:r>
              <a:rPr lang="ru-RU" sz="3600" b="1" dirty="0" smtClean="0"/>
              <a:t>     3. Для остановки кровотечения</a:t>
            </a:r>
          </a:p>
          <a:p>
            <a:r>
              <a:rPr lang="ru-RU" sz="3600" b="1" dirty="0" smtClean="0"/>
              <a:t>     4. Для фиксации тканей</a:t>
            </a:r>
          </a:p>
          <a:p>
            <a:pPr marL="1254125" indent="-1254125"/>
            <a:r>
              <a:rPr lang="ru-RU" sz="3600" b="1" dirty="0" smtClean="0"/>
              <a:t>     5. Вспомогательные инструменты</a:t>
            </a:r>
            <a:endParaRPr lang="ru-RU" sz="36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
            <a:ext cx="9144000" cy="1323439"/>
          </a:xfrm>
          <a:prstGeom prst="rect">
            <a:avLst/>
          </a:prstGeom>
          <a:noFill/>
        </p:spPr>
        <p:txBody>
          <a:bodyPr wrap="square" rtlCol="0">
            <a:spAutoFit/>
          </a:bodyPr>
          <a:lstStyle/>
          <a:p>
            <a:pPr algn="ctr"/>
            <a:r>
              <a:rPr lang="ru-RU" sz="4000" b="1" dirty="0" smtClean="0"/>
              <a:t>Классификация хирургического инструментария</a:t>
            </a:r>
            <a:endParaRPr lang="ru-RU" sz="4000" b="1" dirty="0"/>
          </a:p>
        </p:txBody>
      </p:sp>
      <p:sp>
        <p:nvSpPr>
          <p:cNvPr id="3" name="TextBox 2"/>
          <p:cNvSpPr txBox="1"/>
          <p:nvPr/>
        </p:nvSpPr>
        <p:spPr>
          <a:xfrm>
            <a:off x="152400" y="1612642"/>
            <a:ext cx="8763000" cy="5016758"/>
          </a:xfrm>
          <a:prstGeom prst="rect">
            <a:avLst/>
          </a:prstGeom>
          <a:noFill/>
        </p:spPr>
        <p:txBody>
          <a:bodyPr wrap="square" rtlCol="0">
            <a:spAutoFit/>
          </a:bodyPr>
          <a:lstStyle/>
          <a:p>
            <a:r>
              <a:rPr lang="ru-RU" sz="3200" dirty="0" smtClean="0"/>
              <a:t>В. </a:t>
            </a:r>
            <a:r>
              <a:rPr lang="ru-RU" sz="3200" b="1" dirty="0" smtClean="0"/>
              <a:t>Специальный:</a:t>
            </a:r>
          </a:p>
          <a:p>
            <a:r>
              <a:rPr lang="ru-RU" sz="3200" b="1" dirty="0" smtClean="0"/>
              <a:t>     1. Для эндоскопических операций</a:t>
            </a:r>
          </a:p>
          <a:p>
            <a:r>
              <a:rPr lang="ru-RU" sz="3200" b="1" dirty="0" smtClean="0"/>
              <a:t>     2. Микрохирургический</a:t>
            </a:r>
          </a:p>
          <a:p>
            <a:r>
              <a:rPr lang="ru-RU" sz="3200" b="1" dirty="0" smtClean="0"/>
              <a:t>     3. Рентгенохирургический</a:t>
            </a:r>
          </a:p>
          <a:p>
            <a:r>
              <a:rPr lang="ru-RU" sz="3200" b="1" dirty="0" smtClean="0"/>
              <a:t>     4. Глазной</a:t>
            </a:r>
          </a:p>
          <a:p>
            <a:r>
              <a:rPr lang="ru-RU" sz="3200" b="1" dirty="0" smtClean="0"/>
              <a:t>     5. Нейрохирургический</a:t>
            </a:r>
          </a:p>
          <a:p>
            <a:r>
              <a:rPr lang="ru-RU" sz="3200" b="1" dirty="0" smtClean="0"/>
              <a:t>     6. Гинекологический</a:t>
            </a:r>
          </a:p>
          <a:p>
            <a:r>
              <a:rPr lang="ru-RU" sz="3200" b="1" dirty="0" smtClean="0"/>
              <a:t>     7. Для ЛОР операций</a:t>
            </a:r>
          </a:p>
          <a:p>
            <a:r>
              <a:rPr lang="ru-RU" sz="3200" b="1" dirty="0" smtClean="0"/>
              <a:t>     8. Сосудистый</a:t>
            </a:r>
          </a:p>
          <a:p>
            <a:r>
              <a:rPr lang="ru-RU" sz="3200" b="1" dirty="0" smtClean="0"/>
              <a:t>      9. </a:t>
            </a:r>
            <a:r>
              <a:rPr lang="ru-RU" sz="3200" b="1" dirty="0" err="1" smtClean="0"/>
              <a:t>Роботохирургия</a:t>
            </a:r>
            <a:endParaRPr lang="ru-RU" sz="32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1143000"/>
          </a:xfrm>
        </p:spPr>
        <p:txBody>
          <a:bodyPr>
            <a:normAutofit/>
          </a:bodyPr>
          <a:lstStyle/>
          <a:p>
            <a:pPr algn="ctr"/>
            <a:r>
              <a:rPr lang="ru-RU" sz="5400" b="1" dirty="0" smtClean="0"/>
              <a:t>шовный материал</a:t>
            </a:r>
            <a:endParaRPr lang="ru-RU" sz="5400" b="1" dirty="0"/>
          </a:p>
        </p:txBody>
      </p:sp>
      <p:sp>
        <p:nvSpPr>
          <p:cNvPr id="3" name="TextBox 2"/>
          <p:cNvSpPr txBox="1"/>
          <p:nvPr/>
        </p:nvSpPr>
        <p:spPr>
          <a:xfrm>
            <a:off x="152400" y="1524000"/>
            <a:ext cx="8610600" cy="4832092"/>
          </a:xfrm>
          <a:prstGeom prst="rect">
            <a:avLst/>
          </a:prstGeom>
          <a:blipFill>
            <a:blip r:embed="rId3" cstate="print"/>
            <a:tile tx="0" ty="0" sx="100000" sy="100000" flip="none" algn="tl"/>
          </a:blipFill>
        </p:spPr>
        <p:txBody>
          <a:bodyPr wrap="square" rtlCol="0">
            <a:spAutoFit/>
          </a:bodyPr>
          <a:lstStyle/>
          <a:p>
            <a:r>
              <a:rPr lang="ru-RU" sz="4400" b="1" dirty="0" smtClean="0"/>
              <a:t>По строению: </a:t>
            </a:r>
            <a:r>
              <a:rPr lang="ru-RU" sz="4400" b="1" dirty="0" err="1" smtClean="0"/>
              <a:t>монофеламентный</a:t>
            </a:r>
            <a:endParaRPr lang="ru-RU" sz="4400" b="1" dirty="0" smtClean="0"/>
          </a:p>
          <a:p>
            <a:pPr marL="3494088"/>
            <a:r>
              <a:rPr lang="ru-RU" sz="4400" b="1" dirty="0" err="1" smtClean="0"/>
              <a:t>полифеламентный</a:t>
            </a:r>
            <a:r>
              <a:rPr lang="ru-RU" sz="4400" b="1" dirty="0" smtClean="0"/>
              <a:t>:</a:t>
            </a:r>
          </a:p>
          <a:p>
            <a:pPr marL="3494088"/>
            <a:r>
              <a:rPr lang="ru-RU" sz="4400" b="1" dirty="0" smtClean="0"/>
              <a:t>Плетеный</a:t>
            </a:r>
          </a:p>
          <a:p>
            <a:pPr marL="3494088"/>
            <a:r>
              <a:rPr lang="ru-RU" sz="4400" b="1" dirty="0" smtClean="0"/>
              <a:t>Крученый</a:t>
            </a:r>
          </a:p>
          <a:p>
            <a:pPr marL="3494088"/>
            <a:r>
              <a:rPr lang="ru-RU" sz="4400" b="1" dirty="0" smtClean="0"/>
              <a:t>Комплексный с</a:t>
            </a:r>
          </a:p>
          <a:p>
            <a:pPr marL="3494088"/>
            <a:r>
              <a:rPr lang="ru-RU" sz="4400" b="1" dirty="0" smtClean="0"/>
              <a:t>полимерным покрытием</a:t>
            </a:r>
            <a:endParaRPr lang="ru-RU" sz="44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1143000"/>
          </a:xfrm>
        </p:spPr>
        <p:txBody>
          <a:bodyPr>
            <a:normAutofit/>
          </a:bodyPr>
          <a:lstStyle/>
          <a:p>
            <a:pPr algn="ctr"/>
            <a:r>
              <a:rPr lang="ru-RU" sz="5400" b="1" dirty="0" smtClean="0"/>
              <a:t>шовный материал</a:t>
            </a:r>
            <a:endParaRPr lang="ru-RU" sz="5400" b="1" dirty="0"/>
          </a:p>
        </p:txBody>
      </p:sp>
      <p:sp>
        <p:nvSpPr>
          <p:cNvPr id="3" name="TextBox 2"/>
          <p:cNvSpPr txBox="1"/>
          <p:nvPr/>
        </p:nvSpPr>
        <p:spPr>
          <a:xfrm>
            <a:off x="152400" y="1371600"/>
            <a:ext cx="8610600" cy="769441"/>
          </a:xfrm>
          <a:prstGeom prst="rect">
            <a:avLst/>
          </a:prstGeom>
          <a:noFill/>
        </p:spPr>
        <p:txBody>
          <a:bodyPr wrap="square" rtlCol="0">
            <a:spAutoFit/>
          </a:bodyPr>
          <a:lstStyle/>
          <a:p>
            <a:pPr algn="ctr"/>
            <a:r>
              <a:rPr lang="ru-RU" sz="4400" b="1" dirty="0" smtClean="0"/>
              <a:t>По способности к </a:t>
            </a:r>
            <a:r>
              <a:rPr lang="ru-RU" sz="4400" b="1" dirty="0" err="1" smtClean="0"/>
              <a:t>биодеструкции</a:t>
            </a:r>
            <a:endParaRPr lang="ru-RU" sz="4400" b="1" dirty="0"/>
          </a:p>
        </p:txBody>
      </p:sp>
      <p:sp>
        <p:nvSpPr>
          <p:cNvPr id="4" name="TextBox 3"/>
          <p:cNvSpPr txBox="1"/>
          <p:nvPr/>
        </p:nvSpPr>
        <p:spPr>
          <a:xfrm>
            <a:off x="228600" y="2209800"/>
            <a:ext cx="3886200" cy="4524315"/>
          </a:xfrm>
          <a:prstGeom prst="rect">
            <a:avLst/>
          </a:prstGeom>
          <a:solidFill>
            <a:srgbClr val="FFFF00"/>
          </a:solidFill>
        </p:spPr>
        <p:txBody>
          <a:bodyPr wrap="square" rtlCol="0">
            <a:spAutoFit/>
          </a:bodyPr>
          <a:lstStyle/>
          <a:p>
            <a:r>
              <a:rPr lang="ru-RU" sz="3600" b="1" dirty="0" err="1" smtClean="0">
                <a:solidFill>
                  <a:srgbClr val="C00000"/>
                </a:solidFill>
              </a:rPr>
              <a:t>Рассасываюшийся</a:t>
            </a:r>
            <a:endParaRPr lang="ru-RU" sz="3600" b="1" dirty="0" smtClean="0">
              <a:solidFill>
                <a:srgbClr val="C00000"/>
              </a:solidFill>
            </a:endParaRPr>
          </a:p>
          <a:p>
            <a:r>
              <a:rPr lang="ru-RU" sz="3600" b="1" dirty="0" smtClean="0"/>
              <a:t>Кетгут, </a:t>
            </a:r>
            <a:r>
              <a:rPr lang="ru-RU" sz="3600" b="1" dirty="0" err="1" smtClean="0"/>
              <a:t>коллоген</a:t>
            </a:r>
            <a:endParaRPr lang="ru-RU" sz="3600" b="1" dirty="0" smtClean="0"/>
          </a:p>
          <a:p>
            <a:r>
              <a:rPr lang="ru-RU" sz="3600" b="1" dirty="0" err="1" smtClean="0"/>
              <a:t>Окцелон</a:t>
            </a:r>
            <a:r>
              <a:rPr lang="ru-RU" sz="3600" b="1" dirty="0" smtClean="0"/>
              <a:t>, </a:t>
            </a:r>
            <a:r>
              <a:rPr lang="ru-RU" sz="3600" b="1" dirty="0" err="1" smtClean="0"/>
              <a:t>кацелон</a:t>
            </a:r>
            <a:endParaRPr lang="ru-RU" sz="3600" b="1" dirty="0" smtClean="0"/>
          </a:p>
          <a:p>
            <a:r>
              <a:rPr lang="ru-RU" sz="3600" b="1" dirty="0" err="1" smtClean="0"/>
              <a:t>Викрил</a:t>
            </a:r>
            <a:r>
              <a:rPr lang="ru-RU" sz="3600" b="1" dirty="0" smtClean="0"/>
              <a:t>, </a:t>
            </a:r>
            <a:r>
              <a:rPr lang="ru-RU" sz="3600" b="1" dirty="0" err="1" smtClean="0"/>
              <a:t>дексон</a:t>
            </a:r>
            <a:r>
              <a:rPr lang="ru-RU" sz="3600" b="1" dirty="0" smtClean="0"/>
              <a:t>, </a:t>
            </a:r>
            <a:r>
              <a:rPr lang="ru-RU" sz="3600" b="1" dirty="0" err="1" smtClean="0"/>
              <a:t>максон</a:t>
            </a:r>
            <a:r>
              <a:rPr lang="ru-RU" sz="3600" b="1" dirty="0" smtClean="0"/>
              <a:t>, </a:t>
            </a:r>
            <a:r>
              <a:rPr lang="ru-RU" sz="3600" b="1" dirty="0" err="1" smtClean="0"/>
              <a:t>полисорб</a:t>
            </a:r>
            <a:endParaRPr lang="ru-RU" sz="3600" b="1" dirty="0" smtClean="0"/>
          </a:p>
          <a:p>
            <a:r>
              <a:rPr lang="ru-RU" sz="3600" b="1" dirty="0" err="1" smtClean="0"/>
              <a:t>Полидиоксанон</a:t>
            </a:r>
            <a:r>
              <a:rPr lang="ru-RU" sz="3600" b="1" dirty="0" smtClean="0"/>
              <a:t> </a:t>
            </a:r>
          </a:p>
          <a:p>
            <a:endParaRPr lang="ru-RU" sz="3600" b="1" dirty="0" smtClean="0"/>
          </a:p>
          <a:p>
            <a:endParaRPr lang="ru-RU" sz="3600" b="1" dirty="0"/>
          </a:p>
        </p:txBody>
      </p:sp>
      <p:sp>
        <p:nvSpPr>
          <p:cNvPr id="5" name="TextBox 4"/>
          <p:cNvSpPr txBox="1"/>
          <p:nvPr/>
        </p:nvSpPr>
        <p:spPr>
          <a:xfrm>
            <a:off x="4267200" y="2209800"/>
            <a:ext cx="4876800" cy="4524315"/>
          </a:xfrm>
          <a:prstGeom prst="rect">
            <a:avLst/>
          </a:prstGeom>
          <a:solidFill>
            <a:schemeClr val="accent1">
              <a:lumMod val="40000"/>
              <a:lumOff val="60000"/>
            </a:schemeClr>
          </a:solidFill>
        </p:spPr>
        <p:txBody>
          <a:bodyPr wrap="square" rtlCol="0">
            <a:spAutoFit/>
          </a:bodyPr>
          <a:lstStyle/>
          <a:p>
            <a:r>
              <a:rPr lang="ru-RU" sz="3600" b="1" dirty="0" err="1" smtClean="0">
                <a:solidFill>
                  <a:srgbClr val="C00000"/>
                </a:solidFill>
              </a:rPr>
              <a:t>Нерассасываюшийся</a:t>
            </a:r>
            <a:endParaRPr lang="ru-RU" sz="3600" b="1" dirty="0" smtClean="0">
              <a:solidFill>
                <a:srgbClr val="C00000"/>
              </a:solidFill>
            </a:endParaRPr>
          </a:p>
          <a:p>
            <a:r>
              <a:rPr lang="ru-RU" sz="3600" b="1" dirty="0" smtClean="0"/>
              <a:t>Капрон</a:t>
            </a:r>
          </a:p>
          <a:p>
            <a:r>
              <a:rPr lang="ru-RU" sz="3600" b="1" dirty="0" smtClean="0"/>
              <a:t>Лавсан, нейлон, </a:t>
            </a:r>
            <a:r>
              <a:rPr lang="ru-RU" sz="3600" b="1" dirty="0" err="1" smtClean="0"/>
              <a:t>марилен</a:t>
            </a:r>
            <a:r>
              <a:rPr lang="ru-RU" sz="3600" b="1" dirty="0" smtClean="0"/>
              <a:t>, </a:t>
            </a:r>
            <a:r>
              <a:rPr lang="ru-RU" sz="3600" b="1" dirty="0" err="1" smtClean="0"/>
              <a:t>этибонд</a:t>
            </a:r>
            <a:endParaRPr lang="ru-RU" sz="3600" b="1" dirty="0" smtClean="0"/>
          </a:p>
          <a:p>
            <a:r>
              <a:rPr lang="ru-RU" sz="3600" b="1" dirty="0" err="1" smtClean="0"/>
              <a:t>Пролен</a:t>
            </a:r>
            <a:r>
              <a:rPr lang="ru-RU" sz="3600" b="1" dirty="0" smtClean="0"/>
              <a:t>, пропилен, </a:t>
            </a:r>
            <a:r>
              <a:rPr lang="ru-RU" sz="3600" b="1" dirty="0" err="1" smtClean="0"/>
              <a:t>суржилен</a:t>
            </a:r>
            <a:r>
              <a:rPr lang="ru-RU" sz="3600" b="1" dirty="0" smtClean="0"/>
              <a:t> </a:t>
            </a:r>
          </a:p>
          <a:p>
            <a:r>
              <a:rPr lang="ru-RU" sz="3600" b="1" dirty="0" err="1" smtClean="0"/>
              <a:t>Корален</a:t>
            </a:r>
            <a:endParaRPr lang="ru-RU" sz="3600" b="1" dirty="0" smtClean="0"/>
          </a:p>
          <a:p>
            <a:r>
              <a:rPr lang="ru-RU" sz="3600" b="1" dirty="0" smtClean="0"/>
              <a:t>Полиуретановые нити </a:t>
            </a:r>
            <a:endParaRPr lang="ru-RU" sz="3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Autofit/>
          </a:bodyPr>
          <a:lstStyle/>
          <a:p>
            <a:pPr algn="ctr"/>
            <a:r>
              <a:rPr lang="ru-RU" sz="4400" b="1" dirty="0" smtClean="0"/>
              <a:t>Эмпирический период</a:t>
            </a:r>
            <a:br>
              <a:rPr lang="ru-RU" sz="4400" b="1" dirty="0" smtClean="0"/>
            </a:br>
            <a:r>
              <a:rPr lang="ru-RU" sz="4400" b="1" dirty="0" smtClean="0"/>
              <a:t>до </a:t>
            </a:r>
            <a:r>
              <a:rPr lang="en-US" sz="4400" b="1" dirty="0" smtClean="0"/>
              <a:t>XVI </a:t>
            </a:r>
            <a:r>
              <a:rPr lang="ru-RU" sz="4400" b="1" dirty="0" smtClean="0"/>
              <a:t>века</a:t>
            </a:r>
            <a:endParaRPr lang="ru-RU" sz="4400" b="1" dirty="0"/>
          </a:p>
        </p:txBody>
      </p:sp>
      <p:sp>
        <p:nvSpPr>
          <p:cNvPr id="3" name="TextBox 2"/>
          <p:cNvSpPr txBox="1"/>
          <p:nvPr/>
        </p:nvSpPr>
        <p:spPr>
          <a:xfrm>
            <a:off x="152400" y="1295400"/>
            <a:ext cx="8839200" cy="5078313"/>
          </a:xfrm>
          <a:prstGeom prst="rect">
            <a:avLst/>
          </a:prstGeom>
          <a:noFill/>
        </p:spPr>
        <p:txBody>
          <a:bodyPr wrap="square" rtlCol="0">
            <a:spAutoFit/>
          </a:bodyPr>
          <a:lstStyle/>
          <a:p>
            <a:r>
              <a:rPr lang="ru-RU" sz="3600" b="1" dirty="0" smtClean="0">
                <a:solidFill>
                  <a:srgbClr val="C00000"/>
                </a:solidFill>
              </a:rPr>
              <a:t>Древний Египет </a:t>
            </a:r>
            <a:r>
              <a:rPr lang="ru-RU" sz="3600" b="1" dirty="0" smtClean="0"/>
              <a:t>(2,5 тыс. лет тому назад) – рецепты мазей для ран, ампутация конечностей, удаление камней из мочевого пузыря,</a:t>
            </a:r>
            <a:r>
              <a:rPr lang="en-US" sz="3600" b="1" dirty="0" smtClean="0"/>
              <a:t> </a:t>
            </a:r>
            <a:r>
              <a:rPr lang="ru-RU" sz="3600" b="1" dirty="0" smtClean="0"/>
              <a:t>кастрация, применение опия, конопли, врачебная специализация (врачи по глазным, зубным, внутренним болезням), зависимость от благодетеля</a:t>
            </a:r>
            <a:endParaRPr lang="ru-RU" sz="3600"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76200"/>
            <a:ext cx="8382000" cy="1143000"/>
          </a:xfrm>
          <a:solidFill>
            <a:schemeClr val="accent1">
              <a:lumMod val="40000"/>
              <a:lumOff val="60000"/>
            </a:schemeClr>
          </a:solidFill>
        </p:spPr>
        <p:txBody>
          <a:bodyPr>
            <a:noAutofit/>
          </a:bodyPr>
          <a:lstStyle/>
          <a:p>
            <a:pPr algn="ctr"/>
            <a:r>
              <a:rPr lang="ru-RU" b="1" dirty="0" smtClean="0"/>
              <a:t>Требования предъявляемые к шовному материалу</a:t>
            </a:r>
            <a:endParaRPr lang="ru-RU" b="1" dirty="0"/>
          </a:p>
        </p:txBody>
      </p:sp>
      <p:sp>
        <p:nvSpPr>
          <p:cNvPr id="6" name="TextBox 5"/>
          <p:cNvSpPr txBox="1"/>
          <p:nvPr/>
        </p:nvSpPr>
        <p:spPr>
          <a:xfrm>
            <a:off x="228600" y="2209800"/>
            <a:ext cx="8780802" cy="3416320"/>
          </a:xfrm>
          <a:prstGeom prst="rect">
            <a:avLst/>
          </a:prstGeom>
          <a:solidFill>
            <a:srgbClr val="FFFF00"/>
          </a:solidFill>
        </p:spPr>
        <p:txBody>
          <a:bodyPr wrap="none" rtlCol="0">
            <a:spAutoFit/>
          </a:bodyPr>
          <a:lstStyle/>
          <a:p>
            <a:pPr>
              <a:buFont typeface="Arial" pitchFamily="34" charset="0"/>
              <a:buChar char="•"/>
            </a:pPr>
            <a:r>
              <a:rPr lang="ru-RU" sz="3600" b="1" dirty="0" smtClean="0"/>
              <a:t>Иметь гладкую и ровную поверхность</a:t>
            </a:r>
          </a:p>
          <a:p>
            <a:pPr>
              <a:buFont typeface="Arial" pitchFamily="34" charset="0"/>
              <a:buChar char="•"/>
            </a:pPr>
            <a:r>
              <a:rPr lang="ru-RU" sz="3600" b="1" dirty="0" smtClean="0"/>
              <a:t>Быть эластичным и гибким</a:t>
            </a:r>
          </a:p>
          <a:p>
            <a:pPr>
              <a:buFont typeface="Arial" pitchFamily="34" charset="0"/>
              <a:buChar char="•"/>
            </a:pPr>
            <a:r>
              <a:rPr lang="ru-RU" sz="3600" b="1" dirty="0" smtClean="0"/>
              <a:t>Быть прочным до образования рубца</a:t>
            </a:r>
          </a:p>
          <a:p>
            <a:pPr>
              <a:buFont typeface="Arial" pitchFamily="34" charset="0"/>
              <a:buChar char="•"/>
            </a:pPr>
            <a:r>
              <a:rPr lang="ru-RU" sz="3600" b="1" dirty="0" smtClean="0"/>
              <a:t>Быть </a:t>
            </a:r>
            <a:r>
              <a:rPr lang="ru-RU" sz="3600" b="1" dirty="0" err="1" smtClean="0"/>
              <a:t>атравматичным</a:t>
            </a:r>
            <a:endParaRPr lang="ru-RU" sz="3600" b="1" dirty="0" smtClean="0"/>
          </a:p>
          <a:p>
            <a:pPr>
              <a:buFont typeface="Arial" pitchFamily="34" charset="0"/>
              <a:buChar char="•"/>
            </a:pPr>
            <a:r>
              <a:rPr lang="ru-RU" sz="3600" b="1" dirty="0" smtClean="0"/>
              <a:t>Обладать способностью к биодеградации</a:t>
            </a:r>
          </a:p>
          <a:p>
            <a:pPr>
              <a:buFont typeface="Arial" pitchFamily="34" charset="0"/>
              <a:buChar char="•"/>
            </a:pPr>
            <a:r>
              <a:rPr lang="ru-RU" sz="3600" b="1" dirty="0" smtClean="0"/>
              <a:t>Обладать </a:t>
            </a:r>
            <a:r>
              <a:rPr lang="ru-RU" sz="3600" b="1" dirty="0" err="1" smtClean="0"/>
              <a:t>биосовместимостью</a:t>
            </a:r>
            <a:endParaRPr lang="ru-RU" sz="3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Autofit/>
          </a:bodyPr>
          <a:lstStyle/>
          <a:p>
            <a:pPr algn="ctr"/>
            <a:r>
              <a:rPr lang="ru-RU" sz="4400" b="1" dirty="0" smtClean="0"/>
              <a:t>Эмпирический период</a:t>
            </a:r>
            <a:br>
              <a:rPr lang="ru-RU" sz="4400" b="1" dirty="0" smtClean="0"/>
            </a:br>
            <a:r>
              <a:rPr lang="ru-RU" sz="4400" b="1" dirty="0" smtClean="0"/>
              <a:t>до </a:t>
            </a:r>
            <a:r>
              <a:rPr lang="en-US" sz="4400" b="1" dirty="0" smtClean="0"/>
              <a:t>XVI </a:t>
            </a:r>
            <a:r>
              <a:rPr lang="ru-RU" sz="4400" b="1" dirty="0" smtClean="0"/>
              <a:t>века</a:t>
            </a:r>
            <a:endParaRPr lang="ru-RU" sz="4400" b="1" dirty="0"/>
          </a:p>
        </p:txBody>
      </p:sp>
      <p:sp>
        <p:nvSpPr>
          <p:cNvPr id="3" name="TextBox 2"/>
          <p:cNvSpPr txBox="1"/>
          <p:nvPr/>
        </p:nvSpPr>
        <p:spPr>
          <a:xfrm>
            <a:off x="457200" y="1724085"/>
            <a:ext cx="8153400" cy="4524315"/>
          </a:xfrm>
          <a:prstGeom prst="rect">
            <a:avLst/>
          </a:prstGeom>
          <a:noFill/>
        </p:spPr>
        <p:txBody>
          <a:bodyPr wrap="square" rtlCol="0">
            <a:spAutoFit/>
          </a:bodyPr>
          <a:lstStyle/>
          <a:p>
            <a:r>
              <a:rPr lang="ru-RU" sz="3600" b="1" dirty="0" smtClean="0">
                <a:solidFill>
                  <a:srgbClr val="C00000"/>
                </a:solidFill>
              </a:rPr>
              <a:t>Древняя Индия </a:t>
            </a:r>
            <a:r>
              <a:rPr lang="ru-RU" sz="3600" b="1" dirty="0" smtClean="0"/>
              <a:t>–</a:t>
            </a:r>
            <a:r>
              <a:rPr lang="ru-RU" sz="3600" b="1" dirty="0" smtClean="0">
                <a:solidFill>
                  <a:srgbClr val="C00000"/>
                </a:solidFill>
              </a:rPr>
              <a:t> </a:t>
            </a:r>
            <a:r>
              <a:rPr lang="ru-RU" sz="3600" b="1" dirty="0" smtClean="0"/>
              <a:t>остановка кровотечения, наложение швов, хирургические иглы, удаление инородных тел, ринопластика</a:t>
            </a:r>
          </a:p>
          <a:p>
            <a:r>
              <a:rPr lang="en-US" sz="3600" b="1" dirty="0" err="1" smtClean="0">
                <a:solidFill>
                  <a:srgbClr val="C00000"/>
                </a:solidFill>
              </a:rPr>
              <a:t>Sucruta</a:t>
            </a:r>
            <a:r>
              <a:rPr lang="ru-RU" sz="3600" b="1" dirty="0" smtClean="0">
                <a:solidFill>
                  <a:srgbClr val="C00000"/>
                </a:solidFill>
              </a:rPr>
              <a:t> </a:t>
            </a:r>
            <a:r>
              <a:rPr lang="ru-RU" sz="3600" b="1" dirty="0" smtClean="0"/>
              <a:t>– кишечный шов до </a:t>
            </a:r>
            <a:r>
              <a:rPr lang="en-US" sz="3600" b="1" dirty="0" smtClean="0"/>
              <a:t>XI</a:t>
            </a:r>
            <a:r>
              <a:rPr lang="ru-RU" sz="3600" b="1" dirty="0" smtClean="0"/>
              <a:t> века (муравьи), кишечная непроходимость, Кесарево сечение</a:t>
            </a:r>
            <a:endParaRPr lang="ru-RU" sz="3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Autofit/>
          </a:bodyPr>
          <a:lstStyle/>
          <a:p>
            <a:pPr algn="ctr"/>
            <a:r>
              <a:rPr lang="ru-RU" sz="4400" b="1" dirty="0" smtClean="0"/>
              <a:t>Эмпирический период</a:t>
            </a:r>
            <a:br>
              <a:rPr lang="ru-RU" sz="4400" b="1" dirty="0" smtClean="0"/>
            </a:br>
            <a:r>
              <a:rPr lang="ru-RU" sz="4400" b="1" dirty="0" smtClean="0"/>
              <a:t>до </a:t>
            </a:r>
            <a:r>
              <a:rPr lang="en-US" sz="4400" b="1" dirty="0" smtClean="0"/>
              <a:t>XVI </a:t>
            </a:r>
            <a:r>
              <a:rPr lang="ru-RU" sz="4400" b="1" dirty="0" smtClean="0"/>
              <a:t>века</a:t>
            </a:r>
            <a:endParaRPr lang="ru-RU" sz="4400" b="1" dirty="0"/>
          </a:p>
        </p:txBody>
      </p:sp>
      <p:sp>
        <p:nvSpPr>
          <p:cNvPr id="3" name="TextBox 2"/>
          <p:cNvSpPr txBox="1"/>
          <p:nvPr/>
        </p:nvSpPr>
        <p:spPr>
          <a:xfrm>
            <a:off x="457200" y="1536442"/>
            <a:ext cx="8534400" cy="4401205"/>
          </a:xfrm>
          <a:prstGeom prst="rect">
            <a:avLst/>
          </a:prstGeom>
          <a:noFill/>
        </p:spPr>
        <p:txBody>
          <a:bodyPr wrap="square" rtlCol="0">
            <a:spAutoFit/>
          </a:bodyPr>
          <a:lstStyle/>
          <a:p>
            <a:r>
              <a:rPr lang="ru-RU" sz="4000" b="1" dirty="0" smtClean="0">
                <a:solidFill>
                  <a:srgbClr val="C00000"/>
                </a:solidFill>
              </a:rPr>
              <a:t>Древняя Греция </a:t>
            </a:r>
            <a:r>
              <a:rPr lang="ru-RU" sz="4000" b="1" dirty="0" smtClean="0"/>
              <a:t>–</a:t>
            </a:r>
            <a:r>
              <a:rPr lang="ru-RU" sz="4000" b="1" dirty="0" smtClean="0">
                <a:solidFill>
                  <a:srgbClr val="C00000"/>
                </a:solidFill>
              </a:rPr>
              <a:t> </a:t>
            </a:r>
            <a:r>
              <a:rPr lang="ru-RU" sz="4000" b="1" dirty="0" smtClean="0"/>
              <a:t>(7 тыс. лет тому назад) </a:t>
            </a:r>
          </a:p>
          <a:p>
            <a:r>
              <a:rPr lang="ru-RU" sz="4000" b="1" dirty="0" smtClean="0">
                <a:solidFill>
                  <a:srgbClr val="C00000"/>
                </a:solidFill>
              </a:rPr>
              <a:t>Гиппократ</a:t>
            </a:r>
            <a:r>
              <a:rPr lang="ru-RU" sz="4000" b="1" dirty="0" smtClean="0"/>
              <a:t> – родоначальник хирургии, типы заживления ран, очищение ран (вино), приподнятое положение конечности при кровотечениях</a:t>
            </a:r>
            <a:endParaRPr lang="ru-RU" sz="4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Autofit/>
          </a:bodyPr>
          <a:lstStyle/>
          <a:p>
            <a:pPr algn="ctr"/>
            <a:r>
              <a:rPr lang="ru-RU" sz="4400" b="1" dirty="0" smtClean="0"/>
              <a:t>Эмпирический период</a:t>
            </a:r>
            <a:br>
              <a:rPr lang="ru-RU" sz="4400" b="1" dirty="0" smtClean="0"/>
            </a:br>
            <a:r>
              <a:rPr lang="ru-RU" sz="4400" b="1" dirty="0" smtClean="0"/>
              <a:t>до </a:t>
            </a:r>
            <a:r>
              <a:rPr lang="en-US" sz="4400" b="1" dirty="0" smtClean="0"/>
              <a:t>XVI </a:t>
            </a:r>
            <a:r>
              <a:rPr lang="ru-RU" sz="4400" b="1" dirty="0" smtClean="0"/>
              <a:t>века</a:t>
            </a:r>
            <a:endParaRPr lang="ru-RU" sz="4400" b="1" dirty="0"/>
          </a:p>
        </p:txBody>
      </p:sp>
      <p:sp>
        <p:nvSpPr>
          <p:cNvPr id="3" name="TextBox 2"/>
          <p:cNvSpPr txBox="1"/>
          <p:nvPr/>
        </p:nvSpPr>
        <p:spPr>
          <a:xfrm>
            <a:off x="457200" y="1536442"/>
            <a:ext cx="8153400" cy="4401205"/>
          </a:xfrm>
          <a:prstGeom prst="rect">
            <a:avLst/>
          </a:prstGeom>
          <a:noFill/>
        </p:spPr>
        <p:txBody>
          <a:bodyPr wrap="square" rtlCol="0">
            <a:spAutoFit/>
          </a:bodyPr>
          <a:lstStyle/>
          <a:p>
            <a:r>
              <a:rPr lang="ru-RU" sz="4000" b="1" dirty="0" smtClean="0">
                <a:solidFill>
                  <a:srgbClr val="C00000"/>
                </a:solidFill>
              </a:rPr>
              <a:t>Гиппократ </a:t>
            </a:r>
            <a:r>
              <a:rPr lang="ru-RU" sz="4000" b="1" dirty="0" smtClean="0"/>
              <a:t>– липкий пластырь, принцип чистоты врача, опрятный вид, коротко остриженные ногти, чистый перевязочный материал, источник заразы окружающий воздух, дренаж при плеврите</a:t>
            </a:r>
            <a:endParaRPr lang="ru-RU" sz="4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Autofit/>
          </a:bodyPr>
          <a:lstStyle/>
          <a:p>
            <a:pPr algn="ctr"/>
            <a:r>
              <a:rPr lang="ru-RU" sz="4400" b="1" dirty="0" smtClean="0"/>
              <a:t>Эмпирический период</a:t>
            </a:r>
            <a:br>
              <a:rPr lang="ru-RU" sz="4400" b="1" dirty="0" smtClean="0"/>
            </a:br>
            <a:r>
              <a:rPr lang="ru-RU" sz="4400" b="1" dirty="0" smtClean="0"/>
              <a:t>до </a:t>
            </a:r>
            <a:r>
              <a:rPr lang="en-US" sz="4400" b="1" dirty="0" smtClean="0"/>
              <a:t>XVI </a:t>
            </a:r>
            <a:r>
              <a:rPr lang="ru-RU" sz="4400" b="1" dirty="0" smtClean="0"/>
              <a:t>века</a:t>
            </a:r>
            <a:endParaRPr lang="ru-RU" sz="4400" b="1" dirty="0"/>
          </a:p>
        </p:txBody>
      </p:sp>
      <p:sp>
        <p:nvSpPr>
          <p:cNvPr id="3" name="TextBox 2"/>
          <p:cNvSpPr txBox="1"/>
          <p:nvPr/>
        </p:nvSpPr>
        <p:spPr>
          <a:xfrm>
            <a:off x="457200" y="1371600"/>
            <a:ext cx="8153400" cy="5755422"/>
          </a:xfrm>
          <a:prstGeom prst="rect">
            <a:avLst/>
          </a:prstGeom>
          <a:noFill/>
        </p:spPr>
        <p:txBody>
          <a:bodyPr wrap="square" rtlCol="0">
            <a:spAutoFit/>
          </a:bodyPr>
          <a:lstStyle/>
          <a:p>
            <a:r>
              <a:rPr lang="ru-RU" sz="4000" b="1" dirty="0" smtClean="0">
                <a:solidFill>
                  <a:srgbClr val="C00000"/>
                </a:solidFill>
              </a:rPr>
              <a:t>Гиппократ</a:t>
            </a:r>
            <a:r>
              <a:rPr lang="ru-RU" sz="4000" b="1" dirty="0" smtClean="0"/>
              <a:t> </a:t>
            </a:r>
            <a:r>
              <a:rPr lang="ru-RU" sz="3600" b="1" dirty="0" smtClean="0"/>
              <a:t>– при переломах черепа «давящую косточку следует удалять»; </a:t>
            </a:r>
          </a:p>
          <a:p>
            <a:pPr lvl="0"/>
            <a:r>
              <a:rPr lang="ru-RU" sz="3600" b="1" dirty="0" smtClean="0"/>
              <a:t>разделение ран на чистые и гнойные;</a:t>
            </a:r>
            <a:r>
              <a:rPr lang="ru-RU" sz="3600" b="1" dirty="0" smtClean="0">
                <a:solidFill>
                  <a:prstClr val="black"/>
                </a:solidFill>
              </a:rPr>
              <a:t> </a:t>
            </a:r>
          </a:p>
          <a:p>
            <a:pPr lvl="0"/>
            <a:r>
              <a:rPr lang="ru-RU" sz="3600" b="1" dirty="0" smtClean="0">
                <a:solidFill>
                  <a:prstClr val="black"/>
                </a:solidFill>
              </a:rPr>
              <a:t>лечение абсцесса и флегмоны, рожи, столбняка;</a:t>
            </a:r>
          </a:p>
          <a:p>
            <a:pPr lvl="0"/>
            <a:r>
              <a:rPr lang="ru-RU" sz="3600" b="1" dirty="0" smtClean="0"/>
              <a:t>формулировка врачебного кодекса– клятвы Гиппократа</a:t>
            </a:r>
            <a:endParaRPr lang="ru-RU" sz="3600" b="1" dirty="0" smtClean="0">
              <a:solidFill>
                <a:prstClr val="black"/>
              </a:solidFill>
            </a:endParaRPr>
          </a:p>
          <a:p>
            <a:endParaRPr lang="ru-RU" sz="4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Autofit/>
          </a:bodyPr>
          <a:lstStyle/>
          <a:p>
            <a:pPr algn="ctr"/>
            <a:r>
              <a:rPr lang="ru-RU" sz="4400" b="1" dirty="0" smtClean="0"/>
              <a:t>Эмпирический период</a:t>
            </a:r>
            <a:br>
              <a:rPr lang="ru-RU" sz="4400" b="1" dirty="0" smtClean="0"/>
            </a:br>
            <a:r>
              <a:rPr lang="ru-RU" sz="4400" b="1" dirty="0" smtClean="0"/>
              <a:t>до </a:t>
            </a:r>
            <a:r>
              <a:rPr lang="en-US" sz="4400" b="1" dirty="0" smtClean="0"/>
              <a:t>XVI </a:t>
            </a:r>
            <a:r>
              <a:rPr lang="ru-RU" sz="4400" b="1" dirty="0" smtClean="0"/>
              <a:t>века</a:t>
            </a:r>
            <a:endParaRPr lang="ru-RU" sz="4400" b="1" dirty="0"/>
          </a:p>
        </p:txBody>
      </p:sp>
      <p:sp>
        <p:nvSpPr>
          <p:cNvPr id="3" name="TextBox 2"/>
          <p:cNvSpPr txBox="1"/>
          <p:nvPr/>
        </p:nvSpPr>
        <p:spPr>
          <a:xfrm>
            <a:off x="228600" y="1536442"/>
            <a:ext cx="8686800" cy="4524315"/>
          </a:xfrm>
          <a:prstGeom prst="rect">
            <a:avLst/>
          </a:prstGeom>
          <a:noFill/>
        </p:spPr>
        <p:txBody>
          <a:bodyPr wrap="square" rtlCol="0">
            <a:spAutoFit/>
          </a:bodyPr>
          <a:lstStyle/>
          <a:p>
            <a:r>
              <a:rPr lang="ru-RU" sz="3600" b="1" dirty="0" smtClean="0">
                <a:solidFill>
                  <a:srgbClr val="C00000"/>
                </a:solidFill>
              </a:rPr>
              <a:t>Хирургия Римской империи </a:t>
            </a:r>
            <a:r>
              <a:rPr lang="ru-RU" sz="3600" b="1" dirty="0" err="1" smtClean="0">
                <a:solidFill>
                  <a:srgbClr val="C00000"/>
                </a:solidFill>
              </a:rPr>
              <a:t>Цельс</a:t>
            </a:r>
            <a:r>
              <a:rPr lang="ru-RU" sz="3600" b="1" dirty="0" smtClean="0"/>
              <a:t>:</a:t>
            </a:r>
            <a:r>
              <a:rPr lang="ru-RU" sz="3600" b="1" dirty="0" smtClean="0">
                <a:solidFill>
                  <a:srgbClr val="C00000"/>
                </a:solidFill>
              </a:rPr>
              <a:t> </a:t>
            </a:r>
            <a:r>
              <a:rPr lang="ru-RU" sz="3600" b="1" dirty="0" smtClean="0"/>
              <a:t>тампонада раны при кровотечениях, перевязка сосудов - использование лигатуры, воздействие на грануляционную ткань, </a:t>
            </a:r>
            <a:r>
              <a:rPr lang="ru-RU" sz="3600" dirty="0" smtClean="0"/>
              <a:t> </a:t>
            </a:r>
            <a:r>
              <a:rPr lang="ru-RU" sz="3600" b="1" dirty="0" smtClean="0"/>
              <a:t>описал характерные признаки воспаления и методики многих операций</a:t>
            </a:r>
            <a:endParaRPr lang="ru-RU" sz="3600"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_rels/them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image" Target="../media/image9.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4.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7.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713</TotalTime>
  <Words>1246</Words>
  <Application>Microsoft Office PowerPoint</Application>
  <PresentationFormat>Экран (4:3)</PresentationFormat>
  <Paragraphs>213</Paragraphs>
  <Slides>40</Slides>
  <Notes>7</Notes>
  <HiddenSlides>0</HiddenSlides>
  <MMClips>0</MMClips>
  <ScaleCrop>false</ScaleCrop>
  <HeadingPairs>
    <vt:vector size="4" baseType="variant">
      <vt:variant>
        <vt:lpstr>Тема</vt:lpstr>
      </vt:variant>
      <vt:variant>
        <vt:i4>7</vt:i4>
      </vt:variant>
      <vt:variant>
        <vt:lpstr>Заголовки слайдов</vt:lpstr>
      </vt:variant>
      <vt:variant>
        <vt:i4>40</vt:i4>
      </vt:variant>
    </vt:vector>
  </HeadingPairs>
  <TitlesOfParts>
    <vt:vector size="47" baseType="lpstr">
      <vt:lpstr>Бумажная</vt:lpstr>
      <vt:lpstr>Литейная</vt:lpstr>
      <vt:lpstr>Аспект</vt:lpstr>
      <vt:lpstr>Эркер</vt:lpstr>
      <vt:lpstr>Изящная</vt:lpstr>
      <vt:lpstr>Обычная</vt:lpstr>
      <vt:lpstr>Официальная</vt:lpstr>
      <vt:lpstr>История развития хирургии Асептика</vt:lpstr>
      <vt:lpstr>Периоды развития хирургии</vt:lpstr>
      <vt:lpstr>Эмпирический период до XVI века</vt:lpstr>
      <vt:lpstr>Эмпирический период до XVI века</vt:lpstr>
      <vt:lpstr>Эмпирический период до XVI века</vt:lpstr>
      <vt:lpstr>Эмпирический период до XVI века</vt:lpstr>
      <vt:lpstr>Эмпирический период до XVI века</vt:lpstr>
      <vt:lpstr>Эмпирический период до XVI века</vt:lpstr>
      <vt:lpstr>Эмпирический период до XVI века</vt:lpstr>
      <vt:lpstr>Эмпирический период до XVI века</vt:lpstr>
      <vt:lpstr>Эмпирический период до XVI века</vt:lpstr>
      <vt:lpstr>Анатомический период   XVI – XVIII век</vt:lpstr>
      <vt:lpstr>Анатомический период   XVI – XVIII век</vt:lpstr>
      <vt:lpstr>Биологический период   XIX –век</vt:lpstr>
      <vt:lpstr>Биологический период   XIX –век</vt:lpstr>
      <vt:lpstr>Биологический период   XIX –век</vt:lpstr>
      <vt:lpstr>Предшественники Листера</vt:lpstr>
      <vt:lpstr>Предшественники Листера</vt:lpstr>
      <vt:lpstr>Предшественники Листера</vt:lpstr>
      <vt:lpstr>Учение Листера</vt:lpstr>
      <vt:lpstr>Учение Листера в России</vt:lpstr>
      <vt:lpstr>Слайд 22</vt:lpstr>
      <vt:lpstr>Слайд 23</vt:lpstr>
      <vt:lpstr>Слайд 24</vt:lpstr>
      <vt:lpstr>Физиолого-экспериментальный период XX век</vt:lpstr>
      <vt:lpstr>Современный период –восстановительной и реконструктивной хирургии конец XX - начало XXI века</vt:lpstr>
      <vt:lpstr>Слайд 27</vt:lpstr>
      <vt:lpstr>Организация работы хирургического стационара</vt:lpstr>
      <vt:lpstr>Организация работы хирургического стационара</vt:lpstr>
      <vt:lpstr>Организация работы хирургического стационара</vt:lpstr>
      <vt:lpstr>Организация работы хирургического стационара</vt:lpstr>
      <vt:lpstr>Организация работы хирургического стационара</vt:lpstr>
      <vt:lpstr>Слайд 33</vt:lpstr>
      <vt:lpstr>Слайд 34</vt:lpstr>
      <vt:lpstr>Слайд 35</vt:lpstr>
      <vt:lpstr>Слайд 36</vt:lpstr>
      <vt:lpstr>Слайд 37</vt:lpstr>
      <vt:lpstr>шовный материал</vt:lpstr>
      <vt:lpstr>шовный материал</vt:lpstr>
      <vt:lpstr>Требования предъявляемые к шовному материалу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развития хирургии Асептика</dc:title>
  <dc:creator>ППК</dc:creator>
  <cp:lastModifiedBy>Вонька</cp:lastModifiedBy>
  <cp:revision>48</cp:revision>
  <dcterms:created xsi:type="dcterms:W3CDTF">2015-09-06T04:53:52Z</dcterms:created>
  <dcterms:modified xsi:type="dcterms:W3CDTF">2016-09-01T16:14:26Z</dcterms:modified>
</cp:coreProperties>
</file>