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9" r:id="rId3"/>
    <p:sldId id="308" r:id="rId4"/>
    <p:sldId id="260" r:id="rId5"/>
    <p:sldId id="309" r:id="rId6"/>
    <p:sldId id="258" r:id="rId7"/>
    <p:sldId id="257" r:id="rId8"/>
    <p:sldId id="312" r:id="rId9"/>
    <p:sldId id="262" r:id="rId10"/>
    <p:sldId id="314" r:id="rId11"/>
    <p:sldId id="313" r:id="rId12"/>
    <p:sldId id="267" r:id="rId13"/>
    <p:sldId id="264" r:id="rId14"/>
    <p:sldId id="268" r:id="rId15"/>
    <p:sldId id="269" r:id="rId16"/>
    <p:sldId id="270" r:id="rId17"/>
    <p:sldId id="315" r:id="rId18"/>
    <p:sldId id="311" r:id="rId19"/>
    <p:sldId id="298" r:id="rId20"/>
    <p:sldId id="271" r:id="rId21"/>
    <p:sldId id="277" r:id="rId22"/>
    <p:sldId id="295" r:id="rId23"/>
    <p:sldId id="279" r:id="rId24"/>
    <p:sldId id="286" r:id="rId25"/>
    <p:sldId id="296" r:id="rId26"/>
    <p:sldId id="303" r:id="rId27"/>
    <p:sldId id="304" r:id="rId28"/>
    <p:sldId id="289" r:id="rId29"/>
    <p:sldId id="283" r:id="rId30"/>
    <p:sldId id="284" r:id="rId31"/>
    <p:sldId id="266" r:id="rId32"/>
    <p:sldId id="297" r:id="rId33"/>
    <p:sldId id="287" r:id="rId34"/>
    <p:sldId id="305" r:id="rId35"/>
    <p:sldId id="306" r:id="rId36"/>
    <p:sldId id="299" r:id="rId37"/>
    <p:sldId id="300" r:id="rId38"/>
    <p:sldId id="276" r:id="rId39"/>
    <p:sldId id="302" r:id="rId40"/>
    <p:sldId id="294" r:id="rId41"/>
    <p:sldId id="274" r:id="rId42"/>
    <p:sldId id="293" r:id="rId43"/>
    <p:sldId id="275" r:id="rId44"/>
    <p:sldId id="272" r:id="rId45"/>
    <p:sldId id="265" r:id="rId46"/>
    <p:sldId id="282" r:id="rId47"/>
    <p:sldId id="261" r:id="rId48"/>
    <p:sldId id="285" r:id="rId49"/>
    <p:sldId id="263" r:id="rId50"/>
    <p:sldId id="273" r:id="rId51"/>
    <p:sldId id="316" r:id="rId52"/>
    <p:sldId id="317" r:id="rId53"/>
    <p:sldId id="318" r:id="rId54"/>
    <p:sldId id="319" r:id="rId55"/>
    <p:sldId id="320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918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CC760-27A8-4E8E-A13B-5941F477792F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AD61-A89F-4121-918F-B508F8CBE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0401-3E35-48C2-8F97-8CF84422EA12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93DED-7652-423C-9562-DB3677CA0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BE03-6A88-4DF9-ADBD-0F4AFAA1F129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F1D4-ACD5-407B-8891-EB8E35266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80FC-8A92-461E-91B2-6268C6F323CA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1EC47-2B62-40EC-8290-3FAACD35F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26CF9-AC90-4780-B941-82E948675533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F285-3C2B-41F5-BB7D-6ACAAFFDE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B54C-A52F-4C10-B88A-AF73CE39EFBB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6635-C732-42DE-8E12-29185A417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D4A7-8DFE-4234-A422-B876BF0E3EA9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A5F1-9709-44D2-8118-D42225C1E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4AEE2-6CC8-4FC2-926E-00807B961F68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9124-F366-43A6-BFD2-99ECF67A3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CF5E-9A8F-4EBB-B1C2-2A842E3D84AA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E432-9B73-4E5F-920D-98956553C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00B5-B95B-4AAB-9296-3B99BBDF7C12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7DE5-1653-4CD0-A065-1B2575E26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F7AD-8CF4-48E6-B63A-06E95188CB03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F609-91E4-4D07-8A84-353FDDC94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6CA2-7FF6-4E52-82AA-896359134069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3A4E-24D8-452D-9243-56E3B35E7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67828D-BA70-45C6-866E-BEA314DCE5BD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467F7C-FB27-4CDE-A748-749D5E34A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/>
          </p:cNvSpPr>
          <p:nvPr>
            <p:ph type="title"/>
          </p:nvPr>
        </p:nvSpPr>
        <p:spPr>
          <a:xfrm>
            <a:off x="500063" y="47863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00"/>
                </a:solidFill>
              </a:rPr>
              <a:t>Физиология дыхания. </a:t>
            </a:r>
            <a:br>
              <a:rPr lang="ru-RU" sz="4800" b="1" smtClean="0">
                <a:solidFill>
                  <a:srgbClr val="FFFF00"/>
                </a:solidFill>
              </a:rPr>
            </a:br>
            <a:r>
              <a:rPr lang="ru-RU" sz="4800" b="1" smtClean="0">
                <a:solidFill>
                  <a:srgbClr val="FFFF00"/>
                </a:solidFill>
              </a:rPr>
              <a:t>Общие положения.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3913028" y="5870619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СО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751522" y="1841678"/>
            <a:ext cx="1223493" cy="656822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/>
              <a:t>2 АТФ</a:t>
            </a:r>
          </a:p>
        </p:txBody>
      </p:sp>
      <p:sp>
        <p:nvSpPr>
          <p:cNvPr id="8" name="Овал 7"/>
          <p:cNvSpPr/>
          <p:nvPr/>
        </p:nvSpPr>
        <p:spPr>
          <a:xfrm>
            <a:off x="3449386" y="11183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578" y="888640"/>
            <a:ext cx="8731876" cy="596935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77290" y="515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953810" y="746973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309864" y="2137893"/>
            <a:ext cx="1751527" cy="476518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гликолиз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846227" y="2962140"/>
            <a:ext cx="2859114" cy="5537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Пировиноградная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862880" y="2794717"/>
            <a:ext cx="1828799" cy="82424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2 молекулы молочная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2826908" y="1976908"/>
            <a:ext cx="553791" cy="74697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ольцо 21"/>
          <p:cNvSpPr/>
          <p:nvPr/>
        </p:nvSpPr>
        <p:spPr>
          <a:xfrm>
            <a:off x="2975021" y="3863660"/>
            <a:ext cx="2498500" cy="1519707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Цикл трикарбоновых кислот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782625" y="3953815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 flipV="1">
            <a:off x="3987623" y="5542748"/>
            <a:ext cx="772735" cy="325188"/>
          </a:xfrm>
          <a:prstGeom prst="rightArrow">
            <a:avLst>
              <a:gd name="adj1" fmla="val 56612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925906" y="1800894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936638" y="2558601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3962396" y="3550275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2395466" y="3052292"/>
            <a:ext cx="695459" cy="321972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816966" y="5829837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6553192" y="4853189"/>
            <a:ext cx="1187014" cy="826395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/>
              <a:t>36 АТФ</a:t>
            </a:r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5756862" y="1094703"/>
            <a:ext cx="463639" cy="238259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2537138" y="3733800"/>
            <a:ext cx="447362" cy="293745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10648" y="2110993"/>
            <a:ext cx="24188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анаэробное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7605" y="5008740"/>
            <a:ext cx="211391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4726542" y="5035640"/>
            <a:ext cx="2009112" cy="65682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Цепь переноса электронов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5966148" y="4710449"/>
            <a:ext cx="508716" cy="309093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5400000" flipV="1">
            <a:off x="6037520" y="5680126"/>
            <a:ext cx="453980" cy="324112"/>
          </a:xfrm>
          <a:prstGeom prst="rightArrow">
            <a:avLst>
              <a:gd name="adj1" fmla="val 56612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6" grpId="0" animBg="1"/>
      <p:bldP spid="28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23" grpId="0" animBg="1"/>
      <p:bldP spid="2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352283"/>
            <a:ext cx="9144000" cy="5280338"/>
          </a:xfrm>
        </p:spPr>
        <p:txBody>
          <a:bodyPr/>
          <a:lstStyle/>
          <a:p>
            <a:pPr eaLnBrk="1" hangingPunct="1"/>
            <a:r>
              <a:rPr lang="ru-RU" sz="4400" b="1" i="1" dirty="0" smtClean="0"/>
              <a:t>аэробное дыхание</a:t>
            </a:r>
          </a:p>
          <a:p>
            <a:pPr lvl="1" eaLnBrk="1" hangingPunct="1"/>
            <a:r>
              <a:rPr lang="ru-RU" sz="4000" dirty="0" smtClean="0"/>
              <a:t>Требуется кислород;</a:t>
            </a:r>
          </a:p>
          <a:p>
            <a:pPr lvl="1" eaLnBrk="1" hangingPunct="1"/>
            <a:r>
              <a:rPr lang="ru-RU" sz="4000" dirty="0" smtClean="0"/>
              <a:t>молекулы питательных веществ полностью окисляются до СО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 и воды; </a:t>
            </a:r>
          </a:p>
          <a:p>
            <a:pPr lvl="1" eaLnBrk="1" hangingPunct="1"/>
            <a:r>
              <a:rPr lang="ru-RU" sz="4000" i="1" dirty="0" smtClean="0">
                <a:latin typeface="Calibri" pitchFamily="34" charset="0"/>
              </a:rPr>
              <a:t>38 молекулы АТФ.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Прямое дыхание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3643313" y="1714500"/>
            <a:ext cx="4857750" cy="3357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72250" y="2286000"/>
            <a:ext cx="1285875" cy="1357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19762264">
            <a:off x="5081588" y="2822575"/>
            <a:ext cx="714375" cy="10715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357438" y="3214688"/>
            <a:ext cx="2786062" cy="214312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3214688" y="3643313"/>
            <a:ext cx="2214562" cy="1571625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1643063" y="3071813"/>
            <a:ext cx="785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О</a:t>
            </a:r>
            <a:r>
              <a:rPr lang="ru-RU">
                <a:latin typeface="Calibri" pitchFamily="34" charset="0"/>
              </a:rPr>
              <a:t>2</a:t>
            </a:r>
          </a:p>
        </p:txBody>
      </p:sp>
      <p:sp>
        <p:nvSpPr>
          <p:cNvPr id="8201" name="TextBox 12"/>
          <p:cNvSpPr txBox="1">
            <a:spLocks noChangeArrowheads="1"/>
          </p:cNvSpPr>
          <p:nvPr/>
        </p:nvSpPr>
        <p:spPr bwMode="auto">
          <a:xfrm>
            <a:off x="2000250" y="5214938"/>
            <a:ext cx="1143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СО</a:t>
            </a:r>
            <a:r>
              <a:rPr lang="ru-RU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439863"/>
          </a:xfrm>
        </p:spPr>
        <p:txBody>
          <a:bodyPr/>
          <a:lstStyle/>
          <a:p>
            <a:pPr eaLnBrk="1" hangingPunct="1"/>
            <a:r>
              <a:rPr lang="ru-RU" sz="7200" b="1" smtClean="0"/>
              <a:t>М=</a:t>
            </a:r>
            <a:r>
              <a:rPr lang="en-US" sz="7200" b="1" smtClean="0"/>
              <a:t>DS</a:t>
            </a:r>
            <a:r>
              <a:rPr lang="ru-RU" sz="7200" b="1" smtClean="0"/>
              <a:t>(</a:t>
            </a:r>
            <a:r>
              <a:rPr lang="en-US" sz="7200" b="1" smtClean="0"/>
              <a:t>a</a:t>
            </a:r>
            <a:r>
              <a:rPr lang="ru-RU" sz="7200" b="1" baseline="-25000" smtClean="0"/>
              <a:t>1</a:t>
            </a:r>
            <a:r>
              <a:rPr lang="ru-RU" sz="7200" b="1" smtClean="0"/>
              <a:t> – </a:t>
            </a:r>
            <a:r>
              <a:rPr lang="en-US" sz="7200" b="1" smtClean="0"/>
              <a:t>a</a:t>
            </a:r>
            <a:r>
              <a:rPr lang="ru-RU" sz="7200" b="1" baseline="-25000" smtClean="0"/>
              <a:t>2</a:t>
            </a:r>
            <a:r>
              <a:rPr lang="ru-RU" sz="7200" b="1" smtClean="0"/>
              <a:t>)/х</a:t>
            </a:r>
            <a:endParaRPr lang="ru-RU" sz="7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3116"/>
            <a:ext cx="8229600" cy="407196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300" b="1" dirty="0" smtClean="0"/>
              <a:t>Скорость </a:t>
            </a:r>
            <a:r>
              <a:rPr lang="ru-RU" sz="4300" b="1" dirty="0"/>
              <a:t>переноса </a:t>
            </a:r>
            <a:r>
              <a:rPr lang="ru-RU" sz="4300" b="1" dirty="0" smtClean="0"/>
              <a:t>газа </a:t>
            </a:r>
            <a:r>
              <a:rPr lang="ru-RU" sz="4300" b="1" i="1" dirty="0"/>
              <a:t>М </a:t>
            </a:r>
            <a:r>
              <a:rPr lang="ru-RU" sz="4300" b="1" dirty="0"/>
              <a:t>зависит </a:t>
            </a:r>
            <a:endParaRPr lang="en-US" sz="43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 </a:t>
            </a:r>
            <a:r>
              <a:rPr lang="ru-RU" dirty="0"/>
              <a:t>площади </a:t>
            </a:r>
            <a:r>
              <a:rPr lang="en-US" dirty="0"/>
              <a:t>S</a:t>
            </a:r>
            <a:r>
              <a:rPr lang="ru-RU" dirty="0"/>
              <a:t>, через которую осуществляется диффузия,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диффузионного </a:t>
            </a:r>
            <a:r>
              <a:rPr lang="ru-RU" dirty="0"/>
              <a:t>расстояния </a:t>
            </a:r>
            <a:r>
              <a:rPr lang="ru-RU" i="1" dirty="0" err="1"/>
              <a:t>х</a:t>
            </a:r>
            <a:r>
              <a:rPr lang="ru-RU" b="1" dirty="0"/>
              <a:t>, 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коэффициента </a:t>
            </a:r>
            <a:r>
              <a:rPr lang="ru-RU" dirty="0"/>
              <a:t>диффузии </a:t>
            </a:r>
            <a:r>
              <a:rPr lang="en-US" i="1" dirty="0"/>
              <a:t>D </a:t>
            </a:r>
            <a:r>
              <a:rPr lang="ru-RU" dirty="0"/>
              <a:t>и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разницы </a:t>
            </a:r>
            <a:r>
              <a:rPr lang="ru-RU" dirty="0"/>
              <a:t>концентраций газов по обе стороны диффузионной поверхности </a:t>
            </a:r>
            <a:r>
              <a:rPr lang="ru-RU" i="1" dirty="0"/>
              <a:t>(а</a:t>
            </a:r>
            <a:r>
              <a:rPr lang="ru-RU" i="1" baseline="-25000" dirty="0"/>
              <a:t>1</a:t>
            </a:r>
            <a:r>
              <a:rPr lang="ru-RU" i="1" dirty="0"/>
              <a:t> — а</a:t>
            </a:r>
            <a:r>
              <a:rPr lang="ru-RU" i="1" baseline="-25000" dirty="0"/>
              <a:t>2</a:t>
            </a:r>
            <a:r>
              <a:rPr lang="ru-RU" i="1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857750" y="2000250"/>
            <a:ext cx="3786188" cy="392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43688" y="392906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214438" y="3643313"/>
            <a:ext cx="1143000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643063" y="407193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7" name="Содержимое 2"/>
          <p:cNvSpPr>
            <a:spLocks noGrp="1"/>
          </p:cNvSpPr>
          <p:nvPr>
            <p:ph idx="1"/>
          </p:nvPr>
        </p:nvSpPr>
        <p:spPr>
          <a:xfrm>
            <a:off x="857250" y="285750"/>
            <a:ext cx="3357563" cy="1857375"/>
          </a:xfrm>
        </p:spPr>
        <p:txBody>
          <a:bodyPr/>
          <a:lstStyle/>
          <a:p>
            <a:pPr eaLnBrk="1" hangingPunct="1"/>
            <a:r>
              <a:rPr lang="en-US" sz="4800" smtClean="0"/>
              <a:t>S=4</a:t>
            </a:r>
            <a:r>
              <a:rPr lang="el-GR" sz="4800" smtClean="0"/>
              <a:t>π</a:t>
            </a:r>
            <a:r>
              <a:rPr lang="en-US" sz="4800" smtClean="0"/>
              <a:t>r</a:t>
            </a:r>
            <a:r>
              <a:rPr lang="en-US" sz="4800" baseline="30000" smtClean="0"/>
              <a:t>2</a:t>
            </a:r>
          </a:p>
          <a:p>
            <a:pPr eaLnBrk="1" hangingPunct="1"/>
            <a:r>
              <a:rPr lang="en-US" sz="4800" smtClean="0"/>
              <a:t>V=4/3</a:t>
            </a:r>
            <a:r>
              <a:rPr lang="el-GR" sz="4800" smtClean="0"/>
              <a:t>π</a:t>
            </a:r>
            <a:r>
              <a:rPr lang="en-US" sz="4800" smtClean="0"/>
              <a:t>r</a:t>
            </a:r>
            <a:r>
              <a:rPr lang="en-US" sz="4800" baseline="30000" smtClean="0"/>
              <a:t>3</a:t>
            </a:r>
            <a:endParaRPr lang="ru-RU" sz="4800" baseline="30000" smtClean="0"/>
          </a:p>
          <a:p>
            <a:pPr eaLnBrk="1" hangingPunct="1">
              <a:buFont typeface="Arial" charset="0"/>
              <a:buNone/>
            </a:pPr>
            <a:endParaRPr lang="ru-RU" sz="4800" baseline="30000" smtClean="0"/>
          </a:p>
        </p:txBody>
      </p:sp>
      <p:cxnSp>
        <p:nvCxnSpPr>
          <p:cNvPr id="7" name="Прямая со стрелкой 6"/>
          <p:cNvCxnSpPr>
            <a:stCxn id="4" idx="0"/>
          </p:cNvCxnSpPr>
          <p:nvPr/>
        </p:nvCxnSpPr>
        <p:spPr>
          <a:xfrm rot="16200000" flipH="1">
            <a:off x="1535113" y="3894138"/>
            <a:ext cx="501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0"/>
          </p:cNvCxnSpPr>
          <p:nvPr/>
        </p:nvCxnSpPr>
        <p:spPr>
          <a:xfrm rot="16200000" flipH="1">
            <a:off x="1499394" y="3929856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1499394" y="3928269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0"/>
          </p:cNvCxnSpPr>
          <p:nvPr/>
        </p:nvCxnSpPr>
        <p:spPr>
          <a:xfrm rot="16200000" flipH="1">
            <a:off x="1499394" y="3929856"/>
            <a:ext cx="5715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715000" y="3000375"/>
            <a:ext cx="2071688" cy="7143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57250" y="2928938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r = 1</a:t>
            </a:r>
            <a:r>
              <a:rPr lang="ru-RU" sz="3200"/>
              <a:t>мм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72188" y="1214438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r = 1</a:t>
            </a:r>
            <a:r>
              <a:rPr lang="ru-RU" sz="3200"/>
              <a:t>см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438" y="5214938"/>
            <a:ext cx="3857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Р</a:t>
            </a:r>
            <a:r>
              <a:rPr lang="ru-RU" sz="3200"/>
              <a:t>о</a:t>
            </a:r>
            <a:r>
              <a:rPr lang="ru-RU" sz="3200" baseline="-25000"/>
              <a:t>2</a:t>
            </a:r>
            <a:r>
              <a:rPr lang="en-US" sz="4400"/>
              <a:t> = </a:t>
            </a:r>
            <a:r>
              <a:rPr lang="ru-RU" sz="4400"/>
              <a:t>0,</a:t>
            </a:r>
            <a:r>
              <a:rPr lang="en-US" sz="4400"/>
              <a:t>1</a:t>
            </a:r>
            <a:r>
              <a:rPr lang="ru-RU" sz="4400"/>
              <a:t>5 Атм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14875" y="5929313"/>
            <a:ext cx="3857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Р</a:t>
            </a:r>
            <a:r>
              <a:rPr lang="ru-RU" sz="3200"/>
              <a:t>о</a:t>
            </a:r>
            <a:r>
              <a:rPr lang="ru-RU" sz="3200" baseline="-25000"/>
              <a:t>2</a:t>
            </a:r>
            <a:r>
              <a:rPr lang="en-US" sz="4400"/>
              <a:t> = </a:t>
            </a:r>
            <a:r>
              <a:rPr lang="ru-RU" sz="4400"/>
              <a:t>15 Атм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4" grpId="0" animBg="1"/>
      <p:bldP spid="24" grpId="0" animBg="1"/>
      <p:bldP spid="10247" grpId="0" build="p"/>
      <p:bldP spid="13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86812" cy="1928813"/>
          </a:xfrm>
        </p:spPr>
        <p:txBody>
          <a:bodyPr/>
          <a:lstStyle/>
          <a:p>
            <a:pPr eaLnBrk="1" hangingPunct="1"/>
            <a:r>
              <a:rPr lang="ru-RU" b="1" smtClean="0"/>
              <a:t>Пути решения проблемы транспорта газа у многоклеточных</a:t>
            </a:r>
            <a:r>
              <a:rPr lang="en-US" b="1" smtClean="0"/>
              <a:t> </a:t>
            </a:r>
            <a:r>
              <a:rPr lang="ru-RU" b="1" smtClean="0"/>
              <a:t>организмов: 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57188" y="2286000"/>
            <a:ext cx="8786812" cy="4240213"/>
          </a:xfrm>
        </p:spPr>
        <p:txBody>
          <a:bodyPr/>
          <a:lstStyle/>
          <a:p>
            <a:pPr eaLnBrk="1" hangingPunct="1"/>
            <a:r>
              <a:rPr lang="ru-RU" sz="4000" smtClean="0"/>
              <a:t>Ограничение размеров;</a:t>
            </a:r>
          </a:p>
          <a:p>
            <a:pPr eaLnBrk="1" hangingPunct="1"/>
            <a:r>
              <a:rPr lang="ru-RU" sz="4000" smtClean="0"/>
              <a:t>Плоская форма тела (малая величина диффузионного расстояния);</a:t>
            </a:r>
          </a:p>
          <a:p>
            <a:pPr eaLnBrk="1" hangingPunct="1"/>
            <a:r>
              <a:rPr lang="ru-RU" sz="4000" smtClean="0"/>
              <a:t>Уменьшение потребления кислорода;</a:t>
            </a:r>
          </a:p>
          <a:p>
            <a:pPr eaLnBrk="1" hangingPunct="1"/>
            <a:r>
              <a:rPr lang="ru-RU" sz="4000" smtClean="0"/>
              <a:t>Возникновение системы транспорта газов.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14375"/>
          </a:xfrm>
        </p:spPr>
        <p:txBody>
          <a:bodyPr/>
          <a:lstStyle/>
          <a:p>
            <a:pPr eaLnBrk="1" hangingPunct="1"/>
            <a:r>
              <a:rPr lang="ru-RU" smtClean="0"/>
              <a:t>Опосредованное дыхание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8125" y="1214438"/>
            <a:ext cx="785813" cy="1857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143875" y="1857375"/>
            <a:ext cx="357188" cy="642938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Кольцо 5"/>
          <p:cNvSpPr/>
          <p:nvPr/>
        </p:nvSpPr>
        <p:spPr>
          <a:xfrm>
            <a:off x="2214563" y="1071563"/>
            <a:ext cx="4500562" cy="2428875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714356"/>
            <a:ext cx="571504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Орган дыхания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286250" y="1214438"/>
            <a:ext cx="571500" cy="2143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4214813" y="3000375"/>
            <a:ext cx="571500" cy="2143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14375" y="1428750"/>
            <a:ext cx="1714500" cy="642938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714375" y="2714625"/>
            <a:ext cx="1857375" cy="500063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215063" y="1928813"/>
            <a:ext cx="714375" cy="71437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6215063" y="2643188"/>
            <a:ext cx="642937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1" name="TextBox 25"/>
          <p:cNvSpPr txBox="1">
            <a:spLocks noChangeArrowheads="1"/>
          </p:cNvSpPr>
          <p:nvPr/>
        </p:nvSpPr>
        <p:spPr bwMode="auto">
          <a:xfrm>
            <a:off x="214313" y="1000125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12302" name="TextBox 26"/>
          <p:cNvSpPr txBox="1">
            <a:spLocks noChangeArrowheads="1"/>
          </p:cNvSpPr>
          <p:nvPr/>
        </p:nvSpPr>
        <p:spPr bwMode="auto">
          <a:xfrm>
            <a:off x="142875" y="3500438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12303" name="TextBox 27"/>
          <p:cNvSpPr txBox="1">
            <a:spLocks noChangeArrowheads="1"/>
          </p:cNvSpPr>
          <p:nvPr/>
        </p:nvSpPr>
        <p:spPr bwMode="auto">
          <a:xfrm>
            <a:off x="7858125" y="2500313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12304" name="TextBox 28"/>
          <p:cNvSpPr txBox="1">
            <a:spLocks noChangeArrowheads="1"/>
          </p:cNvSpPr>
          <p:nvPr/>
        </p:nvSpPr>
        <p:spPr bwMode="auto">
          <a:xfrm>
            <a:off x="7929563" y="1143000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5429250" y="1214438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2357438" y="1506538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5572125" y="2428875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2571750" y="2500313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7500938" y="1785938"/>
            <a:ext cx="714375" cy="71437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7500938" y="2500313"/>
            <a:ext cx="642937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6858000" y="1506538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6786563" y="2214563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5750" y="4064000"/>
            <a:ext cx="885825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/>
              <a:t>совокупность процессов: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dirty="0"/>
              <a:t>биологического окисления и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dirty="0"/>
              <a:t>транспорта О</a:t>
            </a:r>
            <a:r>
              <a:rPr lang="ru-RU" sz="2400" baseline="-25000" dirty="0"/>
              <a:t>2</a:t>
            </a:r>
            <a:r>
              <a:rPr lang="ru-RU" sz="2400" dirty="0"/>
              <a:t> и СО</a:t>
            </a:r>
            <a:r>
              <a:rPr lang="ru-RU" sz="2400" baseline="-25000" dirty="0"/>
              <a:t>2</a:t>
            </a:r>
            <a:r>
              <a:rPr lang="ru-RU" sz="2400" dirty="0"/>
              <a:t> между внешней средой и тканями. </a:t>
            </a:r>
          </a:p>
          <a:p>
            <a:pPr marL="0" lvl="1">
              <a:lnSpc>
                <a:spcPct val="150000"/>
              </a:lnSpc>
              <a:defRPr/>
            </a:pPr>
            <a:r>
              <a:rPr lang="ru-RU" sz="2400" dirty="0"/>
              <a:t>Эффективное осуществление которых обеспечивает удовлетворение текущей потребности организма  в АТФ.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3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23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70" decel="100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770" decel="100000"/>
                                        <p:tgtEl>
                                          <p:spTgt spid="123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6" dur="77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77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770" decel="100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770" decel="100000"/>
                                        <p:tgtEl>
                                          <p:spTgt spid="123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5" dur="77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77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 tmFilter="0,0; .5, 1; 1, 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 tmFilter="0,0; .5, 1; 1, 1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 tmFilter="0,0; .5, 1; 1, 1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2301" grpId="0"/>
      <p:bldP spid="12302" grpId="0"/>
      <p:bldP spid="12303" grpId="0"/>
      <p:bldP spid="12304" grpId="0"/>
      <p:bldP spid="17" grpId="0"/>
      <p:bldP spid="19" grpId="0"/>
      <p:bldP spid="20" grpId="0"/>
      <p:bldP spid="22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2680491" y="1056885"/>
            <a:ext cx="1835216" cy="1281764"/>
          </a:xfrm>
          <a:custGeom>
            <a:avLst/>
            <a:gdLst>
              <a:gd name="connsiteX0" fmla="*/ 370572 w 1835216"/>
              <a:gd name="connsiteY0" fmla="*/ 0 h 1281764"/>
              <a:gd name="connsiteX1" fmla="*/ 380198 w 1835216"/>
              <a:gd name="connsiteY1" fmla="*/ 356134 h 1281764"/>
              <a:gd name="connsiteX2" fmla="*/ 389823 w 1835216"/>
              <a:gd name="connsiteY2" fmla="*/ 471638 h 1281764"/>
              <a:gd name="connsiteX3" fmla="*/ 255069 w 1835216"/>
              <a:gd name="connsiteY3" fmla="*/ 510139 h 1281764"/>
              <a:gd name="connsiteX4" fmla="*/ 43314 w 1835216"/>
              <a:gd name="connsiteY4" fmla="*/ 683393 h 1281764"/>
              <a:gd name="connsiteX5" fmla="*/ 14438 w 1835216"/>
              <a:gd name="connsiteY5" fmla="*/ 875899 h 1281764"/>
              <a:gd name="connsiteX6" fmla="*/ 129941 w 1835216"/>
              <a:gd name="connsiteY6" fmla="*/ 1058779 h 1281764"/>
              <a:gd name="connsiteX7" fmla="*/ 466825 w 1835216"/>
              <a:gd name="connsiteY7" fmla="*/ 1212783 h 1281764"/>
              <a:gd name="connsiteX8" fmla="*/ 957714 w 1835216"/>
              <a:gd name="connsiteY8" fmla="*/ 1280160 h 1281764"/>
              <a:gd name="connsiteX9" fmla="*/ 1429351 w 1835216"/>
              <a:gd name="connsiteY9" fmla="*/ 1203158 h 1281764"/>
              <a:gd name="connsiteX10" fmla="*/ 1727735 w 1835216"/>
              <a:gd name="connsiteY10" fmla="*/ 1029903 h 1281764"/>
              <a:gd name="connsiteX11" fmla="*/ 1823987 w 1835216"/>
              <a:gd name="connsiteY11" fmla="*/ 866273 h 1281764"/>
              <a:gd name="connsiteX12" fmla="*/ 1795111 w 1835216"/>
              <a:gd name="connsiteY12" fmla="*/ 721894 h 1281764"/>
              <a:gd name="connsiteX13" fmla="*/ 1621857 w 1835216"/>
              <a:gd name="connsiteY13" fmla="*/ 529389 h 1281764"/>
              <a:gd name="connsiteX14" fmla="*/ 1467852 w 1835216"/>
              <a:gd name="connsiteY14" fmla="*/ 471638 h 1281764"/>
              <a:gd name="connsiteX15" fmla="*/ 1438977 w 1835216"/>
              <a:gd name="connsiteY15" fmla="*/ 317633 h 1281764"/>
              <a:gd name="connsiteX16" fmla="*/ 1448602 w 1835216"/>
              <a:gd name="connsiteY16" fmla="*/ 9625 h 128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35216" h="1281764">
                <a:moveTo>
                  <a:pt x="370572" y="0"/>
                </a:moveTo>
                <a:cubicBezTo>
                  <a:pt x="373781" y="138764"/>
                  <a:pt x="376990" y="277528"/>
                  <a:pt x="380198" y="356134"/>
                </a:cubicBezTo>
                <a:cubicBezTo>
                  <a:pt x="383406" y="434740"/>
                  <a:pt x="410678" y="445971"/>
                  <a:pt x="389823" y="471638"/>
                </a:cubicBezTo>
                <a:cubicBezTo>
                  <a:pt x="368968" y="497305"/>
                  <a:pt x="312821" y="474847"/>
                  <a:pt x="255069" y="510139"/>
                </a:cubicBezTo>
                <a:cubicBezTo>
                  <a:pt x="197318" y="545432"/>
                  <a:pt x="83419" y="622433"/>
                  <a:pt x="43314" y="683393"/>
                </a:cubicBezTo>
                <a:cubicBezTo>
                  <a:pt x="3209" y="744353"/>
                  <a:pt x="0" y="813335"/>
                  <a:pt x="14438" y="875899"/>
                </a:cubicBezTo>
                <a:cubicBezTo>
                  <a:pt x="28876" y="938463"/>
                  <a:pt x="54543" y="1002632"/>
                  <a:pt x="129941" y="1058779"/>
                </a:cubicBezTo>
                <a:cubicBezTo>
                  <a:pt x="205339" y="1114926"/>
                  <a:pt x="328863" y="1175886"/>
                  <a:pt x="466825" y="1212783"/>
                </a:cubicBezTo>
                <a:cubicBezTo>
                  <a:pt x="604787" y="1249680"/>
                  <a:pt x="797293" y="1281764"/>
                  <a:pt x="957714" y="1280160"/>
                </a:cubicBezTo>
                <a:cubicBezTo>
                  <a:pt x="1118135" y="1278556"/>
                  <a:pt x="1301014" y="1244868"/>
                  <a:pt x="1429351" y="1203158"/>
                </a:cubicBezTo>
                <a:cubicBezTo>
                  <a:pt x="1557688" y="1161449"/>
                  <a:pt x="1661962" y="1086050"/>
                  <a:pt x="1727735" y="1029903"/>
                </a:cubicBezTo>
                <a:cubicBezTo>
                  <a:pt x="1793508" y="973756"/>
                  <a:pt x="1812758" y="917608"/>
                  <a:pt x="1823987" y="866273"/>
                </a:cubicBezTo>
                <a:cubicBezTo>
                  <a:pt x="1835216" y="814938"/>
                  <a:pt x="1828799" y="778041"/>
                  <a:pt x="1795111" y="721894"/>
                </a:cubicBezTo>
                <a:cubicBezTo>
                  <a:pt x="1761423" y="665747"/>
                  <a:pt x="1676400" y="571098"/>
                  <a:pt x="1621857" y="529389"/>
                </a:cubicBezTo>
                <a:cubicBezTo>
                  <a:pt x="1567314" y="487680"/>
                  <a:pt x="1498332" y="506931"/>
                  <a:pt x="1467852" y="471638"/>
                </a:cubicBezTo>
                <a:cubicBezTo>
                  <a:pt x="1437372" y="436345"/>
                  <a:pt x="1442185" y="394635"/>
                  <a:pt x="1438977" y="317633"/>
                </a:cubicBezTo>
                <a:cubicBezTo>
                  <a:pt x="1435769" y="240631"/>
                  <a:pt x="1442185" y="125128"/>
                  <a:pt x="1448602" y="962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Месяц 105"/>
          <p:cNvSpPr/>
          <p:nvPr/>
        </p:nvSpPr>
        <p:spPr>
          <a:xfrm>
            <a:off x="4584881" y="270456"/>
            <a:ext cx="759854" cy="412124"/>
          </a:xfrm>
          <a:prstGeom prst="mo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олнце 104"/>
          <p:cNvSpPr/>
          <p:nvPr/>
        </p:nvSpPr>
        <p:spPr>
          <a:xfrm>
            <a:off x="1906070" y="0"/>
            <a:ext cx="798490" cy="798491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21"/>
          <p:cNvGrpSpPr/>
          <p:nvPr/>
        </p:nvGrpSpPr>
        <p:grpSpPr>
          <a:xfrm>
            <a:off x="107635" y="2317796"/>
            <a:ext cx="6871343" cy="2962547"/>
            <a:chOff x="107635" y="2317796"/>
            <a:chExt cx="6871343" cy="296254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386769" y="2337045"/>
              <a:ext cx="6258730" cy="691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6035702" y="2962686"/>
              <a:ext cx="1241659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661344" y="3578704"/>
              <a:ext cx="298383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H="1">
              <a:off x="6685406" y="3843398"/>
              <a:ext cx="558266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6632468" y="4127345"/>
              <a:ext cx="346510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088641" y="4700047"/>
              <a:ext cx="112615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396395" y="5263128"/>
              <a:ext cx="6261983" cy="1721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-171496" y="4704860"/>
              <a:ext cx="1135781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107636" y="4156356"/>
              <a:ext cx="298386" cy="15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-176309" y="3862652"/>
              <a:ext cx="577514" cy="96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117261" y="3569078"/>
              <a:ext cx="279133" cy="96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 flipH="1" flipV="1">
              <a:off x="-229247" y="2933812"/>
              <a:ext cx="1251282" cy="192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 flipH="1" flipV="1">
              <a:off x="656819" y="3206844"/>
              <a:ext cx="734095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030306" y="2833356"/>
              <a:ext cx="5009886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6200000" flipH="1">
              <a:off x="5673128" y="3213283"/>
              <a:ext cx="721216" cy="128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 flipV="1">
              <a:off x="5731082" y="3580329"/>
              <a:ext cx="321972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447747" y="3876544"/>
              <a:ext cx="566671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5731082" y="4134122"/>
              <a:ext cx="296215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6200000" flipH="1">
              <a:off x="5711764" y="4462534"/>
              <a:ext cx="643944" cy="128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10800000" flipV="1">
              <a:off x="1043188" y="4752307"/>
              <a:ext cx="5009883" cy="386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6200000" flipV="1">
              <a:off x="714774" y="4462533"/>
              <a:ext cx="643944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030306" y="4172759"/>
              <a:ext cx="309093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 flipH="1" flipV="1">
              <a:off x="1049624" y="3870106"/>
              <a:ext cx="566671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0800000">
              <a:off x="1043186" y="3580330"/>
              <a:ext cx="283335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 flipH="1" flipV="1">
              <a:off x="676138" y="3213283"/>
              <a:ext cx="734095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53"/>
          <p:cNvGrpSpPr/>
          <p:nvPr/>
        </p:nvGrpSpPr>
        <p:grpSpPr>
          <a:xfrm>
            <a:off x="2685234" y="6304214"/>
            <a:ext cx="830687" cy="549498"/>
            <a:chOff x="3792828" y="5750417"/>
            <a:chExt cx="830687" cy="549498"/>
          </a:xfrm>
        </p:grpSpPr>
        <p:sp>
          <p:nvSpPr>
            <p:cNvPr id="52" name="Полилиния 51"/>
            <p:cNvSpPr/>
            <p:nvPr/>
          </p:nvSpPr>
          <p:spPr>
            <a:xfrm>
              <a:off x="3792828" y="5750417"/>
              <a:ext cx="830687" cy="549498"/>
            </a:xfrm>
            <a:custGeom>
              <a:avLst/>
              <a:gdLst>
                <a:gd name="connsiteX0" fmla="*/ 6440 w 830687"/>
                <a:gd name="connsiteY0" fmla="*/ 238259 h 549498"/>
                <a:gd name="connsiteX1" fmla="*/ 32197 w 830687"/>
                <a:gd name="connsiteY1" fmla="*/ 109470 h 549498"/>
                <a:gd name="connsiteX2" fmla="*/ 199623 w 830687"/>
                <a:gd name="connsiteY2" fmla="*/ 19318 h 549498"/>
                <a:gd name="connsiteX3" fmla="*/ 534473 w 830687"/>
                <a:gd name="connsiteY3" fmla="*/ 6439 h 549498"/>
                <a:gd name="connsiteX4" fmla="*/ 740535 w 830687"/>
                <a:gd name="connsiteY4" fmla="*/ 57955 h 549498"/>
                <a:gd name="connsiteX5" fmla="*/ 830687 w 830687"/>
                <a:gd name="connsiteY5" fmla="*/ 238259 h 549498"/>
                <a:gd name="connsiteX6" fmla="*/ 740535 w 830687"/>
                <a:gd name="connsiteY6" fmla="*/ 470079 h 549498"/>
                <a:gd name="connsiteX7" fmla="*/ 457200 w 830687"/>
                <a:gd name="connsiteY7" fmla="*/ 534473 h 549498"/>
                <a:gd name="connsiteX8" fmla="*/ 186744 w 830687"/>
                <a:gd name="connsiteY8" fmla="*/ 521594 h 549498"/>
                <a:gd name="connsiteX9" fmla="*/ 32197 w 830687"/>
                <a:gd name="connsiteY9" fmla="*/ 367048 h 549498"/>
                <a:gd name="connsiteX10" fmla="*/ 6440 w 830687"/>
                <a:gd name="connsiteY10" fmla="*/ 238259 h 5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687" h="549498">
                  <a:moveTo>
                    <a:pt x="6440" y="238259"/>
                  </a:moveTo>
                  <a:cubicBezTo>
                    <a:pt x="6440" y="195329"/>
                    <a:pt x="0" y="145960"/>
                    <a:pt x="32197" y="109470"/>
                  </a:cubicBezTo>
                  <a:cubicBezTo>
                    <a:pt x="64394" y="72980"/>
                    <a:pt x="115910" y="36490"/>
                    <a:pt x="199623" y="19318"/>
                  </a:cubicBezTo>
                  <a:cubicBezTo>
                    <a:pt x="283336" y="2146"/>
                    <a:pt x="444321" y="0"/>
                    <a:pt x="534473" y="6439"/>
                  </a:cubicBezTo>
                  <a:cubicBezTo>
                    <a:pt x="624625" y="12879"/>
                    <a:pt x="691166" y="19318"/>
                    <a:pt x="740535" y="57955"/>
                  </a:cubicBezTo>
                  <a:cubicBezTo>
                    <a:pt x="789904" y="96592"/>
                    <a:pt x="830687" y="169572"/>
                    <a:pt x="830687" y="238259"/>
                  </a:cubicBezTo>
                  <a:cubicBezTo>
                    <a:pt x="830687" y="306946"/>
                    <a:pt x="802783" y="420710"/>
                    <a:pt x="740535" y="470079"/>
                  </a:cubicBezTo>
                  <a:cubicBezTo>
                    <a:pt x="678287" y="519448"/>
                    <a:pt x="549498" y="525887"/>
                    <a:pt x="457200" y="534473"/>
                  </a:cubicBezTo>
                  <a:cubicBezTo>
                    <a:pt x="364902" y="543059"/>
                    <a:pt x="257578" y="549498"/>
                    <a:pt x="186744" y="521594"/>
                  </a:cubicBezTo>
                  <a:cubicBezTo>
                    <a:pt x="115910" y="493690"/>
                    <a:pt x="62248" y="416417"/>
                    <a:pt x="32197" y="367048"/>
                  </a:cubicBezTo>
                  <a:cubicBezTo>
                    <a:pt x="2146" y="317679"/>
                    <a:pt x="6440" y="281189"/>
                    <a:pt x="6440" y="23825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947375" y="5853448"/>
              <a:ext cx="384219" cy="274749"/>
            </a:xfrm>
            <a:custGeom>
              <a:avLst/>
              <a:gdLst>
                <a:gd name="connsiteX0" fmla="*/ 135228 w 384219"/>
                <a:gd name="connsiteY0" fmla="*/ 6439 h 274749"/>
                <a:gd name="connsiteX1" fmla="*/ 302653 w 384219"/>
                <a:gd name="connsiteY1" fmla="*/ 19318 h 274749"/>
                <a:gd name="connsiteX2" fmla="*/ 379926 w 384219"/>
                <a:gd name="connsiteY2" fmla="*/ 122349 h 274749"/>
                <a:gd name="connsiteX3" fmla="*/ 328411 w 384219"/>
                <a:gd name="connsiteY3" fmla="*/ 251138 h 274749"/>
                <a:gd name="connsiteX4" fmla="*/ 160985 w 384219"/>
                <a:gd name="connsiteY4" fmla="*/ 264017 h 274749"/>
                <a:gd name="connsiteX5" fmla="*/ 19318 w 384219"/>
                <a:gd name="connsiteY5" fmla="*/ 199622 h 274749"/>
                <a:gd name="connsiteX6" fmla="*/ 45076 w 384219"/>
                <a:gd name="connsiteY6" fmla="*/ 57955 h 274749"/>
                <a:gd name="connsiteX7" fmla="*/ 186743 w 384219"/>
                <a:gd name="connsiteY7" fmla="*/ 6439 h 27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219" h="274749">
                  <a:moveTo>
                    <a:pt x="135228" y="6439"/>
                  </a:moveTo>
                  <a:cubicBezTo>
                    <a:pt x="198549" y="3219"/>
                    <a:pt x="261870" y="0"/>
                    <a:pt x="302653" y="19318"/>
                  </a:cubicBezTo>
                  <a:cubicBezTo>
                    <a:pt x="343436" y="38636"/>
                    <a:pt x="375633" y="83712"/>
                    <a:pt x="379926" y="122349"/>
                  </a:cubicBezTo>
                  <a:cubicBezTo>
                    <a:pt x="384219" y="160986"/>
                    <a:pt x="364901" y="227527"/>
                    <a:pt x="328411" y="251138"/>
                  </a:cubicBezTo>
                  <a:cubicBezTo>
                    <a:pt x="291921" y="274749"/>
                    <a:pt x="212500" y="272603"/>
                    <a:pt x="160985" y="264017"/>
                  </a:cubicBezTo>
                  <a:cubicBezTo>
                    <a:pt x="109470" y="255431"/>
                    <a:pt x="38636" y="233966"/>
                    <a:pt x="19318" y="199622"/>
                  </a:cubicBezTo>
                  <a:cubicBezTo>
                    <a:pt x="0" y="165278"/>
                    <a:pt x="17172" y="90152"/>
                    <a:pt x="45076" y="57955"/>
                  </a:cubicBezTo>
                  <a:cubicBezTo>
                    <a:pt x="72980" y="25758"/>
                    <a:pt x="129861" y="16098"/>
                    <a:pt x="186743" y="6439"/>
                  </a:cubicBez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3636124" y="6276310"/>
            <a:ext cx="830687" cy="549498"/>
            <a:chOff x="3792828" y="5750417"/>
            <a:chExt cx="830687" cy="549498"/>
          </a:xfrm>
        </p:grpSpPr>
        <p:sp>
          <p:nvSpPr>
            <p:cNvPr id="56" name="Полилиния 55"/>
            <p:cNvSpPr/>
            <p:nvPr/>
          </p:nvSpPr>
          <p:spPr>
            <a:xfrm>
              <a:off x="3792828" y="5750417"/>
              <a:ext cx="830687" cy="549498"/>
            </a:xfrm>
            <a:custGeom>
              <a:avLst/>
              <a:gdLst>
                <a:gd name="connsiteX0" fmla="*/ 6440 w 830687"/>
                <a:gd name="connsiteY0" fmla="*/ 238259 h 549498"/>
                <a:gd name="connsiteX1" fmla="*/ 32197 w 830687"/>
                <a:gd name="connsiteY1" fmla="*/ 109470 h 549498"/>
                <a:gd name="connsiteX2" fmla="*/ 199623 w 830687"/>
                <a:gd name="connsiteY2" fmla="*/ 19318 h 549498"/>
                <a:gd name="connsiteX3" fmla="*/ 534473 w 830687"/>
                <a:gd name="connsiteY3" fmla="*/ 6439 h 549498"/>
                <a:gd name="connsiteX4" fmla="*/ 740535 w 830687"/>
                <a:gd name="connsiteY4" fmla="*/ 57955 h 549498"/>
                <a:gd name="connsiteX5" fmla="*/ 830687 w 830687"/>
                <a:gd name="connsiteY5" fmla="*/ 238259 h 549498"/>
                <a:gd name="connsiteX6" fmla="*/ 740535 w 830687"/>
                <a:gd name="connsiteY6" fmla="*/ 470079 h 549498"/>
                <a:gd name="connsiteX7" fmla="*/ 457200 w 830687"/>
                <a:gd name="connsiteY7" fmla="*/ 534473 h 549498"/>
                <a:gd name="connsiteX8" fmla="*/ 186744 w 830687"/>
                <a:gd name="connsiteY8" fmla="*/ 521594 h 549498"/>
                <a:gd name="connsiteX9" fmla="*/ 32197 w 830687"/>
                <a:gd name="connsiteY9" fmla="*/ 367048 h 549498"/>
                <a:gd name="connsiteX10" fmla="*/ 6440 w 830687"/>
                <a:gd name="connsiteY10" fmla="*/ 238259 h 5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687" h="549498">
                  <a:moveTo>
                    <a:pt x="6440" y="238259"/>
                  </a:moveTo>
                  <a:cubicBezTo>
                    <a:pt x="6440" y="195329"/>
                    <a:pt x="0" y="145960"/>
                    <a:pt x="32197" y="109470"/>
                  </a:cubicBezTo>
                  <a:cubicBezTo>
                    <a:pt x="64394" y="72980"/>
                    <a:pt x="115910" y="36490"/>
                    <a:pt x="199623" y="19318"/>
                  </a:cubicBezTo>
                  <a:cubicBezTo>
                    <a:pt x="283336" y="2146"/>
                    <a:pt x="444321" y="0"/>
                    <a:pt x="534473" y="6439"/>
                  </a:cubicBezTo>
                  <a:cubicBezTo>
                    <a:pt x="624625" y="12879"/>
                    <a:pt x="691166" y="19318"/>
                    <a:pt x="740535" y="57955"/>
                  </a:cubicBezTo>
                  <a:cubicBezTo>
                    <a:pt x="789904" y="96592"/>
                    <a:pt x="830687" y="169572"/>
                    <a:pt x="830687" y="238259"/>
                  </a:cubicBezTo>
                  <a:cubicBezTo>
                    <a:pt x="830687" y="306946"/>
                    <a:pt x="802783" y="420710"/>
                    <a:pt x="740535" y="470079"/>
                  </a:cubicBezTo>
                  <a:cubicBezTo>
                    <a:pt x="678287" y="519448"/>
                    <a:pt x="549498" y="525887"/>
                    <a:pt x="457200" y="534473"/>
                  </a:cubicBezTo>
                  <a:cubicBezTo>
                    <a:pt x="364902" y="543059"/>
                    <a:pt x="257578" y="549498"/>
                    <a:pt x="186744" y="521594"/>
                  </a:cubicBezTo>
                  <a:cubicBezTo>
                    <a:pt x="115910" y="493690"/>
                    <a:pt x="62248" y="416417"/>
                    <a:pt x="32197" y="367048"/>
                  </a:cubicBezTo>
                  <a:cubicBezTo>
                    <a:pt x="2146" y="317679"/>
                    <a:pt x="6440" y="281189"/>
                    <a:pt x="6440" y="23825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3947375" y="5853448"/>
              <a:ext cx="384219" cy="274749"/>
            </a:xfrm>
            <a:custGeom>
              <a:avLst/>
              <a:gdLst>
                <a:gd name="connsiteX0" fmla="*/ 135228 w 384219"/>
                <a:gd name="connsiteY0" fmla="*/ 6439 h 274749"/>
                <a:gd name="connsiteX1" fmla="*/ 302653 w 384219"/>
                <a:gd name="connsiteY1" fmla="*/ 19318 h 274749"/>
                <a:gd name="connsiteX2" fmla="*/ 379926 w 384219"/>
                <a:gd name="connsiteY2" fmla="*/ 122349 h 274749"/>
                <a:gd name="connsiteX3" fmla="*/ 328411 w 384219"/>
                <a:gd name="connsiteY3" fmla="*/ 251138 h 274749"/>
                <a:gd name="connsiteX4" fmla="*/ 160985 w 384219"/>
                <a:gd name="connsiteY4" fmla="*/ 264017 h 274749"/>
                <a:gd name="connsiteX5" fmla="*/ 19318 w 384219"/>
                <a:gd name="connsiteY5" fmla="*/ 199622 h 274749"/>
                <a:gd name="connsiteX6" fmla="*/ 45076 w 384219"/>
                <a:gd name="connsiteY6" fmla="*/ 57955 h 274749"/>
                <a:gd name="connsiteX7" fmla="*/ 186743 w 384219"/>
                <a:gd name="connsiteY7" fmla="*/ 6439 h 27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219" h="274749">
                  <a:moveTo>
                    <a:pt x="135228" y="6439"/>
                  </a:moveTo>
                  <a:cubicBezTo>
                    <a:pt x="198549" y="3219"/>
                    <a:pt x="261870" y="0"/>
                    <a:pt x="302653" y="19318"/>
                  </a:cubicBezTo>
                  <a:cubicBezTo>
                    <a:pt x="343436" y="38636"/>
                    <a:pt x="375633" y="83712"/>
                    <a:pt x="379926" y="122349"/>
                  </a:cubicBezTo>
                  <a:cubicBezTo>
                    <a:pt x="384219" y="160986"/>
                    <a:pt x="364901" y="227527"/>
                    <a:pt x="328411" y="251138"/>
                  </a:cubicBezTo>
                  <a:cubicBezTo>
                    <a:pt x="291921" y="274749"/>
                    <a:pt x="212500" y="272603"/>
                    <a:pt x="160985" y="264017"/>
                  </a:cubicBezTo>
                  <a:cubicBezTo>
                    <a:pt x="109470" y="255431"/>
                    <a:pt x="38636" y="233966"/>
                    <a:pt x="19318" y="199622"/>
                  </a:cubicBezTo>
                  <a:cubicBezTo>
                    <a:pt x="0" y="165278"/>
                    <a:pt x="17172" y="90152"/>
                    <a:pt x="45076" y="57955"/>
                  </a:cubicBezTo>
                  <a:cubicBezTo>
                    <a:pt x="72980" y="25758"/>
                    <a:pt x="129861" y="16098"/>
                    <a:pt x="186743" y="6439"/>
                  </a:cubicBez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89392" y="1854561"/>
            <a:ext cx="1532586" cy="3734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Альвеолы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65156" y="2921361"/>
            <a:ext cx="41469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Малый круг кровообращения (легкие).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84852" y="4284376"/>
            <a:ext cx="470078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Большой круг кровообращения (легкие).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4519" y="6128200"/>
            <a:ext cx="1532586" cy="3734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Клетки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8784" y="3606090"/>
            <a:ext cx="119773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Правое сердце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54693" y="3591064"/>
            <a:ext cx="119773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Левое сердце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8" name="Штриховая стрелка вправо 67"/>
          <p:cNvSpPr/>
          <p:nvPr/>
        </p:nvSpPr>
        <p:spPr>
          <a:xfrm>
            <a:off x="837123" y="2331079"/>
            <a:ext cx="1764410" cy="498277"/>
          </a:xfrm>
          <a:prstGeom prst="stripedRightArrow">
            <a:avLst>
              <a:gd name="adj1" fmla="val 6153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0" name="Штриховая стрелка вправо 69"/>
          <p:cNvSpPr/>
          <p:nvPr/>
        </p:nvSpPr>
        <p:spPr>
          <a:xfrm flipH="1">
            <a:off x="693307" y="4750161"/>
            <a:ext cx="1650647" cy="498277"/>
          </a:xfrm>
          <a:prstGeom prst="stripedRightArrow">
            <a:avLst>
              <a:gd name="adj1" fmla="val 6153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1" name="Штриховая стрелка вправо 70"/>
          <p:cNvSpPr/>
          <p:nvPr/>
        </p:nvSpPr>
        <p:spPr>
          <a:xfrm>
            <a:off x="5033490" y="2316054"/>
            <a:ext cx="1470341" cy="498277"/>
          </a:xfrm>
          <a:prstGeom prst="stripedRightArrow">
            <a:avLst>
              <a:gd name="adj1" fmla="val 61538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2" name="Штриховая стрелка вправо 71"/>
          <p:cNvSpPr/>
          <p:nvPr/>
        </p:nvSpPr>
        <p:spPr>
          <a:xfrm flipH="1">
            <a:off x="4979827" y="4773773"/>
            <a:ext cx="1549762" cy="498277"/>
          </a:xfrm>
          <a:prstGeom prst="stripedRightArrow">
            <a:avLst>
              <a:gd name="adj1" fmla="val 61538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0" y="1053926"/>
            <a:ext cx="270456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Воздухоносные пути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4" name="Облако 103"/>
          <p:cNvSpPr/>
          <p:nvPr/>
        </p:nvSpPr>
        <p:spPr>
          <a:xfrm>
            <a:off x="2305318" y="0"/>
            <a:ext cx="2614412" cy="78561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атмосфера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7" name="Молния 106"/>
          <p:cNvSpPr/>
          <p:nvPr/>
        </p:nvSpPr>
        <p:spPr>
          <a:xfrm>
            <a:off x="2691685" y="0"/>
            <a:ext cx="592428" cy="785611"/>
          </a:xfrm>
          <a:prstGeom prst="lightningBol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6" grpId="0" animBg="1"/>
      <p:bldP spid="105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70" grpId="0" animBg="1"/>
      <p:bldP spid="71" grpId="0" animBg="1"/>
      <p:bldP spid="72" grpId="0" animBg="1"/>
      <p:bldP spid="75" grpId="0" animBg="1"/>
      <p:bldP spid="104" grpId="0" animBg="1"/>
      <p:bldP spid="1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2680491" y="1056885"/>
            <a:ext cx="1835216" cy="1281764"/>
          </a:xfrm>
          <a:custGeom>
            <a:avLst/>
            <a:gdLst>
              <a:gd name="connsiteX0" fmla="*/ 370572 w 1835216"/>
              <a:gd name="connsiteY0" fmla="*/ 0 h 1281764"/>
              <a:gd name="connsiteX1" fmla="*/ 380198 w 1835216"/>
              <a:gd name="connsiteY1" fmla="*/ 356134 h 1281764"/>
              <a:gd name="connsiteX2" fmla="*/ 389823 w 1835216"/>
              <a:gd name="connsiteY2" fmla="*/ 471638 h 1281764"/>
              <a:gd name="connsiteX3" fmla="*/ 255069 w 1835216"/>
              <a:gd name="connsiteY3" fmla="*/ 510139 h 1281764"/>
              <a:gd name="connsiteX4" fmla="*/ 43314 w 1835216"/>
              <a:gd name="connsiteY4" fmla="*/ 683393 h 1281764"/>
              <a:gd name="connsiteX5" fmla="*/ 14438 w 1835216"/>
              <a:gd name="connsiteY5" fmla="*/ 875899 h 1281764"/>
              <a:gd name="connsiteX6" fmla="*/ 129941 w 1835216"/>
              <a:gd name="connsiteY6" fmla="*/ 1058779 h 1281764"/>
              <a:gd name="connsiteX7" fmla="*/ 466825 w 1835216"/>
              <a:gd name="connsiteY7" fmla="*/ 1212783 h 1281764"/>
              <a:gd name="connsiteX8" fmla="*/ 957714 w 1835216"/>
              <a:gd name="connsiteY8" fmla="*/ 1280160 h 1281764"/>
              <a:gd name="connsiteX9" fmla="*/ 1429351 w 1835216"/>
              <a:gd name="connsiteY9" fmla="*/ 1203158 h 1281764"/>
              <a:gd name="connsiteX10" fmla="*/ 1727735 w 1835216"/>
              <a:gd name="connsiteY10" fmla="*/ 1029903 h 1281764"/>
              <a:gd name="connsiteX11" fmla="*/ 1823987 w 1835216"/>
              <a:gd name="connsiteY11" fmla="*/ 866273 h 1281764"/>
              <a:gd name="connsiteX12" fmla="*/ 1795111 w 1835216"/>
              <a:gd name="connsiteY12" fmla="*/ 721894 h 1281764"/>
              <a:gd name="connsiteX13" fmla="*/ 1621857 w 1835216"/>
              <a:gd name="connsiteY13" fmla="*/ 529389 h 1281764"/>
              <a:gd name="connsiteX14" fmla="*/ 1467852 w 1835216"/>
              <a:gd name="connsiteY14" fmla="*/ 471638 h 1281764"/>
              <a:gd name="connsiteX15" fmla="*/ 1438977 w 1835216"/>
              <a:gd name="connsiteY15" fmla="*/ 317633 h 1281764"/>
              <a:gd name="connsiteX16" fmla="*/ 1448602 w 1835216"/>
              <a:gd name="connsiteY16" fmla="*/ 9625 h 128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35216" h="1281764">
                <a:moveTo>
                  <a:pt x="370572" y="0"/>
                </a:moveTo>
                <a:cubicBezTo>
                  <a:pt x="373781" y="138764"/>
                  <a:pt x="376990" y="277528"/>
                  <a:pt x="380198" y="356134"/>
                </a:cubicBezTo>
                <a:cubicBezTo>
                  <a:pt x="383406" y="434740"/>
                  <a:pt x="410678" y="445971"/>
                  <a:pt x="389823" y="471638"/>
                </a:cubicBezTo>
                <a:cubicBezTo>
                  <a:pt x="368968" y="497305"/>
                  <a:pt x="312821" y="474847"/>
                  <a:pt x="255069" y="510139"/>
                </a:cubicBezTo>
                <a:cubicBezTo>
                  <a:pt x="197318" y="545432"/>
                  <a:pt x="83419" y="622433"/>
                  <a:pt x="43314" y="683393"/>
                </a:cubicBezTo>
                <a:cubicBezTo>
                  <a:pt x="3209" y="744353"/>
                  <a:pt x="0" y="813335"/>
                  <a:pt x="14438" y="875899"/>
                </a:cubicBezTo>
                <a:cubicBezTo>
                  <a:pt x="28876" y="938463"/>
                  <a:pt x="54543" y="1002632"/>
                  <a:pt x="129941" y="1058779"/>
                </a:cubicBezTo>
                <a:cubicBezTo>
                  <a:pt x="205339" y="1114926"/>
                  <a:pt x="328863" y="1175886"/>
                  <a:pt x="466825" y="1212783"/>
                </a:cubicBezTo>
                <a:cubicBezTo>
                  <a:pt x="604787" y="1249680"/>
                  <a:pt x="797293" y="1281764"/>
                  <a:pt x="957714" y="1280160"/>
                </a:cubicBezTo>
                <a:cubicBezTo>
                  <a:pt x="1118135" y="1278556"/>
                  <a:pt x="1301014" y="1244868"/>
                  <a:pt x="1429351" y="1203158"/>
                </a:cubicBezTo>
                <a:cubicBezTo>
                  <a:pt x="1557688" y="1161449"/>
                  <a:pt x="1661962" y="1086050"/>
                  <a:pt x="1727735" y="1029903"/>
                </a:cubicBezTo>
                <a:cubicBezTo>
                  <a:pt x="1793508" y="973756"/>
                  <a:pt x="1812758" y="917608"/>
                  <a:pt x="1823987" y="866273"/>
                </a:cubicBezTo>
                <a:cubicBezTo>
                  <a:pt x="1835216" y="814938"/>
                  <a:pt x="1828799" y="778041"/>
                  <a:pt x="1795111" y="721894"/>
                </a:cubicBezTo>
                <a:cubicBezTo>
                  <a:pt x="1761423" y="665747"/>
                  <a:pt x="1676400" y="571098"/>
                  <a:pt x="1621857" y="529389"/>
                </a:cubicBezTo>
                <a:cubicBezTo>
                  <a:pt x="1567314" y="487680"/>
                  <a:pt x="1498332" y="506931"/>
                  <a:pt x="1467852" y="471638"/>
                </a:cubicBezTo>
                <a:cubicBezTo>
                  <a:pt x="1437372" y="436345"/>
                  <a:pt x="1442185" y="394635"/>
                  <a:pt x="1438977" y="317633"/>
                </a:cubicBezTo>
                <a:cubicBezTo>
                  <a:pt x="1435769" y="240631"/>
                  <a:pt x="1442185" y="125128"/>
                  <a:pt x="1448602" y="962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2766810" y="1710743"/>
            <a:ext cx="800637" cy="45076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3" name="Овал 112"/>
          <p:cNvSpPr/>
          <p:nvPr/>
        </p:nvSpPr>
        <p:spPr>
          <a:xfrm>
            <a:off x="2738906" y="2365419"/>
            <a:ext cx="800637" cy="45076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4" name="Овал 113"/>
          <p:cNvSpPr/>
          <p:nvPr/>
        </p:nvSpPr>
        <p:spPr>
          <a:xfrm>
            <a:off x="2543576" y="4797379"/>
            <a:ext cx="800637" cy="45076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5" name="Овал 114"/>
          <p:cNvSpPr/>
          <p:nvPr/>
        </p:nvSpPr>
        <p:spPr>
          <a:xfrm>
            <a:off x="2541430" y="5567966"/>
            <a:ext cx="800637" cy="45076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0" name="Овал 109"/>
          <p:cNvSpPr/>
          <p:nvPr/>
        </p:nvSpPr>
        <p:spPr>
          <a:xfrm>
            <a:off x="3861516" y="2380446"/>
            <a:ext cx="643944" cy="45076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2" name="Овал 111"/>
          <p:cNvSpPr/>
          <p:nvPr/>
        </p:nvSpPr>
        <p:spPr>
          <a:xfrm>
            <a:off x="3895860" y="5570113"/>
            <a:ext cx="643944" cy="45076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1" name="Овал 110"/>
          <p:cNvSpPr/>
          <p:nvPr/>
        </p:nvSpPr>
        <p:spPr>
          <a:xfrm>
            <a:off x="3936643" y="4799527"/>
            <a:ext cx="643944" cy="45076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06" name="Месяц 105"/>
          <p:cNvSpPr/>
          <p:nvPr/>
        </p:nvSpPr>
        <p:spPr>
          <a:xfrm>
            <a:off x="4584881" y="270456"/>
            <a:ext cx="759854" cy="412124"/>
          </a:xfrm>
          <a:prstGeom prst="mo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олнце 104"/>
          <p:cNvSpPr/>
          <p:nvPr/>
        </p:nvSpPr>
        <p:spPr>
          <a:xfrm>
            <a:off x="1906070" y="0"/>
            <a:ext cx="798490" cy="798491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2" name="Группа 121"/>
          <p:cNvGrpSpPr/>
          <p:nvPr/>
        </p:nvGrpSpPr>
        <p:grpSpPr>
          <a:xfrm>
            <a:off x="107635" y="2317796"/>
            <a:ext cx="6871343" cy="2962547"/>
            <a:chOff x="107635" y="2317796"/>
            <a:chExt cx="6871343" cy="296254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386769" y="2337045"/>
              <a:ext cx="6258730" cy="691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6035702" y="2962686"/>
              <a:ext cx="1241659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661344" y="3578704"/>
              <a:ext cx="298383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H="1">
              <a:off x="6685406" y="3843398"/>
              <a:ext cx="558266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6632468" y="4127345"/>
              <a:ext cx="346510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088641" y="4700047"/>
              <a:ext cx="112615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396395" y="5263128"/>
              <a:ext cx="6261983" cy="1721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-171496" y="4704860"/>
              <a:ext cx="1135781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107636" y="4156356"/>
              <a:ext cx="298386" cy="15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-176309" y="3862652"/>
              <a:ext cx="577514" cy="96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117261" y="3569078"/>
              <a:ext cx="279133" cy="96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 flipH="1" flipV="1">
              <a:off x="-229247" y="2933812"/>
              <a:ext cx="1251282" cy="192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 flipH="1" flipV="1">
              <a:off x="656819" y="3206844"/>
              <a:ext cx="734095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030306" y="2833356"/>
              <a:ext cx="5009886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6200000" flipH="1">
              <a:off x="5673128" y="3213283"/>
              <a:ext cx="721216" cy="128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 flipV="1">
              <a:off x="5731082" y="3580329"/>
              <a:ext cx="321972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447747" y="3876544"/>
              <a:ext cx="566671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5731082" y="4134122"/>
              <a:ext cx="296215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6200000" flipH="1">
              <a:off x="5711764" y="4462534"/>
              <a:ext cx="643944" cy="128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10800000" flipV="1">
              <a:off x="1043188" y="4752307"/>
              <a:ext cx="5009883" cy="386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6200000" flipV="1">
              <a:off x="714774" y="4462533"/>
              <a:ext cx="643944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030306" y="4172759"/>
              <a:ext cx="309093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 flipH="1" flipV="1">
              <a:off x="1049624" y="3870106"/>
              <a:ext cx="566671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0800000">
              <a:off x="1043186" y="3580330"/>
              <a:ext cx="283335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 flipH="1" flipV="1">
              <a:off x="676138" y="3213283"/>
              <a:ext cx="734095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2685234" y="6304214"/>
            <a:ext cx="830687" cy="549498"/>
            <a:chOff x="3792828" y="5750417"/>
            <a:chExt cx="830687" cy="549498"/>
          </a:xfrm>
        </p:grpSpPr>
        <p:sp>
          <p:nvSpPr>
            <p:cNvPr id="52" name="Полилиния 51"/>
            <p:cNvSpPr/>
            <p:nvPr/>
          </p:nvSpPr>
          <p:spPr>
            <a:xfrm>
              <a:off x="3792828" y="5750417"/>
              <a:ext cx="830687" cy="549498"/>
            </a:xfrm>
            <a:custGeom>
              <a:avLst/>
              <a:gdLst>
                <a:gd name="connsiteX0" fmla="*/ 6440 w 830687"/>
                <a:gd name="connsiteY0" fmla="*/ 238259 h 549498"/>
                <a:gd name="connsiteX1" fmla="*/ 32197 w 830687"/>
                <a:gd name="connsiteY1" fmla="*/ 109470 h 549498"/>
                <a:gd name="connsiteX2" fmla="*/ 199623 w 830687"/>
                <a:gd name="connsiteY2" fmla="*/ 19318 h 549498"/>
                <a:gd name="connsiteX3" fmla="*/ 534473 w 830687"/>
                <a:gd name="connsiteY3" fmla="*/ 6439 h 549498"/>
                <a:gd name="connsiteX4" fmla="*/ 740535 w 830687"/>
                <a:gd name="connsiteY4" fmla="*/ 57955 h 549498"/>
                <a:gd name="connsiteX5" fmla="*/ 830687 w 830687"/>
                <a:gd name="connsiteY5" fmla="*/ 238259 h 549498"/>
                <a:gd name="connsiteX6" fmla="*/ 740535 w 830687"/>
                <a:gd name="connsiteY6" fmla="*/ 470079 h 549498"/>
                <a:gd name="connsiteX7" fmla="*/ 457200 w 830687"/>
                <a:gd name="connsiteY7" fmla="*/ 534473 h 549498"/>
                <a:gd name="connsiteX8" fmla="*/ 186744 w 830687"/>
                <a:gd name="connsiteY8" fmla="*/ 521594 h 549498"/>
                <a:gd name="connsiteX9" fmla="*/ 32197 w 830687"/>
                <a:gd name="connsiteY9" fmla="*/ 367048 h 549498"/>
                <a:gd name="connsiteX10" fmla="*/ 6440 w 830687"/>
                <a:gd name="connsiteY10" fmla="*/ 238259 h 5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687" h="549498">
                  <a:moveTo>
                    <a:pt x="6440" y="238259"/>
                  </a:moveTo>
                  <a:cubicBezTo>
                    <a:pt x="6440" y="195329"/>
                    <a:pt x="0" y="145960"/>
                    <a:pt x="32197" y="109470"/>
                  </a:cubicBezTo>
                  <a:cubicBezTo>
                    <a:pt x="64394" y="72980"/>
                    <a:pt x="115910" y="36490"/>
                    <a:pt x="199623" y="19318"/>
                  </a:cubicBezTo>
                  <a:cubicBezTo>
                    <a:pt x="283336" y="2146"/>
                    <a:pt x="444321" y="0"/>
                    <a:pt x="534473" y="6439"/>
                  </a:cubicBezTo>
                  <a:cubicBezTo>
                    <a:pt x="624625" y="12879"/>
                    <a:pt x="691166" y="19318"/>
                    <a:pt x="740535" y="57955"/>
                  </a:cubicBezTo>
                  <a:cubicBezTo>
                    <a:pt x="789904" y="96592"/>
                    <a:pt x="830687" y="169572"/>
                    <a:pt x="830687" y="238259"/>
                  </a:cubicBezTo>
                  <a:cubicBezTo>
                    <a:pt x="830687" y="306946"/>
                    <a:pt x="802783" y="420710"/>
                    <a:pt x="740535" y="470079"/>
                  </a:cubicBezTo>
                  <a:cubicBezTo>
                    <a:pt x="678287" y="519448"/>
                    <a:pt x="549498" y="525887"/>
                    <a:pt x="457200" y="534473"/>
                  </a:cubicBezTo>
                  <a:cubicBezTo>
                    <a:pt x="364902" y="543059"/>
                    <a:pt x="257578" y="549498"/>
                    <a:pt x="186744" y="521594"/>
                  </a:cubicBezTo>
                  <a:cubicBezTo>
                    <a:pt x="115910" y="493690"/>
                    <a:pt x="62248" y="416417"/>
                    <a:pt x="32197" y="367048"/>
                  </a:cubicBezTo>
                  <a:cubicBezTo>
                    <a:pt x="2146" y="317679"/>
                    <a:pt x="6440" y="281189"/>
                    <a:pt x="6440" y="23825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947375" y="5853448"/>
              <a:ext cx="384219" cy="274749"/>
            </a:xfrm>
            <a:custGeom>
              <a:avLst/>
              <a:gdLst>
                <a:gd name="connsiteX0" fmla="*/ 135228 w 384219"/>
                <a:gd name="connsiteY0" fmla="*/ 6439 h 274749"/>
                <a:gd name="connsiteX1" fmla="*/ 302653 w 384219"/>
                <a:gd name="connsiteY1" fmla="*/ 19318 h 274749"/>
                <a:gd name="connsiteX2" fmla="*/ 379926 w 384219"/>
                <a:gd name="connsiteY2" fmla="*/ 122349 h 274749"/>
                <a:gd name="connsiteX3" fmla="*/ 328411 w 384219"/>
                <a:gd name="connsiteY3" fmla="*/ 251138 h 274749"/>
                <a:gd name="connsiteX4" fmla="*/ 160985 w 384219"/>
                <a:gd name="connsiteY4" fmla="*/ 264017 h 274749"/>
                <a:gd name="connsiteX5" fmla="*/ 19318 w 384219"/>
                <a:gd name="connsiteY5" fmla="*/ 199622 h 274749"/>
                <a:gd name="connsiteX6" fmla="*/ 45076 w 384219"/>
                <a:gd name="connsiteY6" fmla="*/ 57955 h 274749"/>
                <a:gd name="connsiteX7" fmla="*/ 186743 w 384219"/>
                <a:gd name="connsiteY7" fmla="*/ 6439 h 27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219" h="274749">
                  <a:moveTo>
                    <a:pt x="135228" y="6439"/>
                  </a:moveTo>
                  <a:cubicBezTo>
                    <a:pt x="198549" y="3219"/>
                    <a:pt x="261870" y="0"/>
                    <a:pt x="302653" y="19318"/>
                  </a:cubicBezTo>
                  <a:cubicBezTo>
                    <a:pt x="343436" y="38636"/>
                    <a:pt x="375633" y="83712"/>
                    <a:pt x="379926" y="122349"/>
                  </a:cubicBezTo>
                  <a:cubicBezTo>
                    <a:pt x="384219" y="160986"/>
                    <a:pt x="364901" y="227527"/>
                    <a:pt x="328411" y="251138"/>
                  </a:cubicBezTo>
                  <a:cubicBezTo>
                    <a:pt x="291921" y="274749"/>
                    <a:pt x="212500" y="272603"/>
                    <a:pt x="160985" y="264017"/>
                  </a:cubicBezTo>
                  <a:cubicBezTo>
                    <a:pt x="109470" y="255431"/>
                    <a:pt x="38636" y="233966"/>
                    <a:pt x="19318" y="199622"/>
                  </a:cubicBezTo>
                  <a:cubicBezTo>
                    <a:pt x="0" y="165278"/>
                    <a:pt x="17172" y="90152"/>
                    <a:pt x="45076" y="57955"/>
                  </a:cubicBezTo>
                  <a:cubicBezTo>
                    <a:pt x="72980" y="25758"/>
                    <a:pt x="129861" y="16098"/>
                    <a:pt x="186743" y="6439"/>
                  </a:cubicBez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636124" y="6276310"/>
            <a:ext cx="830687" cy="549498"/>
            <a:chOff x="3792828" y="5750417"/>
            <a:chExt cx="830687" cy="549498"/>
          </a:xfrm>
        </p:grpSpPr>
        <p:sp>
          <p:nvSpPr>
            <p:cNvPr id="56" name="Полилиния 55"/>
            <p:cNvSpPr/>
            <p:nvPr/>
          </p:nvSpPr>
          <p:spPr>
            <a:xfrm>
              <a:off x="3792828" y="5750417"/>
              <a:ext cx="830687" cy="549498"/>
            </a:xfrm>
            <a:custGeom>
              <a:avLst/>
              <a:gdLst>
                <a:gd name="connsiteX0" fmla="*/ 6440 w 830687"/>
                <a:gd name="connsiteY0" fmla="*/ 238259 h 549498"/>
                <a:gd name="connsiteX1" fmla="*/ 32197 w 830687"/>
                <a:gd name="connsiteY1" fmla="*/ 109470 h 549498"/>
                <a:gd name="connsiteX2" fmla="*/ 199623 w 830687"/>
                <a:gd name="connsiteY2" fmla="*/ 19318 h 549498"/>
                <a:gd name="connsiteX3" fmla="*/ 534473 w 830687"/>
                <a:gd name="connsiteY3" fmla="*/ 6439 h 549498"/>
                <a:gd name="connsiteX4" fmla="*/ 740535 w 830687"/>
                <a:gd name="connsiteY4" fmla="*/ 57955 h 549498"/>
                <a:gd name="connsiteX5" fmla="*/ 830687 w 830687"/>
                <a:gd name="connsiteY5" fmla="*/ 238259 h 549498"/>
                <a:gd name="connsiteX6" fmla="*/ 740535 w 830687"/>
                <a:gd name="connsiteY6" fmla="*/ 470079 h 549498"/>
                <a:gd name="connsiteX7" fmla="*/ 457200 w 830687"/>
                <a:gd name="connsiteY7" fmla="*/ 534473 h 549498"/>
                <a:gd name="connsiteX8" fmla="*/ 186744 w 830687"/>
                <a:gd name="connsiteY8" fmla="*/ 521594 h 549498"/>
                <a:gd name="connsiteX9" fmla="*/ 32197 w 830687"/>
                <a:gd name="connsiteY9" fmla="*/ 367048 h 549498"/>
                <a:gd name="connsiteX10" fmla="*/ 6440 w 830687"/>
                <a:gd name="connsiteY10" fmla="*/ 238259 h 5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687" h="549498">
                  <a:moveTo>
                    <a:pt x="6440" y="238259"/>
                  </a:moveTo>
                  <a:cubicBezTo>
                    <a:pt x="6440" y="195329"/>
                    <a:pt x="0" y="145960"/>
                    <a:pt x="32197" y="109470"/>
                  </a:cubicBezTo>
                  <a:cubicBezTo>
                    <a:pt x="64394" y="72980"/>
                    <a:pt x="115910" y="36490"/>
                    <a:pt x="199623" y="19318"/>
                  </a:cubicBezTo>
                  <a:cubicBezTo>
                    <a:pt x="283336" y="2146"/>
                    <a:pt x="444321" y="0"/>
                    <a:pt x="534473" y="6439"/>
                  </a:cubicBezTo>
                  <a:cubicBezTo>
                    <a:pt x="624625" y="12879"/>
                    <a:pt x="691166" y="19318"/>
                    <a:pt x="740535" y="57955"/>
                  </a:cubicBezTo>
                  <a:cubicBezTo>
                    <a:pt x="789904" y="96592"/>
                    <a:pt x="830687" y="169572"/>
                    <a:pt x="830687" y="238259"/>
                  </a:cubicBezTo>
                  <a:cubicBezTo>
                    <a:pt x="830687" y="306946"/>
                    <a:pt x="802783" y="420710"/>
                    <a:pt x="740535" y="470079"/>
                  </a:cubicBezTo>
                  <a:cubicBezTo>
                    <a:pt x="678287" y="519448"/>
                    <a:pt x="549498" y="525887"/>
                    <a:pt x="457200" y="534473"/>
                  </a:cubicBezTo>
                  <a:cubicBezTo>
                    <a:pt x="364902" y="543059"/>
                    <a:pt x="257578" y="549498"/>
                    <a:pt x="186744" y="521594"/>
                  </a:cubicBezTo>
                  <a:cubicBezTo>
                    <a:pt x="115910" y="493690"/>
                    <a:pt x="62248" y="416417"/>
                    <a:pt x="32197" y="367048"/>
                  </a:cubicBezTo>
                  <a:cubicBezTo>
                    <a:pt x="2146" y="317679"/>
                    <a:pt x="6440" y="281189"/>
                    <a:pt x="6440" y="23825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3947375" y="5853448"/>
              <a:ext cx="384219" cy="274749"/>
            </a:xfrm>
            <a:custGeom>
              <a:avLst/>
              <a:gdLst>
                <a:gd name="connsiteX0" fmla="*/ 135228 w 384219"/>
                <a:gd name="connsiteY0" fmla="*/ 6439 h 274749"/>
                <a:gd name="connsiteX1" fmla="*/ 302653 w 384219"/>
                <a:gd name="connsiteY1" fmla="*/ 19318 h 274749"/>
                <a:gd name="connsiteX2" fmla="*/ 379926 w 384219"/>
                <a:gd name="connsiteY2" fmla="*/ 122349 h 274749"/>
                <a:gd name="connsiteX3" fmla="*/ 328411 w 384219"/>
                <a:gd name="connsiteY3" fmla="*/ 251138 h 274749"/>
                <a:gd name="connsiteX4" fmla="*/ 160985 w 384219"/>
                <a:gd name="connsiteY4" fmla="*/ 264017 h 274749"/>
                <a:gd name="connsiteX5" fmla="*/ 19318 w 384219"/>
                <a:gd name="connsiteY5" fmla="*/ 199622 h 274749"/>
                <a:gd name="connsiteX6" fmla="*/ 45076 w 384219"/>
                <a:gd name="connsiteY6" fmla="*/ 57955 h 274749"/>
                <a:gd name="connsiteX7" fmla="*/ 186743 w 384219"/>
                <a:gd name="connsiteY7" fmla="*/ 6439 h 27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219" h="274749">
                  <a:moveTo>
                    <a:pt x="135228" y="6439"/>
                  </a:moveTo>
                  <a:cubicBezTo>
                    <a:pt x="198549" y="3219"/>
                    <a:pt x="261870" y="0"/>
                    <a:pt x="302653" y="19318"/>
                  </a:cubicBezTo>
                  <a:cubicBezTo>
                    <a:pt x="343436" y="38636"/>
                    <a:pt x="375633" y="83712"/>
                    <a:pt x="379926" y="122349"/>
                  </a:cubicBezTo>
                  <a:cubicBezTo>
                    <a:pt x="384219" y="160986"/>
                    <a:pt x="364901" y="227527"/>
                    <a:pt x="328411" y="251138"/>
                  </a:cubicBezTo>
                  <a:cubicBezTo>
                    <a:pt x="291921" y="274749"/>
                    <a:pt x="212500" y="272603"/>
                    <a:pt x="160985" y="264017"/>
                  </a:cubicBezTo>
                  <a:cubicBezTo>
                    <a:pt x="109470" y="255431"/>
                    <a:pt x="38636" y="233966"/>
                    <a:pt x="19318" y="199622"/>
                  </a:cubicBezTo>
                  <a:cubicBezTo>
                    <a:pt x="0" y="165278"/>
                    <a:pt x="17172" y="90152"/>
                    <a:pt x="45076" y="57955"/>
                  </a:cubicBezTo>
                  <a:cubicBezTo>
                    <a:pt x="72980" y="25758"/>
                    <a:pt x="129861" y="16098"/>
                    <a:pt x="186743" y="6439"/>
                  </a:cubicBez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Стрелка вниз 57"/>
          <p:cNvSpPr/>
          <p:nvPr/>
        </p:nvSpPr>
        <p:spPr>
          <a:xfrm>
            <a:off x="3271225" y="875766"/>
            <a:ext cx="283344" cy="540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>
            <a:off x="3760622" y="875766"/>
            <a:ext cx="283344" cy="5409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489392" y="1854561"/>
            <a:ext cx="1532586" cy="3734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Альвеолы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65156" y="2921361"/>
            <a:ext cx="41469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Малый круг кровообращения (легкие).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84852" y="4284376"/>
            <a:ext cx="470078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Большой круг кровообращения (легкие).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4519" y="6128200"/>
            <a:ext cx="1532586" cy="3734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Клетки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8784" y="3606090"/>
            <a:ext cx="119773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Правое сердце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54693" y="3591064"/>
            <a:ext cx="119773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Левое сердце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8" name="Штриховая стрелка вправо 67"/>
          <p:cNvSpPr/>
          <p:nvPr/>
        </p:nvSpPr>
        <p:spPr>
          <a:xfrm>
            <a:off x="837123" y="2331079"/>
            <a:ext cx="1764410" cy="498277"/>
          </a:xfrm>
          <a:prstGeom prst="stripedRightArrow">
            <a:avLst>
              <a:gd name="adj1" fmla="val 6153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0" name="Штриховая стрелка вправо 69"/>
          <p:cNvSpPr/>
          <p:nvPr/>
        </p:nvSpPr>
        <p:spPr>
          <a:xfrm flipH="1">
            <a:off x="693307" y="4750161"/>
            <a:ext cx="1650647" cy="498277"/>
          </a:xfrm>
          <a:prstGeom prst="stripedRightArrow">
            <a:avLst>
              <a:gd name="adj1" fmla="val 6153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1" name="Штриховая стрелка вправо 70"/>
          <p:cNvSpPr/>
          <p:nvPr/>
        </p:nvSpPr>
        <p:spPr>
          <a:xfrm>
            <a:off x="5033490" y="2316054"/>
            <a:ext cx="1470341" cy="498277"/>
          </a:xfrm>
          <a:prstGeom prst="stripedRightArrow">
            <a:avLst>
              <a:gd name="adj1" fmla="val 61538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2" name="Штриховая стрелка вправо 71"/>
          <p:cNvSpPr/>
          <p:nvPr/>
        </p:nvSpPr>
        <p:spPr>
          <a:xfrm flipH="1">
            <a:off x="4979827" y="4773773"/>
            <a:ext cx="1549762" cy="498277"/>
          </a:xfrm>
          <a:prstGeom prst="stripedRightArrow">
            <a:avLst>
              <a:gd name="adj1" fmla="val 61538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0" y="1053926"/>
            <a:ext cx="270456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Воздухоносные пути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Выгнутая вниз стрелка 75"/>
          <p:cNvSpPr/>
          <p:nvPr/>
        </p:nvSpPr>
        <p:spPr>
          <a:xfrm>
            <a:off x="3361377" y="1493953"/>
            <a:ext cx="695459" cy="2962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 rot="5400000">
            <a:off x="3902298" y="2215172"/>
            <a:ext cx="334854" cy="23181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6200000" flipH="1">
            <a:off x="3945221" y="5361914"/>
            <a:ext cx="476515" cy="2575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6200000" flipH="1">
            <a:off x="4048253" y="6211921"/>
            <a:ext cx="476515" cy="2575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6200000" flipV="1">
            <a:off x="3071613" y="2195851"/>
            <a:ext cx="373487" cy="20606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6200000" flipV="1">
            <a:off x="3002912" y="5372643"/>
            <a:ext cx="478669" cy="2790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2897734" y="6143230"/>
            <a:ext cx="478669" cy="2790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авая фигурная скобка 95"/>
          <p:cNvSpPr/>
          <p:nvPr/>
        </p:nvSpPr>
        <p:spPr>
          <a:xfrm>
            <a:off x="6645500" y="669706"/>
            <a:ext cx="412124" cy="150682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авая фигурная скобка 96"/>
          <p:cNvSpPr/>
          <p:nvPr/>
        </p:nvSpPr>
        <p:spPr>
          <a:xfrm>
            <a:off x="6890197" y="2009107"/>
            <a:ext cx="409978" cy="60316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авая фигурная скобка 97"/>
          <p:cNvSpPr/>
          <p:nvPr/>
        </p:nvSpPr>
        <p:spPr>
          <a:xfrm>
            <a:off x="7325932" y="2560753"/>
            <a:ext cx="412124" cy="253928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авая фигурная скобка 98"/>
          <p:cNvSpPr/>
          <p:nvPr/>
        </p:nvSpPr>
        <p:spPr>
          <a:xfrm>
            <a:off x="6913808" y="5136527"/>
            <a:ext cx="409978" cy="76200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авая фигурная скобка 99"/>
          <p:cNvSpPr/>
          <p:nvPr/>
        </p:nvSpPr>
        <p:spPr>
          <a:xfrm>
            <a:off x="6475925" y="5986532"/>
            <a:ext cx="409978" cy="83927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Выноска 1 100"/>
          <p:cNvSpPr/>
          <p:nvPr/>
        </p:nvSpPr>
        <p:spPr>
          <a:xfrm flipH="1">
            <a:off x="360608" y="746979"/>
            <a:ext cx="2060620" cy="270455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4708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Вдыхаемыйвоздух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2" name="Выноска 1 101"/>
          <p:cNvSpPr/>
          <p:nvPr/>
        </p:nvSpPr>
        <p:spPr>
          <a:xfrm>
            <a:off x="4597760" y="772737"/>
            <a:ext cx="2161504" cy="244698"/>
          </a:xfrm>
          <a:prstGeom prst="borderCallout1">
            <a:avLst>
              <a:gd name="adj1" fmla="val 18750"/>
              <a:gd name="adj2" fmla="val -8333"/>
              <a:gd name="adj3" fmla="val 86183"/>
              <a:gd name="adj4" fmla="val -304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Выдыхаемыйвоздух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3" name="Выноска 1 102"/>
          <p:cNvSpPr/>
          <p:nvPr/>
        </p:nvSpPr>
        <p:spPr>
          <a:xfrm flipH="1">
            <a:off x="38636" y="1517566"/>
            <a:ext cx="2485623" cy="221086"/>
          </a:xfrm>
          <a:prstGeom prst="borderCallout1">
            <a:avLst>
              <a:gd name="adj1" fmla="val 18750"/>
              <a:gd name="adj2" fmla="val -8333"/>
              <a:gd name="adj3" fmla="val 199879"/>
              <a:gd name="adj4" fmla="val -4449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Альвеолярный воздух</a:t>
            </a:r>
          </a:p>
        </p:txBody>
      </p:sp>
      <p:sp>
        <p:nvSpPr>
          <p:cNvPr id="104" name="Облако 103"/>
          <p:cNvSpPr/>
          <p:nvPr/>
        </p:nvSpPr>
        <p:spPr>
          <a:xfrm>
            <a:off x="2305318" y="0"/>
            <a:ext cx="2614412" cy="78561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атмосфера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7" name="Молния 106"/>
          <p:cNvSpPr/>
          <p:nvPr/>
        </p:nvSpPr>
        <p:spPr>
          <a:xfrm>
            <a:off x="2691685" y="0"/>
            <a:ext cx="592428" cy="785611"/>
          </a:xfrm>
          <a:prstGeom prst="lightningBol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3812147" y="1687133"/>
            <a:ext cx="643944" cy="45076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6" name="Лента лицом вниз 115"/>
          <p:cNvSpPr/>
          <p:nvPr/>
        </p:nvSpPr>
        <p:spPr>
          <a:xfrm>
            <a:off x="7508383" y="734095"/>
            <a:ext cx="1017431" cy="682581"/>
          </a:xfrm>
          <a:prstGeom prst="ribb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7" name="Лента лицом вниз 116"/>
          <p:cNvSpPr/>
          <p:nvPr/>
        </p:nvSpPr>
        <p:spPr>
          <a:xfrm>
            <a:off x="7789572" y="1929684"/>
            <a:ext cx="1017431" cy="682581"/>
          </a:xfrm>
          <a:prstGeom prst="ribb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8" name="Лента лицом вниз 117"/>
          <p:cNvSpPr/>
          <p:nvPr/>
        </p:nvSpPr>
        <p:spPr>
          <a:xfrm>
            <a:off x="7838941" y="3524518"/>
            <a:ext cx="1305059" cy="682581"/>
          </a:xfrm>
          <a:prstGeom prst="ribb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III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9" name="Лента лицом вниз 118"/>
          <p:cNvSpPr/>
          <p:nvPr/>
        </p:nvSpPr>
        <p:spPr>
          <a:xfrm>
            <a:off x="7617853" y="5248140"/>
            <a:ext cx="1305059" cy="682581"/>
          </a:xfrm>
          <a:prstGeom prst="ribb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IV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0" name="Лента лицом вниз 119"/>
          <p:cNvSpPr/>
          <p:nvPr/>
        </p:nvSpPr>
        <p:spPr>
          <a:xfrm>
            <a:off x="7190704" y="6005847"/>
            <a:ext cx="1305059" cy="682581"/>
          </a:xfrm>
          <a:prstGeom prst="ribb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V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3" grpId="0" animBg="1"/>
      <p:bldP spid="114" grpId="0" animBg="1"/>
      <p:bldP spid="115" grpId="0" animBg="1"/>
      <p:bldP spid="110" grpId="0" animBg="1"/>
      <p:bldP spid="112" grpId="0" animBg="1"/>
      <p:bldP spid="111" grpId="0" animBg="1"/>
      <p:bldP spid="58" grpId="0" animBg="1"/>
      <p:bldP spid="60" grpId="0" animBg="1"/>
      <p:bldP spid="7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8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Внешнее дыхание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1500188"/>
            <a:ext cx="4808538" cy="5154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572500" cy="5429250"/>
          </a:xfrm>
        </p:spPr>
        <p:txBody>
          <a:bodyPr/>
          <a:lstStyle/>
          <a:p>
            <a:pPr marL="0" eaLnBrk="1" hangingPunct="1">
              <a:buFont typeface="Arial" charset="0"/>
              <a:buNone/>
            </a:pPr>
            <a:r>
              <a:rPr lang="ru-RU" sz="4000" dirty="0" smtClean="0"/>
              <a:t>Первичным источником энергии в организме для производства всех видов работы является химическая энергия питательных веществ (белков, жиров, углеводов), выделяющаяся при их окислении.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404336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Органы дыхания</a:t>
            </a:r>
            <a:endParaRPr lang="ru-RU" dirty="0"/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2400300" cy="1828800"/>
          </a:xfrm>
        </p:spPr>
        <p:txBody>
          <a:bodyPr/>
          <a:lstStyle/>
          <a:p>
            <a:pPr eaLnBrk="1" hangingPunct="1"/>
            <a:r>
              <a:rPr lang="ru-RU" smtClean="0"/>
              <a:t>Кожа</a:t>
            </a:r>
          </a:p>
          <a:p>
            <a:pPr eaLnBrk="1" hangingPunct="1"/>
            <a:r>
              <a:rPr lang="ru-RU" smtClean="0"/>
              <a:t>Жабры</a:t>
            </a:r>
          </a:p>
          <a:p>
            <a:pPr eaLnBrk="1" hangingPunct="1"/>
            <a:r>
              <a:rPr lang="ru-RU" smtClean="0"/>
              <a:t>Легкие </a:t>
            </a:r>
          </a:p>
        </p:txBody>
      </p: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5286375" y="428625"/>
            <a:ext cx="2857500" cy="2143125"/>
            <a:chOff x="5286375" y="428604"/>
            <a:chExt cx="2857525" cy="214314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358082" y="428604"/>
              <a:ext cx="785818" cy="21431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/>
                <a:t>кровь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715140" y="428604"/>
              <a:ext cx="571504" cy="2143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/>
                <a:t>кожа</a:t>
              </a: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6215071" y="571480"/>
              <a:ext cx="1643076" cy="357191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10800000" flipV="1">
              <a:off x="6215071" y="2000240"/>
              <a:ext cx="1714515" cy="500067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1" name="TextBox 9"/>
            <p:cNvSpPr txBox="1">
              <a:spLocks noChangeArrowheads="1"/>
            </p:cNvSpPr>
            <p:nvPr/>
          </p:nvSpPr>
          <p:spPr bwMode="auto">
            <a:xfrm>
              <a:off x="5572125" y="428625"/>
              <a:ext cx="87153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13342" name="TextBox 10"/>
            <p:cNvSpPr txBox="1">
              <a:spLocks noChangeArrowheads="1"/>
            </p:cNvSpPr>
            <p:nvPr/>
          </p:nvSpPr>
          <p:spPr bwMode="auto">
            <a:xfrm>
              <a:off x="5286375" y="1785938"/>
              <a:ext cx="1143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СО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4" name="Группа 28"/>
          <p:cNvGrpSpPr>
            <a:grpSpLocks/>
          </p:cNvGrpSpPr>
          <p:nvPr/>
        </p:nvGrpSpPr>
        <p:grpSpPr bwMode="auto">
          <a:xfrm>
            <a:off x="428625" y="3143250"/>
            <a:ext cx="3571875" cy="2862263"/>
            <a:chOff x="1857375" y="1989138"/>
            <a:chExt cx="3571881" cy="2862262"/>
          </a:xfrm>
        </p:grpSpPr>
        <p:sp>
          <p:nvSpPr>
            <p:cNvPr id="15" name="Кольцо 14"/>
            <p:cNvSpPr/>
            <p:nvPr/>
          </p:nvSpPr>
          <p:spPr>
            <a:xfrm>
              <a:off x="2571751" y="2714626"/>
              <a:ext cx="1571628" cy="1714499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071942" y="3357563"/>
              <a:ext cx="571501" cy="50006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143379" y="2643188"/>
              <a:ext cx="500064" cy="714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143379" y="3857625"/>
              <a:ext cx="500064" cy="857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43438" y="2643182"/>
              <a:ext cx="785818" cy="20717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/>
                <a:t>кровь</a:t>
              </a:r>
            </a:p>
          </p:txBody>
        </p:sp>
        <p:sp>
          <p:nvSpPr>
            <p:cNvPr id="13333" name="TextBox 21"/>
            <p:cNvSpPr txBox="1">
              <a:spLocks noChangeArrowheads="1"/>
            </p:cNvSpPr>
            <p:nvPr/>
          </p:nvSpPr>
          <p:spPr bwMode="auto">
            <a:xfrm>
              <a:off x="1857375" y="4143375"/>
              <a:ext cx="1143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СО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13334" name="TextBox 22"/>
            <p:cNvSpPr txBox="1">
              <a:spLocks noChangeArrowheads="1"/>
            </p:cNvSpPr>
            <p:nvPr/>
          </p:nvSpPr>
          <p:spPr bwMode="auto">
            <a:xfrm>
              <a:off x="2268538" y="1989138"/>
              <a:ext cx="10604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rot="16200000" flipH="1">
              <a:off x="2678908" y="2678906"/>
              <a:ext cx="428625" cy="357189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10800000" flipV="1">
              <a:off x="2428876" y="3929062"/>
              <a:ext cx="500064" cy="357188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500688" y="4143375"/>
            <a:ext cx="3105150" cy="2443163"/>
            <a:chOff x="3600" y="2704"/>
            <a:chExt cx="1956" cy="153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960" y="2745"/>
              <a:ext cx="1530" cy="148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/>
                <a:t>кровь</a:t>
              </a: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3915" y="2970"/>
              <a:ext cx="990" cy="1080"/>
            </a:xfrm>
            <a:prstGeom prst="don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600" y="2745"/>
              <a:ext cx="360" cy="5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600" y="3330"/>
              <a:ext cx="405" cy="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600" y="3735"/>
              <a:ext cx="360" cy="4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4590" y="3870"/>
              <a:ext cx="315" cy="135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rot="10800000" flipV="1">
              <a:off x="4635" y="3060"/>
              <a:ext cx="315" cy="180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6" name="TextBox 20"/>
            <p:cNvSpPr txBox="1">
              <a:spLocks noChangeArrowheads="1"/>
            </p:cNvSpPr>
            <p:nvPr/>
          </p:nvSpPr>
          <p:spPr bwMode="auto">
            <a:xfrm>
              <a:off x="4740" y="270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СО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13327" name="TextBox 19"/>
            <p:cNvSpPr txBox="1">
              <a:spLocks noChangeArrowheads="1"/>
            </p:cNvSpPr>
            <p:nvPr/>
          </p:nvSpPr>
          <p:spPr bwMode="auto">
            <a:xfrm>
              <a:off x="4950" y="3735"/>
              <a:ext cx="60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82296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500063" y="3714750"/>
            <a:ext cx="4714875" cy="242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43500" y="0"/>
            <a:ext cx="371475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Функции воздухоносных путей.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38"/>
            <a:ext cx="7872413" cy="4525962"/>
          </a:xfrm>
        </p:spPr>
        <p:txBody>
          <a:bodyPr/>
          <a:lstStyle/>
          <a:p>
            <a:pPr eaLnBrk="1" hangingPunct="1"/>
            <a:r>
              <a:rPr lang="ru-RU" smtClean="0"/>
              <a:t>Воздухопроведение,</a:t>
            </a:r>
          </a:p>
          <a:p>
            <a:pPr eaLnBrk="1" hangingPunct="1"/>
            <a:r>
              <a:rPr lang="ru-RU" smtClean="0"/>
              <a:t>Очищение вдыхаемого воздуха,</a:t>
            </a:r>
          </a:p>
          <a:p>
            <a:pPr eaLnBrk="1" hangingPunct="1"/>
            <a:r>
              <a:rPr lang="ru-RU" smtClean="0"/>
              <a:t>Увлажнение и согревание вдыхаемого воздуха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3429000"/>
            <a:ext cx="64595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ctrTitle"/>
          </p:nvPr>
        </p:nvSpPr>
        <p:spPr>
          <a:xfrm>
            <a:off x="0" y="357188"/>
            <a:ext cx="4929188" cy="2000250"/>
          </a:xfrm>
        </p:spPr>
        <p:txBody>
          <a:bodyPr/>
          <a:lstStyle/>
          <a:p>
            <a:pPr algn="l" eaLnBrk="1" hangingPunct="1"/>
            <a:r>
              <a:rPr lang="ru-RU" smtClean="0"/>
              <a:t>Общее число альвеол равно примерно 300 млн.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492375"/>
            <a:ext cx="4679950" cy="4044950"/>
          </a:xfr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475" y="0"/>
            <a:ext cx="44545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072188" y="274638"/>
            <a:ext cx="3071812" cy="6440487"/>
          </a:xfrm>
        </p:spPr>
        <p:txBody>
          <a:bodyPr/>
          <a:lstStyle/>
          <a:p>
            <a:pPr eaLnBrk="1" hangingPunct="1"/>
            <a:r>
              <a:rPr lang="ru-RU" sz="3600" smtClean="0"/>
              <a:t>Диаметр альвеол составляет 0,2–0,3 мм, суммарная площадь их поверхности–примерно </a:t>
            </a:r>
            <a:br>
              <a:rPr lang="ru-RU" sz="3600" smtClean="0"/>
            </a:br>
            <a:r>
              <a:rPr lang="ru-RU" sz="3600" smtClean="0"/>
              <a:t>80 м</a:t>
            </a:r>
            <a:r>
              <a:rPr lang="ru-RU" sz="3600" baseline="30000" smtClean="0"/>
              <a:t>2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18495"/>
          <a:stretch>
            <a:fillRect/>
          </a:stretch>
        </p:blipFill>
        <p:spPr>
          <a:xfrm>
            <a:off x="0" y="71438"/>
            <a:ext cx="6264275" cy="6715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Grp="1"/>
          </p:cNvSpPr>
          <p:nvPr>
            <p:ph type="title"/>
          </p:nvPr>
        </p:nvSpPr>
        <p:spPr>
          <a:xfrm>
            <a:off x="428625" y="521493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00"/>
                </a:solidFill>
              </a:rPr>
              <a:t>Физиология дыхания. Вентиляция легких.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z="6000" smtClean="0"/>
              <a:t>Вдох</a:t>
            </a:r>
          </a:p>
        </p:txBody>
      </p:sp>
      <p:sp>
        <p:nvSpPr>
          <p:cNvPr id="4" name="Овал 3"/>
          <p:cNvSpPr/>
          <p:nvPr/>
        </p:nvSpPr>
        <p:spPr>
          <a:xfrm>
            <a:off x="4413250" y="2919413"/>
            <a:ext cx="2500313" cy="250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13375" y="2205038"/>
            <a:ext cx="571500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84750" y="3419475"/>
            <a:ext cx="1357313" cy="1428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6" idx="7"/>
            <a:endCxn id="4" idx="7"/>
          </p:cNvCxnSpPr>
          <p:nvPr/>
        </p:nvCxnSpPr>
        <p:spPr>
          <a:xfrm rot="5400000" flipH="1" flipV="1">
            <a:off x="6174582" y="3255168"/>
            <a:ext cx="342900" cy="40481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6" idx="4"/>
            <a:endCxn id="4" idx="4"/>
          </p:cNvCxnSpPr>
          <p:nvPr/>
        </p:nvCxnSpPr>
        <p:spPr>
          <a:xfrm rot="5400000">
            <a:off x="5377657" y="5134769"/>
            <a:ext cx="571500" cy="15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4556125" y="4491038"/>
            <a:ext cx="500063" cy="21431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70625" y="4419600"/>
            <a:ext cx="500063" cy="2857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4877594" y="3169444"/>
            <a:ext cx="428625" cy="3571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071938" y="1643063"/>
            <a:ext cx="1500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</a:t>
            </a:r>
            <a:endParaRPr lang="ru-RU" sz="440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199063" y="3705225"/>
            <a:ext cx="1500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</p:txBody>
      </p:sp>
      <p:sp>
        <p:nvSpPr>
          <p:cNvPr id="34" name="Прямоугольник 33"/>
          <p:cNvSpPr/>
          <p:nvPr/>
        </p:nvSpPr>
        <p:spPr>
          <a:xfrm>
            <a:off x="1214438" y="2214563"/>
            <a:ext cx="571500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813" y="3429000"/>
            <a:ext cx="1357312" cy="1428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00125" y="3714750"/>
            <a:ext cx="1500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85813" y="1285875"/>
            <a:ext cx="1500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</a:t>
            </a:r>
            <a:endParaRPr lang="ru-RU" sz="440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00250" y="2571750"/>
            <a:ext cx="23574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 </a:t>
            </a:r>
            <a:r>
              <a:rPr lang="ru-RU" sz="4400"/>
              <a:t>=</a:t>
            </a:r>
            <a:r>
              <a:rPr lang="en-US" sz="4400"/>
              <a:t> </a:t>
            </a:r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  <a:p>
            <a:endParaRPr lang="ru-RU" sz="440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786563" y="2643188"/>
            <a:ext cx="23574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 </a:t>
            </a:r>
            <a:r>
              <a:rPr lang="en-US" sz="4400"/>
              <a:t>&gt; </a:t>
            </a:r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  <a:p>
            <a:endParaRPr lang="ru-RU" sz="4400"/>
          </a:p>
        </p:txBody>
      </p:sp>
      <p:sp>
        <p:nvSpPr>
          <p:cNvPr id="40" name="Стрелка вниз 39"/>
          <p:cNvSpPr/>
          <p:nvPr/>
        </p:nvSpPr>
        <p:spPr>
          <a:xfrm>
            <a:off x="5500688" y="1714500"/>
            <a:ext cx="357187" cy="20716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500688" y="100012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Атмосферный воздух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 animBg="1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5429250" y="2214563"/>
            <a:ext cx="571500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214438" y="2214563"/>
            <a:ext cx="571500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85750" y="3071813"/>
            <a:ext cx="2500313" cy="250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3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z="6000" smtClean="0"/>
              <a:t>Выдох</a:t>
            </a:r>
          </a:p>
        </p:txBody>
      </p:sp>
      <p:sp>
        <p:nvSpPr>
          <p:cNvPr id="4" name="Овал 3"/>
          <p:cNvSpPr/>
          <p:nvPr/>
        </p:nvSpPr>
        <p:spPr>
          <a:xfrm>
            <a:off x="4413250" y="2919413"/>
            <a:ext cx="2500313" cy="250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29250" y="2214563"/>
            <a:ext cx="571500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84750" y="3419475"/>
            <a:ext cx="1357313" cy="1428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4" idx="7"/>
          </p:cNvCxnSpPr>
          <p:nvPr/>
        </p:nvCxnSpPr>
        <p:spPr>
          <a:xfrm rot="16200000" flipH="1" flipV="1">
            <a:off x="6131719" y="3298031"/>
            <a:ext cx="428625" cy="40481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4"/>
            <a:endCxn id="6" idx="4"/>
          </p:cNvCxnSpPr>
          <p:nvPr/>
        </p:nvCxnSpPr>
        <p:spPr>
          <a:xfrm rot="5400000" flipH="1">
            <a:off x="5377657" y="5134769"/>
            <a:ext cx="571500" cy="15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572000" y="4429125"/>
            <a:ext cx="500063" cy="2857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6286500" y="4500563"/>
            <a:ext cx="428625" cy="2857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1"/>
          </p:cNvCxnSpPr>
          <p:nvPr/>
        </p:nvCxnSpPr>
        <p:spPr>
          <a:xfrm rot="16200000" flipH="1">
            <a:off x="4813300" y="3259138"/>
            <a:ext cx="414337" cy="32543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286250" y="1428750"/>
            <a:ext cx="1500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</a:t>
            </a:r>
            <a:endParaRPr lang="ru-RU" sz="440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199063" y="3705225"/>
            <a:ext cx="1500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00125" y="3714750"/>
            <a:ext cx="1500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8625" y="1357313"/>
            <a:ext cx="1500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</a:t>
            </a:r>
            <a:endParaRPr lang="ru-RU" sz="440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00250" y="2571750"/>
            <a:ext cx="23574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 </a:t>
            </a:r>
            <a:r>
              <a:rPr lang="ru-RU" sz="4400"/>
              <a:t>=</a:t>
            </a:r>
            <a:r>
              <a:rPr lang="en-US" sz="4400"/>
              <a:t> </a:t>
            </a:r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  <a:p>
            <a:endParaRPr lang="ru-RU" sz="440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786563" y="2643188"/>
            <a:ext cx="23574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 </a:t>
            </a:r>
            <a:r>
              <a:rPr lang="en-US" sz="4400"/>
              <a:t>&lt; </a:t>
            </a:r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  <a:p>
            <a:endParaRPr lang="ru-RU" sz="4400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5500688" y="1714500"/>
            <a:ext cx="357187" cy="20716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500688" y="100012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Альвеолярный воздух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4" grpId="0" animBg="1"/>
      <p:bldP spid="47" grpId="0" animBg="1"/>
      <p:bldP spid="4" grpId="0" animBg="1"/>
      <p:bldP spid="5" grpId="0" animBg="1"/>
      <p:bldP spid="6" grpId="0" animBg="1"/>
      <p:bldP spid="32" grpId="0"/>
      <p:bldP spid="33" grpId="0"/>
      <p:bldP spid="36" grpId="0"/>
      <p:bldP spid="37" grpId="0"/>
      <p:bldP spid="38" grpId="0"/>
      <p:bldP spid="39" grpId="0"/>
      <p:bldP spid="40" grpId="0" animBg="1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0"/>
            <a:ext cx="896461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060575"/>
            <a:ext cx="3698875" cy="3881438"/>
          </a:xfr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916113"/>
            <a:ext cx="36988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Рентгенограмма легких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При выдохе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292725" y="1557338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При вдохе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sz="4400" dirty="0" smtClean="0"/>
              <a:t>Энергия выделяющаяся при окислении питательных веществ, не используется непосредственно для совершения работ в организме.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628775"/>
            <a:ext cx="3495675" cy="4525963"/>
          </a:xfr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386138"/>
          <a:ext cx="6096000" cy="85830"/>
        </p:xfrm>
        <a:graphic>
          <a:graphicData uri="http://schemas.openxmlformats.org/drawingml/2006/table">
            <a:tbl>
              <a:tblPr/>
              <a:tblGrid>
                <a:gridCol w="238806"/>
                <a:gridCol w="5857194"/>
              </a:tblGrid>
              <a:tr h="85830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Arial"/>
                        <a:ea typeface="Times New Roman"/>
                      </a:endParaRPr>
                    </a:p>
                  </a:txBody>
                  <a:tcPr marL="36097" marR="360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30" name="Picture 1"/>
          <p:cNvPicPr>
            <a:picLocks noChangeAspect="1" noChangeArrowheads="1"/>
          </p:cNvPicPr>
          <p:nvPr/>
        </p:nvPicPr>
        <p:blipFill>
          <a:blip r:embed="rId2" cstate="print"/>
          <a:srcRect r="44221"/>
          <a:stretch>
            <a:fillRect/>
          </a:stretch>
        </p:blipFill>
        <p:spPr bwMode="auto">
          <a:xfrm>
            <a:off x="1071563" y="0"/>
            <a:ext cx="65008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0" y="5572125"/>
            <a:ext cx="8893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15900"/>
            <a:r>
              <a:rPr lang="ru-RU" sz="1600">
                <a:ea typeface="Times New Roman" pitchFamily="18" charset="0"/>
                <a:cs typeface="Arial" charset="0"/>
              </a:rPr>
              <a:t>Принципы, работы мышц—инспираторов</a:t>
            </a:r>
          </a:p>
          <a:p>
            <a:pPr indent="215900"/>
            <a:r>
              <a:rPr lang="ru-RU" sz="1600">
                <a:ea typeface="Times New Roman" pitchFamily="18" charset="0"/>
                <a:cs typeface="Arial" charset="0"/>
              </a:rPr>
              <a:t> диафрагма (I) и ее модель (II): </a:t>
            </a:r>
          </a:p>
          <a:p>
            <a:pPr indent="215900"/>
            <a:r>
              <a:rPr lang="ru-RU" sz="1600">
                <a:ea typeface="Times New Roman" pitchFamily="18" charset="0"/>
                <a:cs typeface="Arial" charset="0"/>
              </a:rPr>
              <a:t>1 — ножка диафрагмы, 2— реберная часть диафрагмы, 3 — межреберные и вспомогательные мышцы, 4 — грудная клетка, 5 —легкое, 6 —живот;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386138"/>
          <a:ext cx="6096000" cy="85830"/>
        </p:xfrm>
        <a:graphic>
          <a:graphicData uri="http://schemas.openxmlformats.org/drawingml/2006/table">
            <a:tbl>
              <a:tblPr/>
              <a:tblGrid>
                <a:gridCol w="238806"/>
                <a:gridCol w="5857194"/>
              </a:tblGrid>
              <a:tr h="85830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Arial"/>
                        <a:ea typeface="Times New Roman"/>
                      </a:endParaRPr>
                    </a:p>
                  </a:txBody>
                  <a:tcPr marL="36097" marR="360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4" name="Picture 1"/>
          <p:cNvPicPr>
            <a:picLocks noChangeAspect="1" noChangeArrowheads="1"/>
          </p:cNvPicPr>
          <p:nvPr/>
        </p:nvPicPr>
        <p:blipFill>
          <a:blip r:embed="rId2" cstate="print"/>
          <a:srcRect l="54951"/>
          <a:stretch>
            <a:fillRect/>
          </a:stretch>
        </p:blipFill>
        <p:spPr bwMode="auto">
          <a:xfrm>
            <a:off x="1500188" y="114300"/>
            <a:ext cx="5643562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3"/>
          <p:cNvSpPr>
            <a:spLocks noChangeArrowheads="1"/>
          </p:cNvSpPr>
          <p:nvPr/>
        </p:nvSpPr>
        <p:spPr bwMode="auto">
          <a:xfrm>
            <a:off x="250825" y="5534025"/>
            <a:ext cx="8893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15900"/>
            <a:r>
              <a:rPr lang="ru-RU" sz="1600">
                <a:ea typeface="Times New Roman" pitchFamily="18" charset="0"/>
                <a:cs typeface="Arial" charset="0"/>
              </a:rPr>
              <a:t>Движения ребер, позволяющие наружным межреберным мышцам увеличивать при вдохе переднезадний (верхние ребра) и поперечный (нижние ребра) диаметр грудной клетки:</a:t>
            </a:r>
          </a:p>
          <a:p>
            <a:pPr indent="215900" eaLnBrk="0" hangingPunct="0"/>
            <a:r>
              <a:rPr lang="ru-RU" sz="1600">
                <a:ea typeface="Times New Roman" pitchFamily="18" charset="0"/>
                <a:cs typeface="Arial" charset="0"/>
              </a:rPr>
              <a:t>I — 1 ребро, II — IV ребро, прямым пунктиром показаны оси шеек ребер; стрелками — перемещение ребер при вдохе.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40512"/>
          <a:stretch>
            <a:fillRect/>
          </a:stretch>
        </p:blipFill>
        <p:spPr>
          <a:xfrm>
            <a:off x="323850" y="0"/>
            <a:ext cx="835183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Транспульмональное давление</a:t>
            </a:r>
          </a:p>
        </p:txBody>
      </p:sp>
      <p:sp>
        <p:nvSpPr>
          <p:cNvPr id="4" name="Блок-схема: задержка 3"/>
          <p:cNvSpPr/>
          <p:nvPr/>
        </p:nvSpPr>
        <p:spPr>
          <a:xfrm rot="16200000">
            <a:off x="464344" y="1750219"/>
            <a:ext cx="3214687" cy="3571875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642938" y="2357438"/>
            <a:ext cx="2857500" cy="2643187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1285875"/>
            <a:ext cx="642937" cy="1285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143250"/>
            <a:ext cx="1500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28938" y="4357688"/>
            <a:ext cx="1500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пл</a:t>
            </a:r>
            <a:endParaRPr lang="ru-RU" sz="44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57750" y="4214813"/>
            <a:ext cx="36433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тр</a:t>
            </a:r>
            <a:r>
              <a:rPr lang="ru-RU" sz="4400"/>
              <a:t> = Р</a:t>
            </a:r>
            <a:r>
              <a:rPr lang="ru-RU" sz="4400" baseline="-25000"/>
              <a:t>а</a:t>
            </a:r>
            <a:r>
              <a:rPr lang="ru-RU" sz="4400"/>
              <a:t> - Р</a:t>
            </a:r>
            <a:r>
              <a:rPr lang="ru-RU" sz="4400" baseline="-25000"/>
              <a:t>пл</a:t>
            </a:r>
            <a:endParaRPr lang="ru-RU" sz="44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0" y="5286375"/>
            <a:ext cx="6286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тр</a:t>
            </a:r>
            <a:r>
              <a:rPr lang="ru-RU" sz="4400"/>
              <a:t> = 760</a:t>
            </a:r>
            <a:r>
              <a:rPr lang="ru-RU" sz="2400"/>
              <a:t>мм.рт.ст.</a:t>
            </a:r>
            <a:r>
              <a:rPr lang="ru-RU" sz="4400"/>
              <a:t>-756</a:t>
            </a:r>
            <a:r>
              <a:rPr lang="ru-RU" sz="2400"/>
              <a:t>мм.рт.ст.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0" y="6000750"/>
            <a:ext cx="6286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тр</a:t>
            </a:r>
            <a:r>
              <a:rPr lang="ru-RU" sz="4400"/>
              <a:t> = 4 </a:t>
            </a:r>
            <a:r>
              <a:rPr lang="ru-RU" sz="2400"/>
              <a:t>мм.рт.ст.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857375" y="3786188"/>
            <a:ext cx="157162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err="1"/>
              <a:t>Транспульмонарное</a:t>
            </a:r>
            <a:r>
              <a:rPr lang="ru-RU" sz="1100" dirty="0"/>
              <a:t> давление</a:t>
            </a:r>
          </a:p>
        </p:txBody>
      </p:sp>
      <p:sp>
        <p:nvSpPr>
          <p:cNvPr id="14" name="Стрелка влево 13"/>
          <p:cNvSpPr/>
          <p:nvPr/>
        </p:nvSpPr>
        <p:spPr>
          <a:xfrm>
            <a:off x="1643063" y="3071813"/>
            <a:ext cx="1785937" cy="571500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/>
              <a:t>Эластическая тяга легких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адержка 3"/>
          <p:cNvSpPr/>
          <p:nvPr/>
        </p:nvSpPr>
        <p:spPr>
          <a:xfrm rot="16200000">
            <a:off x="-107156" y="1607344"/>
            <a:ext cx="4143375" cy="3643313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85750" y="2071688"/>
            <a:ext cx="3429000" cy="28575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0188" y="571500"/>
            <a:ext cx="1000125" cy="1785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4714875"/>
            <a:ext cx="328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пл</a:t>
            </a:r>
            <a:r>
              <a:rPr lang="ru-RU" sz="3600"/>
              <a:t>=</a:t>
            </a:r>
            <a:r>
              <a:rPr lang="ru-RU" sz="4400"/>
              <a:t> - 4</a:t>
            </a:r>
            <a:r>
              <a:rPr lang="ru-RU" sz="2400"/>
              <a:t>мм.рт.ст.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63" y="3714750"/>
            <a:ext cx="342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тр</a:t>
            </a:r>
            <a:r>
              <a:rPr lang="ru-RU" sz="4400"/>
              <a:t> = 4 </a:t>
            </a:r>
            <a:r>
              <a:rPr lang="ru-RU" sz="2400"/>
              <a:t>мм.рт.ст.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143125" y="3357563"/>
            <a:ext cx="157162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err="1"/>
              <a:t>Транспульмонарное</a:t>
            </a:r>
            <a:r>
              <a:rPr lang="ru-RU" sz="1100" dirty="0"/>
              <a:t> давление</a:t>
            </a:r>
          </a:p>
        </p:txBody>
      </p:sp>
      <p:sp>
        <p:nvSpPr>
          <p:cNvPr id="14" name="Стрелка влево 13"/>
          <p:cNvSpPr/>
          <p:nvPr/>
        </p:nvSpPr>
        <p:spPr>
          <a:xfrm>
            <a:off x="1785938" y="2714625"/>
            <a:ext cx="1785937" cy="571500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/>
              <a:t>Эластическая тяга легких</a:t>
            </a:r>
          </a:p>
        </p:txBody>
      </p:sp>
      <p:sp>
        <p:nvSpPr>
          <p:cNvPr id="15" name="Блок-схема: задержка 14"/>
          <p:cNvSpPr/>
          <p:nvPr/>
        </p:nvSpPr>
        <p:spPr>
          <a:xfrm rot="16200000">
            <a:off x="4464844" y="821532"/>
            <a:ext cx="4143375" cy="521493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929188" y="2071688"/>
            <a:ext cx="3429000" cy="28575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43625" y="571500"/>
            <a:ext cx="1000125" cy="1785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43563" y="4714875"/>
            <a:ext cx="328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пл</a:t>
            </a:r>
            <a:r>
              <a:rPr lang="ru-RU" sz="3600"/>
              <a:t>=</a:t>
            </a:r>
            <a:r>
              <a:rPr lang="ru-RU" sz="4400"/>
              <a:t> - 7</a:t>
            </a:r>
            <a:r>
              <a:rPr lang="ru-RU" sz="2400"/>
              <a:t>мм.рт.ст.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43500" y="3714750"/>
            <a:ext cx="342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тр</a:t>
            </a:r>
            <a:r>
              <a:rPr lang="ru-RU" sz="4400"/>
              <a:t> = 7 </a:t>
            </a:r>
            <a:r>
              <a:rPr lang="ru-RU" sz="2400"/>
              <a:t>мм.рт.ст.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5929313" y="3357563"/>
            <a:ext cx="242887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err="1"/>
              <a:t>Транспульмонарное</a:t>
            </a:r>
            <a:r>
              <a:rPr lang="ru-RU" sz="1100" dirty="0"/>
              <a:t> давление</a:t>
            </a:r>
          </a:p>
        </p:txBody>
      </p:sp>
      <p:sp>
        <p:nvSpPr>
          <p:cNvPr id="21" name="Стрелка влево 20"/>
          <p:cNvSpPr/>
          <p:nvPr/>
        </p:nvSpPr>
        <p:spPr>
          <a:xfrm>
            <a:off x="5857875" y="2714625"/>
            <a:ext cx="2357438" cy="571500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/>
              <a:t>Эластическая тяга легких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5786438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В конце выдоха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86375" y="5786438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При вдохе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11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922611" y="371561"/>
            <a:ext cx="7482643" cy="1370603"/>
          </a:xfrm>
          <a:prstGeom prst="downArrow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Сокращение диафрагмы и наружных межреберных  мышц  </a:t>
            </a:r>
            <a:endParaRPr lang="ru-RU" sz="20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909281" y="1729703"/>
            <a:ext cx="7508562" cy="846877"/>
          </a:xfrm>
          <a:prstGeom prst="down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Растяжение грудной клетки. Увеличение  объёма грудной полости</a:t>
            </a:r>
            <a:endParaRPr lang="ru-RU" sz="2000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918905" y="2656788"/>
            <a:ext cx="7508563" cy="757732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Рвп</a:t>
            </a:r>
            <a:r>
              <a:rPr lang="ru-RU" sz="2000" dirty="0" smtClean="0"/>
              <a:t> снижается </a:t>
            </a:r>
            <a:endParaRPr lang="ru-RU" sz="2000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914401" y="3464418"/>
            <a:ext cx="7495504" cy="791162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Транспульмональное</a:t>
            </a:r>
            <a:r>
              <a:rPr lang="ru-RU" sz="2000" dirty="0" smtClean="0"/>
              <a:t> давление увеличивается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005810" y="4257643"/>
            <a:ext cx="7406272" cy="846877"/>
          </a:xfrm>
          <a:prstGeom prst="down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Увеличение  объёма легких</a:t>
            </a:r>
            <a:endParaRPr lang="ru-RU" sz="2000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995704" y="5113964"/>
            <a:ext cx="7432390" cy="757732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Рал снижается и становится субатмосферным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5887" y="5910835"/>
            <a:ext cx="7469388" cy="9471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Воздух по воздухоносным путям поступает в альвеолярное пространство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961132" y="519757"/>
            <a:ext cx="7688351" cy="1183907"/>
          </a:xfrm>
          <a:prstGeom prst="downArrow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Диафрагма и наружных межреберных  мышц  расслабляются </a:t>
            </a:r>
            <a:endParaRPr lang="ru-RU" sz="20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948035" y="1742164"/>
            <a:ext cx="7714983" cy="846489"/>
          </a:xfrm>
          <a:prstGeom prst="down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Обратный ход грудной клетки. Уменьшение в объёма грудной полости</a:t>
            </a:r>
            <a:endParaRPr lang="ru-RU" sz="2000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928783" y="2605593"/>
            <a:ext cx="7714985" cy="654518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Рвп</a:t>
            </a:r>
            <a:r>
              <a:rPr lang="ru-RU" sz="2000" dirty="0" smtClean="0"/>
              <a:t> увеличивается </a:t>
            </a:r>
            <a:endParaRPr lang="ru-RU" sz="2000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940159" y="3288987"/>
            <a:ext cx="7701566" cy="683394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Транспульмональное</a:t>
            </a:r>
            <a:r>
              <a:rPr lang="ru-RU" sz="2000" dirty="0" smtClean="0"/>
              <a:t> давление уменьшается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017885" y="3999650"/>
            <a:ext cx="7609882" cy="731520"/>
          </a:xfrm>
          <a:prstGeom prst="down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Уменьшение  объёма легких</a:t>
            </a:r>
            <a:endParaRPr lang="ru-RU" sz="2000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995134" y="4740797"/>
            <a:ext cx="7636717" cy="654518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Рал увеличивается и становится выше атмосферного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1409" y="5396918"/>
            <a:ext cx="7674732" cy="8181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Воздух по воздухоносным путям движется из альвеолярного пространства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Легочные объемы и емкости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285875"/>
            <a:ext cx="7929562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928688"/>
          </a:xfrm>
        </p:spPr>
        <p:txBody>
          <a:bodyPr/>
          <a:lstStyle/>
          <a:p>
            <a:pPr eaLnBrk="1" hangingPunct="1"/>
            <a:r>
              <a:rPr lang="ru-RU" sz="6000" b="1" i="1" smtClean="0"/>
              <a:t>Измерение вентиляции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286000"/>
            <a:ext cx="8229600" cy="3571875"/>
          </a:xfrm>
        </p:spPr>
        <p:txBody>
          <a:bodyPr/>
          <a:lstStyle/>
          <a:p>
            <a:pPr eaLnBrk="1" hangingPunct="1"/>
            <a:r>
              <a:rPr lang="ru-RU" sz="4800" smtClean="0"/>
              <a:t>Минутный объем дыхания</a:t>
            </a:r>
          </a:p>
          <a:p>
            <a:pPr lvl="1" eaLnBrk="1" hangingPunct="1"/>
            <a:r>
              <a:rPr lang="ru-RU" sz="4800" smtClean="0"/>
              <a:t>МОД = ЧДД х ДО</a:t>
            </a:r>
          </a:p>
          <a:p>
            <a:pPr eaLnBrk="1" hangingPunct="1"/>
            <a:r>
              <a:rPr lang="ru-RU" sz="4800" smtClean="0"/>
              <a:t>Альвеолярная вентиляция</a:t>
            </a:r>
          </a:p>
          <a:p>
            <a:pPr lvl="1" eaLnBrk="1" hangingPunct="1"/>
            <a:r>
              <a:rPr lang="ru-RU" sz="4800" smtClean="0"/>
              <a:t>АВ = ЧДД х (ДО – ОАМП)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429625" cy="5357813"/>
          </a:xfrm>
        </p:spPr>
        <p:txBody>
          <a:bodyPr/>
          <a:lstStyle/>
          <a:p>
            <a:pPr marL="0" algn="ctr" eaLnBrk="1" hangingPunct="1">
              <a:buFont typeface="Arial" charset="0"/>
              <a:buNone/>
            </a:pPr>
            <a:r>
              <a:rPr lang="ru-RU" sz="4400" dirty="0" smtClean="0"/>
              <a:t>Вначале энергия питательных веществ трансформируется в энергию макроэргических связей некоторых веществ, главным из которых является аденозинтрифосфорная кислота – АТФ.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Анатомическое мертвое пространство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557338"/>
            <a:ext cx="7488237" cy="5062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Упругие (эластические) сопротивления обусловлены: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571500" y="1571625"/>
            <a:ext cx="8229600" cy="4886325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растяжением эластических элементов грудной клетки</a:t>
            </a:r>
          </a:p>
          <a:p>
            <a:pPr eaLnBrk="1" hangingPunct="1"/>
            <a:r>
              <a:rPr lang="ru-RU" smtClean="0">
                <a:latin typeface="Arial" charset="0"/>
              </a:rPr>
              <a:t>растяжением эластических элементов легочной ткани (так называемая эластическая тяга легких) и </a:t>
            </a:r>
          </a:p>
          <a:p>
            <a:pPr eaLnBrk="1" hangingPunct="1"/>
            <a:r>
              <a:rPr lang="ru-RU" smtClean="0">
                <a:latin typeface="Arial" charset="0"/>
              </a:rPr>
              <a:t>силами поверхностного натяжения в стенках альвеол.</a:t>
            </a:r>
          </a:p>
          <a:p>
            <a:pPr algn="ctr" eaLnBrk="1" hangingPunct="1">
              <a:buFont typeface="Arial" charset="0"/>
              <a:buNone/>
            </a:pPr>
            <a:r>
              <a:rPr lang="ru-RU" sz="4800" b="1" smtClean="0">
                <a:latin typeface="Arial" charset="0"/>
              </a:rPr>
              <a:t>С</a:t>
            </a:r>
            <a:r>
              <a:rPr lang="ru-RU" b="1" smtClean="0">
                <a:latin typeface="Arial" charset="0"/>
              </a:rPr>
              <a:t>дс</a:t>
            </a:r>
            <a:r>
              <a:rPr lang="ru-RU" sz="4800" b="1" smtClean="0">
                <a:latin typeface="Arial" charset="0"/>
              </a:rPr>
              <a:t>=ΔV/ΔP</a:t>
            </a:r>
            <a:r>
              <a:rPr lang="ru-RU" b="1" smtClean="0"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70050"/>
            <a:ext cx="8229600" cy="4386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Неэластическое сопротивление =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sz="half" idx="1"/>
          </p:nvPr>
        </p:nvSpPr>
        <p:spPr>
          <a:xfrm>
            <a:off x="0" y="1268413"/>
            <a:ext cx="9144000" cy="6048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smtClean="0">
                <a:latin typeface="Arial" charset="0"/>
              </a:rPr>
              <a:t>Сопротивление воздухоносных путей + Сопротивление тканей</a:t>
            </a: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2492375"/>
            <a:ext cx="3867150" cy="4171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/>
          <p:cNvSpPr/>
          <p:nvPr/>
        </p:nvSpPr>
        <p:spPr>
          <a:xfrm>
            <a:off x="2735263" y="2286000"/>
            <a:ext cx="4500562" cy="2428875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" name="Кольцо 32"/>
          <p:cNvSpPr/>
          <p:nvPr/>
        </p:nvSpPr>
        <p:spPr>
          <a:xfrm>
            <a:off x="1111250" y="2627313"/>
            <a:ext cx="1571625" cy="1714500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1188" y="2270125"/>
            <a:ext cx="5715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1188" y="3198813"/>
            <a:ext cx="642937" cy="64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11188" y="3841750"/>
            <a:ext cx="57150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182813" y="4056063"/>
            <a:ext cx="500062" cy="214312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254250" y="2770188"/>
            <a:ext cx="500063" cy="28575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7" name="TextBox 20"/>
          <p:cNvSpPr txBox="1">
            <a:spLocks noChangeArrowheads="1"/>
          </p:cNvSpPr>
          <p:nvPr/>
        </p:nvSpPr>
        <p:spPr bwMode="auto">
          <a:xfrm>
            <a:off x="2420938" y="220503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39948" name="TextBox 19"/>
          <p:cNvSpPr txBox="1">
            <a:spLocks noChangeArrowheads="1"/>
          </p:cNvSpPr>
          <p:nvPr/>
        </p:nvSpPr>
        <p:spPr bwMode="auto">
          <a:xfrm>
            <a:off x="2754313" y="3841750"/>
            <a:ext cx="96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8125" y="2428875"/>
            <a:ext cx="785813" cy="1857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143875" y="3071813"/>
            <a:ext cx="357188" cy="64293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286250" y="2428875"/>
            <a:ext cx="571500" cy="2143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4214813" y="4214813"/>
            <a:ext cx="571500" cy="2143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9750" y="549275"/>
            <a:ext cx="1714500" cy="642938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95288" y="549275"/>
            <a:ext cx="1857375" cy="500063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429375" y="3000375"/>
            <a:ext cx="1643063" cy="214313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6429375" y="3857625"/>
            <a:ext cx="1571625" cy="1588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7" name="TextBox 25"/>
          <p:cNvSpPr txBox="1">
            <a:spLocks noChangeArrowheads="1"/>
          </p:cNvSpPr>
          <p:nvPr/>
        </p:nvSpPr>
        <p:spPr bwMode="auto">
          <a:xfrm>
            <a:off x="214313" y="2214563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39958" name="TextBox 26"/>
          <p:cNvSpPr txBox="1">
            <a:spLocks noChangeArrowheads="1"/>
          </p:cNvSpPr>
          <p:nvPr/>
        </p:nvSpPr>
        <p:spPr bwMode="auto">
          <a:xfrm>
            <a:off x="142875" y="4714875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39959" name="TextBox 27"/>
          <p:cNvSpPr txBox="1">
            <a:spLocks noChangeArrowheads="1"/>
          </p:cNvSpPr>
          <p:nvPr/>
        </p:nvSpPr>
        <p:spPr bwMode="auto">
          <a:xfrm>
            <a:off x="7858125" y="371475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39960" name="TextBox 28"/>
          <p:cNvSpPr txBox="1">
            <a:spLocks noChangeArrowheads="1"/>
          </p:cNvSpPr>
          <p:nvPr/>
        </p:nvSpPr>
        <p:spPr bwMode="auto">
          <a:xfrm>
            <a:off x="7929563" y="2357438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3" name="Picture 4" descr="D:\antology6\er\ch14.files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83724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Рентгенограмма легких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492375"/>
            <a:ext cx="3698875" cy="3797300"/>
          </a:xfrm>
          <a:noFill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492375"/>
            <a:ext cx="36988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27088" y="1989138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женщины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219700" y="206057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мужчины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3050"/>
          </a:xfrm>
        </p:spPr>
        <p:txBody>
          <a:bodyPr/>
          <a:lstStyle/>
          <a:p>
            <a:pPr eaLnBrk="1" hangingPunct="1"/>
            <a:r>
              <a:rPr lang="ru-RU" smtClean="0"/>
              <a:t>обеспечивает транспорт О</a:t>
            </a:r>
            <a:r>
              <a:rPr lang="ru-RU" baseline="-25000" smtClean="0"/>
              <a:t>2</a:t>
            </a:r>
            <a:r>
              <a:rPr lang="ru-RU" smtClean="0"/>
              <a:t> и СО</a:t>
            </a:r>
            <a:r>
              <a:rPr lang="ru-RU" baseline="-25000" smtClean="0"/>
              <a:t>2</a:t>
            </a:r>
            <a:r>
              <a:rPr lang="ru-RU" smtClean="0"/>
              <a:t> между легкими и тканями, у животных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3429000"/>
            <a:ext cx="714375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совокупность процессов: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dirty="0"/>
              <a:t>биологического окисления и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dirty="0"/>
              <a:t>транспорта О</a:t>
            </a:r>
            <a:r>
              <a:rPr lang="ru-RU" baseline="-25000" dirty="0"/>
              <a:t>2</a:t>
            </a:r>
            <a:r>
              <a:rPr lang="ru-RU" dirty="0"/>
              <a:t> и СО</a:t>
            </a:r>
            <a:r>
              <a:rPr lang="ru-RU" baseline="-25000" dirty="0"/>
              <a:t>2</a:t>
            </a:r>
            <a:r>
              <a:rPr lang="ru-RU" dirty="0"/>
              <a:t> между внешней средой и тканями, </a:t>
            </a:r>
          </a:p>
          <a:p>
            <a:pPr marL="0" lvl="1">
              <a:defRPr/>
            </a:pPr>
            <a:r>
              <a:rPr lang="ru-RU" dirty="0"/>
              <a:t>обеспечивающих эффективное удовлетворение потребности организма  в АТФ.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557338"/>
            <a:ext cx="3767137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9" name="Picture 2" descr="D:\antology6\er\ch14.files\image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3714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72063" y="1071563"/>
            <a:ext cx="3371850" cy="4525962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А. Согласно закону Лапласа, давление (Р) в пузырьке при постоянном напряжении (у) в его стенке обратно пропорционально его радиусу (г). Значит, если напряжение в стенках большого и маленького пузырька будет одинаковым, но радиус маленького пузырька будет в два раза меньше, давление в нем будет в два раза выше. В числителе правой части уравнения стоит не 2у, а 4у, поскольку у пузырьков имеется внутренняя и наружная поверхность. Б. Если эти пузырьки соединяются, то маленький пузырек, в котором давление выше, отдаст свое содержимое большому. В. </a:t>
            </a:r>
            <a:r>
              <a:rPr lang="ru-RU" i="1" dirty="0" err="1"/>
              <a:t>Спадению</a:t>
            </a:r>
            <a:r>
              <a:rPr lang="ru-RU" i="1" dirty="0"/>
              <a:t> альвеол препятствует выстилающий их слой </a:t>
            </a:r>
            <a:r>
              <a:rPr lang="ru-RU" i="1" dirty="0" err="1"/>
              <a:t>сурфактанта</a:t>
            </a:r>
            <a:r>
              <a:rPr lang="ru-RU" i="1" dirty="0"/>
              <a:t>. Когда альвеола, а вместе с ней и этот слой расширяются, то его толщина снижается, поверхностное натяжение возрастает и альвеола стабилизируется.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 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29625" cy="5000623"/>
          </a:xfrm>
        </p:spPr>
        <p:txBody>
          <a:bodyPr/>
          <a:lstStyle/>
          <a:p>
            <a:pPr marL="0" algn="ctr" eaLnBrk="1" hangingPunct="1">
              <a:buFont typeface="Arial" charset="0"/>
              <a:buNone/>
            </a:pPr>
            <a:r>
              <a:rPr lang="ru-RU" sz="4400" dirty="0" smtClean="0"/>
              <a:t>Затем АТФ диффундирует в соответствующие образования клетки, где ее энергия используется для совершения всех видов работы.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20700" y="1701800"/>
            <a:ext cx="812799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457200" algn="just">
              <a:spcBef>
                <a:spcPct val="0"/>
              </a:spcBef>
              <a:buFont typeface="+mj-lt"/>
              <a:buAutoNum type="romanUcPeriod"/>
              <a:tabLst>
                <a:tab pos="1127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вентиляция легких – </a:t>
            </a:r>
            <a:r>
              <a:rPr lang="ru-RU" dirty="0" smtClean="0"/>
              <a:t>возвратно-поступательное движение воздуха в дыхательных путях (респирация) обеспечивающее транспорт газов между альвеолярным пространством и атмосферным воздухом.</a:t>
            </a:r>
          </a:p>
          <a:p>
            <a:pPr marL="0" lvl="0" indent="457200" algn="just">
              <a:spcBef>
                <a:spcPct val="0"/>
              </a:spcBef>
              <a:buNone/>
              <a:tabLst>
                <a:tab pos="1127125" algn="l"/>
              </a:tabLst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7899" y="2070100"/>
            <a:ext cx="7340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внешнее дыхание, или вентиляция легких – обмен газов между альвеолами легких и атмосферным воздухом;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в легких между альвеолярным воздухом и кровью;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газов кровью, т.е. процесс переноса кислорода от легких к тканям и углекислого газа от тканей к легким;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между кровью капилляров большого круга кровообращения и клетками тканей;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внутреннее дыхание – биологическое окисление в митохондриях клетки.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7899" y="2070100"/>
            <a:ext cx="7340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внешнее дыхание, или вентиляция легких – обмен газов между альвеолами легких и атмосферным воздухом;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в легких между альвеолярным воздухом и кровью;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газов кровью, т.е. процесс переноса кислорода от легких к тканям и углекислого газа от тканей к легким;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между кровью капилляров большого круга кровообращения и клетками тканей;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внутреннее дыхание – биологическое окисление в митохондриях клетки.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7899" y="2070100"/>
            <a:ext cx="7340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внешнее дыхание, или вентиляция легких – обмен газов между альвеолами легких и атмосферным воздухом;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в легких между альвеолярным воздухом и кровью;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газов кровью, т.е. процесс переноса кислорода от легких к тканям и углекислого газа от тканей к легким;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между кровью капилляров большого круга кровообращения и клетками тканей;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внутреннее дыхание – биологическое окисление в митохондриях клетки.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7899" y="2070100"/>
            <a:ext cx="7340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внешнее дыхание, или вентиляция легких – обмен газов между альвеолами легких и атмосферным воздухом;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в легких между альвеолярным воздухом и кровью;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газов кровью, т.е. процесс переноса кислорода от легких к тканям и углекислого газа от тканей к легким;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между кровью капилляров большого круга кровообращения и клетками тканей;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внутреннее дыхание – биологическое окисление в митохондриях клетки.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7899" y="2070100"/>
            <a:ext cx="7340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внешнее дыхание, или вентиляция легких – обмен газов между альвеолами легких и атмосферным воздухом;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в легких между альвеолярным воздухом и кровью;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газов кровью, т.е. процесс переноса кислорода от легких к тканям и углекислого газа от тканей к легким;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между кровью капилляров большого круга кровообращения и клетками тканей;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внутреннее дыхание – биологическое окисление в митохондриях клетки.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pPr eaLnBrk="1" hangingPunct="1"/>
            <a:r>
              <a:rPr lang="ru-RU" sz="3200" i="1" dirty="0" smtClean="0"/>
              <a:t>Поглощение и усвоение химической энергии в организме животного. </a:t>
            </a:r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33158" y="1338047"/>
            <a:ext cx="10715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АТФ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16200000">
            <a:off x="-351650" y="2724245"/>
            <a:ext cx="1714512" cy="857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Энергия питательных веществ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966" y="4672322"/>
            <a:ext cx="10715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АДФ+Рн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116665" y="1928802"/>
            <a:ext cx="214314" cy="2714644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380161" y="1976928"/>
            <a:ext cx="214314" cy="271464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904781" y="2857496"/>
            <a:ext cx="283322" cy="64294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825613" y="5322771"/>
            <a:ext cx="6318388" cy="799800"/>
          </a:xfrm>
          <a:prstGeom prst="rightArrow">
            <a:avLst>
              <a:gd name="adj1" fmla="val 50000"/>
              <a:gd name="adj2" fmla="val 2170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Выведение теплоты из организма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3609" y="1571612"/>
            <a:ext cx="6906130" cy="743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803818" y="1662301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627714" y="1643050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443824" y="5321778"/>
            <a:ext cx="192505" cy="8682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270078" y="1655884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750753" y="1683155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241053" y="1652675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2541089" y="2252311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Механическая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3991307" y="2258728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Химическая 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5433481" y="2257124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Осмотическая 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6894905" y="2255520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Электрическая 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8346701" y="2225040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Свечение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2646962" y="4533497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>
            <a:off x="2107948" y="1819175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86565" y="3272589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4137273" y="4531893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>
            <a:off x="3598259" y="1817571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57626" y="3270985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5601910" y="4523872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2" name="Выгнутая влево стрелка 31"/>
          <p:cNvSpPr/>
          <p:nvPr/>
        </p:nvSpPr>
        <p:spPr>
          <a:xfrm>
            <a:off x="5062896" y="1809550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12638" y="3262964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7084190" y="4523871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6545176" y="1809549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56418" y="3262963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7" name="Выноска со стрелкой вниз 36"/>
          <p:cNvSpPr/>
          <p:nvPr/>
        </p:nvSpPr>
        <p:spPr>
          <a:xfrm>
            <a:off x="8499106" y="4514247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8" name="Выгнутая влево стрелка 37"/>
          <p:cNvSpPr/>
          <p:nvPr/>
        </p:nvSpPr>
        <p:spPr>
          <a:xfrm>
            <a:off x="7960092" y="1799925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719459" y="3253339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48077" y="5590670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 rot="5400000">
            <a:off x="370572" y="3989671"/>
            <a:ext cx="2420754" cy="726708"/>
          </a:xfrm>
          <a:prstGeom prst="bentArrow">
            <a:avLst>
              <a:gd name="adj1" fmla="val 8830"/>
              <a:gd name="adj2" fmla="val 19894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147" name="Picture 2" descr="D:\antology6\er\ch3.files\image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85725"/>
            <a:ext cx="4343401" cy="67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Содержимое 3"/>
          <p:cNvSpPr txBox="1">
            <a:spLocks/>
          </p:cNvSpPr>
          <p:nvPr/>
        </p:nvSpPr>
        <p:spPr bwMode="auto">
          <a:xfrm>
            <a:off x="3786188" y="1500188"/>
            <a:ext cx="54292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000">
                <a:latin typeface="Calibri" pitchFamily="34" charset="0"/>
              </a:rPr>
              <a:t>Клеточное дыхание – протекающие в клетке окислительные реакции, энергия которых используется для ресинтеза АТФ </a:t>
            </a:r>
            <a:r>
              <a:rPr lang="ru-RU" sz="3800">
                <a:latin typeface="Calibri" pitchFamily="34" charset="0"/>
              </a:rPr>
              <a:t>(</a:t>
            </a:r>
            <a:r>
              <a:rPr lang="ru-RU" sz="3600" i="1">
                <a:latin typeface="Calibri" pitchFamily="34" charset="0"/>
              </a:rPr>
              <a:t>специальных «высокоэнергетических» веществ</a:t>
            </a:r>
            <a:r>
              <a:rPr lang="ru-RU" sz="3800">
                <a:latin typeface="Calibri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внобедренный треугольник 16"/>
          <p:cNvSpPr/>
          <p:nvPr/>
        </p:nvSpPr>
        <p:spPr>
          <a:xfrm>
            <a:off x="1751522" y="1841678"/>
            <a:ext cx="1223493" cy="656822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/>
              <a:t>2 АТФ</a:t>
            </a:r>
          </a:p>
        </p:txBody>
      </p:sp>
      <p:sp>
        <p:nvSpPr>
          <p:cNvPr id="8" name="Овал 7"/>
          <p:cNvSpPr/>
          <p:nvPr/>
        </p:nvSpPr>
        <p:spPr>
          <a:xfrm>
            <a:off x="3449386" y="11183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578" y="888640"/>
            <a:ext cx="8731876" cy="596935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77290" y="515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953810" y="746973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309864" y="2137893"/>
            <a:ext cx="1751527" cy="476518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гликолиз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846227" y="2962140"/>
            <a:ext cx="2859114" cy="5537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Пировиноградная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862880" y="2794717"/>
            <a:ext cx="1828799" cy="82424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2 молекулы молочная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2826908" y="1976908"/>
            <a:ext cx="553791" cy="74697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925906" y="1800894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936638" y="2558601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2395466" y="3052292"/>
            <a:ext cx="695459" cy="321972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5756862" y="1094703"/>
            <a:ext cx="463639" cy="238259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10648" y="2110993"/>
            <a:ext cx="24188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анаэробное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5" grpId="0" animBg="1"/>
      <p:bldP spid="7" grpId="0" animBg="1"/>
      <p:bldP spid="9" grpId="0" animBg="1"/>
      <p:bldP spid="10" grpId="0" animBg="1"/>
      <p:bldP spid="13" grpId="0" animBg="1"/>
      <p:bldP spid="16" grpId="0" animBg="1"/>
      <p:bldP spid="30" grpId="0" animBg="1"/>
      <p:bldP spid="32" grpId="0" animBg="1"/>
      <p:bldP spid="36" grpId="0" animBg="1"/>
      <p:bldP spid="40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180304" y="875763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400" b="1" i="1" dirty="0">
                <a:latin typeface="Calibri" pitchFamily="34" charset="0"/>
              </a:rPr>
              <a:t>анаэробное дыхание </a:t>
            </a:r>
            <a:endParaRPr lang="ru-RU" sz="4400" b="1" i="1" dirty="0" smtClean="0"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 smtClean="0">
                <a:latin typeface="Calibri" pitchFamily="34" charset="0"/>
              </a:rPr>
              <a:t>Кислород не требуется;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 smtClean="0">
                <a:latin typeface="Calibri" pitchFamily="34" charset="0"/>
              </a:rPr>
              <a:t>молекулы </a:t>
            </a:r>
            <a:r>
              <a:rPr lang="ru-RU" sz="4000" i="1" dirty="0">
                <a:latin typeface="Calibri" pitchFamily="34" charset="0"/>
              </a:rPr>
              <a:t>питательных веществ окисляются не полностью – до молочной </a:t>
            </a:r>
            <a:r>
              <a:rPr lang="ru-RU" sz="4000" i="1" dirty="0" smtClean="0">
                <a:latin typeface="Calibri" pitchFamily="34" charset="0"/>
              </a:rPr>
              <a:t>кислоты;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 smtClean="0">
                <a:latin typeface="Calibri" pitchFamily="34" charset="0"/>
              </a:rPr>
              <a:t>2 молекулы АТФ.</a:t>
            </a:r>
            <a:endParaRPr lang="ru-RU" sz="40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1412</Words>
  <Application>Microsoft Office PowerPoint</Application>
  <PresentationFormat>Экран (4:3)</PresentationFormat>
  <Paragraphs>280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Физиология дыхания.  Общие положения.</vt:lpstr>
      <vt:lpstr>Слайд 2</vt:lpstr>
      <vt:lpstr>Слайд 3</vt:lpstr>
      <vt:lpstr>Слайд 4</vt:lpstr>
      <vt:lpstr>Слайд 5</vt:lpstr>
      <vt:lpstr>Поглощение и усвоение химической энергии в организме животного. </vt:lpstr>
      <vt:lpstr>Слайд 7</vt:lpstr>
      <vt:lpstr>Слайд 8</vt:lpstr>
      <vt:lpstr>Слайд 9</vt:lpstr>
      <vt:lpstr>Слайд 10</vt:lpstr>
      <vt:lpstr>Слайд 11</vt:lpstr>
      <vt:lpstr>Прямое дыхание</vt:lpstr>
      <vt:lpstr>М=DS(a1 – a2)/х</vt:lpstr>
      <vt:lpstr>Слайд 14</vt:lpstr>
      <vt:lpstr>Пути решения проблемы транспорта газа у многоклеточных организмов: </vt:lpstr>
      <vt:lpstr>Опосредованное дыхание</vt:lpstr>
      <vt:lpstr>Слайд 17</vt:lpstr>
      <vt:lpstr>Слайд 18</vt:lpstr>
      <vt:lpstr>Внешнее дыхание</vt:lpstr>
      <vt:lpstr>Органы дыхания</vt:lpstr>
      <vt:lpstr>Слайд 21</vt:lpstr>
      <vt:lpstr>Функции воздухоносных путей.</vt:lpstr>
      <vt:lpstr>Общее число альвеол равно примерно 300 млн.</vt:lpstr>
      <vt:lpstr>Диаметр альвеол составляет 0,2–0,3 мм, суммарная площадь их поверхности–примерно  80 м2</vt:lpstr>
      <vt:lpstr>Физиология дыхания. Вентиляция легких.</vt:lpstr>
      <vt:lpstr>Вдох</vt:lpstr>
      <vt:lpstr>Выдох</vt:lpstr>
      <vt:lpstr>Слайд 28</vt:lpstr>
      <vt:lpstr>Рентгенограмма легких</vt:lpstr>
      <vt:lpstr>Слайд 30</vt:lpstr>
      <vt:lpstr>Слайд 31</vt:lpstr>
      <vt:lpstr>Слайд 32</vt:lpstr>
      <vt:lpstr>Слайд 33</vt:lpstr>
      <vt:lpstr>Транспульмональное давление</vt:lpstr>
      <vt:lpstr>Слайд 35</vt:lpstr>
      <vt:lpstr>Слайд 36</vt:lpstr>
      <vt:lpstr>Слайд 37</vt:lpstr>
      <vt:lpstr>Легочные объемы и емкости</vt:lpstr>
      <vt:lpstr>Измерение вентиляции</vt:lpstr>
      <vt:lpstr>Анатомическое мертвое пространство</vt:lpstr>
      <vt:lpstr>Упругие (эластические) сопротивления обусловлены:</vt:lpstr>
      <vt:lpstr>Слайд 42</vt:lpstr>
      <vt:lpstr>Неэластическое сопротивление =</vt:lpstr>
      <vt:lpstr>Слайд 44</vt:lpstr>
      <vt:lpstr>Слайд 45</vt:lpstr>
      <vt:lpstr>Рентгенограмма легких</vt:lpstr>
      <vt:lpstr>Слайд 47</vt:lpstr>
      <vt:lpstr>Слайд 48</vt:lpstr>
      <vt:lpstr>Слайд 49</vt:lpstr>
      <vt:lpstr>Этапы опосредованного дыхания млекопитающих </vt:lpstr>
      <vt:lpstr>Этапы опосредованного дыхания млекопитающих </vt:lpstr>
      <vt:lpstr>Этапы опосредованного дыхания млекопитающих </vt:lpstr>
      <vt:lpstr>Этапы опосредованного дыхания млекопитающих </vt:lpstr>
      <vt:lpstr>Этапы опосредованного дыхания млекопитающих </vt:lpstr>
      <vt:lpstr>Этапы опосредованного дыхания млекопитающих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Мирошниченко Игорь Васильевич</dc:creator>
  <cp:lastModifiedBy>user</cp:lastModifiedBy>
  <cp:revision>78</cp:revision>
  <dcterms:created xsi:type="dcterms:W3CDTF">2007-10-08T15:41:33Z</dcterms:created>
  <dcterms:modified xsi:type="dcterms:W3CDTF">2016-02-01T09:01:32Z</dcterms:modified>
</cp:coreProperties>
</file>