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1" r:id="rId2"/>
    <p:sldId id="284" r:id="rId3"/>
    <p:sldId id="285" r:id="rId4"/>
    <p:sldId id="286" r:id="rId5"/>
    <p:sldId id="287" r:id="rId6"/>
    <p:sldId id="277" r:id="rId7"/>
    <p:sldId id="283" r:id="rId8"/>
    <p:sldId id="267" r:id="rId9"/>
    <p:sldId id="282" r:id="rId10"/>
    <p:sldId id="293" r:id="rId11"/>
    <p:sldId id="294" r:id="rId12"/>
    <p:sldId id="295" r:id="rId13"/>
    <p:sldId id="296" r:id="rId14"/>
    <p:sldId id="292" r:id="rId15"/>
    <p:sldId id="289" r:id="rId16"/>
    <p:sldId id="276" r:id="rId17"/>
    <p:sldId id="269" r:id="rId18"/>
    <p:sldId id="290" r:id="rId19"/>
    <p:sldId id="291" r:id="rId20"/>
    <p:sldId id="270" r:id="rId21"/>
    <p:sldId id="297" r:id="rId22"/>
    <p:sldId id="298" r:id="rId23"/>
    <p:sldId id="299" r:id="rId24"/>
    <p:sldId id="300" r:id="rId25"/>
    <p:sldId id="301" r:id="rId26"/>
    <p:sldId id="302" r:id="rId27"/>
    <p:sldId id="258" r:id="rId28"/>
    <p:sldId id="261" r:id="rId29"/>
    <p:sldId id="259" r:id="rId30"/>
    <p:sldId id="288" r:id="rId31"/>
    <p:sldId id="260" r:id="rId32"/>
    <p:sldId id="262" r:id="rId33"/>
    <p:sldId id="263" r:id="rId34"/>
    <p:sldId id="278" r:id="rId35"/>
    <p:sldId id="273" r:id="rId36"/>
    <p:sldId id="274" r:id="rId37"/>
    <p:sldId id="275" r:id="rId38"/>
    <p:sldId id="279" r:id="rId39"/>
    <p:sldId id="280" r:id="rId40"/>
    <p:sldId id="281" r:id="rId41"/>
    <p:sldId id="264" r:id="rId42"/>
    <p:sldId id="265" r:id="rId43"/>
    <p:sldId id="266" r:id="rId4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53" autoAdjust="0"/>
  </p:normalViewPr>
  <p:slideViewPr>
    <p:cSldViewPr>
      <p:cViewPr varScale="1">
        <p:scale>
          <a:sx n="106" d="100"/>
          <a:sy n="106" d="100"/>
        </p:scale>
        <p:origin x="9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0628369418656"/>
          <c:y val="2.7245584717455779E-2"/>
          <c:w val="0.86796493102672923"/>
          <c:h val="0.84414372963817952"/>
        </c:manualLayout>
      </c:layout>
      <c:lineChart>
        <c:grouping val="standard"/>
        <c:varyColors val="0"/>
        <c:ser>
          <c:idx val="1"/>
          <c:order val="1"/>
          <c:tx>
            <c:strRef>
              <c:f>Лист1!$C$2</c:f>
              <c:strCache>
                <c:ptCount val="1"/>
                <c:pt idx="0">
                  <c:v>Количество родившихся</c:v>
                </c:pt>
              </c:strCache>
            </c:strRef>
          </c:tx>
          <c:spPr>
            <a:ln w="762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Лист1!$A$3:$A$41</c:f>
              <c:numCache>
                <c:formatCode>0</c:formatCode>
                <c:ptCount val="39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</c:numCache>
            </c:numRef>
          </c:cat>
          <c:val>
            <c:numRef>
              <c:f>Лист1!$C$3:$C$41</c:f>
              <c:numCache>
                <c:formatCode>0.00</c:formatCode>
                <c:ptCount val="39"/>
                <c:pt idx="0">
                  <c:v>2178542</c:v>
                </c:pt>
                <c:pt idx="1">
                  <c:v>2202779</c:v>
                </c:pt>
                <c:pt idx="2">
                  <c:v>2236608</c:v>
                </c:pt>
                <c:pt idx="3">
                  <c:v>2328044</c:v>
                </c:pt>
                <c:pt idx="4">
                  <c:v>2478322</c:v>
                </c:pt>
                <c:pt idx="5">
                  <c:v>2409614</c:v>
                </c:pt>
                <c:pt idx="6">
                  <c:v>2375147</c:v>
                </c:pt>
                <c:pt idx="7">
                  <c:v>2485915</c:v>
                </c:pt>
                <c:pt idx="8">
                  <c:v>2499974</c:v>
                </c:pt>
                <c:pt idx="9">
                  <c:v>2348494</c:v>
                </c:pt>
                <c:pt idx="10">
                  <c:v>2160559</c:v>
                </c:pt>
                <c:pt idx="11">
                  <c:v>1988858</c:v>
                </c:pt>
                <c:pt idx="12">
                  <c:v>1794626</c:v>
                </c:pt>
                <c:pt idx="13">
                  <c:v>1587644</c:v>
                </c:pt>
                <c:pt idx="14">
                  <c:v>1378983</c:v>
                </c:pt>
                <c:pt idx="15">
                  <c:v>1408159</c:v>
                </c:pt>
                <c:pt idx="16">
                  <c:v>1363806</c:v>
                </c:pt>
                <c:pt idx="17">
                  <c:v>1304638</c:v>
                </c:pt>
                <c:pt idx="18">
                  <c:v>1259943</c:v>
                </c:pt>
                <c:pt idx="19">
                  <c:v>1283292</c:v>
                </c:pt>
                <c:pt idx="20">
                  <c:v>1214689</c:v>
                </c:pt>
                <c:pt idx="21">
                  <c:v>1266800</c:v>
                </c:pt>
                <c:pt idx="22">
                  <c:v>1311604</c:v>
                </c:pt>
                <c:pt idx="23">
                  <c:v>1396967</c:v>
                </c:pt>
                <c:pt idx="24">
                  <c:v>1477301</c:v>
                </c:pt>
                <c:pt idx="25">
                  <c:v>1502477</c:v>
                </c:pt>
                <c:pt idx="26">
                  <c:v>1457376</c:v>
                </c:pt>
                <c:pt idx="27">
                  <c:v>1479637</c:v>
                </c:pt>
                <c:pt idx="28">
                  <c:v>1610122</c:v>
                </c:pt>
                <c:pt idx="29">
                  <c:v>1713947</c:v>
                </c:pt>
                <c:pt idx="30">
                  <c:v>1761687</c:v>
                </c:pt>
                <c:pt idx="31">
                  <c:v>1788948</c:v>
                </c:pt>
                <c:pt idx="32">
                  <c:v>1796629</c:v>
                </c:pt>
                <c:pt idx="33">
                  <c:v>1902084</c:v>
                </c:pt>
                <c:pt idx="34">
                  <c:v>1895822</c:v>
                </c:pt>
                <c:pt idx="35">
                  <c:v>1942683</c:v>
                </c:pt>
                <c:pt idx="36">
                  <c:v>1940579</c:v>
                </c:pt>
                <c:pt idx="37">
                  <c:v>1888729</c:v>
                </c:pt>
                <c:pt idx="38">
                  <c:v>1689884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8F-4FFB-A9BF-3F871E1ABFFD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Количество умерших</c:v>
                </c:pt>
              </c:strCache>
            </c:strRef>
          </c:tx>
          <c:spPr>
            <a:ln w="762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Лист1!$A$3:$A$41</c:f>
              <c:numCache>
                <c:formatCode>0</c:formatCode>
                <c:ptCount val="39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</c:numCache>
            </c:numRef>
          </c:cat>
          <c:val>
            <c:numRef>
              <c:f>Лист1!$D$3:$D$41</c:f>
              <c:numCache>
                <c:formatCode>0.00</c:formatCode>
                <c:ptCount val="39"/>
                <c:pt idx="0">
                  <c:v>1490057</c:v>
                </c:pt>
                <c:pt idx="1">
                  <c:v>1525755</c:v>
                </c:pt>
                <c:pt idx="2">
                  <c:v>1524286</c:v>
                </c:pt>
                <c:pt idx="3">
                  <c:v>1504200</c:v>
                </c:pt>
                <c:pt idx="4">
                  <c:v>1563995</c:v>
                </c:pt>
                <c:pt idx="5">
                  <c:v>1650866</c:v>
                </c:pt>
                <c:pt idx="6">
                  <c:v>1625266</c:v>
                </c:pt>
                <c:pt idx="7">
                  <c:v>1497975</c:v>
                </c:pt>
                <c:pt idx="8">
                  <c:v>1531585</c:v>
                </c:pt>
                <c:pt idx="9">
                  <c:v>1569112</c:v>
                </c:pt>
                <c:pt idx="10">
                  <c:v>1583743</c:v>
                </c:pt>
                <c:pt idx="11">
                  <c:v>1655993</c:v>
                </c:pt>
                <c:pt idx="12">
                  <c:v>1690657</c:v>
                </c:pt>
                <c:pt idx="13">
                  <c:v>1807441</c:v>
                </c:pt>
                <c:pt idx="14">
                  <c:v>2129339</c:v>
                </c:pt>
                <c:pt idx="15">
                  <c:v>2301366</c:v>
                </c:pt>
                <c:pt idx="16">
                  <c:v>2203811</c:v>
                </c:pt>
                <c:pt idx="17">
                  <c:v>2082249</c:v>
                </c:pt>
                <c:pt idx="18">
                  <c:v>2015779</c:v>
                </c:pt>
                <c:pt idx="19">
                  <c:v>1988744</c:v>
                </c:pt>
                <c:pt idx="20">
                  <c:v>2144316</c:v>
                </c:pt>
                <c:pt idx="21">
                  <c:v>2225332</c:v>
                </c:pt>
                <c:pt idx="22">
                  <c:v>2254856</c:v>
                </c:pt>
                <c:pt idx="23">
                  <c:v>2332272</c:v>
                </c:pt>
                <c:pt idx="24">
                  <c:v>2365826</c:v>
                </c:pt>
                <c:pt idx="25">
                  <c:v>2295402</c:v>
                </c:pt>
                <c:pt idx="26">
                  <c:v>2303935</c:v>
                </c:pt>
                <c:pt idx="27">
                  <c:v>2166703</c:v>
                </c:pt>
                <c:pt idx="28">
                  <c:v>2080445</c:v>
                </c:pt>
                <c:pt idx="29">
                  <c:v>2075954</c:v>
                </c:pt>
                <c:pt idx="30">
                  <c:v>2010543</c:v>
                </c:pt>
                <c:pt idx="31">
                  <c:v>2028516</c:v>
                </c:pt>
                <c:pt idx="32">
                  <c:v>1925720</c:v>
                </c:pt>
                <c:pt idx="33">
                  <c:v>1906335</c:v>
                </c:pt>
                <c:pt idx="34">
                  <c:v>1871809</c:v>
                </c:pt>
                <c:pt idx="35">
                  <c:v>1912347</c:v>
                </c:pt>
                <c:pt idx="36">
                  <c:v>1908541</c:v>
                </c:pt>
                <c:pt idx="37">
                  <c:v>1891015</c:v>
                </c:pt>
                <c:pt idx="38">
                  <c:v>1824340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8F-4FFB-A9BF-3F871E1AB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807800"/>
        <c:axId val="2268074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Лист1!$B$2</c15:sqref>
                        </c15:formulaRef>
                      </c:ext>
                    </c:extLst>
                    <c:strCache>
                      <c:ptCount val="1"/>
                      <c:pt idx="0">
                        <c:v>Численность населения на 1 января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Лист1!$A$3:$A$41</c15:sqref>
                        </c15:formulaRef>
                      </c:ext>
                    </c:extLst>
                    <c:numCache>
                      <c:formatCode>0</c:formatCode>
                      <c:ptCount val="39"/>
                      <c:pt idx="0">
                        <c:v>1979</c:v>
                      </c:pt>
                      <c:pt idx="1">
                        <c:v>1980</c:v>
                      </c:pt>
                      <c:pt idx="2">
                        <c:v>1981</c:v>
                      </c:pt>
                      <c:pt idx="3">
                        <c:v>1982</c:v>
                      </c:pt>
                      <c:pt idx="4">
                        <c:v>1983</c:v>
                      </c:pt>
                      <c:pt idx="5">
                        <c:v>1984</c:v>
                      </c:pt>
                      <c:pt idx="6">
                        <c:v>1985</c:v>
                      </c:pt>
                      <c:pt idx="7">
                        <c:v>1986</c:v>
                      </c:pt>
                      <c:pt idx="8">
                        <c:v>1987</c:v>
                      </c:pt>
                      <c:pt idx="9">
                        <c:v>1988</c:v>
                      </c:pt>
                      <c:pt idx="10">
                        <c:v>1989</c:v>
                      </c:pt>
                      <c:pt idx="11">
                        <c:v>1990</c:v>
                      </c:pt>
                      <c:pt idx="12">
                        <c:v>1991</c:v>
                      </c:pt>
                      <c:pt idx="13">
                        <c:v>1992</c:v>
                      </c:pt>
                      <c:pt idx="14">
                        <c:v>1993</c:v>
                      </c:pt>
                      <c:pt idx="15">
                        <c:v>1994</c:v>
                      </c:pt>
                      <c:pt idx="16">
                        <c:v>1995</c:v>
                      </c:pt>
                      <c:pt idx="17">
                        <c:v>1996</c:v>
                      </c:pt>
                      <c:pt idx="18">
                        <c:v>1997</c:v>
                      </c:pt>
                      <c:pt idx="19">
                        <c:v>1998</c:v>
                      </c:pt>
                      <c:pt idx="20">
                        <c:v>1999</c:v>
                      </c:pt>
                      <c:pt idx="21">
                        <c:v>2000</c:v>
                      </c:pt>
                      <c:pt idx="22">
                        <c:v>2001</c:v>
                      </c:pt>
                      <c:pt idx="23">
                        <c:v>2002</c:v>
                      </c:pt>
                      <c:pt idx="24">
                        <c:v>2003</c:v>
                      </c:pt>
                      <c:pt idx="25">
                        <c:v>2004</c:v>
                      </c:pt>
                      <c:pt idx="26">
                        <c:v>2005</c:v>
                      </c:pt>
                      <c:pt idx="27">
                        <c:v>2006</c:v>
                      </c:pt>
                      <c:pt idx="28">
                        <c:v>2007</c:v>
                      </c:pt>
                      <c:pt idx="29">
                        <c:v>2008</c:v>
                      </c:pt>
                      <c:pt idx="30">
                        <c:v>2009</c:v>
                      </c:pt>
                      <c:pt idx="31">
                        <c:v>2010</c:v>
                      </c:pt>
                      <c:pt idx="32">
                        <c:v>2011</c:v>
                      </c:pt>
                      <c:pt idx="33">
                        <c:v>2012</c:v>
                      </c:pt>
                      <c:pt idx="34">
                        <c:v>2013</c:v>
                      </c:pt>
                      <c:pt idx="35">
                        <c:v>2014</c:v>
                      </c:pt>
                      <c:pt idx="36">
                        <c:v>2015</c:v>
                      </c:pt>
                      <c:pt idx="37">
                        <c:v>2016</c:v>
                      </c:pt>
                      <c:pt idx="38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Лист1!$B$3:$B$41</c15:sqref>
                        </c15:formulaRef>
                      </c:ext>
                    </c:extLst>
                    <c:numCache>
                      <c:formatCode>0.00</c:formatCode>
                      <c:ptCount val="39"/>
                      <c:pt idx="0">
                        <c:v>136922000</c:v>
                      </c:pt>
                      <c:pt idx="1">
                        <c:v>137758000</c:v>
                      </c:pt>
                      <c:pt idx="2">
                        <c:v>138483000</c:v>
                      </c:pt>
                      <c:pt idx="3">
                        <c:v>139221000</c:v>
                      </c:pt>
                      <c:pt idx="4">
                        <c:v>140067000</c:v>
                      </c:pt>
                      <c:pt idx="5">
                        <c:v>141056000</c:v>
                      </c:pt>
                      <c:pt idx="6">
                        <c:v>142061000</c:v>
                      </c:pt>
                      <c:pt idx="7">
                        <c:v>143033000</c:v>
                      </c:pt>
                      <c:pt idx="8">
                        <c:v>144156000</c:v>
                      </c:pt>
                      <c:pt idx="9">
                        <c:v>145386000</c:v>
                      </c:pt>
                      <c:pt idx="10">
                        <c:v>146505000</c:v>
                      </c:pt>
                      <c:pt idx="11">
                        <c:v>147665081</c:v>
                      </c:pt>
                      <c:pt idx="12">
                        <c:v>148273746</c:v>
                      </c:pt>
                      <c:pt idx="13">
                        <c:v>148514692</c:v>
                      </c:pt>
                      <c:pt idx="14">
                        <c:v>148561694</c:v>
                      </c:pt>
                      <c:pt idx="15">
                        <c:v>148355867</c:v>
                      </c:pt>
                      <c:pt idx="16">
                        <c:v>148459937</c:v>
                      </c:pt>
                      <c:pt idx="17">
                        <c:v>148291638</c:v>
                      </c:pt>
                      <c:pt idx="18">
                        <c:v>148028613</c:v>
                      </c:pt>
                      <c:pt idx="19">
                        <c:v>147802133</c:v>
                      </c:pt>
                      <c:pt idx="20">
                        <c:v>147539426</c:v>
                      </c:pt>
                      <c:pt idx="21">
                        <c:v>146890128</c:v>
                      </c:pt>
                      <c:pt idx="22">
                        <c:v>146303611</c:v>
                      </c:pt>
                      <c:pt idx="23">
                        <c:v>145649334</c:v>
                      </c:pt>
                      <c:pt idx="24">
                        <c:v>144963650</c:v>
                      </c:pt>
                      <c:pt idx="25">
                        <c:v>144333586</c:v>
                      </c:pt>
                      <c:pt idx="26">
                        <c:v>143801046</c:v>
                      </c:pt>
                      <c:pt idx="27">
                        <c:v>143236582</c:v>
                      </c:pt>
                      <c:pt idx="28">
                        <c:v>142862692</c:v>
                      </c:pt>
                      <c:pt idx="29">
                        <c:v>142747535</c:v>
                      </c:pt>
                      <c:pt idx="30">
                        <c:v>142737196</c:v>
                      </c:pt>
                      <c:pt idx="31">
                        <c:v>142833502</c:v>
                      </c:pt>
                      <c:pt idx="32">
                        <c:v>142865433</c:v>
                      </c:pt>
                      <c:pt idx="33">
                        <c:v>143056383</c:v>
                      </c:pt>
                      <c:pt idx="34">
                        <c:v>143347059</c:v>
                      </c:pt>
                      <c:pt idx="35">
                        <c:v>143666931</c:v>
                      </c:pt>
                      <c:pt idx="36">
                        <c:v>146267288</c:v>
                      </c:pt>
                      <c:pt idx="37">
                        <c:v>146544710</c:v>
                      </c:pt>
                      <c:pt idx="38">
                        <c:v>146804372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348F-4FFB-A9BF-3F871E1ABFFD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Лист1!$F$2</c15:sqref>
                        </c15:formulaRef>
                      </c:ext>
                    </c:extLst>
                    <c:strCache>
                      <c:ptCount val="1"/>
                      <c:pt idx="0">
                        <c:v>Общий прирост населения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Лист1!$A$3:$A$41</c15:sqref>
                        </c15:formulaRef>
                      </c:ext>
                    </c:extLst>
                    <c:numCache>
                      <c:formatCode>0</c:formatCode>
                      <c:ptCount val="39"/>
                      <c:pt idx="0">
                        <c:v>1979</c:v>
                      </c:pt>
                      <c:pt idx="1">
                        <c:v>1980</c:v>
                      </c:pt>
                      <c:pt idx="2">
                        <c:v>1981</c:v>
                      </c:pt>
                      <c:pt idx="3">
                        <c:v>1982</c:v>
                      </c:pt>
                      <c:pt idx="4">
                        <c:v>1983</c:v>
                      </c:pt>
                      <c:pt idx="5">
                        <c:v>1984</c:v>
                      </c:pt>
                      <c:pt idx="6">
                        <c:v>1985</c:v>
                      </c:pt>
                      <c:pt idx="7">
                        <c:v>1986</c:v>
                      </c:pt>
                      <c:pt idx="8">
                        <c:v>1987</c:v>
                      </c:pt>
                      <c:pt idx="9">
                        <c:v>1988</c:v>
                      </c:pt>
                      <c:pt idx="10">
                        <c:v>1989</c:v>
                      </c:pt>
                      <c:pt idx="11">
                        <c:v>1990</c:v>
                      </c:pt>
                      <c:pt idx="12">
                        <c:v>1991</c:v>
                      </c:pt>
                      <c:pt idx="13">
                        <c:v>1992</c:v>
                      </c:pt>
                      <c:pt idx="14">
                        <c:v>1993</c:v>
                      </c:pt>
                      <c:pt idx="15">
                        <c:v>1994</c:v>
                      </c:pt>
                      <c:pt idx="16">
                        <c:v>1995</c:v>
                      </c:pt>
                      <c:pt idx="17">
                        <c:v>1996</c:v>
                      </c:pt>
                      <c:pt idx="18">
                        <c:v>1997</c:v>
                      </c:pt>
                      <c:pt idx="19">
                        <c:v>1998</c:v>
                      </c:pt>
                      <c:pt idx="20">
                        <c:v>1999</c:v>
                      </c:pt>
                      <c:pt idx="21">
                        <c:v>2000</c:v>
                      </c:pt>
                      <c:pt idx="22">
                        <c:v>2001</c:v>
                      </c:pt>
                      <c:pt idx="23">
                        <c:v>2002</c:v>
                      </c:pt>
                      <c:pt idx="24">
                        <c:v>2003</c:v>
                      </c:pt>
                      <c:pt idx="25">
                        <c:v>2004</c:v>
                      </c:pt>
                      <c:pt idx="26">
                        <c:v>2005</c:v>
                      </c:pt>
                      <c:pt idx="27">
                        <c:v>2006</c:v>
                      </c:pt>
                      <c:pt idx="28">
                        <c:v>2007</c:v>
                      </c:pt>
                      <c:pt idx="29">
                        <c:v>2008</c:v>
                      </c:pt>
                      <c:pt idx="30">
                        <c:v>2009</c:v>
                      </c:pt>
                      <c:pt idx="31">
                        <c:v>2010</c:v>
                      </c:pt>
                      <c:pt idx="32">
                        <c:v>2011</c:v>
                      </c:pt>
                      <c:pt idx="33">
                        <c:v>2012</c:v>
                      </c:pt>
                      <c:pt idx="34">
                        <c:v>2013</c:v>
                      </c:pt>
                      <c:pt idx="35">
                        <c:v>2014</c:v>
                      </c:pt>
                      <c:pt idx="36">
                        <c:v>2015</c:v>
                      </c:pt>
                      <c:pt idx="37">
                        <c:v>2016</c:v>
                      </c:pt>
                      <c:pt idx="38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Лист1!$F$3:$F$41</c15:sqref>
                        </c15:formulaRef>
                      </c:ext>
                    </c:extLst>
                    <c:numCache>
                      <c:formatCode>0.00</c:formatCode>
                      <c:ptCount val="39"/>
                      <c:pt idx="0">
                        <c:v>836000</c:v>
                      </c:pt>
                      <c:pt idx="1">
                        <c:v>725000</c:v>
                      </c:pt>
                      <c:pt idx="2">
                        <c:v>738000</c:v>
                      </c:pt>
                      <c:pt idx="3">
                        <c:v>846000</c:v>
                      </c:pt>
                      <c:pt idx="4">
                        <c:v>989000</c:v>
                      </c:pt>
                      <c:pt idx="5">
                        <c:v>1005000</c:v>
                      </c:pt>
                      <c:pt idx="6">
                        <c:v>972000</c:v>
                      </c:pt>
                      <c:pt idx="7">
                        <c:v>1123000</c:v>
                      </c:pt>
                      <c:pt idx="8">
                        <c:v>1230000</c:v>
                      </c:pt>
                      <c:pt idx="9">
                        <c:v>1119000</c:v>
                      </c:pt>
                      <c:pt idx="10">
                        <c:v>1160081</c:v>
                      </c:pt>
                      <c:pt idx="11">
                        <c:v>608665</c:v>
                      </c:pt>
                      <c:pt idx="12">
                        <c:v>240946</c:v>
                      </c:pt>
                      <c:pt idx="13">
                        <c:v>47002</c:v>
                      </c:pt>
                      <c:pt idx="14">
                        <c:v>0</c:v>
                      </c:pt>
                      <c:pt idx="15">
                        <c:v>104070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96306</c:v>
                      </c:pt>
                      <c:pt idx="31">
                        <c:v>31391</c:v>
                      </c:pt>
                      <c:pt idx="32">
                        <c:v>190950</c:v>
                      </c:pt>
                      <c:pt idx="33">
                        <c:v>290676</c:v>
                      </c:pt>
                      <c:pt idx="34">
                        <c:v>319872</c:v>
                      </c:pt>
                      <c:pt idx="35">
                        <c:v>2600357</c:v>
                      </c:pt>
                      <c:pt idx="36">
                        <c:v>277422</c:v>
                      </c:pt>
                      <c:pt idx="37">
                        <c:v>259662</c:v>
                      </c:pt>
                      <c:pt idx="38" formatCode="#,##0">
                        <c:v>76060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48F-4FFB-A9BF-3F871E1ABFFD}"/>
                  </c:ext>
                </c:extLst>
              </c15:ser>
            </c15:filteredLineSeries>
          </c:ext>
        </c:extLst>
      </c:lineChart>
      <c:lineChart>
        <c:grouping val="standard"/>
        <c:varyColors val="0"/>
        <c:ser>
          <c:idx val="3"/>
          <c:order val="3"/>
          <c:tx>
            <c:strRef>
              <c:f>Лист1!$E$2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Лист1!$A$3:$A$41</c:f>
              <c:numCache>
                <c:formatCode>0</c:formatCode>
                <c:ptCount val="39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</c:numCache>
            </c:numRef>
          </c:cat>
          <c:val>
            <c:numRef>
              <c:f>Лист1!$E$3:$E$41</c:f>
              <c:numCache>
                <c:formatCode>0.00</c:formatCode>
                <c:ptCount val="39"/>
                <c:pt idx="0">
                  <c:v>688485</c:v>
                </c:pt>
                <c:pt idx="1">
                  <c:v>677024</c:v>
                </c:pt>
                <c:pt idx="2">
                  <c:v>712322</c:v>
                </c:pt>
                <c:pt idx="3">
                  <c:v>823844</c:v>
                </c:pt>
                <c:pt idx="4">
                  <c:v>914327</c:v>
                </c:pt>
                <c:pt idx="5">
                  <c:v>758748</c:v>
                </c:pt>
                <c:pt idx="6">
                  <c:v>749881</c:v>
                </c:pt>
                <c:pt idx="7">
                  <c:v>987940</c:v>
                </c:pt>
                <c:pt idx="8">
                  <c:v>968389</c:v>
                </c:pt>
                <c:pt idx="9">
                  <c:v>779382</c:v>
                </c:pt>
                <c:pt idx="10">
                  <c:v>576816</c:v>
                </c:pt>
                <c:pt idx="11">
                  <c:v>332865</c:v>
                </c:pt>
                <c:pt idx="12">
                  <c:v>103969</c:v>
                </c:pt>
                <c:pt idx="13">
                  <c:v>-219797</c:v>
                </c:pt>
                <c:pt idx="14">
                  <c:v>-750356</c:v>
                </c:pt>
                <c:pt idx="15">
                  <c:v>-893207</c:v>
                </c:pt>
                <c:pt idx="16">
                  <c:v>-840005</c:v>
                </c:pt>
                <c:pt idx="17">
                  <c:v>-777611</c:v>
                </c:pt>
                <c:pt idx="18">
                  <c:v>-755836</c:v>
                </c:pt>
                <c:pt idx="19">
                  <c:v>-705452</c:v>
                </c:pt>
                <c:pt idx="20">
                  <c:v>-929627</c:v>
                </c:pt>
                <c:pt idx="21">
                  <c:v>-958532</c:v>
                </c:pt>
                <c:pt idx="22">
                  <c:v>-943252</c:v>
                </c:pt>
                <c:pt idx="23">
                  <c:v>-935305</c:v>
                </c:pt>
                <c:pt idx="24">
                  <c:v>-888525</c:v>
                </c:pt>
                <c:pt idx="25">
                  <c:v>-792925</c:v>
                </c:pt>
                <c:pt idx="26">
                  <c:v>-846559</c:v>
                </c:pt>
                <c:pt idx="27">
                  <c:v>-687066</c:v>
                </c:pt>
                <c:pt idx="28">
                  <c:v>-470323</c:v>
                </c:pt>
                <c:pt idx="29">
                  <c:v>-362007</c:v>
                </c:pt>
                <c:pt idx="30">
                  <c:v>-248856</c:v>
                </c:pt>
                <c:pt idx="31">
                  <c:v>-239568</c:v>
                </c:pt>
                <c:pt idx="32">
                  <c:v>-129091</c:v>
                </c:pt>
                <c:pt idx="33">
                  <c:v>-4251</c:v>
                </c:pt>
                <c:pt idx="34">
                  <c:v>24013</c:v>
                </c:pt>
                <c:pt idx="35">
                  <c:v>30336</c:v>
                </c:pt>
                <c:pt idx="36">
                  <c:v>32038</c:v>
                </c:pt>
                <c:pt idx="37">
                  <c:v>-2286</c:v>
                </c:pt>
                <c:pt idx="38">
                  <c:v>-134456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8F-4FFB-A9BF-3F871E1AB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792504"/>
        <c:axId val="231792176"/>
      </c:lineChart>
      <c:dateAx>
        <c:axId val="22680780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26807472"/>
        <c:crossesAt val="-1000000"/>
        <c:auto val="0"/>
        <c:lblOffset val="100"/>
        <c:baseTimeUnit val="days"/>
      </c:dateAx>
      <c:valAx>
        <c:axId val="226807472"/>
        <c:scaling>
          <c:orientation val="minMax"/>
          <c:min val="-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;[Red]\-#,##0.00\ 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26807800"/>
        <c:crosses val="autoZero"/>
        <c:crossBetween val="between"/>
      </c:valAx>
      <c:valAx>
        <c:axId val="231792176"/>
        <c:scaling>
          <c:orientation val="minMax"/>
          <c:max val="2500000"/>
          <c:min val="-1000000"/>
        </c:scaling>
        <c:delete val="1"/>
        <c:axPos val="r"/>
        <c:numFmt formatCode="0.00" sourceLinked="1"/>
        <c:majorTickMark val="out"/>
        <c:minorTickMark val="none"/>
        <c:tickLblPos val="nextTo"/>
        <c:crossAx val="231792504"/>
        <c:crosses val="max"/>
        <c:crossBetween val="between"/>
        <c:majorUnit val="100000"/>
      </c:valAx>
      <c:catAx>
        <c:axId val="23179250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31792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Численность населения РФ на 1 января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Численность населения на 1 января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Лист1!$A$3:$A$42</c:f>
              <c:numCache>
                <c:formatCode>0</c:formatCode>
                <c:ptCount val="40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  <c:pt idx="39">
                  <c:v>2018</c:v>
                </c:pt>
              </c:numCache>
            </c:numRef>
          </c:cat>
          <c:val>
            <c:numRef>
              <c:f>Лист1!$B$3:$B$42</c:f>
              <c:numCache>
                <c:formatCode>0.00</c:formatCode>
                <c:ptCount val="40"/>
                <c:pt idx="0">
                  <c:v>136922000</c:v>
                </c:pt>
                <c:pt idx="1">
                  <c:v>137758000</c:v>
                </c:pt>
                <c:pt idx="2">
                  <c:v>138483000</c:v>
                </c:pt>
                <c:pt idx="3">
                  <c:v>139221000</c:v>
                </c:pt>
                <c:pt idx="4">
                  <c:v>140067000</c:v>
                </c:pt>
                <c:pt idx="5">
                  <c:v>141056000</c:v>
                </c:pt>
                <c:pt idx="6">
                  <c:v>142061000</c:v>
                </c:pt>
                <c:pt idx="7">
                  <c:v>143033000</c:v>
                </c:pt>
                <c:pt idx="8">
                  <c:v>144156000</c:v>
                </c:pt>
                <c:pt idx="9">
                  <c:v>145386000</c:v>
                </c:pt>
                <c:pt idx="10">
                  <c:v>146505000</c:v>
                </c:pt>
                <c:pt idx="11">
                  <c:v>147665081</c:v>
                </c:pt>
                <c:pt idx="12">
                  <c:v>148273746</c:v>
                </c:pt>
                <c:pt idx="13">
                  <c:v>148514692</c:v>
                </c:pt>
                <c:pt idx="14">
                  <c:v>148561694</c:v>
                </c:pt>
                <c:pt idx="15">
                  <c:v>148355867</c:v>
                </c:pt>
                <c:pt idx="16">
                  <c:v>148459937</c:v>
                </c:pt>
                <c:pt idx="17">
                  <c:v>148291638</c:v>
                </c:pt>
                <c:pt idx="18">
                  <c:v>148028613</c:v>
                </c:pt>
                <c:pt idx="19">
                  <c:v>147802133</c:v>
                </c:pt>
                <c:pt idx="20">
                  <c:v>147539426</c:v>
                </c:pt>
                <c:pt idx="21">
                  <c:v>146890128</c:v>
                </c:pt>
                <c:pt idx="22">
                  <c:v>146303611</c:v>
                </c:pt>
                <c:pt idx="23">
                  <c:v>145649334</c:v>
                </c:pt>
                <c:pt idx="24">
                  <c:v>144963650</c:v>
                </c:pt>
                <c:pt idx="25">
                  <c:v>144333586</c:v>
                </c:pt>
                <c:pt idx="26">
                  <c:v>143801046</c:v>
                </c:pt>
                <c:pt idx="27">
                  <c:v>143236582</c:v>
                </c:pt>
                <c:pt idx="28">
                  <c:v>142862692</c:v>
                </c:pt>
                <c:pt idx="29">
                  <c:v>142747535</c:v>
                </c:pt>
                <c:pt idx="30">
                  <c:v>142737196</c:v>
                </c:pt>
                <c:pt idx="31">
                  <c:v>142833502</c:v>
                </c:pt>
                <c:pt idx="32">
                  <c:v>142865433</c:v>
                </c:pt>
                <c:pt idx="33">
                  <c:v>143056383</c:v>
                </c:pt>
                <c:pt idx="34">
                  <c:v>143347059</c:v>
                </c:pt>
                <c:pt idx="35">
                  <c:v>143666931</c:v>
                </c:pt>
                <c:pt idx="36">
                  <c:v>146267288</c:v>
                </c:pt>
                <c:pt idx="37">
                  <c:v>146544710</c:v>
                </c:pt>
                <c:pt idx="38">
                  <c:v>146804372</c:v>
                </c:pt>
                <c:pt idx="39">
                  <c:v>146880432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1B-4762-B62D-E64863A54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3006432"/>
        <c:axId val="413006760"/>
      </c:lineChart>
      <c:catAx>
        <c:axId val="4130064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13006760"/>
        <c:crossesAt val="130000000"/>
        <c:auto val="1"/>
        <c:lblAlgn val="ctr"/>
        <c:lblOffset val="100"/>
        <c:noMultiLvlLbl val="0"/>
      </c:catAx>
      <c:valAx>
        <c:axId val="41300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1300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Средняя продолжительность</a:t>
            </a:r>
            <a:r>
              <a:rPr lang="ru-RU" sz="2000" b="1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 жизни мужчин и женщин в России</a:t>
            </a:r>
          </a:p>
          <a:p>
            <a:pPr>
              <a:defRPr/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5065292764330387E-2"/>
          <c:y val="9.6867469879518053E-2"/>
          <c:w val="0.91230096237970248"/>
          <c:h val="0.81763378975218448"/>
        </c:manualLayout>
      </c:layout>
      <c:lineChart>
        <c:grouping val="standard"/>
        <c:varyColors val="0"/>
        <c:ser>
          <c:idx val="1"/>
          <c:order val="1"/>
          <c:tx>
            <c:strRef>
              <c:f>'Прод. жизни'!$M$3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'Прод. жизни'!$M$4:$M$28</c:f>
              <c:numCache>
                <c:formatCode>General</c:formatCode>
                <c:ptCount val="25"/>
                <c:pt idx="0">
                  <c:v>29.4</c:v>
                </c:pt>
                <c:pt idx="1">
                  <c:v>40.200000000000003</c:v>
                </c:pt>
                <c:pt idx="2">
                  <c:v>63.7</c:v>
                </c:pt>
                <c:pt idx="3">
                  <c:v>63.2</c:v>
                </c:pt>
                <c:pt idx="4">
                  <c:v>61.5</c:v>
                </c:pt>
                <c:pt idx="5">
                  <c:v>63.7</c:v>
                </c:pt>
                <c:pt idx="6">
                  <c:v>58.1</c:v>
                </c:pt>
                <c:pt idx="7">
                  <c:v>59</c:v>
                </c:pt>
                <c:pt idx="8">
                  <c:v>58.9</c:v>
                </c:pt>
                <c:pt idx="9">
                  <c:v>58.6</c:v>
                </c:pt>
                <c:pt idx="10">
                  <c:v>58.5</c:v>
                </c:pt>
                <c:pt idx="11">
                  <c:v>58.9</c:v>
                </c:pt>
                <c:pt idx="12">
                  <c:v>58.9</c:v>
                </c:pt>
                <c:pt idx="13">
                  <c:v>60.4</c:v>
                </c:pt>
                <c:pt idx="14">
                  <c:v>61.4</c:v>
                </c:pt>
                <c:pt idx="15">
                  <c:v>61.9</c:v>
                </c:pt>
                <c:pt idx="16">
                  <c:v>62.8</c:v>
                </c:pt>
                <c:pt idx="17">
                  <c:v>63</c:v>
                </c:pt>
                <c:pt idx="18">
                  <c:v>64</c:v>
                </c:pt>
                <c:pt idx="19">
                  <c:v>64.5</c:v>
                </c:pt>
                <c:pt idx="20">
                  <c:v>65.099999999999994</c:v>
                </c:pt>
                <c:pt idx="21">
                  <c:v>65.3</c:v>
                </c:pt>
                <c:pt idx="22">
                  <c:v>65.900000000000006</c:v>
                </c:pt>
                <c:pt idx="23">
                  <c:v>66.5</c:v>
                </c:pt>
                <c:pt idx="24">
                  <c:v>67.5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74-433E-846F-6B4B67191E74}"/>
            </c:ext>
          </c:extLst>
        </c:ser>
        <c:ser>
          <c:idx val="2"/>
          <c:order val="2"/>
          <c:tx>
            <c:strRef>
              <c:f>'Прод. жизни'!$N$3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8501555382735255E-2"/>
                  <c:y val="-2.155624683677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774-433E-846F-6B4B67191E74}"/>
                </c:ext>
              </c:extLst>
            </c:dLbl>
            <c:dLbl>
              <c:idx val="1"/>
              <c:layout>
                <c:manualLayout>
                  <c:x val="-4.4092323075213866E-2"/>
                  <c:y val="-5.878976410028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774-433E-846F-6B4B67191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'Прод. жизни'!$N$4:$N$28</c:f>
              <c:numCache>
                <c:formatCode>General</c:formatCode>
                <c:ptCount val="25"/>
                <c:pt idx="0">
                  <c:v>31.6</c:v>
                </c:pt>
                <c:pt idx="1">
                  <c:v>45.6</c:v>
                </c:pt>
                <c:pt idx="2">
                  <c:v>72.3</c:v>
                </c:pt>
                <c:pt idx="3">
                  <c:v>73.5</c:v>
                </c:pt>
                <c:pt idx="4">
                  <c:v>73</c:v>
                </c:pt>
                <c:pt idx="5">
                  <c:v>74.3</c:v>
                </c:pt>
                <c:pt idx="6">
                  <c:v>71.5</c:v>
                </c:pt>
                <c:pt idx="7">
                  <c:v>72.2</c:v>
                </c:pt>
                <c:pt idx="8">
                  <c:v>72.099999999999994</c:v>
                </c:pt>
                <c:pt idx="9">
                  <c:v>71.900000000000006</c:v>
                </c:pt>
                <c:pt idx="10">
                  <c:v>71.8</c:v>
                </c:pt>
                <c:pt idx="11">
                  <c:v>72.3</c:v>
                </c:pt>
                <c:pt idx="12">
                  <c:v>72.400000000000006</c:v>
                </c:pt>
                <c:pt idx="13">
                  <c:v>73.3</c:v>
                </c:pt>
                <c:pt idx="14">
                  <c:v>74</c:v>
                </c:pt>
                <c:pt idx="15">
                  <c:v>74.2</c:v>
                </c:pt>
                <c:pt idx="16">
                  <c:v>74.7</c:v>
                </c:pt>
                <c:pt idx="17">
                  <c:v>74.8</c:v>
                </c:pt>
                <c:pt idx="18">
                  <c:v>75.599999999999994</c:v>
                </c:pt>
                <c:pt idx="19">
                  <c:v>75.8</c:v>
                </c:pt>
                <c:pt idx="20">
                  <c:v>76.3</c:v>
                </c:pt>
                <c:pt idx="21">
                  <c:v>76.5</c:v>
                </c:pt>
                <c:pt idx="22">
                  <c:v>76.7</c:v>
                </c:pt>
                <c:pt idx="23">
                  <c:v>77</c:v>
                </c:pt>
                <c:pt idx="24">
                  <c:v>77.599999999999994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74-433E-846F-6B4B67191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2067240"/>
        <c:axId val="53207150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'Прод. жизни'!$L$3</c15:sqref>
                        </c15:formulaRef>
                      </c:ext>
                    </c:extLst>
                    <c:strCache>
                      <c:ptCount val="1"/>
                      <c:pt idx="0">
                        <c:v>Годы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'Прод. жизни'!$L$4:$L$28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1990</c:v>
                      </c:pt>
                      <c:pt idx="6">
                        <c:v>1995</c:v>
                      </c:pt>
                      <c:pt idx="7">
                        <c:v>2000</c:v>
                      </c:pt>
                      <c:pt idx="8">
                        <c:v>2001</c:v>
                      </c:pt>
                      <c:pt idx="9">
                        <c:v>2002</c:v>
                      </c:pt>
                      <c:pt idx="10">
                        <c:v>2003</c:v>
                      </c:pt>
                      <c:pt idx="11">
                        <c:v>2004</c:v>
                      </c:pt>
                      <c:pt idx="12">
                        <c:v>2005</c:v>
                      </c:pt>
                      <c:pt idx="13">
                        <c:v>2006</c:v>
                      </c:pt>
                      <c:pt idx="14">
                        <c:v>2007</c:v>
                      </c:pt>
                      <c:pt idx="15">
                        <c:v>2008</c:v>
                      </c:pt>
                      <c:pt idx="16">
                        <c:v>2009</c:v>
                      </c:pt>
                      <c:pt idx="17">
                        <c:v>2010</c:v>
                      </c:pt>
                      <c:pt idx="18">
                        <c:v>2011</c:v>
                      </c:pt>
                      <c:pt idx="19">
                        <c:v>2012</c:v>
                      </c:pt>
                      <c:pt idx="20">
                        <c:v>2013</c:v>
                      </c:pt>
                      <c:pt idx="21">
                        <c:v>2014</c:v>
                      </c:pt>
                      <c:pt idx="22">
                        <c:v>2015</c:v>
                      </c:pt>
                      <c:pt idx="23">
                        <c:v>2016</c:v>
                      </c:pt>
                      <c:pt idx="24">
                        <c:v>2017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774-433E-846F-6B4B67191E74}"/>
                  </c:ext>
                </c:extLst>
              </c15:ser>
            </c15:filteredLineSeries>
          </c:ext>
        </c:extLst>
      </c:lineChart>
      <c:catAx>
        <c:axId val="532067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2071504"/>
        <c:crosses val="autoZero"/>
        <c:auto val="1"/>
        <c:lblAlgn val="ctr"/>
        <c:lblOffset val="100"/>
        <c:noMultiLvlLbl val="0"/>
      </c:catAx>
      <c:valAx>
        <c:axId val="53207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32067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Средняя продолжительность жизни мужчин и женщин в России</a:t>
            </a:r>
            <a:endParaRPr lang="ru-RU" sz="18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>
              <a:defRPr sz="1800">
                <a:solidFill>
                  <a:schemeClr val="tx1"/>
                </a:solidFill>
              </a:defRPr>
            </a:pPr>
            <a:r>
              <a:rPr lang="ru-RU" sz="1800" b="1" i="0" baseline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проживающих в городе</a:t>
            </a:r>
            <a:endParaRPr lang="ru-RU" sz="18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23496485936973577"/>
          <c:y val="2.281497336898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8279535498927679E-2"/>
          <c:y val="0.11896008259631057"/>
          <c:w val="0.90812161754117016"/>
          <c:h val="0.72378251296786955"/>
        </c:manualLayout>
      </c:layout>
      <c:lineChart>
        <c:grouping val="standard"/>
        <c:varyColors val="0"/>
        <c:ser>
          <c:idx val="0"/>
          <c:order val="0"/>
          <c:tx>
            <c:strRef>
              <c:f>'Прод. жизни'!$Y$9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5.05529225908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60-4EA3-A5D1-9F9F1D4B3123}"/>
                </c:ext>
              </c:extLst>
            </c:dLbl>
            <c:dLbl>
              <c:idx val="1"/>
              <c:layout>
                <c:manualLayout>
                  <c:x val="0"/>
                  <c:y val="3.7914691943127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60-4EA3-A5D1-9F9F1D4B3123}"/>
                </c:ext>
              </c:extLst>
            </c:dLbl>
            <c:dLbl>
              <c:idx val="2"/>
              <c:layout>
                <c:manualLayout>
                  <c:x val="-3.2592211522191863E-17"/>
                  <c:y val="3.475513428120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60-4EA3-A5D1-9F9F1D4B3123}"/>
                </c:ext>
              </c:extLst>
            </c:dLbl>
            <c:dLbl>
              <c:idx val="3"/>
              <c:layout>
                <c:manualLayout>
                  <c:x val="0"/>
                  <c:y val="3.7914691943127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60-4EA3-A5D1-9F9F1D4B3123}"/>
                </c:ext>
              </c:extLst>
            </c:dLbl>
            <c:dLbl>
              <c:idx val="4"/>
              <c:layout>
                <c:manualLayout>
                  <c:x val="-6.5184423044383726E-17"/>
                  <c:y val="3.7914691943127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B60-4EA3-A5D1-9F9F1D4B3123}"/>
                </c:ext>
              </c:extLst>
            </c:dLbl>
            <c:dLbl>
              <c:idx val="5"/>
              <c:layout>
                <c:manualLayout>
                  <c:x val="3.5555550578400619E-3"/>
                  <c:y val="2.84360189573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B60-4EA3-A5D1-9F9F1D4B3123}"/>
                </c:ext>
              </c:extLst>
            </c:dLbl>
            <c:dLbl>
              <c:idx val="6"/>
              <c:layout>
                <c:manualLayout>
                  <c:x val="0"/>
                  <c:y val="3.475513428120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B60-4EA3-A5D1-9F9F1D4B3123}"/>
                </c:ext>
              </c:extLst>
            </c:dLbl>
            <c:dLbl>
              <c:idx val="7"/>
              <c:layout>
                <c:manualLayout>
                  <c:x val="-6.5184423044383726E-17"/>
                  <c:y val="3.7914691943127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B60-4EA3-A5D1-9F9F1D4B3123}"/>
                </c:ext>
              </c:extLst>
            </c:dLbl>
            <c:dLbl>
              <c:idx val="8"/>
              <c:layout>
                <c:manualLayout>
                  <c:x val="3.5555550578399969E-3"/>
                  <c:y val="2.84360189573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B60-4EA3-A5D1-9F9F1D4B3123}"/>
                </c:ext>
              </c:extLst>
            </c:dLbl>
            <c:dLbl>
              <c:idx val="9"/>
              <c:layout>
                <c:manualLayout>
                  <c:x val="5.3333325867600274E-3"/>
                  <c:y val="4.7393364928910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B60-4EA3-A5D1-9F9F1D4B3123}"/>
                </c:ext>
              </c:extLst>
            </c:dLbl>
            <c:dLbl>
              <c:idx val="10"/>
              <c:layout>
                <c:manualLayout>
                  <c:x val="5.3333325867600924E-3"/>
                  <c:y val="2.84360189573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B60-4EA3-A5D1-9F9F1D4B3123}"/>
                </c:ext>
              </c:extLst>
            </c:dLbl>
            <c:dLbl>
              <c:idx val="11"/>
              <c:layout>
                <c:manualLayout>
                  <c:x val="8.8888876446001543E-3"/>
                  <c:y val="2.8436018957345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B60-4EA3-A5D1-9F9F1D4B3123}"/>
                </c:ext>
              </c:extLst>
            </c:dLbl>
            <c:dLbl>
              <c:idx val="12"/>
              <c:layout>
                <c:manualLayout>
                  <c:x val="7.1111101156799937E-3"/>
                  <c:y val="3.4755134281200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B60-4EA3-A5D1-9F9F1D4B3123}"/>
                </c:ext>
              </c:extLst>
            </c:dLbl>
            <c:dLbl>
              <c:idx val="13"/>
              <c:layout>
                <c:manualLayout>
                  <c:x val="0"/>
                  <c:y val="4.1074249605055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B60-4EA3-A5D1-9F9F1D4B3123}"/>
                </c:ext>
              </c:extLst>
            </c:dLbl>
            <c:dLbl>
              <c:idx val="14"/>
              <c:layout>
                <c:manualLayout>
                  <c:x val="-1.3036884608876745E-16"/>
                  <c:y val="4.7393364928909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B60-4EA3-A5D1-9F9F1D4B3123}"/>
                </c:ext>
              </c:extLst>
            </c:dLbl>
            <c:dLbl>
              <c:idx val="15"/>
              <c:layout>
                <c:manualLayout>
                  <c:x val="-1.3036884608876745E-16"/>
                  <c:y val="2.84360189573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B60-4EA3-A5D1-9F9F1D4B3123}"/>
                </c:ext>
              </c:extLst>
            </c:dLbl>
            <c:dLbl>
              <c:idx val="16"/>
              <c:layout>
                <c:manualLayout>
                  <c:x val="0"/>
                  <c:y val="2.84360189573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B60-4EA3-A5D1-9F9F1D4B3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'Прод. жизни'!$X$10:$X$27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'Прод. жизни'!$Y$10:$Y$27</c:f>
              <c:numCache>
                <c:formatCode>General</c:formatCode>
                <c:ptCount val="18"/>
                <c:pt idx="0">
                  <c:v>59.3</c:v>
                </c:pt>
                <c:pt idx="1">
                  <c:v>59.2</c:v>
                </c:pt>
                <c:pt idx="2">
                  <c:v>59</c:v>
                </c:pt>
                <c:pt idx="3">
                  <c:v>59</c:v>
                </c:pt>
                <c:pt idx="4">
                  <c:v>59.4</c:v>
                </c:pt>
                <c:pt idx="5">
                  <c:v>59.5</c:v>
                </c:pt>
                <c:pt idx="6">
                  <c:v>61.1</c:v>
                </c:pt>
                <c:pt idx="7">
                  <c:v>62.2</c:v>
                </c:pt>
                <c:pt idx="8">
                  <c:v>62.6</c:v>
                </c:pt>
                <c:pt idx="9">
                  <c:v>63.6</c:v>
                </c:pt>
                <c:pt idx="10">
                  <c:v>63.8</c:v>
                </c:pt>
                <c:pt idx="11">
                  <c:v>64.599999999999994</c:v>
                </c:pt>
                <c:pt idx="12">
                  <c:v>65.099999999999994</c:v>
                </c:pt>
                <c:pt idx="13">
                  <c:v>65.599999999999994</c:v>
                </c:pt>
                <c:pt idx="14">
                  <c:v>65.8</c:v>
                </c:pt>
                <c:pt idx="15">
                  <c:v>66.400000000000006</c:v>
                </c:pt>
                <c:pt idx="16">
                  <c:v>66.900000000000006</c:v>
                </c:pt>
                <c:pt idx="17">
                  <c:v>67.900000000000006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7B60-4EA3-A5D1-9F9F1D4B3123}"/>
            </c:ext>
          </c:extLst>
        </c:ser>
        <c:ser>
          <c:idx val="1"/>
          <c:order val="1"/>
          <c:tx>
            <c:strRef>
              <c:f>'Прод. жизни'!$Z$9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984681015569182E-2"/>
                  <c:y val="-4.2902579892232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B60-4EA3-A5D1-9F9F1D4B3123}"/>
                </c:ext>
              </c:extLst>
            </c:dLbl>
            <c:dLbl>
              <c:idx val="1"/>
              <c:layout>
                <c:manualLayout>
                  <c:x val="7.0796460176990933E-3"/>
                  <c:y val="-3.7510656436487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B60-4EA3-A5D1-9F9F1D4B3123}"/>
                </c:ext>
              </c:extLst>
            </c:dLbl>
            <c:dLbl>
              <c:idx val="2"/>
              <c:layout>
                <c:manualLayout>
                  <c:x val="4.71976401179941E-3"/>
                  <c:y val="-4.0920716112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B60-4EA3-A5D1-9F9F1D4B3123}"/>
                </c:ext>
              </c:extLst>
            </c:dLbl>
            <c:dLbl>
              <c:idx val="3"/>
              <c:layout>
                <c:manualLayout>
                  <c:x val="7.0796460176991149E-3"/>
                  <c:y val="-5.115089514066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7B60-4EA3-A5D1-9F9F1D4B3123}"/>
                </c:ext>
              </c:extLst>
            </c:dLbl>
            <c:dLbl>
              <c:idx val="4"/>
              <c:layout>
                <c:manualLayout>
                  <c:x val="4.71976401179941E-3"/>
                  <c:y val="-4.433077578857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B60-4EA3-A5D1-9F9F1D4B3123}"/>
                </c:ext>
              </c:extLst>
            </c:dLbl>
            <c:dLbl>
              <c:idx val="5"/>
              <c:layout>
                <c:manualLayout>
                  <c:x val="4.7197640117993666E-3"/>
                  <c:y val="-5.115089514066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7B60-4EA3-A5D1-9F9F1D4B3123}"/>
                </c:ext>
              </c:extLst>
            </c:dLbl>
            <c:dLbl>
              <c:idx val="6"/>
              <c:layout>
                <c:manualLayout>
                  <c:x val="7.0796460176991149E-3"/>
                  <c:y val="-4.774083546462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7B60-4EA3-A5D1-9F9F1D4B3123}"/>
                </c:ext>
              </c:extLst>
            </c:dLbl>
            <c:dLbl>
              <c:idx val="7"/>
              <c:layout>
                <c:manualLayout>
                  <c:x val="4.7197640117993232E-3"/>
                  <c:y val="-4.0920716112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7B60-4EA3-A5D1-9F9F1D4B3123}"/>
                </c:ext>
              </c:extLst>
            </c:dLbl>
            <c:dLbl>
              <c:idx val="8"/>
              <c:layout>
                <c:manualLayout>
                  <c:x val="7.0796460176990282E-3"/>
                  <c:y val="-4.4330775788576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7B60-4EA3-A5D1-9F9F1D4B3123}"/>
                </c:ext>
              </c:extLst>
            </c:dLbl>
            <c:dLbl>
              <c:idx val="9"/>
              <c:layout>
                <c:manualLayout>
                  <c:x val="7.0796460176991149E-3"/>
                  <c:y val="-4.7740835464620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374631268436576E-2"/>
                      <c:h val="9.46973572037510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7B60-4EA3-A5D1-9F9F1D4B3123}"/>
                </c:ext>
              </c:extLst>
            </c:dLbl>
            <c:dLbl>
              <c:idx val="10"/>
              <c:layout>
                <c:manualLayout>
                  <c:x val="7.0796460176991149E-3"/>
                  <c:y val="-5.4560954816709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7B60-4EA3-A5D1-9F9F1D4B3123}"/>
                </c:ext>
              </c:extLst>
            </c:dLbl>
            <c:dLbl>
              <c:idx val="11"/>
              <c:layout>
                <c:manualLayout>
                  <c:x val="0"/>
                  <c:y val="-5.115089514066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7B60-4EA3-A5D1-9F9F1D4B3123}"/>
                </c:ext>
              </c:extLst>
            </c:dLbl>
            <c:dLbl>
              <c:idx val="12"/>
              <c:layout>
                <c:manualLayout>
                  <c:x val="7.0796460176990282E-3"/>
                  <c:y val="-6.1381074168797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7B60-4EA3-A5D1-9F9F1D4B3123}"/>
                </c:ext>
              </c:extLst>
            </c:dLbl>
            <c:dLbl>
              <c:idx val="13"/>
              <c:layout>
                <c:manualLayout>
                  <c:x val="2.3598820058995319E-3"/>
                  <c:y val="-6.1381074168797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7B60-4EA3-A5D1-9F9F1D4B3123}"/>
                </c:ext>
              </c:extLst>
            </c:dLbl>
            <c:dLbl>
              <c:idx val="14"/>
              <c:layout>
                <c:manualLayout>
                  <c:x val="7.0796460176991149E-3"/>
                  <c:y val="-6.1381074168797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7B60-4EA3-A5D1-9F9F1D4B3123}"/>
                </c:ext>
              </c:extLst>
            </c:dLbl>
            <c:dLbl>
              <c:idx val="15"/>
              <c:layout>
                <c:manualLayout>
                  <c:x val="9.4395280235986465E-3"/>
                  <c:y val="-5.4560954816709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7B60-4EA3-A5D1-9F9F1D4B3123}"/>
                </c:ext>
              </c:extLst>
            </c:dLbl>
            <c:dLbl>
              <c:idx val="16"/>
              <c:layout>
                <c:manualLayout>
                  <c:x val="2.359882005899705E-3"/>
                  <c:y val="-5.7971014492753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7B60-4EA3-A5D1-9F9F1D4B31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'Прод. жизни'!$X$10:$X$27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'Прод. жизни'!$Z$10:$Z$27</c:f>
              <c:numCache>
                <c:formatCode>General</c:formatCode>
                <c:ptCount val="18"/>
                <c:pt idx="0">
                  <c:v>72.400000000000006</c:v>
                </c:pt>
                <c:pt idx="1">
                  <c:v>72.3</c:v>
                </c:pt>
                <c:pt idx="2">
                  <c:v>72.099999999999994</c:v>
                </c:pt>
                <c:pt idx="3">
                  <c:v>72.2</c:v>
                </c:pt>
                <c:pt idx="4">
                  <c:v>72.7</c:v>
                </c:pt>
                <c:pt idx="5">
                  <c:v>72.900000000000006</c:v>
                </c:pt>
                <c:pt idx="6">
                  <c:v>73.8</c:v>
                </c:pt>
                <c:pt idx="7">
                  <c:v>74.5</c:v>
                </c:pt>
                <c:pt idx="8">
                  <c:v>74.8</c:v>
                </c:pt>
                <c:pt idx="9">
                  <c:v>75.3</c:v>
                </c:pt>
                <c:pt idx="10">
                  <c:v>75.3</c:v>
                </c:pt>
                <c:pt idx="11">
                  <c:v>76.099999999999994</c:v>
                </c:pt>
                <c:pt idx="12">
                  <c:v>76.2</c:v>
                </c:pt>
                <c:pt idx="13">
                  <c:v>76.7</c:v>
                </c:pt>
                <c:pt idx="14">
                  <c:v>76.900000000000006</c:v>
                </c:pt>
                <c:pt idx="15">
                  <c:v>77</c:v>
                </c:pt>
                <c:pt idx="16">
                  <c:v>77.400000000000006</c:v>
                </c:pt>
                <c:pt idx="17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7B60-4EA3-A5D1-9F9F1D4B3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8798120"/>
        <c:axId val="538792216"/>
      </c:lineChart>
      <c:catAx>
        <c:axId val="53879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38792216"/>
        <c:crosses val="autoZero"/>
        <c:auto val="1"/>
        <c:lblAlgn val="ctr"/>
        <c:lblOffset val="100"/>
        <c:noMultiLvlLbl val="0"/>
      </c:catAx>
      <c:valAx>
        <c:axId val="53879221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3879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4C578-4905-4AF8-A883-11F23309C04B}" type="doc">
      <dgm:prSet loTypeId="urn:microsoft.com/office/officeart/2005/8/layout/hierarchy6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79E1719-A711-47AB-BFDC-A50681641FB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 defTabSz="914400">
            <a:buNone/>
          </a:pP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7689F177-05C9-4219-A70A-CD1ADD29DBC4}" type="parTrans" cxnId="{5A2E3FA4-4776-47EB-9253-0EB5C694093F}">
      <dgm:prSet/>
      <dgm:spPr/>
      <dgm:t>
        <a:bodyPr/>
        <a:lstStyle/>
        <a:p>
          <a:endParaRPr lang="en-US"/>
        </a:p>
      </dgm:t>
    </dgm:pt>
    <dgm:pt modelId="{C0A8A109-38FE-4759-BFA2-9A56FFD2AD08}" type="sibTrans" cxnId="{5A2E3FA4-4776-47EB-9253-0EB5C694093F}">
      <dgm:prSet/>
      <dgm:spPr/>
      <dgm:t>
        <a:bodyPr/>
        <a:lstStyle/>
        <a:p>
          <a:endParaRPr lang="en-US"/>
        </a:p>
      </dgm:t>
    </dgm:pt>
    <dgm:pt modelId="{A4B203EF-AF12-420C-8959-2EBFF61EFCC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ctr" defTabSz="914400">
            <a:buNone/>
          </a:pP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2134F1D8-090F-415C-896B-CEE6244DF72D}" type="parTrans" cxnId="{746CD3A7-76D6-44BA-8150-41EA64A18B99}">
      <dgm:prSet/>
      <dgm:spPr/>
      <dgm:t>
        <a:bodyPr/>
        <a:lstStyle/>
        <a:p>
          <a:endParaRPr lang="en-US"/>
        </a:p>
      </dgm:t>
    </dgm:pt>
    <dgm:pt modelId="{DB4A81DE-9A43-4BB3-8407-3477A34DA46C}" type="sibTrans" cxnId="{746CD3A7-76D6-44BA-8150-41EA64A18B99}">
      <dgm:prSet/>
      <dgm:spPr/>
      <dgm:t>
        <a:bodyPr/>
        <a:lstStyle/>
        <a:p>
          <a:endParaRPr lang="en-US"/>
        </a:p>
      </dgm:t>
    </dgm:pt>
    <dgm:pt modelId="{8A667492-D3C2-47EE-9991-65C852C929E5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ctr" defTabSz="914400">
            <a:buNone/>
          </a:pP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1AD38DF3-9234-4C45-8007-635DC5568661}" type="parTrans" cxnId="{83F58BF4-D6E7-4F72-9604-D2DF089A1618}">
      <dgm:prSet/>
      <dgm:spPr/>
      <dgm:t>
        <a:bodyPr/>
        <a:lstStyle/>
        <a:p>
          <a:endParaRPr lang="en-US"/>
        </a:p>
      </dgm:t>
    </dgm:pt>
    <dgm:pt modelId="{E08400AA-D5FE-43CB-A144-F65F9B4E3AF0}" type="sibTrans" cxnId="{83F58BF4-D6E7-4F72-9604-D2DF089A1618}">
      <dgm:prSet/>
      <dgm:spPr/>
      <dgm:t>
        <a:bodyPr/>
        <a:lstStyle/>
        <a:p>
          <a:endParaRPr lang="en-US"/>
        </a:p>
      </dgm:t>
    </dgm:pt>
    <dgm:pt modelId="{AAA899D2-82C1-482D-BB36-5A2FB83AF7A1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algn="ctr" defTabSz="914400">
            <a:buNone/>
          </a:pPr>
          <a:endParaRPr lang="ru-RU" sz="1800" b="0" i="0" noProof="0" dirty="0">
            <a:latin typeface="Calibri"/>
            <a:ea typeface="+mn-ea"/>
            <a:cs typeface="+mn-cs"/>
          </a:endParaRPr>
        </a:p>
      </dgm:t>
    </dgm:pt>
    <dgm:pt modelId="{5EC72F3A-D49A-4343-960D-FFB0C7552A64}" type="parTrans" cxnId="{B864FB7D-D8EC-4242-93C0-172634E40711}">
      <dgm:prSet/>
      <dgm:spPr/>
      <dgm:t>
        <a:bodyPr/>
        <a:lstStyle/>
        <a:p>
          <a:endParaRPr lang="en-US"/>
        </a:p>
      </dgm:t>
    </dgm:pt>
    <dgm:pt modelId="{BAC35E80-60D8-4A1E-84E2-3C4303C02813}" type="sibTrans" cxnId="{B864FB7D-D8EC-4242-93C0-172634E40711}">
      <dgm:prSet/>
      <dgm:spPr/>
      <dgm:t>
        <a:bodyPr/>
        <a:lstStyle/>
        <a:p>
          <a:endParaRPr lang="en-US"/>
        </a:p>
      </dgm:t>
    </dgm:pt>
    <dgm:pt modelId="{6E1442FB-1856-4EDC-9DB3-2888B1050AF5}">
      <dgm:prSet phldrT="[Text]" custT="1"/>
      <dgm:spPr/>
      <dgm:t>
        <a:bodyPr/>
        <a:lstStyle/>
        <a:p>
          <a:pPr algn="l" defTabSz="914400">
            <a:buNone/>
          </a:pPr>
          <a:r>
            <a:rPr lang="ru-RU" sz="2400" b="0" i="0" noProof="0" dirty="0" smtClean="0">
              <a:latin typeface="Calibri"/>
              <a:ea typeface="+mn-ea"/>
              <a:cs typeface="+mn-cs"/>
            </a:rPr>
            <a:t>Окружающей среды</a:t>
          </a:r>
          <a:r>
            <a:rPr lang="en-US" sz="2400" b="0" i="0" noProof="0" dirty="0" smtClean="0">
              <a:latin typeface="Calibri"/>
              <a:ea typeface="+mn-ea"/>
              <a:cs typeface="+mn-cs"/>
            </a:rPr>
            <a:t> </a:t>
          </a:r>
          <a:r>
            <a:rPr lang="ru-RU" sz="2400" b="0" i="0" noProof="0" dirty="0" smtClean="0">
              <a:latin typeface="Calibri"/>
              <a:ea typeface="+mn-ea"/>
              <a:cs typeface="+mn-cs"/>
            </a:rPr>
            <a:t>25</a:t>
          </a:r>
          <a:r>
            <a:rPr lang="en-US" sz="2400" b="0" i="0" noProof="0" dirty="0" smtClean="0">
              <a:latin typeface="Calibri"/>
              <a:ea typeface="+mn-ea"/>
              <a:cs typeface="+mn-cs"/>
            </a:rPr>
            <a:t>%</a:t>
          </a:r>
          <a:endParaRPr lang="ru-RU" sz="2400" b="0" i="0" noProof="0" dirty="0">
            <a:latin typeface="Calibri"/>
            <a:ea typeface="+mn-ea"/>
            <a:cs typeface="+mn-cs"/>
          </a:endParaRPr>
        </a:p>
      </dgm:t>
    </dgm:pt>
    <dgm:pt modelId="{1B10008C-72E0-445A-9A6E-D0829A2BE00D}" type="parTrans" cxnId="{B8524A01-426B-489E-B68E-6C9ADC32D976}">
      <dgm:prSet/>
      <dgm:spPr/>
      <dgm:t>
        <a:bodyPr/>
        <a:lstStyle/>
        <a:p>
          <a:endParaRPr lang="en-US"/>
        </a:p>
      </dgm:t>
    </dgm:pt>
    <dgm:pt modelId="{8FF07A7C-B162-4C1F-BA3A-82BECFFED9EA}" type="sibTrans" cxnId="{B8524A01-426B-489E-B68E-6C9ADC32D976}">
      <dgm:prSet/>
      <dgm:spPr/>
      <dgm:t>
        <a:bodyPr/>
        <a:lstStyle/>
        <a:p>
          <a:endParaRPr lang="en-US"/>
        </a:p>
      </dgm:t>
    </dgm:pt>
    <dgm:pt modelId="{C7B5E644-B0DB-488B-BAE6-800A180FA210}">
      <dgm:prSet phldrT="[Text]" custT="1"/>
      <dgm:spPr/>
      <dgm:t>
        <a:bodyPr/>
        <a:lstStyle/>
        <a:p>
          <a:pPr algn="just" defTabSz="914400">
            <a:buNone/>
          </a:pPr>
          <a:r>
            <a:rPr lang="ru-RU" sz="2400" b="0" i="0" noProof="0" dirty="0" smtClean="0">
              <a:latin typeface="Calibri"/>
              <a:ea typeface="+mn-ea"/>
              <a:cs typeface="+mn-cs"/>
            </a:rPr>
            <a:t>генетические</a:t>
          </a:r>
          <a:r>
            <a:rPr lang="en-US" sz="2400" b="0" i="0" noProof="0" dirty="0" smtClean="0">
              <a:latin typeface="Calibri"/>
              <a:ea typeface="+mn-ea"/>
              <a:cs typeface="+mn-cs"/>
            </a:rPr>
            <a:t> </a:t>
          </a:r>
          <a:r>
            <a:rPr lang="en-US" sz="2400" b="0" i="0" noProof="0" dirty="0">
              <a:latin typeface="Calibri"/>
              <a:ea typeface="+mn-ea"/>
              <a:cs typeface="+mn-cs"/>
            </a:rPr>
            <a:t>–</a:t>
          </a:r>
        </a:p>
        <a:p>
          <a:pPr algn="just" defTabSz="914400">
            <a:buNone/>
          </a:pPr>
          <a:r>
            <a:rPr lang="en-US" sz="2400" b="0" i="0" noProof="0" dirty="0" smtClean="0">
              <a:latin typeface="Calibri"/>
              <a:ea typeface="+mn-ea"/>
              <a:cs typeface="+mn-cs"/>
            </a:rPr>
            <a:t>1</a:t>
          </a:r>
          <a:r>
            <a:rPr lang="ru-RU" sz="2400" b="0" i="0" noProof="0" dirty="0" smtClean="0">
              <a:latin typeface="Calibri"/>
              <a:ea typeface="+mn-ea"/>
              <a:cs typeface="+mn-cs"/>
            </a:rPr>
            <a:t>5</a:t>
          </a:r>
          <a:r>
            <a:rPr lang="en-US" sz="2400" b="0" i="0" noProof="0" dirty="0" smtClean="0">
              <a:latin typeface="Calibri"/>
              <a:ea typeface="+mn-ea"/>
              <a:cs typeface="+mn-cs"/>
            </a:rPr>
            <a:t>%</a:t>
          </a:r>
          <a:endParaRPr lang="ru-RU" sz="2400" b="0" i="0" noProof="0" dirty="0">
            <a:latin typeface="Calibri"/>
            <a:ea typeface="+mn-ea"/>
            <a:cs typeface="+mn-cs"/>
          </a:endParaRPr>
        </a:p>
      </dgm:t>
    </dgm:pt>
    <dgm:pt modelId="{AF75E3A1-1CE6-4BD4-8FF5-D0A1A469226D}" type="parTrans" cxnId="{A3C8A9E4-7F37-41B4-8C1E-428028EA6724}">
      <dgm:prSet/>
      <dgm:spPr/>
      <dgm:t>
        <a:bodyPr/>
        <a:lstStyle/>
        <a:p>
          <a:endParaRPr lang="en-US"/>
        </a:p>
      </dgm:t>
    </dgm:pt>
    <dgm:pt modelId="{FFEC2656-EB0D-4AE9-AA52-9E21653E0453}" type="sibTrans" cxnId="{A3C8A9E4-7F37-41B4-8C1E-428028EA6724}">
      <dgm:prSet/>
      <dgm:spPr/>
      <dgm:t>
        <a:bodyPr/>
        <a:lstStyle/>
        <a:p>
          <a:endParaRPr lang="en-US"/>
        </a:p>
      </dgm:t>
    </dgm:pt>
    <dgm:pt modelId="{25A1B8A0-CAD7-4888-AD26-F3980FEAA8F2}">
      <dgm:prSet phldrT="[Text]" custT="1"/>
      <dgm:spPr/>
      <dgm:t>
        <a:bodyPr/>
        <a:lstStyle/>
        <a:p>
          <a:pPr algn="l" defTabSz="914400">
            <a:lnSpc>
              <a:spcPts val="2000"/>
            </a:lnSpc>
            <a:buNone/>
          </a:pPr>
          <a:r>
            <a:rPr lang="ru-RU" sz="2400" b="0" i="0" noProof="0" dirty="0" smtClean="0">
              <a:latin typeface="Calibri"/>
              <a:ea typeface="+mn-ea"/>
              <a:cs typeface="+mn-cs"/>
            </a:rPr>
            <a:t>Социальные (образ жизни)</a:t>
          </a:r>
          <a:r>
            <a:rPr lang="en-US" sz="2400" b="0" i="0" noProof="0" dirty="0" smtClean="0">
              <a:latin typeface="Calibri"/>
              <a:ea typeface="+mn-ea"/>
              <a:cs typeface="+mn-cs"/>
            </a:rPr>
            <a:t> </a:t>
          </a:r>
          <a:endParaRPr lang="en-US" sz="2400" b="0" i="0" noProof="0" dirty="0">
            <a:latin typeface="Calibri"/>
            <a:ea typeface="+mn-ea"/>
            <a:cs typeface="+mn-cs"/>
          </a:endParaRPr>
        </a:p>
        <a:p>
          <a:pPr algn="l" defTabSz="914400">
            <a:lnSpc>
              <a:spcPct val="90000"/>
            </a:lnSpc>
            <a:buNone/>
          </a:pPr>
          <a:r>
            <a:rPr lang="en-US" sz="2400" b="0" i="0" noProof="0" dirty="0" smtClean="0">
              <a:latin typeface="Calibri"/>
              <a:ea typeface="+mn-ea"/>
              <a:cs typeface="+mn-cs"/>
            </a:rPr>
            <a:t>60</a:t>
          </a:r>
          <a:r>
            <a:rPr lang="en-US" sz="2400" b="0" i="0" noProof="0" dirty="0">
              <a:latin typeface="Calibri"/>
              <a:ea typeface="+mn-ea"/>
              <a:cs typeface="+mn-cs"/>
            </a:rPr>
            <a:t>%</a:t>
          </a:r>
          <a:endParaRPr lang="ru-RU" sz="2400" b="0" i="0" noProof="0" dirty="0">
            <a:latin typeface="Calibri"/>
            <a:ea typeface="+mn-ea"/>
            <a:cs typeface="+mn-cs"/>
          </a:endParaRPr>
        </a:p>
      </dgm:t>
    </dgm:pt>
    <dgm:pt modelId="{AFDD1285-554A-4ED5-A134-56AF6F621916}" type="parTrans" cxnId="{52F2CB68-6515-4A2B-B924-D2598334B87B}">
      <dgm:prSet/>
      <dgm:spPr/>
      <dgm:t>
        <a:bodyPr/>
        <a:lstStyle/>
        <a:p>
          <a:endParaRPr lang="en-US"/>
        </a:p>
      </dgm:t>
    </dgm:pt>
    <dgm:pt modelId="{FED0784F-9402-4F45-AD81-7F1B83E2517E}" type="sibTrans" cxnId="{52F2CB68-6515-4A2B-B924-D2598334B87B}">
      <dgm:prSet/>
      <dgm:spPr/>
      <dgm:t>
        <a:bodyPr/>
        <a:lstStyle/>
        <a:p>
          <a:endParaRPr lang="en-US"/>
        </a:p>
      </dgm:t>
    </dgm:pt>
    <dgm:pt modelId="{D7AA497E-5376-4B16-9AA5-AD72392FA660}">
      <dgm:prSet phldrT="[Text]" custT="1"/>
      <dgm:spPr/>
      <dgm:t>
        <a:bodyPr/>
        <a:lstStyle/>
        <a:p>
          <a:pPr algn="l" defTabSz="914400">
            <a:buNone/>
          </a:pPr>
          <a:r>
            <a:rPr lang="ru-RU" sz="2300" b="0" i="0" noProof="0" dirty="0" smtClean="0">
              <a:latin typeface="Calibri"/>
              <a:ea typeface="+mn-ea"/>
              <a:cs typeface="+mn-cs"/>
            </a:rPr>
            <a:t>Состояния здравоохранения 5</a:t>
          </a:r>
          <a:r>
            <a:rPr lang="en-US" sz="2300" b="0" i="0" noProof="0" dirty="0" smtClean="0">
              <a:latin typeface="Calibri"/>
              <a:ea typeface="+mn-ea"/>
              <a:cs typeface="+mn-cs"/>
            </a:rPr>
            <a:t>%</a:t>
          </a:r>
          <a:endParaRPr lang="ru-RU" sz="2300" b="0" i="0" noProof="0" dirty="0">
            <a:latin typeface="Calibri"/>
            <a:ea typeface="+mn-ea"/>
            <a:cs typeface="+mn-cs"/>
          </a:endParaRPr>
        </a:p>
      </dgm:t>
    </dgm:pt>
    <dgm:pt modelId="{2F5CB069-D7B2-4FD0-88A4-B2156198898D}" type="parTrans" cxnId="{97279D77-926C-4769-9E52-2F7A0733347F}">
      <dgm:prSet/>
      <dgm:spPr/>
      <dgm:t>
        <a:bodyPr/>
        <a:lstStyle/>
        <a:p>
          <a:endParaRPr lang="en-US"/>
        </a:p>
      </dgm:t>
    </dgm:pt>
    <dgm:pt modelId="{ECA8C0DF-181F-464B-9E9D-34787F2C520B}" type="sibTrans" cxnId="{97279D77-926C-4769-9E52-2F7A0733347F}">
      <dgm:prSet/>
      <dgm:spPr/>
      <dgm:t>
        <a:bodyPr/>
        <a:lstStyle/>
        <a:p>
          <a:endParaRPr lang="en-US"/>
        </a:p>
      </dgm:t>
    </dgm:pt>
    <dgm:pt modelId="{3D70E6FF-3CB9-4A1A-8365-FEFD0E0AEFD2}" type="pres">
      <dgm:prSet presAssocID="{3A34C578-4905-4AF8-A883-11F23309C04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56B5D-5CB5-4D04-AEBF-DAFBD721FCE0}" type="pres">
      <dgm:prSet presAssocID="{3A34C578-4905-4AF8-A883-11F23309C04B}" presName="hierFlow" presStyleCnt="0"/>
      <dgm:spPr/>
    </dgm:pt>
    <dgm:pt modelId="{15972576-AE2B-41E1-AE12-6EF94C338739}" type="pres">
      <dgm:prSet presAssocID="{3A34C578-4905-4AF8-A883-11F23309C04B}" presName="firstBuf" presStyleCnt="0"/>
      <dgm:spPr/>
    </dgm:pt>
    <dgm:pt modelId="{C4CAE978-9B35-46A8-900A-AF520806E374}" type="pres">
      <dgm:prSet presAssocID="{3A34C578-4905-4AF8-A883-11F23309C04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2EDD493-13BB-4D60-A61E-A3BADF726391}" type="pres">
      <dgm:prSet presAssocID="{F79E1719-A711-47AB-BFDC-A50681641FB2}" presName="Name14" presStyleCnt="0"/>
      <dgm:spPr/>
    </dgm:pt>
    <dgm:pt modelId="{7432F717-1D11-4B91-B822-91E8EB50D0B7}" type="pres">
      <dgm:prSet presAssocID="{F79E1719-A711-47AB-BFDC-A50681641FB2}" presName="level1Shape" presStyleLbl="node0" presStyleIdx="0" presStyleCnt="1" custScaleX="136564" custScaleY="132718" custLinFactNeighborX="74894" custLinFactNeighborY="-25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EB5BD9-E474-40ED-BE86-04831A61185A}" type="pres">
      <dgm:prSet presAssocID="{F79E1719-A711-47AB-BFDC-A50681641FB2}" presName="hierChild2" presStyleCnt="0"/>
      <dgm:spPr/>
    </dgm:pt>
    <dgm:pt modelId="{6D23C3D0-A1E9-4B94-A5A6-DB0ADF8A688E}" type="pres">
      <dgm:prSet presAssocID="{2134F1D8-090F-415C-896B-CEE6244DF72D}" presName="Name19" presStyleLbl="parChTrans1D2" presStyleIdx="0" presStyleCnt="1"/>
      <dgm:spPr/>
      <dgm:t>
        <a:bodyPr/>
        <a:lstStyle/>
        <a:p>
          <a:endParaRPr lang="ru-RU"/>
        </a:p>
      </dgm:t>
    </dgm:pt>
    <dgm:pt modelId="{325B7B48-25F4-47C0-8422-5DA63087902C}" type="pres">
      <dgm:prSet presAssocID="{A4B203EF-AF12-420C-8959-2EBFF61EFCCD}" presName="Name21" presStyleCnt="0"/>
      <dgm:spPr/>
    </dgm:pt>
    <dgm:pt modelId="{EF0890B2-B502-44B8-A7E0-4A028BC1ED30}" type="pres">
      <dgm:prSet presAssocID="{A4B203EF-AF12-420C-8959-2EBFF61EFCCD}" presName="level2Shape" presStyleLbl="node2" presStyleIdx="0" presStyleCnt="1" custScaleX="127495" custScaleY="131015" custLinFactNeighborX="81595" custLinFactNeighborY="-39670"/>
      <dgm:spPr/>
      <dgm:t>
        <a:bodyPr/>
        <a:lstStyle/>
        <a:p>
          <a:endParaRPr lang="ru-RU"/>
        </a:p>
      </dgm:t>
    </dgm:pt>
    <dgm:pt modelId="{C3FC2825-13DF-47EF-8C6E-14821A67A459}" type="pres">
      <dgm:prSet presAssocID="{A4B203EF-AF12-420C-8959-2EBFF61EFCCD}" presName="hierChild3" presStyleCnt="0"/>
      <dgm:spPr/>
    </dgm:pt>
    <dgm:pt modelId="{EA3E0409-5440-4E73-B40F-5FB26BFDAA90}" type="pres">
      <dgm:prSet presAssocID="{1AD38DF3-9234-4C45-8007-635DC5568661}" presName="Name19" presStyleLbl="parChTrans1D3" presStyleIdx="0" presStyleCnt="1"/>
      <dgm:spPr/>
      <dgm:t>
        <a:bodyPr/>
        <a:lstStyle/>
        <a:p>
          <a:endParaRPr lang="ru-RU"/>
        </a:p>
      </dgm:t>
    </dgm:pt>
    <dgm:pt modelId="{962B324C-3E52-4EC2-91A7-282F27218009}" type="pres">
      <dgm:prSet presAssocID="{8A667492-D3C2-47EE-9991-65C852C929E5}" presName="Name21" presStyleCnt="0"/>
      <dgm:spPr/>
    </dgm:pt>
    <dgm:pt modelId="{6A27DAD3-66E1-4B93-A794-56B9BF46586D}" type="pres">
      <dgm:prSet presAssocID="{8A667492-D3C2-47EE-9991-65C852C929E5}" presName="level2Shape" presStyleLbl="node3" presStyleIdx="0" presStyleCnt="1" custScaleX="135788" custScaleY="128976" custLinFactNeighborX="85742" custLinFactNeighborY="-47655"/>
      <dgm:spPr/>
      <dgm:t>
        <a:bodyPr/>
        <a:lstStyle/>
        <a:p>
          <a:endParaRPr lang="ru-RU"/>
        </a:p>
      </dgm:t>
    </dgm:pt>
    <dgm:pt modelId="{313A7505-EB77-444F-8BC7-E98D165B3F2F}" type="pres">
      <dgm:prSet presAssocID="{8A667492-D3C2-47EE-9991-65C852C929E5}" presName="hierChild3" presStyleCnt="0"/>
      <dgm:spPr/>
    </dgm:pt>
    <dgm:pt modelId="{BEA403A3-BDAC-4851-84BF-E9B1973491E6}" type="pres">
      <dgm:prSet presAssocID="{5EC72F3A-D49A-4343-960D-FFB0C7552A64}" presName="Name19" presStyleLbl="parChTrans1D4" presStyleIdx="0" presStyleCnt="1"/>
      <dgm:spPr/>
      <dgm:t>
        <a:bodyPr/>
        <a:lstStyle/>
        <a:p>
          <a:endParaRPr lang="ru-RU"/>
        </a:p>
      </dgm:t>
    </dgm:pt>
    <dgm:pt modelId="{91F9CB62-268B-4C05-8F65-4EF3D1DDE916}" type="pres">
      <dgm:prSet presAssocID="{AAA899D2-82C1-482D-BB36-5A2FB83AF7A1}" presName="Name21" presStyleCnt="0"/>
      <dgm:spPr/>
    </dgm:pt>
    <dgm:pt modelId="{75FAB5C6-D098-4BC5-995E-E72C333EC9B3}" type="pres">
      <dgm:prSet presAssocID="{AAA899D2-82C1-482D-BB36-5A2FB83AF7A1}" presName="level2Shape" presStyleLbl="node4" presStyleIdx="0" presStyleCnt="1" custScaleX="157661" custScaleY="145981" custLinFactNeighborX="96678" custLinFactNeighborY="-62182"/>
      <dgm:spPr/>
      <dgm:t>
        <a:bodyPr/>
        <a:lstStyle/>
        <a:p>
          <a:endParaRPr lang="ru-RU"/>
        </a:p>
      </dgm:t>
    </dgm:pt>
    <dgm:pt modelId="{A7C1022D-C4D8-4B96-BBDD-B2FCA68E8B74}" type="pres">
      <dgm:prSet presAssocID="{AAA899D2-82C1-482D-BB36-5A2FB83AF7A1}" presName="hierChild3" presStyleCnt="0"/>
      <dgm:spPr/>
    </dgm:pt>
    <dgm:pt modelId="{D34BB6E2-F141-4A79-A6A4-BB1A6562C33E}" type="pres">
      <dgm:prSet presAssocID="{3A34C578-4905-4AF8-A883-11F23309C04B}" presName="bgShapesFlow" presStyleCnt="0"/>
      <dgm:spPr/>
    </dgm:pt>
    <dgm:pt modelId="{73255D31-3D98-4E00-8F6D-8599BB071082}" type="pres">
      <dgm:prSet presAssocID="{6E1442FB-1856-4EDC-9DB3-2888B1050AF5}" presName="rectComp" presStyleCnt="0"/>
      <dgm:spPr/>
    </dgm:pt>
    <dgm:pt modelId="{90F351CA-6D7B-4B89-AB6C-EDFBF1F752E8}" type="pres">
      <dgm:prSet presAssocID="{6E1442FB-1856-4EDC-9DB3-2888B1050AF5}" presName="bgRect" presStyleLbl="bgShp" presStyleIdx="0" presStyleCnt="4"/>
      <dgm:spPr/>
      <dgm:t>
        <a:bodyPr/>
        <a:lstStyle/>
        <a:p>
          <a:endParaRPr lang="ru-RU"/>
        </a:p>
      </dgm:t>
    </dgm:pt>
    <dgm:pt modelId="{98E2A762-0471-4D97-BB1E-2F88A2D145CA}" type="pres">
      <dgm:prSet presAssocID="{6E1442FB-1856-4EDC-9DB3-2888B1050AF5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CBDF-7D9D-4792-9662-40128541F1B0}" type="pres">
      <dgm:prSet presAssocID="{6E1442FB-1856-4EDC-9DB3-2888B1050AF5}" presName="spComp" presStyleCnt="0"/>
      <dgm:spPr/>
    </dgm:pt>
    <dgm:pt modelId="{1284DBBE-3063-4EC0-8F9D-8C6230C19F3A}" type="pres">
      <dgm:prSet presAssocID="{6E1442FB-1856-4EDC-9DB3-2888B1050AF5}" presName="vSp" presStyleCnt="0"/>
      <dgm:spPr/>
    </dgm:pt>
    <dgm:pt modelId="{09E9790B-78D5-4C74-9CA9-9923BC0C5926}" type="pres">
      <dgm:prSet presAssocID="{C7B5E644-B0DB-488B-BAE6-800A180FA210}" presName="rectComp" presStyleCnt="0"/>
      <dgm:spPr/>
    </dgm:pt>
    <dgm:pt modelId="{E64B3726-D402-4C6E-8861-DE480FE9C296}" type="pres">
      <dgm:prSet presAssocID="{C7B5E644-B0DB-488B-BAE6-800A180FA210}" presName="bgRect" presStyleLbl="bgShp" presStyleIdx="1" presStyleCnt="4" custLinFactNeighborY="2540"/>
      <dgm:spPr/>
      <dgm:t>
        <a:bodyPr/>
        <a:lstStyle/>
        <a:p>
          <a:endParaRPr lang="ru-RU"/>
        </a:p>
      </dgm:t>
    </dgm:pt>
    <dgm:pt modelId="{ABA2D3D7-0360-47FD-AB79-4EFB11D21D76}" type="pres">
      <dgm:prSet presAssocID="{C7B5E644-B0DB-488B-BAE6-800A180FA210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EDC69-6881-4757-B958-5850D57F5EA0}" type="pres">
      <dgm:prSet presAssocID="{C7B5E644-B0DB-488B-BAE6-800A180FA210}" presName="spComp" presStyleCnt="0"/>
      <dgm:spPr/>
    </dgm:pt>
    <dgm:pt modelId="{75BB2461-5A4A-457C-B0D7-16DB56E2979D}" type="pres">
      <dgm:prSet presAssocID="{C7B5E644-B0DB-488B-BAE6-800A180FA210}" presName="vSp" presStyleCnt="0"/>
      <dgm:spPr/>
    </dgm:pt>
    <dgm:pt modelId="{9232EFFB-0A94-45EF-8248-5BCF2FF01DD2}" type="pres">
      <dgm:prSet presAssocID="{25A1B8A0-CAD7-4888-AD26-F3980FEAA8F2}" presName="rectComp" presStyleCnt="0"/>
      <dgm:spPr/>
    </dgm:pt>
    <dgm:pt modelId="{93EFAB6C-64CC-4E5A-A9EA-ECF9F77E297C}" type="pres">
      <dgm:prSet presAssocID="{25A1B8A0-CAD7-4888-AD26-F3980FEAA8F2}" presName="bgRect" presStyleLbl="bgShp" presStyleIdx="2" presStyleCnt="4" custLinFactNeighborX="271" custLinFactNeighborY="28882"/>
      <dgm:spPr/>
      <dgm:t>
        <a:bodyPr/>
        <a:lstStyle/>
        <a:p>
          <a:endParaRPr lang="ru-RU"/>
        </a:p>
      </dgm:t>
    </dgm:pt>
    <dgm:pt modelId="{7279CC07-61DD-4066-AEDE-0D90C9476C78}" type="pres">
      <dgm:prSet presAssocID="{25A1B8A0-CAD7-4888-AD26-F3980FEAA8F2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BBBCF-147E-4C46-AC0E-22CA5B0DFB9D}" type="pres">
      <dgm:prSet presAssocID="{25A1B8A0-CAD7-4888-AD26-F3980FEAA8F2}" presName="spComp" presStyleCnt="0"/>
      <dgm:spPr/>
    </dgm:pt>
    <dgm:pt modelId="{98DC3DE8-25E4-46F9-BEC0-8DF31BAEA8E3}" type="pres">
      <dgm:prSet presAssocID="{25A1B8A0-CAD7-4888-AD26-F3980FEAA8F2}" presName="vSp" presStyleCnt="0"/>
      <dgm:spPr/>
    </dgm:pt>
    <dgm:pt modelId="{D9E1D101-D85B-4A6E-97A6-DB8C83BBF884}" type="pres">
      <dgm:prSet presAssocID="{D7AA497E-5376-4B16-9AA5-AD72392FA660}" presName="rectComp" presStyleCnt="0"/>
      <dgm:spPr/>
    </dgm:pt>
    <dgm:pt modelId="{D5E1924F-04DA-47DF-B839-D87F9A20A3CE}" type="pres">
      <dgm:prSet presAssocID="{D7AA497E-5376-4B16-9AA5-AD72392FA660}" presName="bgRect" presStyleLbl="bgShp" presStyleIdx="3" presStyleCnt="4" custLinFactNeighborY="40923"/>
      <dgm:spPr/>
      <dgm:t>
        <a:bodyPr/>
        <a:lstStyle/>
        <a:p>
          <a:endParaRPr lang="ru-RU"/>
        </a:p>
      </dgm:t>
    </dgm:pt>
    <dgm:pt modelId="{BCC9AE20-BA25-4C9B-910B-10A70E6BB291}" type="pres">
      <dgm:prSet presAssocID="{D7AA497E-5376-4B16-9AA5-AD72392FA660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6F3B64-B871-4715-B621-BFEC9510181D}" type="presOf" srcId="{2134F1D8-090F-415C-896B-CEE6244DF72D}" destId="{6D23C3D0-A1E9-4B94-A5A6-DB0ADF8A688E}" srcOrd="0" destOrd="0" presId="urn:microsoft.com/office/officeart/2005/8/layout/hierarchy6"/>
    <dgm:cxn modelId="{01DC0731-1409-44CC-98C2-1383E27D1E85}" type="presOf" srcId="{D7AA497E-5376-4B16-9AA5-AD72392FA660}" destId="{D5E1924F-04DA-47DF-B839-D87F9A20A3CE}" srcOrd="0" destOrd="0" presId="urn:microsoft.com/office/officeart/2005/8/layout/hierarchy6"/>
    <dgm:cxn modelId="{A3C8A9E4-7F37-41B4-8C1E-428028EA6724}" srcId="{3A34C578-4905-4AF8-A883-11F23309C04B}" destId="{C7B5E644-B0DB-488B-BAE6-800A180FA210}" srcOrd="2" destOrd="0" parTransId="{AF75E3A1-1CE6-4BD4-8FF5-D0A1A469226D}" sibTransId="{FFEC2656-EB0D-4AE9-AA52-9E21653E0453}"/>
    <dgm:cxn modelId="{B864FB7D-D8EC-4242-93C0-172634E40711}" srcId="{8A667492-D3C2-47EE-9991-65C852C929E5}" destId="{AAA899D2-82C1-482D-BB36-5A2FB83AF7A1}" srcOrd="0" destOrd="0" parTransId="{5EC72F3A-D49A-4343-960D-FFB0C7552A64}" sibTransId="{BAC35E80-60D8-4A1E-84E2-3C4303C02813}"/>
    <dgm:cxn modelId="{75916FF2-B14A-416A-9684-3AFB7409F4E2}" type="presOf" srcId="{3A34C578-4905-4AF8-A883-11F23309C04B}" destId="{3D70E6FF-3CB9-4A1A-8365-FEFD0E0AEFD2}" srcOrd="0" destOrd="0" presId="urn:microsoft.com/office/officeart/2005/8/layout/hierarchy6"/>
    <dgm:cxn modelId="{4B60E184-5F81-48CA-ABE7-45E6903E0B59}" type="presOf" srcId="{25A1B8A0-CAD7-4888-AD26-F3980FEAA8F2}" destId="{93EFAB6C-64CC-4E5A-A9EA-ECF9F77E297C}" srcOrd="0" destOrd="0" presId="urn:microsoft.com/office/officeart/2005/8/layout/hierarchy6"/>
    <dgm:cxn modelId="{746CD3A7-76D6-44BA-8150-41EA64A18B99}" srcId="{F79E1719-A711-47AB-BFDC-A50681641FB2}" destId="{A4B203EF-AF12-420C-8959-2EBFF61EFCCD}" srcOrd="0" destOrd="0" parTransId="{2134F1D8-090F-415C-896B-CEE6244DF72D}" sibTransId="{DB4A81DE-9A43-4BB3-8407-3477A34DA46C}"/>
    <dgm:cxn modelId="{7200B26E-2FD5-421B-A709-C94279A7F613}" type="presOf" srcId="{6E1442FB-1856-4EDC-9DB3-2888B1050AF5}" destId="{98E2A762-0471-4D97-BB1E-2F88A2D145CA}" srcOrd="1" destOrd="0" presId="urn:microsoft.com/office/officeart/2005/8/layout/hierarchy6"/>
    <dgm:cxn modelId="{E6497B49-C593-4C48-84F5-199946DDEB22}" type="presOf" srcId="{1AD38DF3-9234-4C45-8007-635DC5568661}" destId="{EA3E0409-5440-4E73-B40F-5FB26BFDAA90}" srcOrd="0" destOrd="0" presId="urn:microsoft.com/office/officeart/2005/8/layout/hierarchy6"/>
    <dgm:cxn modelId="{C68AF99A-F998-4CAB-90BF-44A65239675A}" type="presOf" srcId="{C7B5E644-B0DB-488B-BAE6-800A180FA210}" destId="{ABA2D3D7-0360-47FD-AB79-4EFB11D21D76}" srcOrd="1" destOrd="0" presId="urn:microsoft.com/office/officeart/2005/8/layout/hierarchy6"/>
    <dgm:cxn modelId="{B8524A01-426B-489E-B68E-6C9ADC32D976}" srcId="{3A34C578-4905-4AF8-A883-11F23309C04B}" destId="{6E1442FB-1856-4EDC-9DB3-2888B1050AF5}" srcOrd="1" destOrd="0" parTransId="{1B10008C-72E0-445A-9A6E-D0829A2BE00D}" sibTransId="{8FF07A7C-B162-4C1F-BA3A-82BECFFED9EA}"/>
    <dgm:cxn modelId="{52F2CB68-6515-4A2B-B924-D2598334B87B}" srcId="{3A34C578-4905-4AF8-A883-11F23309C04B}" destId="{25A1B8A0-CAD7-4888-AD26-F3980FEAA8F2}" srcOrd="3" destOrd="0" parTransId="{AFDD1285-554A-4ED5-A134-56AF6F621916}" sibTransId="{FED0784F-9402-4F45-AD81-7F1B83E2517E}"/>
    <dgm:cxn modelId="{99473499-EBBC-4432-B196-B749BA236476}" type="presOf" srcId="{C7B5E644-B0DB-488B-BAE6-800A180FA210}" destId="{E64B3726-D402-4C6E-8861-DE480FE9C296}" srcOrd="0" destOrd="0" presId="urn:microsoft.com/office/officeart/2005/8/layout/hierarchy6"/>
    <dgm:cxn modelId="{A82C17BC-CBFF-49A7-9CD3-EC3C6691BBB7}" type="presOf" srcId="{D7AA497E-5376-4B16-9AA5-AD72392FA660}" destId="{BCC9AE20-BA25-4C9B-910B-10A70E6BB291}" srcOrd="1" destOrd="0" presId="urn:microsoft.com/office/officeart/2005/8/layout/hierarchy6"/>
    <dgm:cxn modelId="{056BE5AA-9921-4D88-9D87-D69FFDB64F3B}" type="presOf" srcId="{8A667492-D3C2-47EE-9991-65C852C929E5}" destId="{6A27DAD3-66E1-4B93-A794-56B9BF46586D}" srcOrd="0" destOrd="0" presId="urn:microsoft.com/office/officeart/2005/8/layout/hierarchy6"/>
    <dgm:cxn modelId="{18FB6B32-B843-483E-981A-AD0B7E7FBACA}" type="presOf" srcId="{AAA899D2-82C1-482D-BB36-5A2FB83AF7A1}" destId="{75FAB5C6-D098-4BC5-995E-E72C333EC9B3}" srcOrd="0" destOrd="0" presId="urn:microsoft.com/office/officeart/2005/8/layout/hierarchy6"/>
    <dgm:cxn modelId="{4294018C-2C7D-4E40-BE06-4D5ADA88AD8A}" type="presOf" srcId="{F79E1719-A711-47AB-BFDC-A50681641FB2}" destId="{7432F717-1D11-4B91-B822-91E8EB50D0B7}" srcOrd="0" destOrd="0" presId="urn:microsoft.com/office/officeart/2005/8/layout/hierarchy6"/>
    <dgm:cxn modelId="{97279D77-926C-4769-9E52-2F7A0733347F}" srcId="{3A34C578-4905-4AF8-A883-11F23309C04B}" destId="{D7AA497E-5376-4B16-9AA5-AD72392FA660}" srcOrd="4" destOrd="0" parTransId="{2F5CB069-D7B2-4FD0-88A4-B2156198898D}" sibTransId="{ECA8C0DF-181F-464B-9E9D-34787F2C520B}"/>
    <dgm:cxn modelId="{1557315A-0B9B-42BA-A4E6-D641F2C0DA6A}" type="presOf" srcId="{6E1442FB-1856-4EDC-9DB3-2888B1050AF5}" destId="{90F351CA-6D7B-4B89-AB6C-EDFBF1F752E8}" srcOrd="0" destOrd="0" presId="urn:microsoft.com/office/officeart/2005/8/layout/hierarchy6"/>
    <dgm:cxn modelId="{1430B7FF-F8E6-4410-AC44-E55865318645}" type="presOf" srcId="{5EC72F3A-D49A-4343-960D-FFB0C7552A64}" destId="{BEA403A3-BDAC-4851-84BF-E9B1973491E6}" srcOrd="0" destOrd="0" presId="urn:microsoft.com/office/officeart/2005/8/layout/hierarchy6"/>
    <dgm:cxn modelId="{4EFE8AC5-37C6-4BE6-8368-2F86B88E2AFE}" type="presOf" srcId="{25A1B8A0-CAD7-4888-AD26-F3980FEAA8F2}" destId="{7279CC07-61DD-4066-AEDE-0D90C9476C78}" srcOrd="1" destOrd="0" presId="urn:microsoft.com/office/officeart/2005/8/layout/hierarchy6"/>
    <dgm:cxn modelId="{E9C0B4AF-D1B6-49E5-AA74-7922C7686FBA}" type="presOf" srcId="{A4B203EF-AF12-420C-8959-2EBFF61EFCCD}" destId="{EF0890B2-B502-44B8-A7E0-4A028BC1ED30}" srcOrd="0" destOrd="0" presId="urn:microsoft.com/office/officeart/2005/8/layout/hierarchy6"/>
    <dgm:cxn modelId="{5A2E3FA4-4776-47EB-9253-0EB5C694093F}" srcId="{3A34C578-4905-4AF8-A883-11F23309C04B}" destId="{F79E1719-A711-47AB-BFDC-A50681641FB2}" srcOrd="0" destOrd="0" parTransId="{7689F177-05C9-4219-A70A-CD1ADD29DBC4}" sibTransId="{C0A8A109-38FE-4759-BFA2-9A56FFD2AD08}"/>
    <dgm:cxn modelId="{83F58BF4-D6E7-4F72-9604-D2DF089A1618}" srcId="{A4B203EF-AF12-420C-8959-2EBFF61EFCCD}" destId="{8A667492-D3C2-47EE-9991-65C852C929E5}" srcOrd="0" destOrd="0" parTransId="{1AD38DF3-9234-4C45-8007-635DC5568661}" sibTransId="{E08400AA-D5FE-43CB-A144-F65F9B4E3AF0}"/>
    <dgm:cxn modelId="{41B12555-75C3-424C-88C9-24C42C863459}" type="presParOf" srcId="{3D70E6FF-3CB9-4A1A-8365-FEFD0E0AEFD2}" destId="{7B256B5D-5CB5-4D04-AEBF-DAFBD721FCE0}" srcOrd="0" destOrd="0" presId="urn:microsoft.com/office/officeart/2005/8/layout/hierarchy6"/>
    <dgm:cxn modelId="{0F549CCF-5513-4DF4-854A-7372359E9F91}" type="presParOf" srcId="{7B256B5D-5CB5-4D04-AEBF-DAFBD721FCE0}" destId="{15972576-AE2B-41E1-AE12-6EF94C338739}" srcOrd="0" destOrd="0" presId="urn:microsoft.com/office/officeart/2005/8/layout/hierarchy6"/>
    <dgm:cxn modelId="{9C820ABF-5099-4180-9C46-3D208E922FF0}" type="presParOf" srcId="{7B256B5D-5CB5-4D04-AEBF-DAFBD721FCE0}" destId="{C4CAE978-9B35-46A8-900A-AF520806E374}" srcOrd="1" destOrd="0" presId="urn:microsoft.com/office/officeart/2005/8/layout/hierarchy6"/>
    <dgm:cxn modelId="{CC969EA0-5E02-4EDE-9BBE-BC1D0DBA3345}" type="presParOf" srcId="{C4CAE978-9B35-46A8-900A-AF520806E374}" destId="{12EDD493-13BB-4D60-A61E-A3BADF726391}" srcOrd="0" destOrd="0" presId="urn:microsoft.com/office/officeart/2005/8/layout/hierarchy6"/>
    <dgm:cxn modelId="{7C46F8D5-D473-4FAB-9BDD-4217776B5690}" type="presParOf" srcId="{12EDD493-13BB-4D60-A61E-A3BADF726391}" destId="{7432F717-1D11-4B91-B822-91E8EB50D0B7}" srcOrd="0" destOrd="0" presId="urn:microsoft.com/office/officeart/2005/8/layout/hierarchy6"/>
    <dgm:cxn modelId="{2A92862E-FD79-4219-8120-7E6DD58AF64F}" type="presParOf" srcId="{12EDD493-13BB-4D60-A61E-A3BADF726391}" destId="{6AEB5BD9-E474-40ED-BE86-04831A61185A}" srcOrd="1" destOrd="0" presId="urn:microsoft.com/office/officeart/2005/8/layout/hierarchy6"/>
    <dgm:cxn modelId="{CFE2FECC-9E55-4321-A3A1-919F94F05684}" type="presParOf" srcId="{6AEB5BD9-E474-40ED-BE86-04831A61185A}" destId="{6D23C3D0-A1E9-4B94-A5A6-DB0ADF8A688E}" srcOrd="0" destOrd="0" presId="urn:microsoft.com/office/officeart/2005/8/layout/hierarchy6"/>
    <dgm:cxn modelId="{0AB77FF4-9359-412B-AF87-F655C3782348}" type="presParOf" srcId="{6AEB5BD9-E474-40ED-BE86-04831A61185A}" destId="{325B7B48-25F4-47C0-8422-5DA63087902C}" srcOrd="1" destOrd="0" presId="urn:microsoft.com/office/officeart/2005/8/layout/hierarchy6"/>
    <dgm:cxn modelId="{841BB1BE-48DB-4898-B2BD-45BAA8167EE7}" type="presParOf" srcId="{325B7B48-25F4-47C0-8422-5DA63087902C}" destId="{EF0890B2-B502-44B8-A7E0-4A028BC1ED30}" srcOrd="0" destOrd="0" presId="urn:microsoft.com/office/officeart/2005/8/layout/hierarchy6"/>
    <dgm:cxn modelId="{FB4A0A56-73F9-465A-B0CA-C045F32E151B}" type="presParOf" srcId="{325B7B48-25F4-47C0-8422-5DA63087902C}" destId="{C3FC2825-13DF-47EF-8C6E-14821A67A459}" srcOrd="1" destOrd="0" presId="urn:microsoft.com/office/officeart/2005/8/layout/hierarchy6"/>
    <dgm:cxn modelId="{3DC1354D-BC41-4E60-BE79-A838E8A8E1B2}" type="presParOf" srcId="{C3FC2825-13DF-47EF-8C6E-14821A67A459}" destId="{EA3E0409-5440-4E73-B40F-5FB26BFDAA90}" srcOrd="0" destOrd="0" presId="urn:microsoft.com/office/officeart/2005/8/layout/hierarchy6"/>
    <dgm:cxn modelId="{4CA909C3-4C88-4A86-9569-5C969677D426}" type="presParOf" srcId="{C3FC2825-13DF-47EF-8C6E-14821A67A459}" destId="{962B324C-3E52-4EC2-91A7-282F27218009}" srcOrd="1" destOrd="0" presId="urn:microsoft.com/office/officeart/2005/8/layout/hierarchy6"/>
    <dgm:cxn modelId="{59D05784-5D7C-44C5-B062-80E843ED35E7}" type="presParOf" srcId="{962B324C-3E52-4EC2-91A7-282F27218009}" destId="{6A27DAD3-66E1-4B93-A794-56B9BF46586D}" srcOrd="0" destOrd="0" presId="urn:microsoft.com/office/officeart/2005/8/layout/hierarchy6"/>
    <dgm:cxn modelId="{325E44AF-D627-4A75-8FEB-3F6A45BF786D}" type="presParOf" srcId="{962B324C-3E52-4EC2-91A7-282F27218009}" destId="{313A7505-EB77-444F-8BC7-E98D165B3F2F}" srcOrd="1" destOrd="0" presId="urn:microsoft.com/office/officeart/2005/8/layout/hierarchy6"/>
    <dgm:cxn modelId="{E3AC098D-7662-420D-B40F-3F22C516195C}" type="presParOf" srcId="{313A7505-EB77-444F-8BC7-E98D165B3F2F}" destId="{BEA403A3-BDAC-4851-84BF-E9B1973491E6}" srcOrd="0" destOrd="0" presId="urn:microsoft.com/office/officeart/2005/8/layout/hierarchy6"/>
    <dgm:cxn modelId="{0C28C5A8-67E6-47FF-B515-FEC69BDEE22B}" type="presParOf" srcId="{313A7505-EB77-444F-8BC7-E98D165B3F2F}" destId="{91F9CB62-268B-4C05-8F65-4EF3D1DDE916}" srcOrd="1" destOrd="0" presId="urn:microsoft.com/office/officeart/2005/8/layout/hierarchy6"/>
    <dgm:cxn modelId="{5C64C44C-15CF-49A6-BF3D-5BE55659B03D}" type="presParOf" srcId="{91F9CB62-268B-4C05-8F65-4EF3D1DDE916}" destId="{75FAB5C6-D098-4BC5-995E-E72C333EC9B3}" srcOrd="0" destOrd="0" presId="urn:microsoft.com/office/officeart/2005/8/layout/hierarchy6"/>
    <dgm:cxn modelId="{DBB90605-5B04-4CDD-B3C4-77BF96941BB2}" type="presParOf" srcId="{91F9CB62-268B-4C05-8F65-4EF3D1DDE916}" destId="{A7C1022D-C4D8-4B96-BBDD-B2FCA68E8B74}" srcOrd="1" destOrd="0" presId="urn:microsoft.com/office/officeart/2005/8/layout/hierarchy6"/>
    <dgm:cxn modelId="{F3D63417-CDF7-4FF2-BC66-B5478BA8D0D8}" type="presParOf" srcId="{3D70E6FF-3CB9-4A1A-8365-FEFD0E0AEFD2}" destId="{D34BB6E2-F141-4A79-A6A4-BB1A6562C33E}" srcOrd="1" destOrd="0" presId="urn:microsoft.com/office/officeart/2005/8/layout/hierarchy6"/>
    <dgm:cxn modelId="{257D5B11-BA66-42B2-9FDC-35D56EC84D99}" type="presParOf" srcId="{D34BB6E2-F141-4A79-A6A4-BB1A6562C33E}" destId="{73255D31-3D98-4E00-8F6D-8599BB071082}" srcOrd="0" destOrd="0" presId="urn:microsoft.com/office/officeart/2005/8/layout/hierarchy6"/>
    <dgm:cxn modelId="{5195D8A1-E206-45BE-94FA-E5F56416D3DC}" type="presParOf" srcId="{73255D31-3D98-4E00-8F6D-8599BB071082}" destId="{90F351CA-6D7B-4B89-AB6C-EDFBF1F752E8}" srcOrd="0" destOrd="0" presId="urn:microsoft.com/office/officeart/2005/8/layout/hierarchy6"/>
    <dgm:cxn modelId="{AFC8C8BC-A42E-43C5-8100-0DED728A02C5}" type="presParOf" srcId="{73255D31-3D98-4E00-8F6D-8599BB071082}" destId="{98E2A762-0471-4D97-BB1E-2F88A2D145CA}" srcOrd="1" destOrd="0" presId="urn:microsoft.com/office/officeart/2005/8/layout/hierarchy6"/>
    <dgm:cxn modelId="{160EC150-2AED-43DE-A2DB-5B8038B23BA1}" type="presParOf" srcId="{D34BB6E2-F141-4A79-A6A4-BB1A6562C33E}" destId="{4CC8CBDF-7D9D-4792-9662-40128541F1B0}" srcOrd="1" destOrd="0" presId="urn:microsoft.com/office/officeart/2005/8/layout/hierarchy6"/>
    <dgm:cxn modelId="{2601D858-4E69-4187-8793-079D1017CCB2}" type="presParOf" srcId="{4CC8CBDF-7D9D-4792-9662-40128541F1B0}" destId="{1284DBBE-3063-4EC0-8F9D-8C6230C19F3A}" srcOrd="0" destOrd="0" presId="urn:microsoft.com/office/officeart/2005/8/layout/hierarchy6"/>
    <dgm:cxn modelId="{E47961C7-5694-49F4-BECC-C279CD541FC0}" type="presParOf" srcId="{D34BB6E2-F141-4A79-A6A4-BB1A6562C33E}" destId="{09E9790B-78D5-4C74-9CA9-9923BC0C5926}" srcOrd="2" destOrd="0" presId="urn:microsoft.com/office/officeart/2005/8/layout/hierarchy6"/>
    <dgm:cxn modelId="{96154344-1E4B-48C2-82B0-3F11807FA8C4}" type="presParOf" srcId="{09E9790B-78D5-4C74-9CA9-9923BC0C5926}" destId="{E64B3726-D402-4C6E-8861-DE480FE9C296}" srcOrd="0" destOrd="0" presId="urn:microsoft.com/office/officeart/2005/8/layout/hierarchy6"/>
    <dgm:cxn modelId="{53E557F8-6C66-4CDC-A96E-34321994295A}" type="presParOf" srcId="{09E9790B-78D5-4C74-9CA9-9923BC0C5926}" destId="{ABA2D3D7-0360-47FD-AB79-4EFB11D21D76}" srcOrd="1" destOrd="0" presId="urn:microsoft.com/office/officeart/2005/8/layout/hierarchy6"/>
    <dgm:cxn modelId="{6F5114BB-F3CE-4786-A0BB-729655C0B324}" type="presParOf" srcId="{D34BB6E2-F141-4A79-A6A4-BB1A6562C33E}" destId="{D26EDC69-6881-4757-B958-5850D57F5EA0}" srcOrd="3" destOrd="0" presId="urn:microsoft.com/office/officeart/2005/8/layout/hierarchy6"/>
    <dgm:cxn modelId="{CE1B1A40-27E4-411F-95C6-CAB742407FD1}" type="presParOf" srcId="{D26EDC69-6881-4757-B958-5850D57F5EA0}" destId="{75BB2461-5A4A-457C-B0D7-16DB56E2979D}" srcOrd="0" destOrd="0" presId="urn:microsoft.com/office/officeart/2005/8/layout/hierarchy6"/>
    <dgm:cxn modelId="{80243B45-6C7E-4B12-B778-61937A157D4F}" type="presParOf" srcId="{D34BB6E2-F141-4A79-A6A4-BB1A6562C33E}" destId="{9232EFFB-0A94-45EF-8248-5BCF2FF01DD2}" srcOrd="4" destOrd="0" presId="urn:microsoft.com/office/officeart/2005/8/layout/hierarchy6"/>
    <dgm:cxn modelId="{6B18ACA5-E6B5-48D1-AEE0-BA8F79652C6B}" type="presParOf" srcId="{9232EFFB-0A94-45EF-8248-5BCF2FF01DD2}" destId="{93EFAB6C-64CC-4E5A-A9EA-ECF9F77E297C}" srcOrd="0" destOrd="0" presId="urn:microsoft.com/office/officeart/2005/8/layout/hierarchy6"/>
    <dgm:cxn modelId="{FCDD5991-B2BB-497A-BCF6-E1B846D238AA}" type="presParOf" srcId="{9232EFFB-0A94-45EF-8248-5BCF2FF01DD2}" destId="{7279CC07-61DD-4066-AEDE-0D90C9476C78}" srcOrd="1" destOrd="0" presId="urn:microsoft.com/office/officeart/2005/8/layout/hierarchy6"/>
    <dgm:cxn modelId="{BC70A384-ECC1-4612-9828-DB92F600C666}" type="presParOf" srcId="{D34BB6E2-F141-4A79-A6A4-BB1A6562C33E}" destId="{AE6BBBCF-147E-4C46-AC0E-22CA5B0DFB9D}" srcOrd="5" destOrd="0" presId="urn:microsoft.com/office/officeart/2005/8/layout/hierarchy6"/>
    <dgm:cxn modelId="{0F734311-2293-4236-A222-D63F19AB1DD1}" type="presParOf" srcId="{AE6BBBCF-147E-4C46-AC0E-22CA5B0DFB9D}" destId="{98DC3DE8-25E4-46F9-BEC0-8DF31BAEA8E3}" srcOrd="0" destOrd="0" presId="urn:microsoft.com/office/officeart/2005/8/layout/hierarchy6"/>
    <dgm:cxn modelId="{DE0F821C-4E3F-44C5-8A0B-CA8FF63179AB}" type="presParOf" srcId="{D34BB6E2-F141-4A79-A6A4-BB1A6562C33E}" destId="{D9E1D101-D85B-4A6E-97A6-DB8C83BBF884}" srcOrd="6" destOrd="0" presId="urn:microsoft.com/office/officeart/2005/8/layout/hierarchy6"/>
    <dgm:cxn modelId="{F2559A15-AD7D-4C35-9C83-088CF92BF68B}" type="presParOf" srcId="{D9E1D101-D85B-4A6E-97A6-DB8C83BBF884}" destId="{D5E1924F-04DA-47DF-B839-D87F9A20A3CE}" srcOrd="0" destOrd="0" presId="urn:microsoft.com/office/officeart/2005/8/layout/hierarchy6"/>
    <dgm:cxn modelId="{59E0114A-9624-4A6C-8EC0-9C11F110D9E3}" type="presParOf" srcId="{D9E1D101-D85B-4A6E-97A6-DB8C83BBF884}" destId="{BCC9AE20-BA25-4C9B-910B-10A70E6BB29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1924F-04DA-47DF-B839-D87F9A20A3CE}">
      <dsp:nvSpPr>
        <dsp:cNvPr id="0" name=""/>
        <dsp:cNvSpPr/>
      </dsp:nvSpPr>
      <dsp:spPr>
        <a:xfrm>
          <a:off x="0" y="3997559"/>
          <a:ext cx="8424936" cy="1007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noProof="0" dirty="0" smtClean="0">
              <a:latin typeface="Calibri"/>
              <a:ea typeface="+mn-ea"/>
              <a:cs typeface="+mn-cs"/>
            </a:rPr>
            <a:t>Состояния здравоохранения 5</a:t>
          </a:r>
          <a:r>
            <a:rPr lang="en-US" sz="2300" b="0" i="0" kern="1200" noProof="0" dirty="0" smtClean="0">
              <a:latin typeface="Calibri"/>
              <a:ea typeface="+mn-ea"/>
              <a:cs typeface="+mn-cs"/>
            </a:rPr>
            <a:t>%</a:t>
          </a:r>
          <a:endParaRPr lang="ru-RU" sz="2300" b="0" i="0" kern="1200" noProof="0" dirty="0">
            <a:latin typeface="Calibri"/>
            <a:ea typeface="+mn-ea"/>
            <a:cs typeface="+mn-cs"/>
          </a:endParaRPr>
        </a:p>
      </dsp:txBody>
      <dsp:txXfrm>
        <a:off x="0" y="3997559"/>
        <a:ext cx="2527480" cy="1007043"/>
      </dsp:txXfrm>
    </dsp:sp>
    <dsp:sp modelId="{93EFAB6C-64CC-4E5A-A9EA-ECF9F77E297C}">
      <dsp:nvSpPr>
        <dsp:cNvPr id="0" name=""/>
        <dsp:cNvSpPr/>
      </dsp:nvSpPr>
      <dsp:spPr>
        <a:xfrm>
          <a:off x="0" y="2701417"/>
          <a:ext cx="8424936" cy="1007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9144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noProof="0" dirty="0" smtClean="0">
              <a:latin typeface="Calibri"/>
              <a:ea typeface="+mn-ea"/>
              <a:cs typeface="+mn-cs"/>
            </a:rPr>
            <a:t>Социальные (образ жизни)</a:t>
          </a:r>
          <a:r>
            <a:rPr lang="en-US" sz="2400" b="0" i="0" kern="1200" noProof="0" dirty="0" smtClean="0">
              <a:latin typeface="Calibri"/>
              <a:ea typeface="+mn-ea"/>
              <a:cs typeface="+mn-cs"/>
            </a:rPr>
            <a:t> </a:t>
          </a:r>
          <a:endParaRPr lang="en-US" sz="2400" b="0" i="0" kern="1200" noProof="0" dirty="0">
            <a:latin typeface="Calibri"/>
            <a:ea typeface="+mn-ea"/>
            <a:cs typeface="+mn-cs"/>
          </a:endParaRP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noProof="0" dirty="0" smtClean="0">
              <a:latin typeface="Calibri"/>
              <a:ea typeface="+mn-ea"/>
              <a:cs typeface="+mn-cs"/>
            </a:rPr>
            <a:t>60</a:t>
          </a:r>
          <a:r>
            <a:rPr lang="en-US" sz="2400" b="0" i="0" kern="1200" noProof="0" dirty="0">
              <a:latin typeface="Calibri"/>
              <a:ea typeface="+mn-ea"/>
              <a:cs typeface="+mn-cs"/>
            </a:rPr>
            <a:t>%</a:t>
          </a:r>
          <a:endParaRPr lang="ru-RU" sz="2400" b="0" i="0" kern="1200" noProof="0" dirty="0">
            <a:latin typeface="Calibri"/>
            <a:ea typeface="+mn-ea"/>
            <a:cs typeface="+mn-cs"/>
          </a:endParaRPr>
        </a:p>
      </dsp:txBody>
      <dsp:txXfrm>
        <a:off x="0" y="2701417"/>
        <a:ext cx="2527480" cy="1007043"/>
      </dsp:txXfrm>
    </dsp:sp>
    <dsp:sp modelId="{E64B3726-D402-4C6E-8861-DE480FE9C296}">
      <dsp:nvSpPr>
        <dsp:cNvPr id="0" name=""/>
        <dsp:cNvSpPr/>
      </dsp:nvSpPr>
      <dsp:spPr>
        <a:xfrm>
          <a:off x="0" y="1261258"/>
          <a:ext cx="8424936" cy="1007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just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noProof="0" dirty="0" smtClean="0">
              <a:latin typeface="Calibri"/>
              <a:ea typeface="+mn-ea"/>
              <a:cs typeface="+mn-cs"/>
            </a:rPr>
            <a:t>генетические</a:t>
          </a:r>
          <a:r>
            <a:rPr lang="en-US" sz="2400" b="0" i="0" kern="1200" noProof="0" dirty="0" smtClean="0">
              <a:latin typeface="Calibri"/>
              <a:ea typeface="+mn-ea"/>
              <a:cs typeface="+mn-cs"/>
            </a:rPr>
            <a:t> </a:t>
          </a:r>
          <a:r>
            <a:rPr lang="en-US" sz="2400" b="0" i="0" kern="1200" noProof="0" dirty="0">
              <a:latin typeface="Calibri"/>
              <a:ea typeface="+mn-ea"/>
              <a:cs typeface="+mn-cs"/>
            </a:rPr>
            <a:t>–</a:t>
          </a:r>
        </a:p>
        <a:p>
          <a:pPr lvl="0" algn="just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noProof="0" dirty="0" smtClean="0">
              <a:latin typeface="Calibri"/>
              <a:ea typeface="+mn-ea"/>
              <a:cs typeface="+mn-cs"/>
            </a:rPr>
            <a:t>1</a:t>
          </a:r>
          <a:r>
            <a:rPr lang="ru-RU" sz="2400" b="0" i="0" kern="1200" noProof="0" dirty="0" smtClean="0">
              <a:latin typeface="Calibri"/>
              <a:ea typeface="+mn-ea"/>
              <a:cs typeface="+mn-cs"/>
            </a:rPr>
            <a:t>5</a:t>
          </a:r>
          <a:r>
            <a:rPr lang="en-US" sz="2400" b="0" i="0" kern="1200" noProof="0" dirty="0" smtClean="0">
              <a:latin typeface="Calibri"/>
              <a:ea typeface="+mn-ea"/>
              <a:cs typeface="+mn-cs"/>
            </a:rPr>
            <a:t>%</a:t>
          </a:r>
          <a:endParaRPr lang="ru-RU" sz="2400" b="0" i="0" kern="1200" noProof="0" dirty="0">
            <a:latin typeface="Calibri"/>
            <a:ea typeface="+mn-ea"/>
            <a:cs typeface="+mn-cs"/>
          </a:endParaRPr>
        </a:p>
      </dsp:txBody>
      <dsp:txXfrm>
        <a:off x="0" y="1261258"/>
        <a:ext cx="2527480" cy="1007043"/>
      </dsp:txXfrm>
    </dsp:sp>
    <dsp:sp modelId="{90F351CA-6D7B-4B89-AB6C-EDFBF1F752E8}">
      <dsp:nvSpPr>
        <dsp:cNvPr id="0" name=""/>
        <dsp:cNvSpPr/>
      </dsp:nvSpPr>
      <dsp:spPr>
        <a:xfrm>
          <a:off x="0" y="60796"/>
          <a:ext cx="8424936" cy="1007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noProof="0" dirty="0" smtClean="0">
              <a:latin typeface="Calibri"/>
              <a:ea typeface="+mn-ea"/>
              <a:cs typeface="+mn-cs"/>
            </a:rPr>
            <a:t>Окружающей среды</a:t>
          </a:r>
          <a:r>
            <a:rPr lang="en-US" sz="2400" b="0" i="0" kern="1200" noProof="0" dirty="0" smtClean="0">
              <a:latin typeface="Calibri"/>
              <a:ea typeface="+mn-ea"/>
              <a:cs typeface="+mn-cs"/>
            </a:rPr>
            <a:t> </a:t>
          </a:r>
          <a:r>
            <a:rPr lang="ru-RU" sz="2400" b="0" i="0" kern="1200" noProof="0" dirty="0" smtClean="0">
              <a:latin typeface="Calibri"/>
              <a:ea typeface="+mn-ea"/>
              <a:cs typeface="+mn-cs"/>
            </a:rPr>
            <a:t>25</a:t>
          </a:r>
          <a:r>
            <a:rPr lang="en-US" sz="2400" b="0" i="0" kern="1200" noProof="0" dirty="0" smtClean="0">
              <a:latin typeface="Calibri"/>
              <a:ea typeface="+mn-ea"/>
              <a:cs typeface="+mn-cs"/>
            </a:rPr>
            <a:t>%</a:t>
          </a:r>
          <a:endParaRPr lang="ru-RU" sz="2400" b="0" i="0" kern="1200" noProof="0" dirty="0">
            <a:latin typeface="Calibri"/>
            <a:ea typeface="+mn-ea"/>
            <a:cs typeface="+mn-cs"/>
          </a:endParaRPr>
        </a:p>
      </dsp:txBody>
      <dsp:txXfrm>
        <a:off x="0" y="60796"/>
        <a:ext cx="2527480" cy="1007043"/>
      </dsp:txXfrm>
    </dsp:sp>
    <dsp:sp modelId="{7432F717-1D11-4B91-B822-91E8EB50D0B7}">
      <dsp:nvSpPr>
        <dsp:cNvPr id="0" name=""/>
        <dsp:cNvSpPr/>
      </dsp:nvSpPr>
      <dsp:spPr>
        <a:xfrm>
          <a:off x="5475191" y="0"/>
          <a:ext cx="1719072" cy="11137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b="0" i="0" kern="1200" noProof="0" dirty="0">
            <a:latin typeface="Calibri"/>
            <a:ea typeface="+mn-ea"/>
            <a:cs typeface="+mn-cs"/>
          </a:endParaRPr>
        </a:p>
      </dsp:txBody>
      <dsp:txXfrm>
        <a:off x="5507812" y="32621"/>
        <a:ext cx="1653830" cy="1048530"/>
      </dsp:txXfrm>
    </dsp:sp>
    <dsp:sp modelId="{6D23C3D0-A1E9-4B94-A5A6-DB0ADF8A688E}">
      <dsp:nvSpPr>
        <dsp:cNvPr id="0" name=""/>
        <dsp:cNvSpPr/>
      </dsp:nvSpPr>
      <dsp:spPr>
        <a:xfrm>
          <a:off x="6289007" y="1113772"/>
          <a:ext cx="91440" cy="147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742"/>
              </a:lnTo>
              <a:lnTo>
                <a:pt x="130072" y="73742"/>
              </a:lnTo>
              <a:lnTo>
                <a:pt x="130072" y="14748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890B2-B502-44B8-A7E0-4A028BC1ED30}">
      <dsp:nvSpPr>
        <dsp:cNvPr id="0" name=""/>
        <dsp:cNvSpPr/>
      </dsp:nvSpPr>
      <dsp:spPr>
        <a:xfrm>
          <a:off x="5616624" y="1261258"/>
          <a:ext cx="1604912" cy="10994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b="0" i="0" kern="1200" noProof="0" dirty="0">
            <a:latin typeface="Calibri"/>
            <a:ea typeface="+mn-ea"/>
            <a:cs typeface="+mn-cs"/>
          </a:endParaRPr>
        </a:p>
      </dsp:txBody>
      <dsp:txXfrm>
        <a:off x="5648827" y="1293461"/>
        <a:ext cx="1540506" cy="1035075"/>
      </dsp:txXfrm>
    </dsp:sp>
    <dsp:sp modelId="{EA3E0409-5440-4E73-B40F-5FB26BFDAA90}">
      <dsp:nvSpPr>
        <dsp:cNvPr id="0" name=""/>
        <dsp:cNvSpPr/>
      </dsp:nvSpPr>
      <dsp:spPr>
        <a:xfrm>
          <a:off x="6373360" y="2360739"/>
          <a:ext cx="91440" cy="2686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335"/>
              </a:lnTo>
              <a:lnTo>
                <a:pt x="97922" y="134335"/>
              </a:lnTo>
              <a:lnTo>
                <a:pt x="97922" y="26867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7DAD3-66E1-4B93-A794-56B9BF46586D}">
      <dsp:nvSpPr>
        <dsp:cNvPr id="0" name=""/>
        <dsp:cNvSpPr/>
      </dsp:nvSpPr>
      <dsp:spPr>
        <a:xfrm>
          <a:off x="5616630" y="2629410"/>
          <a:ext cx="1709304" cy="1082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b="0" i="0" kern="1200" noProof="0" dirty="0">
            <a:latin typeface="Calibri"/>
            <a:ea typeface="+mn-ea"/>
            <a:cs typeface="+mn-cs"/>
          </a:endParaRPr>
        </a:p>
      </dsp:txBody>
      <dsp:txXfrm>
        <a:off x="5648332" y="2661112"/>
        <a:ext cx="1645900" cy="1018965"/>
      </dsp:txXfrm>
    </dsp:sp>
    <dsp:sp modelId="{BEA403A3-BDAC-4851-84BF-E9B1973491E6}">
      <dsp:nvSpPr>
        <dsp:cNvPr id="0" name=""/>
        <dsp:cNvSpPr/>
      </dsp:nvSpPr>
      <dsp:spPr>
        <a:xfrm>
          <a:off x="6471282" y="3711780"/>
          <a:ext cx="137662" cy="213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885"/>
              </a:lnTo>
              <a:lnTo>
                <a:pt x="137662" y="106885"/>
              </a:lnTo>
              <a:lnTo>
                <a:pt x="137662" y="21377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AB5C6-D098-4BC5-995E-E72C333EC9B3}">
      <dsp:nvSpPr>
        <dsp:cNvPr id="0" name=""/>
        <dsp:cNvSpPr/>
      </dsp:nvSpPr>
      <dsp:spPr>
        <a:xfrm>
          <a:off x="5616624" y="3925550"/>
          <a:ext cx="1984642" cy="12250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300" b="0" i="0" kern="1200" noProof="0" dirty="0">
            <a:latin typeface="Calibri"/>
            <a:ea typeface="+mn-ea"/>
            <a:cs typeface="+mn-cs"/>
          </a:endParaRPr>
        </a:p>
      </dsp:txBody>
      <dsp:txXfrm>
        <a:off x="5652505" y="3961431"/>
        <a:ext cx="1912880" cy="1153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0.32368</cdr:x>
      <cdr:y>0.03388</cdr:y>
    </cdr:from>
    <cdr:to>
      <cdr:x>0.95007</cdr:x>
      <cdr:y>0.0838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09032" y="205653"/>
          <a:ext cx="5823239" cy="303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>
              <a:latin typeface="Arial Narrow" panose="020B0606020202030204" pitchFamily="34" charset="0"/>
            </a:rPr>
            <a:t>Естественный прирост населения России</a:t>
          </a:r>
          <a:r>
            <a:rPr lang="ru-RU" sz="1600" b="1" baseline="0">
              <a:latin typeface="Arial Narrow" panose="020B0606020202030204" pitchFamily="34" charset="0"/>
            </a:rPr>
            <a:t> 1979-2017 г.г.</a:t>
          </a:r>
          <a:endParaRPr lang="ru-RU" sz="1600" b="1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0.87438</cdr:x>
      <cdr:y>0.56812</cdr:y>
    </cdr:from>
    <cdr:to>
      <cdr:x>0.96423</cdr:x>
      <cdr:y>0.6054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38842" y="3422805"/>
          <a:ext cx="836342" cy="224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>
              <a:latin typeface="Arial Narrow" panose="020B0606020202030204" pitchFamily="34" charset="0"/>
            </a:rPr>
            <a:t>+32038,0</a:t>
          </a:r>
        </a:p>
      </cdr:txBody>
    </cdr:sp>
  </cdr:relSizeAnchor>
  <cdr:relSizeAnchor xmlns:cdr="http://schemas.openxmlformats.org/drawingml/2006/chartDrawing">
    <cdr:from>
      <cdr:x>0.91015</cdr:x>
      <cdr:y>0.60411</cdr:y>
    </cdr:from>
    <cdr:to>
      <cdr:x>0.93927</cdr:x>
      <cdr:y>0.86118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8471829" y="3639634"/>
          <a:ext cx="271037" cy="154878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0.94343</cdr:x>
      <cdr:y>0.61697</cdr:y>
    </cdr:from>
    <cdr:to>
      <cdr:x>0.99418</cdr:x>
      <cdr:y>0.6491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781585" y="3717073"/>
          <a:ext cx="472378" cy="193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>
              <a:latin typeface="Arial Narrow" panose="020B0606020202030204" pitchFamily="34" charset="0"/>
            </a:rPr>
            <a:t>-2286,0</a:t>
          </a:r>
        </a:p>
      </cdr:txBody>
    </cdr:sp>
  </cdr:relSizeAnchor>
  <cdr:relSizeAnchor xmlns:cdr="http://schemas.openxmlformats.org/drawingml/2006/chartDrawing">
    <cdr:from>
      <cdr:x>0.93255</cdr:x>
      <cdr:y>0.69666</cdr:y>
    </cdr:from>
    <cdr:to>
      <cdr:x>1</cdr:x>
      <cdr:y>0.73907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8680296" y="4197194"/>
          <a:ext cx="627875" cy="255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>
              <a:latin typeface="Arial Narrow" panose="020B0606020202030204" pitchFamily="34" charset="0"/>
            </a:rPr>
            <a:t>-134456,0</a:t>
          </a:r>
        </a:p>
      </cdr:txBody>
    </cdr:sp>
  </cdr:relSizeAnchor>
  <cdr:relSizeAnchor xmlns:cdr="http://schemas.openxmlformats.org/drawingml/2006/chartDrawing">
    <cdr:from>
      <cdr:x>0.96256</cdr:x>
      <cdr:y>0.65167</cdr:y>
    </cdr:from>
    <cdr:to>
      <cdr:x>0.97255</cdr:x>
      <cdr:y>0.85614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H="1">
          <a:off x="8959695" y="3926159"/>
          <a:ext cx="92927" cy="12319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0.98037</cdr:x>
      <cdr:y>0.7317</cdr:y>
    </cdr:from>
    <cdr:to>
      <cdr:x>0.98536</cdr:x>
      <cdr:y>0.85906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>
          <a:off x="8964488" y="4680520"/>
          <a:ext cx="45629" cy="8146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0.11046</cdr:x>
      <cdr:y>0.6581</cdr:y>
    </cdr:from>
    <cdr:to>
      <cdr:x>0.9884</cdr:x>
      <cdr:y>0.6581</cdr:y>
    </cdr:to>
    <cdr:cxnSp macro="">
      <cdr:nvCxnSpPr>
        <cdr:cNvPr id="26" name="Прямая соединительная линия 25"/>
        <cdr:cNvCxnSpPr/>
      </cdr:nvCxnSpPr>
      <cdr:spPr>
        <a:xfrm xmlns:a="http://schemas.openxmlformats.org/drawingml/2006/main" flipV="1">
          <a:off x="1028171" y="3964878"/>
          <a:ext cx="81720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0.05757</cdr:x>
      <cdr:y>0.71285</cdr:y>
    </cdr:from>
    <cdr:to>
      <cdr:x>0.10691</cdr:x>
      <cdr:y>0.90562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19050" y="369570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1896-1897</a:t>
          </a:r>
        </a:p>
      </cdr:txBody>
    </cdr:sp>
  </cdr:relSizeAnchor>
  <cdr:relSizeAnchor xmlns:cdr="http://schemas.openxmlformats.org/drawingml/2006/chartDrawing">
    <cdr:from>
      <cdr:x>0.09704</cdr:x>
      <cdr:y>0.74297</cdr:y>
    </cdr:from>
    <cdr:to>
      <cdr:x>0.1398</cdr:x>
      <cdr:y>0.90964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483192" y="5170308"/>
          <a:ext cx="1080141" cy="369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1926-1927</a:t>
          </a:r>
        </a:p>
      </cdr:txBody>
    </cdr:sp>
  </cdr:relSizeAnchor>
  <cdr:relSizeAnchor xmlns:cdr="http://schemas.openxmlformats.org/drawingml/2006/chartDrawing">
    <cdr:from>
      <cdr:x>0.1398</cdr:x>
      <cdr:y>0.72691</cdr:y>
    </cdr:from>
    <cdr:to>
      <cdr:x>0.18421</cdr:x>
      <cdr:y>0.90763</cdr:y>
    </cdr:to>
    <cdr:sp macro="" textlink="">
      <cdr:nvSpPr>
        <cdr:cNvPr id="4" name="TextBox 3"/>
        <cdr:cNvSpPr txBox="1"/>
      </cdr:nvSpPr>
      <cdr:spPr>
        <a:xfrm xmlns:a="http://schemas.openxmlformats.org/drawingml/2006/main" rot="16200000">
          <a:off x="509590" y="3748088"/>
          <a:ext cx="8572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1961-1962</a:t>
          </a:r>
        </a:p>
      </cdr:txBody>
    </cdr:sp>
  </cdr:relSizeAnchor>
  <cdr:relSizeAnchor xmlns:cdr="http://schemas.openxmlformats.org/drawingml/2006/chartDrawing">
    <cdr:from>
      <cdr:x>0.18586</cdr:x>
      <cdr:y>0.73896</cdr:y>
    </cdr:from>
    <cdr:to>
      <cdr:x>0.24013</cdr:x>
      <cdr:y>0.90562</cdr:y>
    </cdr:to>
    <cdr:sp macro="" textlink="">
      <cdr:nvSpPr>
        <cdr:cNvPr id="6" name="TextBox 5"/>
        <cdr:cNvSpPr txBox="1"/>
      </cdr:nvSpPr>
      <cdr:spPr>
        <a:xfrm xmlns:a="http://schemas.openxmlformats.org/drawingml/2006/main" rot="16200000">
          <a:off x="838200" y="3743324"/>
          <a:ext cx="790575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1970-1971</a:t>
          </a:r>
        </a:p>
      </cdr:txBody>
    </cdr:sp>
  </cdr:relSizeAnchor>
  <cdr:relSizeAnchor xmlns:cdr="http://schemas.openxmlformats.org/drawingml/2006/chartDrawing">
    <cdr:from>
      <cdr:x>0.23191</cdr:x>
      <cdr:y>0.74699</cdr:y>
    </cdr:from>
    <cdr:to>
      <cdr:x>0.27796</cdr:x>
      <cdr:y>0.90964</cdr:y>
    </cdr:to>
    <cdr:sp macro="" textlink="">
      <cdr:nvSpPr>
        <cdr:cNvPr id="7" name="TextBox 6"/>
        <cdr:cNvSpPr txBox="1"/>
      </cdr:nvSpPr>
      <cdr:spPr>
        <a:xfrm xmlns:a="http://schemas.openxmlformats.org/drawingml/2006/main" rot="16200000">
          <a:off x="1090613" y="3795713"/>
          <a:ext cx="7715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1980-1981</a:t>
          </a:r>
        </a:p>
      </cdr:txBody>
    </cdr:sp>
  </cdr:relSizeAnchor>
  <cdr:relSizeAnchor xmlns:cdr="http://schemas.openxmlformats.org/drawingml/2006/chartDrawing">
    <cdr:from>
      <cdr:x>0.27138</cdr:x>
      <cdr:y>0.84337</cdr:y>
    </cdr:from>
    <cdr:to>
      <cdr:x>0.33882</cdr:x>
      <cdr:y>0.89558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71625" y="4000500"/>
          <a:ext cx="3905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1990</a:t>
          </a:r>
        </a:p>
      </cdr:txBody>
    </cdr:sp>
  </cdr:relSizeAnchor>
  <cdr:relSizeAnchor xmlns:cdr="http://schemas.openxmlformats.org/drawingml/2006/chartDrawing">
    <cdr:from>
      <cdr:x>0.90789</cdr:x>
      <cdr:y>0.84137</cdr:y>
    </cdr:from>
    <cdr:to>
      <cdr:x>0.98026</cdr:x>
      <cdr:y>0.89157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257800" y="3990975"/>
          <a:ext cx="4191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2017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6176-1943-499A-B785-0EB0615E9680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31452-5904-4D3A-835E-A06E86728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6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31452-5904-4D3A-835E-A06E867283F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3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BADC-8E1D-40A0-BA42-21F0FC98E5F5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37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A396-A515-439F-9C60-8D1DF03212E5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7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3BAA-5E59-42E8-BFA8-B10D31127430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8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CC514-603E-44A0-B0C1-28CF7A7A448A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86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6021-122A-472F-81A7-C21915D432C8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5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9BF6-9ACF-441E-9A1D-67E432047FDC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3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0E50-1E35-4493-842F-FBB0CDA41B63}" type="datetime1">
              <a:rPr lang="ru-RU" smtClean="0"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5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6595-DF13-4890-BB33-A306AC4E315F}" type="datetime1">
              <a:rPr lang="ru-RU" smtClean="0"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AE3D-2003-4E72-B099-41EC0FEAE3C3}" type="datetime1">
              <a:rPr lang="ru-RU" smtClean="0"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1FDE-0132-4B17-8A85-D3FF9801A693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1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4B61-CB50-4F67-A543-27D1B89AA263}" type="datetime1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1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B558C-0E2C-4767-81B6-E27DF0641F3B}" type="datetime1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B1B9D-1BC1-4E46-8C7A-B2F3148C5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6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overnment.ru/projects/selection/641/" TargetMode="External"/><Relationship Id="rId2" Type="http://schemas.openxmlformats.org/officeDocument/2006/relationships/hyperlink" Target="http://government.ru/rugovclassifier/522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overnment.ru/activities/selection/525/31584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government.ru/projects/selection/641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11095/?dst=100046" TargetMode="External"/><Relationship Id="rId2" Type="http://schemas.openxmlformats.org/officeDocument/2006/relationships/hyperlink" Target="http://www.consultant.ru/document/cons_doc_LAW_111095/?dst=10001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944" cy="100811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Лекция «Здоровый образ </a:t>
            </a:r>
            <a:r>
              <a:rPr lang="ru-RU" b="1" dirty="0" smtClean="0"/>
              <a:t>жизни. Основные компоненты ЗОЖ».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992888" cy="5040560"/>
          </a:xfrm>
        </p:spPr>
        <p:txBody>
          <a:bodyPr>
            <a:normAutofit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Актуальность проблемы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Законодательные основы охраны здоровья граждан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Основные понятия о ЗОЖ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Основные компоненты ЗОЖ, мотивация для его формирования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sz="3400" dirty="0">
                <a:solidFill>
                  <a:schemeClr val="tx1"/>
                </a:solidFill>
              </a:rPr>
              <a:t>Решение проблемы по формированию здорового образа жизни у </a:t>
            </a:r>
            <a:r>
              <a:rPr lang="ru-RU" sz="3400" dirty="0" smtClean="0">
                <a:solidFill>
                  <a:schemeClr val="tx1"/>
                </a:solidFill>
              </a:rPr>
              <a:t>населения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4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0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9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" y="0"/>
            <a:ext cx="910850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15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6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2656"/>
            <a:ext cx="896448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7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38068"/>
              </p:ext>
            </p:extLst>
          </p:nvPr>
        </p:nvGraphicFramePr>
        <p:xfrm>
          <a:off x="107504" y="412750"/>
          <a:ext cx="8928992" cy="603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0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population growth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2010</a:t>
            </a:r>
          </a:p>
        </p:txBody>
      </p:sp>
      <p:pic>
        <p:nvPicPr>
          <p:cNvPr id="3074" name="Picture 2" descr="https://upload.wikimedia.org/wikipedia/commons/3/3e/Naturalincrease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8351"/>
            <a:ext cx="8229600" cy="421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9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Младенческая смертность в РФ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864096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18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457346"/>
              </p:ext>
            </p:extLst>
          </p:nvPr>
        </p:nvGraphicFramePr>
        <p:xfrm>
          <a:off x="251520" y="188640"/>
          <a:ext cx="864096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0330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533769"/>
              </p:ext>
            </p:extLst>
          </p:nvPr>
        </p:nvGraphicFramePr>
        <p:xfrm>
          <a:off x="179512" y="116632"/>
          <a:ext cx="8856984" cy="623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41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 Narrow" panose="020B0606020202030204" pitchFamily="34" charset="0"/>
              </a:rPr>
              <a:t>Здоровье с позиций ВОЗ.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ru-RU" dirty="0">
                <a:latin typeface="Arial Narrow" panose="020B0606020202030204" pitchFamily="34" charset="0"/>
              </a:rPr>
              <a:t>По уставу ВОЗ, «Здоровье — это не </a:t>
            </a:r>
            <a:r>
              <a:rPr lang="ru-RU" dirty="0" smtClean="0">
                <a:latin typeface="Arial Narrow" panose="020B0606020202030204" pitchFamily="34" charset="0"/>
              </a:rPr>
              <a:t>только отсутствие </a:t>
            </a:r>
            <a:r>
              <a:rPr lang="ru-RU" dirty="0">
                <a:latin typeface="Arial Narrow" panose="020B0606020202030204" pitchFamily="34" charset="0"/>
              </a:rPr>
              <a:t>болезни как таковой или физических недостатков, а состояние полного физического, душевного и социального благополучия».</a:t>
            </a:r>
            <a:r>
              <a:rPr lang="ru-RU" baseline="30000" dirty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Однако это определение не может быть использовано для оценки здоровья на популяционном и индивидуальном уровне. По мнению ВОЗ, в медико-санитарной статистике под здоровьем на индивидуальном уровне понимается отсутствие выявленных расстройств и заболеваний, а на популяционном — процесс снижения уровня </a:t>
            </a:r>
            <a:r>
              <a:rPr lang="ru-RU" dirty="0" smtClean="0">
                <a:latin typeface="Arial Narrow" panose="020B0606020202030204" pitchFamily="34" charset="0"/>
              </a:rPr>
              <a:t>смертности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smtClean="0">
                <a:latin typeface="Arial Narrow" panose="020B0606020202030204" pitchFamily="34" charset="0"/>
              </a:rPr>
              <a:t>заболеваемости </a:t>
            </a:r>
            <a:r>
              <a:rPr lang="ru-RU" dirty="0">
                <a:latin typeface="Arial Narrow" panose="020B0606020202030204" pitchFamily="34" charset="0"/>
              </a:rPr>
              <a:t>и </a:t>
            </a:r>
            <a:r>
              <a:rPr lang="ru-RU" dirty="0" smtClean="0">
                <a:latin typeface="Arial Narrow" panose="020B0606020202030204" pitchFamily="34" charset="0"/>
              </a:rPr>
              <a:t>инвалидности</a:t>
            </a:r>
            <a:r>
              <a:rPr lang="ru-RU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4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03030"/>
            <a:ext cx="8414251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Структура причин смертности в РФ за </a:t>
            </a:r>
            <a:r>
              <a:rPr lang="ru-RU" sz="2800" b="1" dirty="0" smtClean="0">
                <a:latin typeface="Arial Narrow" panose="020B0606020202030204" pitchFamily="34" charset="0"/>
              </a:rPr>
              <a:t>2017 год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5" y="4581128"/>
            <a:ext cx="8691937" cy="1881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Arial Narrow" panose="020B0606020202030204" pitchFamily="34" charset="0"/>
              </a:rPr>
              <a:t>1.Сердечно-сосудистые заболевания-49,9%</a:t>
            </a:r>
          </a:p>
          <a:p>
            <a:pPr marL="0" indent="0">
              <a:buNone/>
            </a:pPr>
            <a:r>
              <a:rPr lang="ru-RU" sz="3600" dirty="0" smtClean="0">
                <a:latin typeface="Arial Narrow" panose="020B0606020202030204" pitchFamily="34" charset="0"/>
              </a:rPr>
              <a:t>2.Злокачественные новообразования-15,3%</a:t>
            </a:r>
          </a:p>
          <a:p>
            <a:pPr marL="0" indent="0">
              <a:buNone/>
            </a:pPr>
            <a:r>
              <a:rPr lang="ru-RU" sz="3600" dirty="0" smtClean="0">
                <a:latin typeface="Arial Narrow" panose="020B0606020202030204" pitchFamily="34" charset="0"/>
              </a:rPr>
              <a:t>3.Смертность от внешних причин – 9,1%</a:t>
            </a:r>
            <a:endParaRPr lang="ru-RU" sz="3600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20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55" y="246855"/>
            <a:ext cx="8590085" cy="37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3"/>
            <a:ext cx="7772400" cy="576063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/>
              <a:t>Здоровый 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640960" cy="4248472"/>
          </a:xfrm>
        </p:spPr>
        <p:txBody>
          <a:bodyPr>
            <a:noAutofit/>
          </a:bodyPr>
          <a:lstStyle/>
          <a:p>
            <a:pPr algn="just" fontAlgn="base"/>
            <a:r>
              <a:rPr lang="ru-RU" sz="24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Действия </a:t>
            </a:r>
            <a:r>
              <a:rPr lang="ru-RU" sz="2400" i="1" dirty="0">
                <a:solidFill>
                  <a:schemeClr val="tx1"/>
                </a:solidFill>
                <a:latin typeface="Arial Narrow" panose="020B0606020202030204" pitchFamily="34" charset="0"/>
              </a:rPr>
              <a:t>Правительства, направленные на увеличение числа граждан, ответственно относящихся к своему здоровью и ведущих здоровый образ жизни. Организационные вопросы регулярной диспансеризации населения, превентивной медицины, профилактики заболеваний. Действия по снижению распространённости потребления табака и связанных с курением негативных медицинских, демографических и других социально-экономических последствий. Охрана здоровья населения от воздействия окружающего табачного дыма. Государственная политика в области здорового питания. Создание условий для занятий физической культурой.</a:t>
            </a:r>
          </a:p>
          <a:p>
            <a:pPr algn="just"/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229200"/>
            <a:ext cx="8659625" cy="141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14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20687"/>
          </a:xfrm>
        </p:spPr>
        <p:txBody>
          <a:bodyPr>
            <a:normAutofit/>
          </a:bodyPr>
          <a:lstStyle/>
          <a:p>
            <a:pPr fontAlgn="base"/>
            <a:r>
              <a:rPr lang="ru-RU" sz="2000" b="1" dirty="0">
                <a:latin typeface="Arial Narrow" panose="020B0606020202030204" pitchFamily="34" charset="0"/>
              </a:rPr>
              <a:t>Здоровый образ жизни: некоторые показатели 2017 </a:t>
            </a:r>
            <a:r>
              <a:rPr lang="ru-RU" sz="2000" b="1" dirty="0" smtClean="0">
                <a:latin typeface="Arial Narrow" panose="020B0606020202030204" pitchFamily="34" charset="0"/>
              </a:rPr>
              <a:t>года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4960"/>
            <a:ext cx="8712968" cy="5731390"/>
          </a:xfrm>
        </p:spPr>
        <p:txBody>
          <a:bodyPr>
            <a:normAutofit fontScale="25000" lnSpcReduction="20000"/>
          </a:bodyPr>
          <a:lstStyle/>
          <a:p>
            <a:pPr algn="just" fontAlgn="base"/>
            <a:r>
              <a:rPr lang="ru-RU" sz="8000" dirty="0" smtClean="0">
                <a:solidFill>
                  <a:schemeClr val="tx1"/>
                </a:solidFill>
                <a:latin typeface="Arial Narrow" panose="020B0606020202030204" pitchFamily="34" charset="0"/>
                <a:hlinkClick r:id="rId2" tooltip="Здоровый образ жизни"/>
              </a:rPr>
              <a:t>Здоровый </a:t>
            </a:r>
            <a:r>
              <a:rPr lang="ru-RU" sz="8000" dirty="0">
                <a:solidFill>
                  <a:schemeClr val="tx1"/>
                </a:solidFill>
                <a:latin typeface="Arial Narrow" panose="020B0606020202030204" pitchFamily="34" charset="0"/>
                <a:hlinkClick r:id="rId2" tooltip="Здоровый образ жизни"/>
              </a:rPr>
              <a:t>образ жизни</a:t>
            </a:r>
            <a:endParaRPr lang="ru-RU" sz="8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 fontAlgn="base"/>
            <a:r>
              <a:rPr lang="ru-RU" sz="8000" i="1" dirty="0">
                <a:solidFill>
                  <a:schemeClr val="tx1"/>
                </a:solidFill>
                <a:latin typeface="Arial Narrow" panose="020B0606020202030204" pitchFamily="34" charset="0"/>
              </a:rPr>
              <a:t>По итогам 2017 года в регулярные занятия спортом вовлечены около 50 миллионов человек, что составляет 35,5% от общей численности населения (в 2016 году – 46,7 миллиона человек).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  <a:latin typeface="Arial Narrow" panose="020B0606020202030204" pitchFamily="34" charset="0"/>
              </a:rPr>
              <a:t>Ключевым показателем развития спортивной отрасли является доля населения, систематически занимающегося физической культурой и спортом. В экономически развитых странах она составляет не менее 40%.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  <a:latin typeface="Arial Narrow" panose="020B0606020202030204" pitchFamily="34" charset="0"/>
              </a:rPr>
              <a:t>По итогам 2017 года в регулярные занятия спортом вовлечены около 50 миллионов человек, что составляет 35,5% от общей численности населения (в 2016 году – 46,7 миллиона человек).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  <a:latin typeface="Arial Narrow" panose="020B0606020202030204" pitchFamily="34" charset="0"/>
              </a:rPr>
              <a:t>Соответствующий показатель среди учащихся и студентов достиг 76,8% (в 2016 году – 74,8%).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  <a:latin typeface="Arial Narrow" panose="020B0606020202030204" pitchFamily="34" charset="0"/>
              </a:rPr>
              <a:t>26 июля 2017 года утверждён </a:t>
            </a:r>
            <a:r>
              <a:rPr lang="ru-RU" sz="8000" dirty="0">
                <a:solidFill>
                  <a:schemeClr val="tx1"/>
                </a:solidFill>
                <a:latin typeface="Arial Narrow" panose="020B0606020202030204" pitchFamily="34" charset="0"/>
                <a:hlinkClick r:id="rId3"/>
              </a:rPr>
              <a:t>приоритетный проект «Формирование здорового образа жизни»</a:t>
            </a:r>
            <a:r>
              <a:rPr lang="ru-RU" sz="8000" dirty="0">
                <a:solidFill>
                  <a:schemeClr val="tx1"/>
                </a:solidFill>
                <a:latin typeface="Arial Narrow" panose="020B0606020202030204" pitchFamily="34" charset="0"/>
              </a:rPr>
              <a:t> (далее – приоритетный проект). Главными задачами приоритетного проекта являются формирование культуры ответственного отношения населения к своему здоровью, увеличение доли граждан, ведущих здоровый образ жизни, систематически занимающихся физической культурой и спортом, контролирующих своё артериальное давление, а также снижение распространённости потребления табака, алкогольной продукции, соли, профилактика </a:t>
            </a:r>
            <a:r>
              <a:rPr lang="ru-RU" sz="8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йододефицита</a:t>
            </a:r>
            <a:r>
              <a:rPr lang="ru-RU" sz="8000" dirty="0">
                <a:solidFill>
                  <a:schemeClr val="tx1"/>
                </a:solidFill>
                <a:latin typeface="Arial Narrow" panose="020B0606020202030204" pitchFamily="34" charset="0"/>
              </a:rPr>
              <a:t>, сокращение числа абортов.</a:t>
            </a:r>
          </a:p>
          <a:p>
            <a:pPr algn="just" fontAlgn="base"/>
            <a:r>
              <a:rPr lang="ru-RU" sz="8000" dirty="0">
                <a:solidFill>
                  <a:schemeClr val="tx1"/>
                </a:solidFill>
                <a:latin typeface="Arial Narrow" panose="020B0606020202030204" pitchFamily="34" charset="0"/>
              </a:rPr>
              <a:t>В 2017 году Минздравом России в средствах массовой информации инициировано более 342 тыс. публикаций, направленных на  популяризацию здорового образа жизни.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999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6632"/>
            <a:ext cx="8064896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60" y="4651532"/>
            <a:ext cx="8892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dirty="0">
                <a:latin typeface="Arial Narrow" panose="020B0606020202030204" pitchFamily="34" charset="0"/>
              </a:rPr>
              <a:t>В России наблюдается сокращение потребления алкоголя и табака. В значительной </a:t>
            </a:r>
            <a:r>
              <a:rPr lang="ru-RU" sz="1400" dirty="0" smtClean="0">
                <a:latin typeface="Arial Narrow" panose="020B0606020202030204" pitchFamily="34" charset="0"/>
              </a:rPr>
              <a:t>степени  </a:t>
            </a:r>
            <a:r>
              <a:rPr lang="ru-RU" sz="1400" dirty="0">
                <a:latin typeface="Arial Narrow" panose="020B0606020202030204" pitchFamily="34" charset="0"/>
              </a:rPr>
              <a:t>это происходит благодаря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fontAlgn="base"/>
            <a:r>
              <a:rPr lang="ru-RU" sz="1400" dirty="0" smtClean="0">
                <a:latin typeface="Arial Narrow" panose="020B0606020202030204" pitchFamily="34" charset="0"/>
              </a:rPr>
              <a:t>принятию </a:t>
            </a:r>
            <a:r>
              <a:rPr lang="ru-RU" sz="1400" dirty="0">
                <a:latin typeface="Arial Narrow" panose="020B0606020202030204" pitchFamily="34" charset="0"/>
              </a:rPr>
              <a:t>антитабачного законодательства, профилактике алкоголизма</a:t>
            </a:r>
            <a:r>
              <a:rPr lang="ru-RU" sz="1400" dirty="0" smtClean="0">
                <a:latin typeface="Arial Narrow" panose="020B0606020202030204" pitchFamily="34" charset="0"/>
              </a:rPr>
              <a:t>,  </a:t>
            </a:r>
            <a:r>
              <a:rPr lang="ru-RU" sz="1400" dirty="0">
                <a:latin typeface="Arial Narrow" panose="020B0606020202030204" pitchFamily="34" charset="0"/>
              </a:rPr>
              <a:t>популяризации культуры здорового питания,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fontAlgn="base"/>
            <a:r>
              <a:rPr lang="ru-RU" sz="1400" dirty="0" smtClean="0">
                <a:latin typeface="Arial Narrow" panose="020B0606020202030204" pitchFamily="34" charset="0"/>
              </a:rPr>
              <a:t>созданию </a:t>
            </a:r>
            <a:r>
              <a:rPr lang="ru-RU" sz="1400" dirty="0">
                <a:latin typeface="Arial Narrow" panose="020B0606020202030204" pitchFamily="34" charset="0"/>
              </a:rPr>
              <a:t>условий для развития массовой физкультуры и спорта.</a:t>
            </a:r>
          </a:p>
          <a:p>
            <a:pPr fontAlgn="base"/>
            <a:r>
              <a:rPr lang="ru-RU" sz="1400" dirty="0">
                <a:latin typeface="Arial Narrow" panose="020B0606020202030204" pitchFamily="34" charset="0"/>
              </a:rPr>
              <a:t>23 февраля 2013 года был принят </a:t>
            </a:r>
            <a:r>
              <a:rPr lang="ru-RU" sz="1400" u="sng" dirty="0">
                <a:latin typeface="Arial Narrow" panose="020B0606020202030204" pitchFamily="34" charset="0"/>
                <a:hlinkClick r:id="rId3"/>
              </a:rPr>
              <a:t>Федеральный закон №15-ФЗ</a:t>
            </a:r>
            <a:r>
              <a:rPr lang="ru-RU" sz="1400" dirty="0">
                <a:latin typeface="Arial Narrow" panose="020B0606020202030204" pitchFamily="34" charset="0"/>
              </a:rPr>
              <a:t> «Об охране здоровья граждан от воздействия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fontAlgn="base"/>
            <a:r>
              <a:rPr lang="ru-RU" sz="1400" dirty="0" smtClean="0">
                <a:latin typeface="Arial Narrow" panose="020B0606020202030204" pitchFamily="34" charset="0"/>
              </a:rPr>
              <a:t>окружающего </a:t>
            </a:r>
            <a:r>
              <a:rPr lang="ru-RU" sz="1400" dirty="0">
                <a:latin typeface="Arial Narrow" panose="020B0606020202030204" pitchFamily="34" charset="0"/>
              </a:rPr>
              <a:t>табачного дыма и последствий потребления табака», направленный на сокращение потребления табака,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fontAlgn="base"/>
            <a:r>
              <a:rPr lang="ru-RU" sz="1400" dirty="0" smtClean="0">
                <a:latin typeface="Arial Narrow" panose="020B0606020202030204" pitchFamily="34" charset="0"/>
              </a:rPr>
              <a:t>предупреждение </a:t>
            </a:r>
            <a:r>
              <a:rPr lang="ru-RU" sz="1400" dirty="0">
                <a:latin typeface="Arial Narrow" panose="020B0606020202030204" pitchFamily="34" charset="0"/>
              </a:rPr>
              <a:t>возникновения заболеваний, связанных с потреблением табака, а также на снижение уровня курения среди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fontAlgn="base"/>
            <a:r>
              <a:rPr lang="ru-RU" sz="1400" dirty="0" smtClean="0">
                <a:latin typeface="Arial Narrow" panose="020B0606020202030204" pitchFamily="34" charset="0"/>
              </a:rPr>
              <a:t>взрослого </a:t>
            </a:r>
            <a:r>
              <a:rPr lang="ru-RU" sz="1400" dirty="0">
                <a:latin typeface="Arial Narrow" panose="020B0606020202030204" pitchFamily="34" charset="0"/>
              </a:rPr>
              <a:t>населения</a:t>
            </a:r>
            <a:r>
              <a:rPr lang="ru-RU" sz="1400" dirty="0" smtClean="0">
                <a:latin typeface="Arial Narrow" panose="020B0606020202030204" pitchFamily="34" charset="0"/>
              </a:rPr>
              <a:t>. По </a:t>
            </a:r>
            <a:r>
              <a:rPr lang="ru-RU" sz="1400" dirty="0">
                <a:latin typeface="Arial Narrow" panose="020B0606020202030204" pitchFamily="34" charset="0"/>
              </a:rPr>
              <a:t>данным Минздрава России, потребление табака среди взрослого населения снизилось на 18</a:t>
            </a:r>
            <a:r>
              <a:rPr lang="ru-RU" sz="1400" dirty="0" smtClean="0">
                <a:latin typeface="Arial Narrow" panose="020B0606020202030204" pitchFamily="34" charset="0"/>
              </a:rPr>
              <a:t>%</a:t>
            </a:r>
          </a:p>
          <a:p>
            <a:pPr fontAlgn="base"/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(с 37,1% в 2013 году до 30,5% в 2017 году).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8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116632"/>
            <a:ext cx="873812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latin typeface="Arial Narrow" panose="020B0606020202030204" pitchFamily="34" charset="0"/>
              </a:rPr>
              <a:t>Согласно отчёту Всемирной организации здравоохранения, опубликованному 19 июля </a:t>
            </a:r>
            <a:endParaRPr lang="ru-RU" dirty="0" smtClean="0">
              <a:latin typeface="Arial Narrow" panose="020B0606020202030204" pitchFamily="34" charset="0"/>
            </a:endParaRPr>
          </a:p>
          <a:p>
            <a:pPr fontAlgn="base"/>
            <a:r>
              <a:rPr lang="ru-RU" dirty="0" smtClean="0">
                <a:latin typeface="Arial Narrow" panose="020B0606020202030204" pitchFamily="34" charset="0"/>
              </a:rPr>
              <a:t>2017</a:t>
            </a:r>
            <a:r>
              <a:rPr lang="ru-RU" dirty="0">
                <a:latin typeface="Arial Narrow" panose="020B0606020202030204" pitchFamily="34" charset="0"/>
              </a:rPr>
              <a:t> года, распространённость потребления табака (курения сигарет) среди взрослого </a:t>
            </a:r>
            <a:endParaRPr lang="ru-RU" dirty="0" smtClean="0">
              <a:latin typeface="Arial Narrow" panose="020B0606020202030204" pitchFamily="34" charset="0"/>
            </a:endParaRPr>
          </a:p>
          <a:p>
            <a:pPr fontAlgn="base"/>
            <a:r>
              <a:rPr lang="ru-RU" dirty="0" smtClean="0">
                <a:latin typeface="Arial Narrow" panose="020B0606020202030204" pitchFamily="34" charset="0"/>
              </a:rPr>
              <a:t>населения </a:t>
            </a:r>
            <a:r>
              <a:rPr lang="ru-RU" dirty="0">
                <a:latin typeface="Arial Narrow" panose="020B0606020202030204" pitchFamily="34" charset="0"/>
              </a:rPr>
              <a:t>снизилась в России с 39,4% в 2009 году до 29% (с 60,7% до 45% – среди </a:t>
            </a:r>
            <a:endParaRPr lang="ru-RU" dirty="0" smtClean="0">
              <a:latin typeface="Arial Narrow" panose="020B0606020202030204" pitchFamily="34" charset="0"/>
            </a:endParaRPr>
          </a:p>
          <a:p>
            <a:pPr fontAlgn="base"/>
            <a:r>
              <a:rPr lang="ru-RU" dirty="0" smtClean="0">
                <a:latin typeface="Arial Narrow" panose="020B0606020202030204" pitchFamily="34" charset="0"/>
              </a:rPr>
              <a:t>мужчин </a:t>
            </a:r>
            <a:r>
              <a:rPr lang="ru-RU" dirty="0">
                <a:latin typeface="Arial Narrow" panose="020B0606020202030204" pitchFamily="34" charset="0"/>
              </a:rPr>
              <a:t>и с 21,7% до 15% – среди женщин) в 2017 году.</a:t>
            </a:r>
          </a:p>
          <a:p>
            <a:pPr fontAlgn="base"/>
            <a:r>
              <a:rPr lang="ru-RU" dirty="0">
                <a:latin typeface="Arial Narrow" panose="020B0606020202030204" pitchFamily="34" charset="0"/>
              </a:rPr>
              <a:t>В целях достижения положительных результатов по снижению потребления </a:t>
            </a:r>
            <a:r>
              <a:rPr lang="ru-RU" dirty="0" smtClean="0">
                <a:latin typeface="Arial Narrow" panose="020B0606020202030204" pitchFamily="34" charset="0"/>
              </a:rPr>
              <a:t>алкоголя</a:t>
            </a:r>
          </a:p>
          <a:p>
            <a:pPr fontAlgn="base"/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и табака, популяризации правильного питания, а также профилактике </a:t>
            </a:r>
            <a:r>
              <a:rPr lang="ru-RU" dirty="0" err="1">
                <a:latin typeface="Arial Narrow" panose="020B0606020202030204" pitchFamily="34" charset="0"/>
              </a:rPr>
              <a:t>йододефицита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endParaRPr lang="ru-RU" dirty="0" smtClean="0">
              <a:latin typeface="Arial Narrow" panose="020B0606020202030204" pitchFamily="34" charset="0"/>
            </a:endParaRPr>
          </a:p>
          <a:p>
            <a:pPr fontAlgn="base"/>
            <a:r>
              <a:rPr lang="ru-RU" dirty="0" smtClean="0">
                <a:latin typeface="Arial Narrow" panose="020B0606020202030204" pitchFamily="34" charset="0"/>
              </a:rPr>
              <a:t>протоколом </a:t>
            </a:r>
            <a:r>
              <a:rPr lang="ru-RU" dirty="0">
                <a:latin typeface="Arial Narrow" panose="020B0606020202030204" pitchFamily="34" charset="0"/>
              </a:rPr>
              <a:t>президиума Совета при Президенте Российской Федерации по </a:t>
            </a:r>
            <a:r>
              <a:rPr lang="ru-RU" dirty="0" smtClean="0">
                <a:latin typeface="Arial Narrow" panose="020B0606020202030204" pitchFamily="34" charset="0"/>
              </a:rPr>
              <a:t>стратегическому</a:t>
            </a:r>
          </a:p>
          <a:p>
            <a:pPr fontAlgn="base"/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развитию и приоритетным проектам утверждён </a:t>
            </a:r>
            <a:r>
              <a:rPr lang="ru-RU" dirty="0">
                <a:latin typeface="Arial Narrow" panose="020B0606020202030204" pitchFamily="34" charset="0"/>
                <a:hlinkClick r:id="rId2"/>
              </a:rPr>
              <a:t>приоритетный проект </a:t>
            </a:r>
            <a:endParaRPr lang="ru-RU" dirty="0" smtClean="0">
              <a:latin typeface="Arial Narrow" panose="020B0606020202030204" pitchFamily="34" charset="0"/>
              <a:hlinkClick r:id="rId2"/>
            </a:endParaRPr>
          </a:p>
          <a:p>
            <a:pPr fontAlgn="base"/>
            <a:r>
              <a:rPr lang="ru-RU" dirty="0" smtClean="0">
                <a:latin typeface="Arial Narrow" panose="020B0606020202030204" pitchFamily="34" charset="0"/>
                <a:hlinkClick r:id="rId2"/>
              </a:rPr>
              <a:t>«</a:t>
            </a:r>
            <a:r>
              <a:rPr lang="ru-RU" dirty="0">
                <a:latin typeface="Arial Narrow" panose="020B0606020202030204" pitchFamily="34" charset="0"/>
                <a:hlinkClick r:id="rId2"/>
              </a:rPr>
              <a:t>Формирование здорового образа жизни</a:t>
            </a:r>
            <a:r>
              <a:rPr lang="ru-RU" dirty="0" smtClean="0">
                <a:latin typeface="Arial Narrow" panose="020B0606020202030204" pitchFamily="34" charset="0"/>
                <a:hlinkClick r:id="rId2"/>
              </a:rPr>
              <a:t>»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</a:p>
          <a:p>
            <a:pPr fontAlgn="base"/>
            <a:endParaRPr lang="ru-RU" dirty="0">
              <a:latin typeface="Arial Narrow" panose="020B0606020202030204" pitchFamily="34" charset="0"/>
            </a:endParaRPr>
          </a:p>
          <a:p>
            <a:pPr fontAlgn="base"/>
            <a:r>
              <a:rPr lang="ru-RU" dirty="0">
                <a:latin typeface="Arial Narrow" panose="020B0606020202030204" pitchFamily="34" charset="0"/>
              </a:rPr>
              <a:t>За 6 лет доля регулярно занимающихся спортом граждан России возросла более чем в 1,5 раза.</a:t>
            </a:r>
          </a:p>
          <a:p>
            <a:pPr fontAlgn="base"/>
            <a:r>
              <a:rPr lang="ru-RU" dirty="0" smtClean="0">
                <a:latin typeface="Arial Narrow" panose="020B0606020202030204" pitchFamily="34" charset="0"/>
              </a:rPr>
              <a:t>В </a:t>
            </a:r>
            <a:r>
              <a:rPr lang="ru-RU" dirty="0">
                <a:latin typeface="Arial Narrow" panose="020B0606020202030204" pitchFamily="34" charset="0"/>
              </a:rPr>
              <a:t>2012 году регулярно занимались спортом 22,5% населения (32,2 миллиона человек), в 2016 году – 34,2% (46,7 миллиона человек), в 2017 году значение показателя составляет не менее 36,8% (почти 50 миллионов человек).</a:t>
            </a:r>
          </a:p>
          <a:p>
            <a:pPr fontAlgn="base"/>
            <a:r>
              <a:rPr lang="ru-RU" dirty="0" smtClean="0">
                <a:latin typeface="Arial Narrow" panose="020B0606020202030204" pitchFamily="34" charset="0"/>
              </a:rPr>
              <a:t>Доля </a:t>
            </a:r>
            <a:r>
              <a:rPr lang="ru-RU" dirty="0">
                <a:latin typeface="Arial Narrow" panose="020B0606020202030204" pitchFamily="34" charset="0"/>
              </a:rPr>
              <a:t>населения, систематически занимающегося физической культурой и спортом, в экономически развитых странах составляет не менее 40%.</a:t>
            </a:r>
          </a:p>
          <a:p>
            <a:pPr fontAlgn="base"/>
            <a:r>
              <a:rPr lang="ru-RU" dirty="0" smtClean="0">
                <a:latin typeface="Arial Narrow" panose="020B0606020202030204" pitchFamily="34" charset="0"/>
              </a:rPr>
              <a:t>Среди </a:t>
            </a:r>
            <a:r>
              <a:rPr lang="ru-RU" dirty="0">
                <a:latin typeface="Arial Narrow" panose="020B0606020202030204" pitchFamily="34" charset="0"/>
              </a:rPr>
              <a:t>учащихся и студентов индикатор также вырос в 1,5 раза: с 47% в 2012 году до 76,8% в 2017 году.</a:t>
            </a:r>
          </a:p>
          <a:p>
            <a:pPr fontAlgn="base"/>
            <a:r>
              <a:rPr lang="ru-RU" dirty="0" smtClean="0">
                <a:latin typeface="Arial Narrow" panose="020B0606020202030204" pitchFamily="34" charset="0"/>
              </a:rPr>
              <a:t>Возросший </a:t>
            </a:r>
            <a:r>
              <a:rPr lang="ru-RU" dirty="0">
                <a:latin typeface="Arial Narrow" panose="020B0606020202030204" pitchFamily="34" charset="0"/>
              </a:rPr>
              <a:t>запрос на занятия спортом отражает общий процесс изменения ценностей в обществе – повышение внимания россиян к сохранению здоровья, благополучия, самореализации и презентации своего образа в публичном пространстве. Принципиальный момент связан с усилением чувства ответственности за собственное будущее и будущее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296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548680"/>
            <a:ext cx="87129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Запрос россиян на занятия спортом стимулировал развитие социальной инфраструктуры и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благоустройство </a:t>
            </a:r>
            <a:r>
              <a:rPr lang="ru-RU" dirty="0">
                <a:latin typeface="Arial Narrow" panose="020B0606020202030204" pitchFamily="34" charset="0"/>
              </a:rPr>
              <a:t>городских территорий. Политика по созданию спортивных объектов позволила в </a:t>
            </a:r>
            <a:r>
              <a:rPr lang="ru-RU" dirty="0" smtClean="0">
                <a:latin typeface="Arial Narrow" panose="020B0606020202030204" pitchFamily="34" charset="0"/>
              </a:rPr>
              <a:t>том </a:t>
            </a:r>
            <a:r>
              <a:rPr lang="ru-RU" dirty="0">
                <a:latin typeface="Arial Narrow" panose="020B0606020202030204" pitchFamily="34" charset="0"/>
              </a:rPr>
              <a:t>числе ответить на вызовы по улучшению качества жизни в стране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dirty="0">
                <a:latin typeface="Arial Narrow" panose="020B0606020202030204" pitchFamily="34" charset="0"/>
              </a:rPr>
              <a:t>В 2012–2017 годах построено и реконструировано около 80 тыс. объектов спорта (с учётом объектов городской и рекреационной инфраструктуры, приспособленных для занятий физической культурой и спортом). Существенно повышена доступность и безопасность спорта, в том числе для инвалидов. Обеспеченность населения объектами спорта возросла почти вдвое и составляет около 48% от нормативной потребности.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Увеличились аудитория спорта и количество соревнований. Открылись новые спортивные школы. Получили развитие новые виды спорта и физической активности. Создано около 50 тыс. новых рабочих мест (численность штатных специалистов в спортивной отрасли: 2012 год – 321 тысяча, 2017 год – 370 тысяч). Контингент спортивных школ составляет 3,3 миллиона детей.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Ежегодно с привлечением средств федерального бюджета проводится порядка 260 массовых физкультурных мероприятий (более 22 миллионов участников в 2017 году), включая 140 соревнований для детей и молодёжи. Популярными становятся также массовые соревнования, организуемые с привлечением спонсоров и уплатой взносов самими участниками.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83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980728"/>
            <a:ext cx="89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Общее число зарегистрированных участников комплекса ГТО составляет свыше 7 миллионов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человек </a:t>
            </a:r>
            <a:r>
              <a:rPr lang="ru-RU" dirty="0">
                <a:latin typeface="Arial Narrow" panose="020B0606020202030204" pitchFamily="34" charset="0"/>
              </a:rPr>
              <a:t>(в 2016 году – 3,7 миллиона человек). К выполнению испытаний (тестов) приступило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более </a:t>
            </a:r>
            <a:r>
              <a:rPr lang="ru-RU" dirty="0">
                <a:latin typeface="Arial Narrow" panose="020B0606020202030204" pitchFamily="34" charset="0"/>
              </a:rPr>
              <a:t>2,8 миллиона человек. Общее число выполнивших нормативы испытаний на знак </a:t>
            </a:r>
            <a:r>
              <a:rPr lang="ru-RU" dirty="0" smtClean="0">
                <a:latin typeface="Arial Narrow" panose="020B0606020202030204" pitchFamily="34" charset="0"/>
              </a:rPr>
              <a:t>отличия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</a:rPr>
              <a:t>в 2017 году составило около 1,2 миллиона человек (в 2016 году этот показатель составлял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417 </a:t>
            </a:r>
            <a:r>
              <a:rPr lang="ru-RU" dirty="0">
                <a:latin typeface="Arial Narrow" panose="020B0606020202030204" pitchFamily="34" charset="0"/>
              </a:rPr>
              <a:t>тысяч человек).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При поступлении в вузы дополнительными баллами воспользовались около 18 тысяч абитуриентов </a:t>
            </a:r>
            <a:r>
              <a:rPr lang="ru-RU" dirty="0" smtClean="0">
                <a:latin typeface="Arial Narrow" panose="020B0606020202030204" pitchFamily="34" charset="0"/>
              </a:rPr>
              <a:t>– </a:t>
            </a:r>
            <a:r>
              <a:rPr lang="ru-RU" dirty="0">
                <a:latin typeface="Arial Narrow" panose="020B0606020202030204" pitchFamily="34" charset="0"/>
              </a:rPr>
              <a:t>обладателей золотых знаков комплекса ГТО.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В субъектах Федерации функционирует около 2,5 тыс. центров тестирования комплекса ГТО.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Разработана </a:t>
            </a:r>
            <a:r>
              <a:rPr lang="ru-RU" dirty="0">
                <a:latin typeface="Arial Narrow" panose="020B0606020202030204" pitchFamily="34" charset="0"/>
              </a:rPr>
              <a:t>и введена в эксплуатацию Всероссийская электронная база данных комплекса ГТО и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интернет-портал </a:t>
            </a:r>
            <a:r>
              <a:rPr lang="ru-RU" dirty="0">
                <a:latin typeface="Arial Narrow" panose="020B0606020202030204" pitchFamily="34" charset="0"/>
              </a:rPr>
              <a:t>(в среднем 80 тыс. обращений в сутки). Набирает популярность официальное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мобильное </a:t>
            </a:r>
            <a:r>
              <a:rPr lang="ru-RU" dirty="0">
                <a:latin typeface="Arial Narrow" panose="020B0606020202030204" pitchFamily="34" charset="0"/>
              </a:rPr>
              <a:t>приложение комплекса ГТО, которое позволяет отслеживать внесение результатов в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личные </a:t>
            </a:r>
            <a:r>
              <a:rPr lang="ru-RU" dirty="0">
                <a:latin typeface="Arial Narrow" panose="020B0606020202030204" pitchFamily="34" charset="0"/>
              </a:rPr>
              <a:t>кабинеты и ход участия в выполнении нормативов в режиме реального времени.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136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3813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Законодательные основы охраны здоровья </a:t>
            </a:r>
            <a:r>
              <a:rPr lang="ru-RU" sz="2800" b="1" dirty="0" smtClean="0">
                <a:solidFill>
                  <a:srgbClr val="FF0000"/>
                </a:solidFill>
              </a:rPr>
              <a:t>граждан и формирования здорового образа жизни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/>
              <a:t>1. Право </a:t>
            </a:r>
            <a:r>
              <a:rPr lang="ru-RU" sz="2400" b="1" dirty="0"/>
              <a:t>граждан России на здоровье утверждается Конституцией Российской Федерации от 25 декабря 1993 </a:t>
            </a:r>
            <a:r>
              <a:rPr lang="ru-RU" sz="2400" b="1" dirty="0" smtClean="0"/>
              <a:t>года. Статья </a:t>
            </a:r>
            <a:r>
              <a:rPr lang="ru-RU" sz="2400" b="1" dirty="0"/>
              <a:t>41</a:t>
            </a: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1</a:t>
            </a:r>
            <a:r>
              <a:rPr lang="ru-RU" sz="2000" dirty="0"/>
              <a:t>. Каждый имеет право на охрану здоровья и медицинскую помощь. 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бюджета, страховых взносов, других поступлений.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2</a:t>
            </a:r>
            <a:r>
              <a:rPr lang="ru-RU" sz="2000" dirty="0"/>
              <a:t>. В Российской Федерации финансируются федеральные программы охраны и укрепления здоровья населения, принимаются меры по развитию государственной, муниципальной, частной систем здравоохранения, поощряется деятельность, способствующая укреплению здоровья человека, развитию физической культуры и спорта, экологическому и санитарно-эпидемиологическому благополучию.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7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Законодательные основы охраны здоровья граждан и формирования здорового образа жизни (продолжение)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2. ФЗ №323 от 21 ноября 2011 года «Об основах охраны здоровья граждан».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Статья 30. Профилактика заболеваний и формирование здорового образа жизни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1. Профилактика инфекционных заболеваний осуществляется органами государственной власти, органами местного самоуправления, работодателями, медицинскими организациями, общественными объединениями путем разработки и реализации системы правовых, экономических и социальных мер, направленных на предупреждение возникновения, распространения и раннее выявление таких заболеваний, в том числе в рамках программы государственных гарантий бесплатного оказания гражданам медицинской помощи, программы иммунопрофилактики инфекционных болезней в соответствии с </a:t>
            </a:r>
            <a:r>
              <a:rPr lang="ru-RU" dirty="0">
                <a:hlinkClick r:id="rId2" tooltip="Приказ Минздравсоцразвития РФ от 31.01.2011 N 51н &quot;Об утверждении национального календаря профилактических прививок и календаря профилактических прививок по эпидемическим показаниям&quot;"/>
              </a:rPr>
              <a:t>национальным календарем</a:t>
            </a:r>
            <a:r>
              <a:rPr lang="ru-RU" dirty="0"/>
              <a:t> профилактических прививок и </a:t>
            </a:r>
            <a:r>
              <a:rPr lang="ru-RU" dirty="0">
                <a:hlinkClick r:id="rId3" tooltip="Приказ Минздравсоцразвития РФ от 31.01.2011 N 51н &quot;Об утверждении национального календаря профилактических прививок и календаря профилактических прививок по эпидемическим показаниям&quot;"/>
              </a:rPr>
              <a:t>календарем</a:t>
            </a:r>
            <a:r>
              <a:rPr lang="ru-RU" dirty="0"/>
              <a:t> профилактических прививок по эпидемическим показаниям. 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9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Законодательные основы охраны здоровья граждан и формирования здорового образа жизни (продолжение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075240" cy="399330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2. Профилактика неинфекционных заболеваний осуществляется на популяционном, групповом и индивидуальном уровнях органами государственной власти, органами местного самоуправления, работодателями, медицинскими организациями, образовательными организациями и физкультурно-спортивными организациями, общественными объединениями путем разработки и реализации системы правовых, экономических и социальных мер, направленных на предупреждение возникновения, распространения и раннее выявление таких заболеваний, а также на снижение риска их развития, предупреждение и устранение отрицательного воздействия на здоровье факторов внутренней и внешней среды, формирование здорового образа жизни. </a:t>
            </a:r>
          </a:p>
          <a:p>
            <a:pPr marL="0" indent="0">
              <a:buNone/>
            </a:pPr>
            <a:r>
              <a:rPr lang="ru-RU" dirty="0" smtClean="0"/>
              <a:t>3. Формирование здорового образа жизни у граждан начиная с детского возраста обеспечивается путем проведения мероприятий, направленных на информирование граждан о факторах риска для их здоровья, формирование мотивации к ведению здорового образа жизни и создание условий для ведения здорового образа жизни, в том числе для занятий физической культурой и спортом. 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60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 Narrow" panose="020B0606020202030204" pitchFamily="34" charset="0"/>
              </a:rPr>
              <a:t>Критерии общественного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5231606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Медико-демографические — рождаемость, смертность, естественный прирост населения, младенческая смертность, частота рождения недоношенных детей, ожидаемая средняя продолжительность жизни.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Заболеваемость — общая, инфекционная, с временной утратой трудоспособности, по данным медицинских осмотров, основными неэпидемическими заболеваниями, госпитализированная.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Первичная инвалидность.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Показатели физического развития.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3400" dirty="0">
                <a:latin typeface="Arial Narrow" panose="020B0606020202030204" pitchFamily="34" charset="0"/>
              </a:rPr>
              <a:t>Показатели психического здоровья. Секс.</a:t>
            </a:r>
          </a:p>
          <a:p>
            <a:pPr marL="274320" indent="-274320">
              <a:buNone/>
              <a:defRPr/>
            </a:pPr>
            <a:r>
              <a:rPr lang="ru-RU" sz="3400" dirty="0">
                <a:latin typeface="Arial Narrow" panose="020B0606020202030204" pitchFamily="34" charset="0"/>
              </a:rPr>
              <a:t>Все критерии нужно оценивать в динамике. Важным критерием оценки здоровья населения следует считать индекс здоровья, то есть долю </a:t>
            </a:r>
            <a:r>
              <a:rPr lang="ru-RU" sz="3400" dirty="0" smtClean="0">
                <a:latin typeface="Arial Narrow" panose="020B0606020202030204" pitchFamily="34" charset="0"/>
              </a:rPr>
              <a:t>не болевших </a:t>
            </a:r>
            <a:r>
              <a:rPr lang="ru-RU" sz="3400" dirty="0">
                <a:latin typeface="Arial Narrow" panose="020B0606020202030204" pitchFamily="34" charset="0"/>
              </a:rPr>
              <a:t>на момент исследования (например, в течение года).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3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Приказ </a:t>
            </a:r>
            <a:r>
              <a:rPr lang="ru-RU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Министерства здравоохранения РФ от 30 сентября 2015 г. N 683н "Об утверждении Порядка организации и осуществления профилактики неинфекционных заболеваний и проведения мероприятий по </a:t>
            </a: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формированию </a:t>
            </a:r>
            <a:r>
              <a:rPr lang="ru-RU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здорового образа жизни в медицинских организациях"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endParaRPr lang="ru-RU" sz="4400" dirty="0">
              <a:latin typeface="Arial Narrow" panose="020B0606020202030204" pitchFamily="34" charset="0"/>
            </a:endParaRPr>
          </a:p>
          <a:p>
            <a:r>
              <a:rPr lang="ru-RU" sz="4400" dirty="0">
                <a:latin typeface="Arial Narrow" panose="020B0606020202030204" pitchFamily="34" charset="0"/>
              </a:rPr>
              <a:t>Утвержден Порядок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организациях.</a:t>
            </a:r>
          </a:p>
          <a:p>
            <a:endParaRPr lang="ru-RU" sz="4400" dirty="0">
              <a:latin typeface="Arial Narrow" panose="020B0606020202030204" pitchFamily="34" charset="0"/>
            </a:endParaRPr>
          </a:p>
          <a:p>
            <a:r>
              <a:rPr lang="ru-RU" sz="4400" dirty="0">
                <a:latin typeface="Arial Narrow" panose="020B0606020202030204" pitchFamily="34" charset="0"/>
              </a:rPr>
              <a:t>Организация профилактики неинфекционных заболеваний и формирование здорового образа жизни осуществляются медицинскими организациями и их структурными подразделениями в соответствии с установленными: правилами организации деятельности отделения (кабинета) медицинской профилактики для взрослых; рекомендуемыми штатными нормативами отделения (кабинета) медицинской профилактики для взрослых; стандартом оснащения отделения (кабинета) медицинской профилактики для взрослых; правилами организации деятельности центра здоровья; рекомендуемыми штатными нормативами центра здоровья; стандартом оснащения центра здоровья; правилами организации деятельности центра медицинской профилактики; рекомендуемыми штатными нормативами центра медицинской профилактики и стандартом оснащения центра медицинской профилактики.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4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85821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Понятие «образ </a:t>
            </a:r>
            <a:r>
              <a:rPr lang="ru-RU" sz="2800" b="1" dirty="0"/>
              <a:t>жизни</a:t>
            </a:r>
            <a:r>
              <a:rPr lang="ru-RU" sz="2800" b="1" dirty="0" smtClean="0"/>
              <a:t>»</a:t>
            </a:r>
            <a:r>
              <a:rPr lang="ru-RU" sz="2800" dirty="0" smtClean="0"/>
              <a:t>— </a:t>
            </a:r>
            <a:r>
              <a:rPr lang="ru-RU" sz="2800" dirty="0"/>
              <a:t>определенный тип жизнедеятельности человека, включающий в себя совокупность различных видов деятельности, поведение человека в повседневной жизни.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7787208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Составляют аспекты: 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трудовая, </a:t>
            </a:r>
            <a:endParaRPr lang="ru-RU" sz="2400" dirty="0" smtClean="0"/>
          </a:p>
          <a:p>
            <a:r>
              <a:rPr lang="ru-RU" sz="2400" dirty="0" smtClean="0"/>
              <a:t>социальная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интеллектуальная </a:t>
            </a:r>
            <a:r>
              <a:rPr lang="ru-RU" sz="2400" dirty="0"/>
              <a:t>(психологическая уста­новка, характер умственной деятельности), </a:t>
            </a:r>
            <a:endParaRPr lang="ru-RU" sz="2400" dirty="0" smtClean="0"/>
          </a:p>
          <a:p>
            <a:r>
              <a:rPr lang="ru-RU" sz="2400" dirty="0" smtClean="0"/>
              <a:t>физическая </a:t>
            </a:r>
            <a:r>
              <a:rPr lang="ru-RU" sz="2400" dirty="0"/>
              <a:t>и </a:t>
            </a:r>
            <a:endParaRPr lang="ru-RU" sz="2400" dirty="0" smtClean="0"/>
          </a:p>
          <a:p>
            <a:r>
              <a:rPr lang="ru-RU" sz="2400" dirty="0" smtClean="0"/>
              <a:t>меди­цинская </a:t>
            </a:r>
            <a:r>
              <a:rPr lang="ru-RU" sz="2400" dirty="0"/>
              <a:t>активность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85010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Характеристики образа жизни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88632"/>
          </a:xfrm>
        </p:spPr>
        <p:txBody>
          <a:bodyPr>
            <a:noAutofit/>
          </a:bodyPr>
          <a:lstStyle/>
          <a:p>
            <a:r>
              <a:rPr lang="ru-RU" sz="2400" b="1" dirty="0"/>
              <a:t>Уровень жизни</a:t>
            </a:r>
            <a:r>
              <a:rPr lang="ru-RU" sz="2400" dirty="0"/>
              <a:t> понимается как экономическая категория, выра­жающая степень удовлетворения материальных, духовных потребно­стей людей, обеспеченности потребительскими благами (размер зар­платы, реальный доход, жилищные условия, уровень образования и т. д.). </a:t>
            </a:r>
          </a:p>
          <a:p>
            <a:r>
              <a:rPr lang="ru-RU" sz="2400" b="1" dirty="0" smtClean="0"/>
              <a:t>Качество жизни </a:t>
            </a:r>
            <a:r>
              <a:rPr lang="ru-RU" sz="2400" dirty="0" smtClean="0"/>
              <a:t>— это социологическая категория, выражаю­щая качество удовлетворения материальных и культурных потребнос­тей людей (качество питания, качество и модность одежды, качество образования, структура досуга, уровень стрессовых состояний и т. д.). </a:t>
            </a:r>
          </a:p>
          <a:p>
            <a:r>
              <a:rPr lang="ru-RU" sz="2400" b="1" dirty="0" smtClean="0"/>
              <a:t>Стиль жизни</a:t>
            </a:r>
            <a:r>
              <a:rPr lang="ru-RU" sz="2400" dirty="0" smtClean="0"/>
              <a:t> — это социально-психологическая категория, вы­ражающая определенный тип поведения людей, субъективная сторона человеческой деятельности, мо­тивы, решения, поступки, повседневное поведение человека, семьи, социальных групп. 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4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2650306"/>
          </a:xfrm>
        </p:spPr>
        <p:txBody>
          <a:bodyPr>
            <a:noAutofit/>
          </a:bodyPr>
          <a:lstStyle/>
          <a:p>
            <a:r>
              <a:rPr lang="ru-RU" sz="2800" b="1" dirty="0"/>
              <a:t>Здоровый образ жизни в медицинской деятельности — это комплекс оздоровительных меро­приятий, обеспечивающий гармоничное развитие и укрепление здоровья, повышение работоспособности людей, продление их творческого долголетия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068959"/>
            <a:ext cx="8208912" cy="35283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/>
              <a:t>основные компоненты: </a:t>
            </a:r>
          </a:p>
          <a:p>
            <a:pPr lvl="0"/>
            <a:r>
              <a:rPr lang="ru-RU" sz="3000" dirty="0"/>
              <a:t>рациональное питание, </a:t>
            </a:r>
          </a:p>
          <a:p>
            <a:pPr lvl="0"/>
            <a:r>
              <a:rPr lang="ru-RU" sz="3000" dirty="0"/>
              <a:t>лич­ную гигиену, </a:t>
            </a:r>
          </a:p>
          <a:p>
            <a:pPr lvl="0"/>
            <a:r>
              <a:rPr lang="ru-RU" sz="3000" dirty="0"/>
              <a:t>отказ от вредных привычек, </a:t>
            </a:r>
          </a:p>
          <a:p>
            <a:pPr lvl="0"/>
            <a:r>
              <a:rPr lang="ru-RU" sz="3000" dirty="0"/>
              <a:t>зака­ливание, </a:t>
            </a:r>
          </a:p>
          <a:p>
            <a:pPr lvl="0"/>
            <a:r>
              <a:rPr lang="ru-RU" sz="3000" dirty="0"/>
              <a:t>оптимальный двигательный режим</a:t>
            </a:r>
          </a:p>
          <a:p>
            <a:r>
              <a:rPr lang="ru-RU" sz="3000" dirty="0"/>
              <a:t>рациональный суточный режим – режим дня</a:t>
            </a:r>
            <a:r>
              <a:rPr lang="ru-RU" dirty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25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3541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людей может быть оптимизировано за счет обогащенных, функциональных продуктов и биологически активных добавок к пище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doomplanet.ru/wp-content/uploads/image9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632848" cy="44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132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75466"/>
            <a:ext cx="8640960" cy="3777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Это </a:t>
            </a:r>
            <a:r>
              <a:rPr lang="ru-RU" sz="2800" b="1" dirty="0"/>
              <a:t>раздел гигиены, изучающий и разрабатывающий нормы и правила (принципы) предупреждения заболеваний, сохранения и укрепления здоровья на индивидуальном уровне путем соблюдения гигиенических требований в повседневной жизни и деятельности. Личная гигиена не только составляет основу ЗОЖ, но и делает эффективными первичную и вторичную профилактику разных заболеваний.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93854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Личная гигиена </a:t>
            </a:r>
            <a:r>
              <a:rPr lang="ru-RU" sz="3200" dirty="0">
                <a:solidFill>
                  <a:schemeClr val="tx1"/>
                </a:solidFill>
              </a:rPr>
              <a:t>является системообразующим элементом формирования и обеспечения здорового образа жизни </a:t>
            </a:r>
            <a:r>
              <a:rPr lang="ru-RU" sz="3200" b="1" dirty="0">
                <a:solidFill>
                  <a:schemeClr val="tx1"/>
                </a:solidFill>
              </a:rPr>
              <a:t>(ЗОЖ) </a:t>
            </a:r>
            <a:r>
              <a:rPr lang="ru-RU" sz="3200" dirty="0">
                <a:solidFill>
                  <a:schemeClr val="tx1"/>
                </a:solidFill>
              </a:rPr>
              <a:t>каждого человека.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067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708920"/>
            <a:ext cx="8568951" cy="3600400"/>
          </a:xfrm>
        </p:spPr>
        <p:txBody>
          <a:bodyPr>
            <a:normAutofit/>
          </a:bodyPr>
          <a:lstStyle/>
          <a:p>
            <a:r>
              <a:rPr lang="ru-RU" sz="3200" b="1" dirty="0"/>
              <a:t>степени независимости от окружающих;</a:t>
            </a:r>
          </a:p>
          <a:p>
            <a:r>
              <a:rPr lang="ru-RU" sz="3200" b="1" dirty="0"/>
              <a:t> уровня культуры;</a:t>
            </a:r>
          </a:p>
          <a:p>
            <a:r>
              <a:rPr lang="ru-RU" sz="3200" b="1" dirty="0"/>
              <a:t> социально-экономического статуса;</a:t>
            </a:r>
          </a:p>
          <a:p>
            <a:r>
              <a:rPr lang="ru-RU" sz="3200" b="1" dirty="0"/>
              <a:t> уровня общего развития;</a:t>
            </a:r>
          </a:p>
          <a:p>
            <a:r>
              <a:rPr lang="ru-RU" sz="3200" b="1" dirty="0"/>
              <a:t> степени индивидуальной потребности.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Соблюдение правил личной гигиены зависит от: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97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Гигиена тела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2.Гигиена волос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3.гигиена полости рта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Гигиена половых органов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Гигиена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жилища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Гигиена нательного белья и одежды и обуви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7920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личной гигиены: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073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ib.exdat.com/tw_files2/urls_9/3/d-265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32656"/>
            <a:ext cx="843527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413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Отсутствие вредных привычек</a:t>
            </a:r>
            <a:endParaRPr lang="ru-RU" dirty="0"/>
          </a:p>
        </p:txBody>
      </p:sp>
      <p:pic>
        <p:nvPicPr>
          <p:cNvPr id="4" name="Picture 2" descr="http://kuldoshina.ru/wp-content/uploads/2012/04/x_b89501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38437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0808"/>
            <a:ext cx="4536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Вредная привычка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это автоматически повторяющееся многое число раз действие, причем действие это вредоносное с точки зрения общественного блага, окружающих или здоровья самого человека. 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4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Социальные факторы, влияющие на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buNone/>
              <a:defRPr/>
            </a:pPr>
            <a:r>
              <a:rPr lang="ru-RU" sz="4000" dirty="0">
                <a:latin typeface="Arial Narrow" panose="020B0606020202030204" pitchFamily="34" charset="0"/>
              </a:rPr>
              <a:t>С точки зрения ВОЗ, здоровье людей — качество социальное, в связи с чем для оценки общественного здоровья рекомендуются следующие показатели: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Отчисление валового национального продукта на здравоохранение.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Доступность первичной медико-санитарной помощи.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Уровень иммунизации населения.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Степень обследования беременных квалифицированным персоналом.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Состояние питания детей.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Уровень детской смертности.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Средняя продолжительность предстоящей жизни.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ru-RU" sz="4000" dirty="0">
                <a:latin typeface="Arial Narrow" panose="020B0606020202030204" pitchFamily="34" charset="0"/>
              </a:rPr>
              <a:t>Гигиеническая грамотность населения</a:t>
            </a:r>
            <a:r>
              <a:rPr lang="ru-RU" sz="4000" dirty="0" smtClean="0">
                <a:latin typeface="Arial Narrow" panose="020B0606020202030204" pitchFamily="34" charset="0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8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800200"/>
          </a:xfrm>
        </p:spPr>
        <p:txBody>
          <a:bodyPr>
            <a:noAutofit/>
          </a:bodyPr>
          <a:lstStyle/>
          <a:p>
            <a:r>
              <a:rPr lang="ru-RU" sz="2800" b="1" dirty="0"/>
              <a:t>Закаливание — это система мероприятий, направленных на повы­шение устойчивости организма к различным воздействиям окружа­ющей среды (тепла, холода, солнца, атмосферного давления)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91264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mamapedia.com.ua/UploadImages/zakalivanie-det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128792" cy="441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933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Мотивации для формирования здорового образа жизни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Самосохранение.</a:t>
            </a:r>
          </a:p>
          <a:p>
            <a:pPr marL="0" indent="0">
              <a:buNone/>
            </a:pPr>
            <a:r>
              <a:rPr lang="ru-RU" dirty="0"/>
              <a:t>2. Подчинения этнокультурным требованиям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3. Получение </a:t>
            </a:r>
            <a:r>
              <a:rPr lang="ru-RU" dirty="0" smtClean="0"/>
              <a:t>удовлетворения </a:t>
            </a:r>
            <a:r>
              <a:rPr lang="ru-RU" dirty="0"/>
              <a:t>от самосовершенствования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4. Способность </a:t>
            </a:r>
            <a:r>
              <a:rPr lang="ru-RU" dirty="0" smtClean="0"/>
              <a:t>к изменениям в жизни</a:t>
            </a:r>
          </a:p>
          <a:p>
            <a:pPr marL="0" indent="0">
              <a:buNone/>
            </a:pPr>
            <a:r>
              <a:rPr lang="ru-RU" dirty="0"/>
              <a:t>5. Сексуальная </a:t>
            </a:r>
            <a:r>
              <a:rPr lang="ru-RU" dirty="0" smtClean="0"/>
              <a:t>реализация</a:t>
            </a:r>
          </a:p>
          <a:p>
            <a:pPr marL="0" indent="0">
              <a:buNone/>
            </a:pPr>
            <a:r>
              <a:rPr lang="ru-RU" dirty="0"/>
              <a:t>6. Достижение максимально возможной комфортности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762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82154"/>
          </a:xfrm>
        </p:spPr>
        <p:txBody>
          <a:bodyPr>
            <a:normAutofit/>
          </a:bodyPr>
          <a:lstStyle/>
          <a:p>
            <a:r>
              <a:rPr lang="ru-RU" sz="2800" b="1" dirty="0"/>
              <a:t>Решение проблемы по формированию здорового образа жизни у населения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Мероприятия:</a:t>
            </a:r>
          </a:p>
          <a:p>
            <a:r>
              <a:rPr lang="ru-RU" dirty="0" smtClean="0"/>
              <a:t>Правовые</a:t>
            </a:r>
          </a:p>
          <a:p>
            <a:r>
              <a:rPr lang="ru-RU" dirty="0" smtClean="0"/>
              <a:t>Социально-экономические</a:t>
            </a:r>
          </a:p>
          <a:p>
            <a:r>
              <a:rPr lang="ru-RU" dirty="0" smtClean="0"/>
              <a:t>Образовательно-воспитательные</a:t>
            </a:r>
          </a:p>
          <a:p>
            <a:r>
              <a:rPr lang="ru-RU" dirty="0" smtClean="0"/>
              <a:t>Семейные</a:t>
            </a:r>
          </a:p>
          <a:p>
            <a:r>
              <a:rPr lang="ru-RU" dirty="0" smtClean="0"/>
              <a:t>Медицинские</a:t>
            </a:r>
          </a:p>
          <a:p>
            <a:r>
              <a:rPr lang="ru-RU" dirty="0" smtClean="0"/>
              <a:t>Культурологические</a:t>
            </a:r>
          </a:p>
          <a:p>
            <a:r>
              <a:rPr lang="ru-RU" dirty="0" smtClean="0"/>
              <a:t>Юридические</a:t>
            </a:r>
          </a:p>
          <a:p>
            <a:r>
              <a:rPr lang="ru-RU" dirty="0" smtClean="0"/>
              <a:t>Экологические</a:t>
            </a:r>
          </a:p>
          <a:p>
            <a:r>
              <a:rPr lang="ru-RU" dirty="0"/>
              <a:t>Личностные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123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636912"/>
          </a:xfrm>
        </p:spPr>
        <p:txBody>
          <a:bodyPr>
            <a:noAutofit/>
          </a:bodyPr>
          <a:lstStyle/>
          <a:p>
            <a:r>
              <a:rPr lang="ru-RU" sz="2500" b="1" dirty="0"/>
              <a:t>Профилактика в здравоохранении (от греч. </a:t>
            </a:r>
            <a:r>
              <a:rPr lang="ru-RU" sz="2500" b="1" dirty="0" err="1"/>
              <a:t>prophilacticos</a:t>
            </a:r>
            <a:r>
              <a:rPr lang="ru-RU" sz="2500" b="1" dirty="0"/>
              <a:t> – предохранение, предупреждение) – практическая деятельность, посредством которой удается добиться сохранения и улучшения здоровья народонаселения, воспитания здорового молодого поколения, обеспечения высокой трудоспособности и продолжительной активной жизни</a:t>
            </a:r>
          </a:p>
        </p:txBody>
      </p:sp>
      <p:pic>
        <p:nvPicPr>
          <p:cNvPr id="4" name="Объект 3" descr="http://www.libsid.ru/images/stories/osnovi_soc_medicini/3/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78497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325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Уровни здоровья в медико-социальных исследованиях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>
                <a:latin typeface="Arial Narrow" panose="020B0606020202030204" pitchFamily="34" charset="0"/>
              </a:rPr>
              <a:t>Индивидуальное здоровье — здоровье отдельного человека. </a:t>
            </a:r>
          </a:p>
          <a:p>
            <a:r>
              <a:rPr lang="ru-RU" altLang="ru-RU" dirty="0">
                <a:latin typeface="Arial Narrow" panose="020B0606020202030204" pitchFamily="34" charset="0"/>
              </a:rPr>
              <a:t>Групповое здоровье — здоровье социальных и этнических групп. </a:t>
            </a:r>
          </a:p>
          <a:p>
            <a:r>
              <a:rPr lang="ru-RU" altLang="ru-RU" dirty="0">
                <a:latin typeface="Arial Narrow" panose="020B0606020202030204" pitchFamily="34" charset="0"/>
              </a:rPr>
              <a:t>Региональное здоровье — здоровье населения административных территорий. </a:t>
            </a:r>
          </a:p>
          <a:p>
            <a:r>
              <a:rPr lang="ru-RU" altLang="ru-RU" dirty="0">
                <a:latin typeface="Arial Narrow" panose="020B0606020202030204" pitchFamily="34" charset="0"/>
              </a:rPr>
              <a:t>Общественное здоровье — здоровье популяции, общества в целом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3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282" y="116632"/>
            <a:ext cx="8712968" cy="850106"/>
          </a:xfrm>
        </p:spPr>
        <p:txBody>
          <a:bodyPr>
            <a:noAutofit/>
          </a:bodyPr>
          <a:lstStyle/>
          <a:p>
            <a:pPr defTabSz="685800">
              <a:lnSpc>
                <a:spcPct val="90000"/>
              </a:lnSpc>
              <a:spcBef>
                <a:spcPts val="0"/>
              </a:spcBef>
            </a:pPr>
            <a:r>
              <a:rPr lang="ru-RU" sz="2800" b="1" dirty="0" smtClean="0"/>
              <a:t>Факторы, влияющие на здоровье населения</a:t>
            </a:r>
            <a:endParaRPr lang="ru-RU" sz="2800" dirty="0">
              <a:latin typeface="Cambria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400860"/>
              </p:ext>
            </p:extLst>
          </p:nvPr>
        </p:nvGraphicFramePr>
        <p:xfrm>
          <a:off x="477314" y="873919"/>
          <a:ext cx="842493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2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4/40/%D0%95%D1%81%D1%82%D0%B5%D1%81%D1%82%D0%B2%D0%B5%D0%BD%D0%BD%D0%BE%D0%B5_%D0%B4%D0%B2%D0%B8%D0%B6%D0%B5%D0%BD%D0%B8%D0%B5_%D0%A0%D0%BE%D1%81%D1%81%D0%B8%D0%B8_1927-1940.png/800px-%D0%95%D1%81%D1%82%D0%B5%D1%81%D1%82%D0%B2%D0%B5%D0%BD%D0%BD%D0%BE%D0%B5_%D0%B4%D0%B2%D0%B8%D0%B6%D0%B5%D0%BD%D0%B8%D0%B5_%D0%A0%D0%BE%D1%81%D1%81%D0%B8%D0%B8_1927-1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62000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7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980728"/>
          </a:xfrm>
        </p:spPr>
        <p:txBody>
          <a:bodyPr>
            <a:noAutofit/>
          </a:bodyPr>
          <a:lstStyle/>
          <a:p>
            <a:r>
              <a:rPr lang="ru-RU" sz="3600" dirty="0"/>
              <a:t>Естественное движение населения  РФ за </a:t>
            </a:r>
            <a:r>
              <a:rPr lang="ru-RU" sz="3600" dirty="0" smtClean="0"/>
              <a:t>1950-2014г.г</a:t>
            </a:r>
            <a:r>
              <a:rPr lang="ru-RU" sz="3600" dirty="0"/>
              <a:t>.</a:t>
            </a:r>
          </a:p>
        </p:txBody>
      </p:sp>
      <p:pic>
        <p:nvPicPr>
          <p:cNvPr id="1026" name="Picture 2" descr="https://upload.wikimedia.org/wikipedia/commons/0/03/%D0%95%D1%81%D1%82%D0%B5%D1%81%D1%82%D0%B2%D0%B5%D0%BD%D0%BD%D1%8B%D0%B9_%D0%BF%D1%80%D0%B8%D1%80%D0%BE%D1%81%D1%82_%D0%BD%D0%B0%D1%81%D0%B5%D0%BB%D0%B5%D0%BD%D0%B8%D1%8F_%D0%A0%D0%BE%D1%81%D1%81%D0%B8%D0%B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3116"/>
            <a:ext cx="9036496" cy="558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4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1B9D-1BC1-4E46-8C7A-B2F3148C5FB5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06908"/>
              </p:ext>
            </p:extLst>
          </p:nvPr>
        </p:nvGraphicFramePr>
        <p:xfrm>
          <a:off x="0" y="44624"/>
          <a:ext cx="9144000" cy="639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7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1641</Words>
  <Application>Microsoft Office PowerPoint</Application>
  <PresentationFormat>Экран (4:3)</PresentationFormat>
  <Paragraphs>267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Arial Narrow</vt:lpstr>
      <vt:lpstr>Calibri</vt:lpstr>
      <vt:lpstr>Cambria</vt:lpstr>
      <vt:lpstr>Times New Roman</vt:lpstr>
      <vt:lpstr>Wingdings</vt:lpstr>
      <vt:lpstr>Тема Office</vt:lpstr>
      <vt:lpstr>Лекция «Здоровый образ жизни. Основные компоненты ЗОЖ».</vt:lpstr>
      <vt:lpstr>Здоровье с позиций ВОЗ.</vt:lpstr>
      <vt:lpstr>Критерии общественного здоровья</vt:lpstr>
      <vt:lpstr>Социальные факторы, влияющие на здоровье</vt:lpstr>
      <vt:lpstr>Уровни здоровья в медико-социальных исследованиях</vt:lpstr>
      <vt:lpstr>Факторы, влияющие на здоровье населения</vt:lpstr>
      <vt:lpstr>Презентация PowerPoint</vt:lpstr>
      <vt:lpstr>Естественное движение населения  РФ за 1950-2014г.г.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Natural population growth, 2010</vt:lpstr>
      <vt:lpstr>Младенческая смертность в РФ</vt:lpstr>
      <vt:lpstr>Презентация PowerPoint</vt:lpstr>
      <vt:lpstr>Презентация PowerPoint</vt:lpstr>
      <vt:lpstr>Структура причин смертности в РФ за 2017 год</vt:lpstr>
      <vt:lpstr>Здоровый образ жизни</vt:lpstr>
      <vt:lpstr>Здоровый образ жизни: некоторые показатели 2017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Законодательные основы охраны здоровья граждан и формирования здорового образа жизни</vt:lpstr>
      <vt:lpstr>Законодательные основы охраны здоровья граждан и формирования здорового образа жизни (продолжение)</vt:lpstr>
      <vt:lpstr>Законодательные основы охраны здоровья граждан и формирования здорового образа жизни (продолжение)</vt:lpstr>
      <vt:lpstr>Приказ Министерства здравоохранения РФ от 30 сентября 2015 г. N 683н "Об утверждении Порядка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организациях" </vt:lpstr>
      <vt:lpstr>Понятие «образ жизни»— определенный тип жизнедеятельности человека, включающий в себя совокупность различных видов деятельности, поведение человека в повседневной жизни.</vt:lpstr>
      <vt:lpstr>Характеристики образа жизни</vt:lpstr>
      <vt:lpstr>Здоровый образ жизни в медицинской деятельности — это комплекс оздоровительных меро­приятий, обеспечивающий гармоничное развитие и укрепление здоровья, повышение работоспособности людей, продление их творческого долголетия</vt:lpstr>
      <vt:lpstr>Питание людей может быть оптимизировано за счет обогащенных, функциональных продуктов и биологически активных добавок к пище </vt:lpstr>
      <vt:lpstr>Личная гигиена является системообразующим элементом формирования и обеспечения здорового образа жизни (ЗОЖ) каждого человека.</vt:lpstr>
      <vt:lpstr>Соблюдение правил личной гигиены зависит от:</vt:lpstr>
      <vt:lpstr>Правила личной гигиены:</vt:lpstr>
      <vt:lpstr>Презентация PowerPoint</vt:lpstr>
      <vt:lpstr>Отсутствие вредных привычек</vt:lpstr>
      <vt:lpstr>Закаливание — это система мероприятий, направленных на повы­шение устойчивости организма к различным воздействиям окружа­ющей среды (тепла, холода, солнца, атмосферного давления)</vt:lpstr>
      <vt:lpstr>Мотивации для формирования здорового образа жизни</vt:lpstr>
      <vt:lpstr>Решение проблемы по формированию здорового образа жизни у населения</vt:lpstr>
      <vt:lpstr>Профилактика в здравоохранении (от греч. prophilacticos – предохранение, предупреждение) – практическая деятельность, посредством которой удается добиться сохранения и улучшения здоровья народонаселения, воспитания здорового молодого поколения, обеспечения высокой трудоспособности и продолжительной активной жизни</vt:lpstr>
    </vt:vector>
  </TitlesOfParts>
  <Company>ОрГМА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Естественное движение населения  РФ за 1990-2012г.г.</dc:title>
  <dc:creator>ОрГМА</dc:creator>
  <cp:lastModifiedBy>Сергей Перепелкин</cp:lastModifiedBy>
  <cp:revision>50</cp:revision>
  <cp:lastPrinted>2015-01-14T04:42:50Z</cp:lastPrinted>
  <dcterms:created xsi:type="dcterms:W3CDTF">2014-05-14T08:05:18Z</dcterms:created>
  <dcterms:modified xsi:type="dcterms:W3CDTF">2019-01-16T20:33:20Z</dcterms:modified>
</cp:coreProperties>
</file>