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2"/>
  </p:handoutMasterIdLst>
  <p:sldIdLst>
    <p:sldId id="256" r:id="rId2"/>
    <p:sldId id="257" r:id="rId3"/>
    <p:sldId id="258" r:id="rId4"/>
    <p:sldId id="286" r:id="rId5"/>
    <p:sldId id="259" r:id="rId6"/>
    <p:sldId id="267" r:id="rId7"/>
    <p:sldId id="270" r:id="rId8"/>
    <p:sldId id="290" r:id="rId9"/>
    <p:sldId id="289" r:id="rId10"/>
    <p:sldId id="282" r:id="rId11"/>
    <p:sldId id="295" r:id="rId12"/>
    <p:sldId id="296" r:id="rId13"/>
    <p:sldId id="266" r:id="rId14"/>
    <p:sldId id="263" r:id="rId15"/>
    <p:sldId id="264" r:id="rId16"/>
    <p:sldId id="261" r:id="rId17"/>
    <p:sldId id="269" r:id="rId18"/>
    <p:sldId id="268" r:id="rId19"/>
    <p:sldId id="271" r:id="rId20"/>
    <p:sldId id="272" r:id="rId21"/>
    <p:sldId id="273" r:id="rId22"/>
    <p:sldId id="294" r:id="rId23"/>
    <p:sldId id="292" r:id="rId24"/>
    <p:sldId id="280" r:id="rId25"/>
    <p:sldId id="288" r:id="rId26"/>
    <p:sldId id="297" r:id="rId27"/>
    <p:sldId id="278" r:id="rId28"/>
    <p:sldId id="298" r:id="rId29"/>
    <p:sldId id="293" r:id="rId30"/>
    <p:sldId id="287" r:id="rId3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72" autoAdjust="0"/>
    <p:restoredTop sz="94660"/>
  </p:normalViewPr>
  <p:slideViewPr>
    <p:cSldViewPr>
      <p:cViewPr varScale="1">
        <p:scale>
          <a:sx n="56" d="100"/>
          <a:sy n="56" d="100"/>
        </p:scale>
        <p:origin x="1392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1" d="100"/>
          <a:sy n="71" d="100"/>
        </p:scale>
        <p:origin x="-279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40C9CF-19C1-4BEE-91B5-CE46C9A9FB79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48C951-200E-4932-9A3C-A412F3001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3488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4C7D6-A873-44EB-B63D-8E9CB7567CA3}" type="datetimeFigureOut">
              <a:rPr lang="ru-RU"/>
              <a:pPr>
                <a:defRPr/>
              </a:pPr>
              <a:t>08.02.2017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343E4-57D0-432D-BB56-4A3BF4B374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29B6A-D4AB-4F56-B3E2-1C92BE252190}" type="datetimeFigureOut">
              <a:rPr lang="ru-RU"/>
              <a:pPr>
                <a:defRPr/>
              </a:pPr>
              <a:t>08.02.2017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735B5-0A43-4B10-9F31-E829BA7104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FB323-B469-4C2B-9C4B-DFA70E76FC8D}" type="datetimeFigureOut">
              <a:rPr lang="ru-RU"/>
              <a:pPr>
                <a:defRPr/>
              </a:pPr>
              <a:t>08.02.2017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DAF2A-4984-4DF4-938C-0B8A2DDDA0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8BAFA-EB46-47BF-A3AE-A9702EB2CC72}" type="datetimeFigureOut">
              <a:rPr lang="ru-RU"/>
              <a:pPr>
                <a:defRPr/>
              </a:pPr>
              <a:t>08.02.2017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E2738-940D-4E94-88F9-FFC7C66861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A6A68-0254-4F4B-81C4-67202BDA70F9}" type="datetimeFigureOut">
              <a:rPr lang="ru-RU"/>
              <a:pPr>
                <a:defRPr/>
              </a:pPr>
              <a:t>08.02.2017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D871D-39B3-469B-94D1-8C6C205CAF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21A242-FCA6-421E-83C9-9A37131887DF}" type="datetimeFigureOut">
              <a:rPr lang="ru-RU"/>
              <a:pPr>
                <a:defRPr/>
              </a:pPr>
              <a:t>08.02.2017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F1BD9-65B2-466A-83B0-7FEE38345B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3732B-C0BD-489F-AC0B-9CB0CC839494}" type="datetimeFigureOut">
              <a:rPr lang="ru-RU"/>
              <a:pPr>
                <a:defRPr/>
              </a:pPr>
              <a:t>08.02.2017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3411D-EA5A-4356-9AE4-D96A8C2307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B8E95-A889-4E38-B5E1-5083F039E8D7}" type="datetimeFigureOut">
              <a:rPr lang="ru-RU"/>
              <a:pPr>
                <a:defRPr/>
              </a:pPr>
              <a:t>08.02.2017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C882D-1C13-4000-9F21-CAE520C3E8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D3FD5-A19D-41BA-A443-B3F36D180BA1}" type="datetimeFigureOut">
              <a:rPr lang="ru-RU"/>
              <a:pPr>
                <a:defRPr/>
              </a:pPr>
              <a:t>08.02.2017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EDAD7-7847-470F-9835-4D92428A85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82186-F3EF-4E7D-9979-E047DDB31ED9}" type="datetimeFigureOut">
              <a:rPr lang="ru-RU"/>
              <a:pPr>
                <a:defRPr/>
              </a:pPr>
              <a:t>08.02.2017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68BC7-06F3-432F-8F0D-187A0F1349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9818F-1A84-4D1D-9730-4E71ED0E9A5F}" type="datetimeFigureOut">
              <a:rPr lang="ru-RU"/>
              <a:pPr>
                <a:defRPr/>
              </a:pPr>
              <a:t>08.02.2017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85177-E156-4850-BD0C-4A035A9A51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505DFA9-5F57-428D-ABF4-2136A6FC4F10}" type="datetimeFigureOut">
              <a:rPr lang="ru-RU"/>
              <a:pPr>
                <a:defRPr/>
              </a:pPr>
              <a:t>08.02.2017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2188BD1-79B7-4250-B105-1D739F2221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2.jpeg"/><Relationship Id="rId7" Type="http://schemas.openxmlformats.org/officeDocument/2006/relationships/image" Target="../media/image2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23.jpe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microsoft.com/office/2007/relationships/hdphoto" Target="../media/hdphoto7.wdp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12" Type="http://schemas.openxmlformats.org/officeDocument/2006/relationships/image" Target="../media/image80.jpeg"/><Relationship Id="rId17" Type="http://schemas.microsoft.com/office/2007/relationships/hdphoto" Target="../media/hdphoto9.wdp"/><Relationship Id="rId2" Type="http://schemas.openxmlformats.org/officeDocument/2006/relationships/image" Target="../media/image5.jpeg"/><Relationship Id="rId16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eg"/><Relationship Id="rId11" Type="http://schemas.microsoft.com/office/2007/relationships/hdphoto" Target="../media/hdphoto6.wdp"/><Relationship Id="rId5" Type="http://schemas.openxmlformats.org/officeDocument/2006/relationships/image" Target="../media/image74.jpeg"/><Relationship Id="rId15" Type="http://schemas.microsoft.com/office/2007/relationships/hdphoto" Target="../media/hdphoto8.wdp"/><Relationship Id="rId10" Type="http://schemas.openxmlformats.org/officeDocument/2006/relationships/image" Target="../media/image79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Relationship Id="rId14" Type="http://schemas.openxmlformats.org/officeDocument/2006/relationships/image" Target="../media/image8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13318" name="Picture 12" descr="5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6888" y="4437063"/>
            <a:ext cx="1190625" cy="1800225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13320" name="Picture 13" descr="http://rk.karelia.ru/wp-content/uploads/2015/09/chto_sohranyayut_v_pamyat_o_voyne_0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3813" y="-7938"/>
            <a:ext cx="9144001" cy="7346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-23894" y="1052735"/>
            <a:ext cx="9167893" cy="6542335"/>
          </a:xfrm>
          <a:prstGeom prst="flowChartDocument">
            <a:avLst/>
          </a:prstGeom>
          <a:noFill/>
          <a:ln>
            <a:noFill/>
          </a:ln>
          <a:effectLst/>
          <a:extLst/>
        </p:spPr>
      </p:pic>
      <p:pic>
        <p:nvPicPr>
          <p:cNvPr id="13322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620713"/>
            <a:ext cx="2347913" cy="645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3" name="Прямоугольник 3"/>
          <p:cNvSpPr>
            <a:spLocks noChangeArrowheads="1"/>
          </p:cNvSpPr>
          <p:nvPr/>
        </p:nvSpPr>
        <p:spPr bwMode="auto">
          <a:xfrm>
            <a:off x="2915816" y="1988840"/>
            <a:ext cx="5832648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Bookman Old Style" pitchFamily="18" charset="0"/>
              </a:rPr>
              <a:t>Музей истории ОрГМУ             как центр патриотического воспитания </a:t>
            </a:r>
            <a:r>
              <a:rPr lang="ru-RU" sz="3200" b="1" dirty="0" smtClean="0">
                <a:solidFill>
                  <a:schemeClr val="bg1"/>
                </a:solidFill>
                <a:latin typeface="Bookman Old Style" pitchFamily="18" charset="0"/>
              </a:rPr>
              <a:t>молодежи 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Bookman Old Style" pitchFamily="18" charset="0"/>
              </a:rPr>
              <a:t>на </a:t>
            </a:r>
            <a:r>
              <a:rPr lang="ru-RU" sz="3200" b="1" dirty="0">
                <a:solidFill>
                  <a:schemeClr val="bg1"/>
                </a:solidFill>
                <a:latin typeface="Bookman Old Style" pitchFamily="18" charset="0"/>
              </a:rPr>
              <a:t>материалах истории </a:t>
            </a:r>
            <a:endParaRPr lang="ru-RU" sz="3200" b="1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Bookman Old Style" pitchFamily="18" charset="0"/>
              </a:rPr>
              <a:t>и </a:t>
            </a:r>
            <a:r>
              <a:rPr lang="ru-RU" sz="3200" b="1" dirty="0">
                <a:solidFill>
                  <a:schemeClr val="bg1"/>
                </a:solidFill>
                <a:latin typeface="Bookman Old Style" pitchFamily="18" charset="0"/>
              </a:rPr>
              <a:t>традиций медицинского вуза</a:t>
            </a:r>
            <a:endParaRPr lang="ru-RU" sz="3200" dirty="0">
              <a:solidFill>
                <a:schemeClr val="bg1"/>
              </a:solidFill>
              <a:latin typeface="Bookman Old Style" pitchFamily="18" charset="0"/>
            </a:endParaRPr>
          </a:p>
          <a:p>
            <a:pPr algn="r"/>
            <a:endParaRPr lang="en-US" dirty="0">
              <a:solidFill>
                <a:schemeClr val="bg1"/>
              </a:solidFill>
              <a:latin typeface="Bookman Old Style" pitchFamily="18" charset="0"/>
            </a:endParaRPr>
          </a:p>
          <a:p>
            <a:pPr algn="r"/>
            <a:r>
              <a:rPr lang="ru-RU" sz="2000" b="1" dirty="0">
                <a:solidFill>
                  <a:schemeClr val="bg1"/>
                </a:solidFill>
                <a:latin typeface="Bookman Old Style" pitchFamily="18" charset="0"/>
              </a:rPr>
              <a:t>АВТОРЫ:</a:t>
            </a:r>
          </a:p>
          <a:p>
            <a:pPr algn="r"/>
            <a:r>
              <a:rPr lang="ru-RU" sz="1600" dirty="0">
                <a:solidFill>
                  <a:schemeClr val="bg1"/>
                </a:solidFill>
                <a:latin typeface="Bookman Old Style" pitchFamily="18" charset="0"/>
              </a:rPr>
              <a:t>Основатель и научный руководитель Музея истории ОрГМУ, заслуженный деятель науки РФ, профессор Каган Илья Иосифович;</a:t>
            </a:r>
          </a:p>
          <a:p>
            <a:pPr algn="r"/>
            <a:r>
              <a:rPr lang="ru-RU" sz="1600" dirty="0">
                <a:solidFill>
                  <a:schemeClr val="bg1"/>
                </a:solidFill>
                <a:latin typeface="Bookman Old Style" pitchFamily="18" charset="0"/>
              </a:rPr>
              <a:t>з</a:t>
            </a:r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аведующая </a:t>
            </a:r>
            <a:r>
              <a:rPr lang="ru-RU" sz="1600" dirty="0">
                <a:solidFill>
                  <a:schemeClr val="bg1"/>
                </a:solidFill>
                <a:latin typeface="Bookman Old Style" pitchFamily="18" charset="0"/>
              </a:rPr>
              <a:t>Музеем истории ОрГМУ, член Союза писателей России Филатова Светлана Сергеевна.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37891" name="Picture 2" descr="C:\Users\Test\Desktop\патриотическое\Red-dotted-pattern-wallpaper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588" y="14288"/>
            <a:ext cx="9907588" cy="6843712"/>
          </a:xfrm>
        </p:spPr>
      </p:pic>
      <p:pic>
        <p:nvPicPr>
          <p:cNvPr id="5" name="Picture 4" descr="08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9396" y="1236512"/>
            <a:ext cx="4684310" cy="52792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6" name="Picture 4" descr="0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174116"/>
            <a:ext cx="4015472" cy="540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23528" y="404664"/>
            <a:ext cx="9289032" cy="646331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Bookman Old Style" pitchFamily="18" charset="0"/>
              </a:rPr>
              <a:t>Картинная галерея Л. Ф </a:t>
            </a:r>
            <a:r>
              <a:rPr lang="ru-RU" sz="36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Bookman Old Style" pitchFamily="18" charset="0"/>
              </a:rPr>
              <a:t>Е</a:t>
            </a:r>
            <a:r>
              <a:rPr lang="ru-RU" sz="36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Bookman Old Style" pitchFamily="18" charset="0"/>
              </a:rPr>
              <a:t>ременко</a:t>
            </a:r>
            <a:endParaRPr lang="ru-RU" sz="3600" b="1" dirty="0">
              <a:solidFill>
                <a:schemeClr val="tx2">
                  <a:lumMod val="40000"/>
                  <a:lumOff val="60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37891" name="Picture 2" descr="C:\Users\Test\Desktop\патриотическое\Red-dotted-pattern-wallpaper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588" y="14288"/>
            <a:ext cx="9907588" cy="6843712"/>
          </a:xfrm>
        </p:spPr>
      </p:pic>
      <p:pic>
        <p:nvPicPr>
          <p:cNvPr id="3076" name="Picture 4" descr="C:\Users\Test\Documents\Картинная галерея Еременко\P101037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3422004"/>
            <a:ext cx="4316582" cy="32374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Test\Documents\Картинная галерея Еременко\P1010378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867" r="3231"/>
          <a:stretch/>
        </p:blipFill>
        <p:spPr bwMode="auto">
          <a:xfrm>
            <a:off x="5067213" y="3422004"/>
            <a:ext cx="4053385" cy="32374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Test\Documents\Картинная галерея Еременко\P1010379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035"/>
          <a:stretch/>
        </p:blipFill>
        <p:spPr bwMode="auto">
          <a:xfrm>
            <a:off x="5067359" y="188641"/>
            <a:ext cx="4053239" cy="30717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Test\Documents\Картинная галерея Еременко\P1010370.JPG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019" b="12727"/>
          <a:stretch/>
        </p:blipFill>
        <p:spPr bwMode="auto">
          <a:xfrm>
            <a:off x="611560" y="188640"/>
            <a:ext cx="4316582" cy="30717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36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37891" name="Picture 2" descr="C:\Users\Test\Desktop\патриотическое\Red-dotted-pattern-wallpaper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588" y="14288"/>
            <a:ext cx="9907588" cy="6843712"/>
          </a:xfrm>
        </p:spPr>
      </p:pic>
      <p:pic>
        <p:nvPicPr>
          <p:cNvPr id="3079" name="Picture 7" descr="C:\Users\Test\Documents\Картинная галерея Еременко\P101047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6883" y="197425"/>
            <a:ext cx="4172924" cy="31296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Test\Documents\Картинная галерея Еременко\3-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839" y="204016"/>
            <a:ext cx="4596089" cy="31529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C:\Users\Test\Documents\Картинная галерея Еременко\фото музея еременко 068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33970" y="3068960"/>
            <a:ext cx="4449375" cy="35223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88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23555" name="Picture 2" descr="C:\Users\Test\Desktop\патриотическое\Red-dotted-pattern-wallpaper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588" y="14288"/>
            <a:ext cx="9907588" cy="6843712"/>
          </a:xfrm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09939" y="4221088"/>
            <a:ext cx="4467349" cy="1865126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В памяти сотрудников и выпускников,   в делах родного института 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они   остались   навсегда</a:t>
            </a:r>
          </a:p>
        </p:txBody>
      </p:sp>
      <p:pic>
        <p:nvPicPr>
          <p:cNvPr id="23557" name="Picture 6" descr="6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74" y="188640"/>
            <a:ext cx="4749800" cy="33099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558" name="Picture 7" descr="6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5050" y="3284984"/>
            <a:ext cx="4910137" cy="33924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5076056" y="162338"/>
            <a:ext cx="46791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Bookman Old Style" pitchFamily="18" charset="0"/>
              </a:rPr>
              <a:t>Раздел № 2. </a:t>
            </a:r>
          </a:p>
          <a:p>
            <a:pPr algn="ctr"/>
            <a:endParaRPr lang="ru-RU" sz="3200" b="1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Bookman Old Style" pitchFamily="18" charset="0"/>
              </a:rPr>
              <a:t>Основные экспозиции Музея для работы по патриотическому воспитанию</a:t>
            </a:r>
            <a:endParaRPr lang="ru-RU" sz="28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20483" name="Picture 2" descr="C:\Users\Test\Desktop\патриотическое\Red-dotted-pattern-wallpaper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588" y="14288"/>
            <a:ext cx="9907588" cy="6843712"/>
          </a:xfrm>
        </p:spPr>
      </p:pic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190500" y="144463"/>
            <a:ext cx="9417050" cy="523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Участники Великой Отечественной  войны</a:t>
            </a:r>
          </a:p>
        </p:txBody>
      </p:sp>
      <p:pic>
        <p:nvPicPr>
          <p:cNvPr id="6" name="Picture 7" descr="4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832907"/>
            <a:ext cx="3529012" cy="29035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7" name="Picture 8" descr="4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1962" y="832907"/>
            <a:ext cx="3602038" cy="29511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8" name="Picture 6" descr="4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3736444"/>
            <a:ext cx="3559175" cy="2870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9" name="Picture 7" descr="4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3736444"/>
            <a:ext cx="3522663" cy="285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21507" name="Picture 2" descr="C:\Users\Test\Desktop\патриотическое\Red-dotted-pattern-wallpaper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588" y="14288"/>
            <a:ext cx="9907588" cy="6843712"/>
          </a:xfrm>
        </p:spPr>
      </p:pic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2140024" y="145875"/>
            <a:ext cx="5895975" cy="408623"/>
          </a:xfrm>
          <a:prstGeom prst="roundRect">
            <a:avLst/>
          </a:prstGeom>
          <a:ln>
            <a:headEnd/>
            <a:tailEnd/>
          </a:ln>
          <a:effectLst>
            <a:innerShdw blurRad="63500" dist="50800" dir="8100000">
              <a:prstClr val="black">
                <a:alpha val="50000"/>
              </a:prstClr>
            </a:innerShdw>
          </a:effectLst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b="1" cap="all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Реликвии Великой Отечественной войны</a:t>
            </a:r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4899025" y="661988"/>
            <a:ext cx="4474807" cy="306467"/>
          </a:xfrm>
          <a:prstGeom prst="roundRect">
            <a:avLst/>
          </a:prstGeom>
          <a:ln>
            <a:headEnd/>
            <a:tailEnd/>
          </a:ln>
          <a:effectLst>
            <a:innerShdw blurRad="63500" dist="50800" dir="8100000">
              <a:prstClr val="black">
                <a:alpha val="50000"/>
              </a:prstClr>
            </a:innerShdw>
          </a:effectLst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1200" b="1" cap="all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Благодарности Верховного Главнокомандующего </a:t>
            </a: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755576" y="658958"/>
            <a:ext cx="3533775" cy="306467"/>
          </a:xfrm>
          <a:prstGeom prst="roundRect">
            <a:avLst/>
          </a:prstGeom>
          <a:ln>
            <a:headEnd/>
            <a:tailEnd/>
          </a:ln>
          <a:effectLst>
            <a:innerShdw blurRad="63500" dist="50800" dir="8100000">
              <a:prstClr val="black">
                <a:alpha val="50000"/>
              </a:prstClr>
            </a:innerShdw>
          </a:effectLst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1200" b="1" cap="all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Документы военного времени </a:t>
            </a:r>
          </a:p>
        </p:txBody>
      </p:sp>
      <p:pic>
        <p:nvPicPr>
          <p:cNvPr id="8" name="Picture 12" descr="5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1413" y="1149350"/>
            <a:ext cx="1349375" cy="20399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9" name="Picture 13" descr="50"/>
          <p:cNvPicPr>
            <a:picLocks noChangeAspect="1" noChangeArrowheads="1"/>
          </p:cNvPicPr>
          <p:nvPr/>
        </p:nvPicPr>
        <p:blipFill>
          <a:blip r:embed="rId4" cstate="screen">
            <a:lum bright="18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1613" y="1149350"/>
            <a:ext cx="1374775" cy="20399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" name="Picture 15" descr="5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1663" y="1149350"/>
            <a:ext cx="1468437" cy="20399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1" name="Picture 17" descr="5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725" y="3502025"/>
            <a:ext cx="1482725" cy="29606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2" name="Picture 11" descr="49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288" y="3502025"/>
            <a:ext cx="1993900" cy="29606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3" name="Picture 18" descr="5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39950" y="4645025"/>
            <a:ext cx="2349500" cy="1651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4" name="Picture 19" descr="5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11375" y="2754313"/>
            <a:ext cx="2359025" cy="14970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5" name="Picture 20" descr="57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3" y="4059238"/>
            <a:ext cx="1625600" cy="20526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6" name="Picture 12" descr="47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425" y="1282700"/>
            <a:ext cx="1422400" cy="2416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7" name="Picture 13" descr="48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3438" y="1252538"/>
            <a:ext cx="2349500" cy="1206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18435" name="Picture 2" descr="C:\Users\Test\Desktop\патриотическое\Red-dotted-pattern-wallpaper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588" y="14288"/>
            <a:ext cx="9907588" cy="6843712"/>
          </a:xfrm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01601" y="-5687"/>
            <a:ext cx="9612312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Материалы об основателях и ректорах</a:t>
            </a:r>
            <a:r>
              <a:rPr lang="en-US" sz="24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 </a:t>
            </a:r>
            <a:r>
              <a:rPr lang="ru-RU" sz="24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университета</a:t>
            </a:r>
          </a:p>
        </p:txBody>
      </p:sp>
      <p:pic>
        <p:nvPicPr>
          <p:cNvPr id="6" name="Picture 5" descr="3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0950" y="4833938"/>
            <a:ext cx="4652963" cy="2025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7" name="Picture 7" descr="3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75" y="4830763"/>
            <a:ext cx="4657725" cy="20272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8" name="Picture 4" descr="3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88" y="2663825"/>
            <a:ext cx="4646612" cy="20970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9" name="Picture 6" descr="3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0950" y="2663825"/>
            <a:ext cx="4645025" cy="20970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0" name="Picture 8" descr="3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0950" y="528638"/>
            <a:ext cx="4643438" cy="20716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1" name="Picture 9" descr="34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0" y="554038"/>
            <a:ext cx="4635500" cy="20462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26627" name="Picture 2" descr="C:\Users\Test\Desktop\патриотическое\Red-dotted-pattern-wallpaper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588" y="14288"/>
            <a:ext cx="9907588" cy="6843712"/>
          </a:xfrm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136650" y="0"/>
            <a:ext cx="7524750" cy="641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Научные школы университета</a:t>
            </a:r>
          </a:p>
        </p:txBody>
      </p:sp>
      <p:pic>
        <p:nvPicPr>
          <p:cNvPr id="6" name="Picture 5" descr="6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880" y="932789"/>
            <a:ext cx="2262902" cy="3287613"/>
          </a:xfrm>
          <a:prstGeom prst="rect">
            <a:avLst/>
          </a:prstGeom>
          <a:ln w="38100" cap="sq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7" name="Picture 7" descr="7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895423"/>
            <a:ext cx="2261383" cy="3316695"/>
          </a:xfrm>
          <a:prstGeom prst="rect">
            <a:avLst/>
          </a:prstGeom>
          <a:ln w="38100" cap="sq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" name="Picture 8" descr="71"/>
          <p:cNvPicPr>
            <a:picLocks noChangeAspect="1" noChangeArrowheads="1"/>
          </p:cNvPicPr>
          <p:nvPr/>
        </p:nvPicPr>
        <p:blipFill>
          <a:blip r:embed="rId5" cstate="screen">
            <a:lum brigh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8888" y="895423"/>
            <a:ext cx="2258055" cy="3248099"/>
          </a:xfrm>
          <a:prstGeom prst="rect">
            <a:avLst/>
          </a:prstGeom>
          <a:ln w="38100" cap="sq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0" name="Picture 5" descr="68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3290531"/>
            <a:ext cx="2314374" cy="3333739"/>
          </a:xfrm>
          <a:prstGeom prst="rect">
            <a:avLst/>
          </a:prstGeom>
          <a:ln w="38100" cap="sq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1" name="Picture 6" descr="69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3290531"/>
            <a:ext cx="2304256" cy="3321580"/>
          </a:xfrm>
          <a:prstGeom prst="rect">
            <a:avLst/>
          </a:prstGeom>
          <a:ln w="38100" cap="sq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2" name="Picture 4" descr="70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6296" y="3274869"/>
            <a:ext cx="2306724" cy="3333739"/>
          </a:xfrm>
          <a:prstGeom prst="rect">
            <a:avLst/>
          </a:prstGeom>
          <a:ln w="38100" cap="sq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25603" name="Picture 2" descr="C:\Users\Test\Desktop\патриотическое\Red-dotted-pattern-wallpaper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588" y="14288"/>
            <a:ext cx="9907588" cy="6843712"/>
          </a:xfrm>
        </p:spPr>
      </p:pic>
      <p:pic>
        <p:nvPicPr>
          <p:cNvPr id="25604" name="Picture 6" descr="3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 bwMode="auto">
          <a:xfrm>
            <a:off x="128588" y="1428750"/>
            <a:ext cx="3095625" cy="4808538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</p:spPr>
      </p:pic>
      <p:pic>
        <p:nvPicPr>
          <p:cNvPr id="25605" name="Picture 7" descr="3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 bwMode="auto">
          <a:xfrm>
            <a:off x="3368675" y="1428750"/>
            <a:ext cx="3151188" cy="4808538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</p:spPr>
      </p:pic>
      <p:pic>
        <p:nvPicPr>
          <p:cNvPr id="25606" name="Picture 8" descr="3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 bwMode="auto">
          <a:xfrm>
            <a:off x="6665913" y="1428750"/>
            <a:ext cx="3111500" cy="4808538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</p:spPr>
      </p:pic>
      <p:pic>
        <p:nvPicPr>
          <p:cNvPr id="25607" name="Picture 13" descr="38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8388" y="422275"/>
            <a:ext cx="5135562" cy="593725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28675" name="Picture 2" descr="C:\Users\Test\Desktop\патриотическое\Red-dotted-pattern-wallpaper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588" y="14288"/>
            <a:ext cx="9907588" cy="6843712"/>
          </a:xfrm>
        </p:spPr>
      </p:pic>
      <p:pic>
        <p:nvPicPr>
          <p:cNvPr id="5" name="Picture 7" descr="0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975" y="193675"/>
            <a:ext cx="4030663" cy="6475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5" descr="0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9825" y="193675"/>
            <a:ext cx="3930650" cy="64785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14339" name="Picture 2" descr="C:\Users\Test\Desktop\патриотическое\Red-dotted-pattern-wallpaper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3231"/>
            <a:ext cx="9907588" cy="6843712"/>
          </a:xfrm>
        </p:spPr>
      </p:pic>
      <p:sp>
        <p:nvSpPr>
          <p:cNvPr id="5" name="TextBox 4"/>
          <p:cNvSpPr txBox="1"/>
          <p:nvPr/>
        </p:nvSpPr>
        <p:spPr>
          <a:xfrm>
            <a:off x="5023549" y="404664"/>
            <a:ext cx="4535487" cy="2678113"/>
          </a:xfrm>
          <a:prstGeom prst="rect">
            <a:avLst/>
          </a:prstGeom>
          <a:solidFill>
            <a:srgbClr val="DAEDEF"/>
          </a:solidFill>
          <a:ln w="38100" cap="flat" cmpd="sng" algn="ctr">
            <a:solidFill>
              <a:srgbClr val="92D05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>
                <a:solidFill>
                  <a:srgbClr val="C00000"/>
                </a:solidFill>
                <a:latin typeface="Arial"/>
                <a:cs typeface="Times New Roman" pitchFamily="18" charset="0"/>
              </a:rPr>
              <a:t>МУЗЕЙ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>
                <a:solidFill>
                  <a:srgbClr val="C00000"/>
                </a:solidFill>
                <a:latin typeface="Arial"/>
                <a:cs typeface="Times New Roman" pitchFamily="18" charset="0"/>
              </a:rPr>
              <a:t>Истории Оренбургского государственного медицинского университета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>
                <a:solidFill>
                  <a:srgbClr val="C00000"/>
                </a:solidFill>
                <a:latin typeface="Arial"/>
                <a:cs typeface="Times New Roman" pitchFamily="18" charset="0"/>
              </a:rPr>
              <a:t>Открыт 18 июня 1982 г.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>
                <a:solidFill>
                  <a:srgbClr val="C00000"/>
                </a:solidFill>
                <a:latin typeface="Arial"/>
                <a:cs typeface="Times New Roman" pitchFamily="18" charset="0"/>
              </a:rPr>
              <a:t>С 1992 г. – «Народный Музей»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>
                <a:solidFill>
                  <a:srgbClr val="C00000"/>
                </a:solidFill>
                <a:latin typeface="Arial"/>
                <a:cs typeface="Times New Roman" pitchFamily="18" charset="0"/>
              </a:rPr>
              <a:t>Расширен и полностью реконструирован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>
                <a:solidFill>
                  <a:srgbClr val="C00000"/>
                </a:solidFill>
                <a:latin typeface="Arial"/>
                <a:cs typeface="Times New Roman" pitchFamily="18" charset="0"/>
              </a:rPr>
              <a:t>в 2004 г. к 60-летию ОрГМУ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>
                <a:solidFill>
                  <a:srgbClr val="C00000"/>
                </a:solidFill>
                <a:latin typeface="Arial"/>
                <a:cs typeface="Times New Roman" pitchFamily="18" charset="0"/>
              </a:rPr>
              <a:t>Организатор, автор экспозиций и научный руководитель Музея – заслуженный деятель науки РФ, профессор И.И. Каган.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>
                <a:solidFill>
                  <a:srgbClr val="C00000"/>
                </a:solidFill>
                <a:latin typeface="Arial"/>
                <a:cs typeface="Times New Roman" pitchFamily="18" charset="0"/>
              </a:rPr>
              <a:t>Заведующие Музеем: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>
                <a:solidFill>
                  <a:srgbClr val="C00000"/>
                </a:solidFill>
                <a:latin typeface="Arial"/>
                <a:cs typeface="Times New Roman" pitchFamily="18" charset="0"/>
              </a:rPr>
              <a:t>в 1987-2003 гг. – Л.Б. </a:t>
            </a:r>
            <a:r>
              <a:rPr lang="ru-RU" sz="1200" b="1" kern="0" dirty="0" err="1">
                <a:solidFill>
                  <a:srgbClr val="C00000"/>
                </a:solidFill>
                <a:latin typeface="Arial"/>
                <a:cs typeface="Times New Roman" pitchFamily="18" charset="0"/>
              </a:rPr>
              <a:t>Авеличева</a:t>
            </a:r>
            <a:r>
              <a:rPr lang="ru-RU" sz="1200" b="1" kern="0" dirty="0">
                <a:solidFill>
                  <a:srgbClr val="C00000"/>
                </a:solidFill>
                <a:latin typeface="Arial"/>
                <a:cs typeface="Times New Roman" pitchFamily="18" charset="0"/>
              </a:rPr>
              <a:t>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>
                <a:solidFill>
                  <a:srgbClr val="C00000"/>
                </a:solidFill>
                <a:latin typeface="Arial"/>
                <a:cs typeface="Times New Roman" pitchFamily="18" charset="0"/>
              </a:rPr>
              <a:t>в 2003-2016 гг. – Т. В. Асабина;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>
                <a:solidFill>
                  <a:srgbClr val="C00000"/>
                </a:solidFill>
                <a:latin typeface="Arial"/>
                <a:cs typeface="Times New Roman" pitchFamily="18" charset="0"/>
              </a:rPr>
              <a:t>с сентября 2016 г. – С.С. Филатова.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23549" y="3113166"/>
            <a:ext cx="4543425" cy="3416300"/>
          </a:xfrm>
          <a:prstGeom prst="rect">
            <a:avLst/>
          </a:prstGeom>
          <a:solidFill>
            <a:srgbClr val="DAEDEF"/>
          </a:solidFill>
          <a:ln w="38100" cap="flat" cmpd="sng" algn="ctr">
            <a:solidFill>
              <a:srgbClr val="92D05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>
                <a:solidFill>
                  <a:srgbClr val="C00000"/>
                </a:solidFill>
                <a:latin typeface="Arial"/>
                <a:cs typeface="Times New Roman" pitchFamily="18" charset="0"/>
              </a:rPr>
              <a:t>Участники группы по сбору материалов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>
                <a:solidFill>
                  <a:srgbClr val="C00000"/>
                </a:solidFill>
                <a:latin typeface="Arial"/>
                <a:cs typeface="Times New Roman" pitchFamily="18" charset="0"/>
              </a:rPr>
              <a:t>И оформлению Музея в 1980-82 гг.: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>
                <a:solidFill>
                  <a:srgbClr val="C00000"/>
                </a:solidFill>
                <a:latin typeface="Arial"/>
                <a:cs typeface="Times New Roman" pitchFamily="18" charset="0"/>
              </a:rPr>
              <a:t>канд. мед. наук Р.Г. </a:t>
            </a:r>
            <a:r>
              <a:rPr lang="ru-RU" sz="1200" b="1" kern="0" dirty="0" err="1">
                <a:solidFill>
                  <a:srgbClr val="C00000"/>
                </a:solidFill>
                <a:latin typeface="Arial"/>
                <a:cs typeface="Times New Roman" pitchFamily="18" charset="0"/>
              </a:rPr>
              <a:t>Моршинин</a:t>
            </a:r>
            <a:r>
              <a:rPr lang="ru-RU" sz="1200" b="1" kern="0" dirty="0">
                <a:solidFill>
                  <a:srgbClr val="C00000"/>
                </a:solidFill>
                <a:latin typeface="Arial"/>
                <a:cs typeface="Times New Roman" pitchFamily="18" charset="0"/>
              </a:rPr>
              <a:t>, доцент В.И. Ким,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>
                <a:solidFill>
                  <a:srgbClr val="C00000"/>
                </a:solidFill>
                <a:latin typeface="Arial"/>
                <a:cs typeface="Times New Roman" pitchFamily="18" charset="0"/>
              </a:rPr>
              <a:t>доцент А.Е. </a:t>
            </a:r>
            <a:r>
              <a:rPr lang="ru-RU" sz="1200" b="1" kern="0" dirty="0" err="1">
                <a:solidFill>
                  <a:srgbClr val="C00000"/>
                </a:solidFill>
                <a:latin typeface="Arial"/>
                <a:cs typeface="Times New Roman" pitchFamily="18" charset="0"/>
              </a:rPr>
              <a:t>Красюк</a:t>
            </a:r>
            <a:r>
              <a:rPr lang="ru-RU" sz="1200" b="1" kern="0" dirty="0">
                <a:solidFill>
                  <a:srgbClr val="C00000"/>
                </a:solidFill>
                <a:latin typeface="Arial"/>
                <a:cs typeface="Times New Roman" pitchFamily="18" charset="0"/>
              </a:rPr>
              <a:t>, ст. преподаватель Р.Ш. </a:t>
            </a:r>
            <a:r>
              <a:rPr lang="ru-RU" sz="1200" b="1" kern="0" dirty="0" err="1">
                <a:solidFill>
                  <a:srgbClr val="C00000"/>
                </a:solidFill>
                <a:latin typeface="Arial"/>
                <a:cs typeface="Times New Roman" pitchFamily="18" charset="0"/>
              </a:rPr>
              <a:t>Куваков</a:t>
            </a:r>
            <a:r>
              <a:rPr lang="ru-RU" sz="1200" b="1" kern="0" dirty="0">
                <a:solidFill>
                  <a:srgbClr val="C00000"/>
                </a:solidFill>
                <a:latin typeface="Arial"/>
                <a:cs typeface="Times New Roman" pitchFamily="18" charset="0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>
                <a:solidFill>
                  <a:srgbClr val="C00000"/>
                </a:solidFill>
                <a:latin typeface="Arial"/>
                <a:cs typeface="Times New Roman" pitchFamily="18" charset="0"/>
              </a:rPr>
              <a:t>Студенты-оформители: </a:t>
            </a:r>
            <a:r>
              <a:rPr lang="ru-RU" sz="1200" b="1" kern="0" dirty="0" err="1">
                <a:solidFill>
                  <a:srgbClr val="C00000"/>
                </a:solidFill>
                <a:latin typeface="Arial"/>
                <a:cs typeface="Times New Roman" pitchFamily="18" charset="0"/>
              </a:rPr>
              <a:t>Абдулгужин</a:t>
            </a:r>
            <a:r>
              <a:rPr lang="ru-RU" sz="1200" b="1" kern="0" dirty="0">
                <a:solidFill>
                  <a:srgbClr val="C00000"/>
                </a:solidFill>
                <a:latin typeface="Arial"/>
                <a:cs typeface="Times New Roman" pitchFamily="18" charset="0"/>
              </a:rPr>
              <a:t> Б., </a:t>
            </a:r>
            <a:r>
              <a:rPr lang="ru-RU" sz="1200" b="1" kern="0" dirty="0" err="1">
                <a:solidFill>
                  <a:srgbClr val="C00000"/>
                </a:solidFill>
                <a:latin typeface="Arial"/>
                <a:cs typeface="Times New Roman" pitchFamily="18" charset="0"/>
              </a:rPr>
              <a:t>Адегамов</a:t>
            </a:r>
            <a:r>
              <a:rPr lang="ru-RU" sz="1200" b="1" kern="0" dirty="0">
                <a:solidFill>
                  <a:srgbClr val="C00000"/>
                </a:solidFill>
                <a:latin typeface="Arial"/>
                <a:cs typeface="Times New Roman" pitchFamily="18" charset="0"/>
              </a:rPr>
              <a:t> Ш., Алтухов Ю., Аржанов С., Вдовина В., Карнаухов С., </a:t>
            </a:r>
            <a:r>
              <a:rPr lang="ru-RU" sz="1200" b="1" kern="0" dirty="0" err="1">
                <a:solidFill>
                  <a:srgbClr val="C00000"/>
                </a:solidFill>
                <a:latin typeface="Arial"/>
                <a:cs typeface="Times New Roman" pitchFamily="18" charset="0"/>
              </a:rPr>
              <a:t>Конденко</a:t>
            </a:r>
            <a:r>
              <a:rPr lang="ru-RU" sz="1200" b="1" kern="0" dirty="0">
                <a:solidFill>
                  <a:srgbClr val="C00000"/>
                </a:solidFill>
                <a:latin typeface="Arial"/>
                <a:cs typeface="Times New Roman" pitchFamily="18" charset="0"/>
              </a:rPr>
              <a:t> О., </a:t>
            </a:r>
            <a:r>
              <a:rPr lang="ru-RU" sz="1200" b="1" kern="0" dirty="0" err="1">
                <a:solidFill>
                  <a:srgbClr val="C00000"/>
                </a:solidFill>
                <a:latin typeface="Arial"/>
                <a:cs typeface="Times New Roman" pitchFamily="18" charset="0"/>
              </a:rPr>
              <a:t>Логвинов</a:t>
            </a:r>
            <a:r>
              <a:rPr lang="ru-RU" sz="1200" b="1" kern="0" dirty="0">
                <a:solidFill>
                  <a:srgbClr val="C00000"/>
                </a:solidFill>
                <a:latin typeface="Arial"/>
                <a:cs typeface="Times New Roman" pitchFamily="18" charset="0"/>
              </a:rPr>
              <a:t> В., Максименко И., </a:t>
            </a:r>
            <a:r>
              <a:rPr lang="ru-RU" sz="1200" b="1" kern="0" dirty="0" err="1">
                <a:solidFill>
                  <a:srgbClr val="C00000"/>
                </a:solidFill>
                <a:latin typeface="Arial"/>
                <a:cs typeface="Times New Roman" pitchFamily="18" charset="0"/>
              </a:rPr>
              <a:t>Нестерюк</a:t>
            </a:r>
            <a:r>
              <a:rPr lang="ru-RU" sz="1200" b="1" kern="0" dirty="0">
                <a:solidFill>
                  <a:srgbClr val="C00000"/>
                </a:solidFill>
                <a:latin typeface="Arial"/>
                <a:cs typeface="Times New Roman" pitchFamily="18" charset="0"/>
              </a:rPr>
              <a:t> А., Никулин Ю., </a:t>
            </a:r>
            <a:r>
              <a:rPr lang="ru-RU" sz="1200" b="1" kern="0" dirty="0" err="1">
                <a:solidFill>
                  <a:srgbClr val="C00000"/>
                </a:solidFill>
                <a:latin typeface="Arial"/>
                <a:cs typeface="Times New Roman" pitchFamily="18" charset="0"/>
              </a:rPr>
              <a:t>Покшаева</a:t>
            </a:r>
            <a:r>
              <a:rPr lang="ru-RU" sz="1200" b="1" kern="0" dirty="0">
                <a:solidFill>
                  <a:srgbClr val="C00000"/>
                </a:solidFill>
                <a:latin typeface="Arial"/>
                <a:cs typeface="Times New Roman" pitchFamily="18" charset="0"/>
              </a:rPr>
              <a:t> Е., </a:t>
            </a:r>
            <a:r>
              <a:rPr lang="ru-RU" sz="1200" b="1" kern="0" dirty="0" err="1">
                <a:solidFill>
                  <a:srgbClr val="C00000"/>
                </a:solidFill>
                <a:latin typeface="Arial"/>
                <a:cs typeface="Times New Roman" pitchFamily="18" charset="0"/>
              </a:rPr>
              <a:t>Рогоцкий</a:t>
            </a:r>
            <a:r>
              <a:rPr lang="ru-RU" sz="1200" b="1" kern="0" dirty="0">
                <a:solidFill>
                  <a:srgbClr val="C00000"/>
                </a:solidFill>
                <a:latin typeface="Arial"/>
                <a:cs typeface="Times New Roman" pitchFamily="18" charset="0"/>
              </a:rPr>
              <a:t> А., Русаков А., Сафронов Г., Фарафонтов А.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b="1" kern="0" dirty="0">
              <a:solidFill>
                <a:srgbClr val="C00000"/>
              </a:solidFill>
              <a:latin typeface="Arial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>
                <a:solidFill>
                  <a:srgbClr val="C00000"/>
                </a:solidFill>
                <a:latin typeface="Arial"/>
                <a:cs typeface="Times New Roman" pitchFamily="18" charset="0"/>
              </a:rPr>
              <a:t>В течение всех лет работы Музея и при его реконструкции в 2004 г. постоянную помощь оказывали сотрудники кафедры оперативной хирургии и клинической анатомии: доцент В.И. Ким,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>
                <a:solidFill>
                  <a:srgbClr val="C00000"/>
                </a:solidFill>
                <a:latin typeface="Arial"/>
                <a:cs typeface="Times New Roman" pitchFamily="18" charset="0"/>
              </a:rPr>
              <a:t>доцент И.Н. Фатеев, доцент С.Н. Лященко, ассистенты Т.К. </a:t>
            </a:r>
            <a:r>
              <a:rPr lang="ru-RU" sz="1200" b="1" kern="0" dirty="0" err="1">
                <a:solidFill>
                  <a:srgbClr val="C00000"/>
                </a:solidFill>
                <a:latin typeface="Arial"/>
                <a:cs typeface="Times New Roman" pitchFamily="18" charset="0"/>
              </a:rPr>
              <a:t>Самоделкина</a:t>
            </a:r>
            <a:r>
              <a:rPr lang="ru-RU" sz="1200" b="1" kern="0" dirty="0">
                <a:solidFill>
                  <a:srgbClr val="C00000"/>
                </a:solidFill>
                <a:latin typeface="Arial"/>
                <a:cs typeface="Times New Roman" pitchFamily="18" charset="0"/>
              </a:rPr>
              <a:t>, А.К. </a:t>
            </a:r>
            <a:r>
              <a:rPr lang="ru-RU" sz="1200" b="1" kern="0" dirty="0" err="1">
                <a:solidFill>
                  <a:srgbClr val="C00000"/>
                </a:solidFill>
                <a:latin typeface="Arial"/>
                <a:cs typeface="Times New Roman" pitchFamily="18" charset="0"/>
              </a:rPr>
              <a:t>Урбанский</a:t>
            </a:r>
            <a:r>
              <a:rPr lang="ru-RU" sz="1200" b="1" kern="0" dirty="0">
                <a:solidFill>
                  <a:srgbClr val="C00000"/>
                </a:solidFill>
                <a:latin typeface="Arial"/>
                <a:cs typeface="Times New Roman" pitchFamily="18" charset="0"/>
              </a:rPr>
              <a:t>, ст. лаборант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>
                <a:solidFill>
                  <a:srgbClr val="C00000"/>
                </a:solidFill>
                <a:latin typeface="Arial"/>
                <a:cs typeface="Times New Roman" pitchFamily="18" charset="0"/>
              </a:rPr>
              <a:t>З.Ф. Литвинова, фотограф Ш.М. </a:t>
            </a:r>
            <a:r>
              <a:rPr lang="ru-RU" sz="1200" b="1" kern="0" dirty="0" err="1">
                <a:solidFill>
                  <a:srgbClr val="C00000"/>
                </a:solidFill>
                <a:latin typeface="Arial"/>
                <a:cs typeface="Times New Roman" pitchFamily="18" charset="0"/>
              </a:rPr>
              <a:t>Адегамов</a:t>
            </a:r>
            <a:r>
              <a:rPr lang="ru-RU" sz="1200" b="1" kern="0" dirty="0">
                <a:solidFill>
                  <a:srgbClr val="C00000"/>
                </a:solidFill>
                <a:latin typeface="Arial"/>
                <a:cs typeface="Times New Roman" pitchFamily="18" charset="0"/>
              </a:rPr>
              <a:t>, препаратор В.И. </a:t>
            </a:r>
            <a:r>
              <a:rPr lang="ru-RU" sz="1200" b="1" kern="0" dirty="0" err="1">
                <a:solidFill>
                  <a:srgbClr val="C00000"/>
                </a:solidFill>
                <a:latin typeface="Arial"/>
                <a:cs typeface="Times New Roman" pitchFamily="18" charset="0"/>
              </a:rPr>
              <a:t>Севрюкова</a:t>
            </a:r>
            <a:r>
              <a:rPr lang="ru-RU" sz="1200" b="1" kern="0" dirty="0">
                <a:solidFill>
                  <a:srgbClr val="C00000"/>
                </a:solidFill>
                <a:latin typeface="Arial"/>
                <a:cs typeface="Times New Roman" pitchFamily="18" charset="0"/>
              </a:rPr>
              <a:t>, аспирант А.В. Пряхин.</a:t>
            </a:r>
          </a:p>
        </p:txBody>
      </p:sp>
      <p:pic>
        <p:nvPicPr>
          <p:cNvPr id="7" name="Picture 6" descr="http://lib.orgma.ru/jirbis2/images/Header/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933056"/>
            <a:ext cx="4391843" cy="24928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251519" y="404664"/>
            <a:ext cx="446385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dirty="0" smtClean="0">
                <a:solidFill>
                  <a:schemeClr val="bg1"/>
                </a:solidFill>
                <a:latin typeface="Bookman Old Style" pitchFamily="18" charset="0"/>
              </a:rPr>
              <a:t>Раздел №1</a:t>
            </a:r>
            <a:r>
              <a:rPr lang="ru-RU" sz="3200" dirty="0" smtClean="0">
                <a:solidFill>
                  <a:schemeClr val="bg1"/>
                </a:solidFill>
                <a:latin typeface="Bookman Old Style" pitchFamily="18" charset="0"/>
              </a:rPr>
              <a:t>. </a:t>
            </a:r>
          </a:p>
          <a:p>
            <a:pPr algn="ctr">
              <a:lnSpc>
                <a:spcPct val="150000"/>
              </a:lnSpc>
            </a:pPr>
            <a:r>
              <a:rPr lang="ru-RU" sz="3200" dirty="0" smtClean="0">
                <a:solidFill>
                  <a:schemeClr val="bg1"/>
                </a:solidFill>
                <a:latin typeface="Bookman Old Style" pitchFamily="18" charset="0"/>
              </a:rPr>
              <a:t>ОБЩИЕ ДАННЫЕ </a:t>
            </a:r>
          </a:p>
          <a:p>
            <a:pPr algn="ctr">
              <a:lnSpc>
                <a:spcPct val="150000"/>
              </a:lnSpc>
            </a:pPr>
            <a:r>
              <a:rPr lang="ru-RU" sz="3200" dirty="0" smtClean="0">
                <a:solidFill>
                  <a:schemeClr val="bg1"/>
                </a:solidFill>
                <a:latin typeface="Bookman Old Style" pitchFamily="18" charset="0"/>
              </a:rPr>
              <a:t>О МУЗЕЕ</a:t>
            </a:r>
            <a:r>
              <a:rPr lang="en-US" sz="3200" dirty="0" smtClean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3200" dirty="0" smtClean="0">
                <a:solidFill>
                  <a:schemeClr val="bg1"/>
                </a:solidFill>
                <a:latin typeface="Bookman Old Style" pitchFamily="18" charset="0"/>
              </a:rPr>
              <a:t>ИСТОРИИ ОрГМУ</a:t>
            </a:r>
            <a:endParaRPr lang="ru-RU" sz="3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29699" name="Picture 2" descr="C:\Users\Test\Desktop\патриотическое\Red-dotted-pattern-wallpaper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588" y="14288"/>
            <a:ext cx="9907588" cy="6843712"/>
          </a:xfrm>
        </p:spPr>
      </p:pic>
      <p:pic>
        <p:nvPicPr>
          <p:cNvPr id="6" name="Picture 5" descr="1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8288" y="4248150"/>
            <a:ext cx="3670300" cy="24431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7" name="Picture 6" descr="0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8288" y="142875"/>
            <a:ext cx="3670300" cy="3927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8" name="Picture 7" descr="09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875" y="152400"/>
            <a:ext cx="3957638" cy="6524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30723" name="Picture 2" descr="C:\Users\Test\Desktop\патриотическое\Red-dotted-pattern-wallpaper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588" y="14288"/>
            <a:ext cx="9907588" cy="6843712"/>
          </a:xfrm>
        </p:spPr>
      </p:pic>
      <p:pic>
        <p:nvPicPr>
          <p:cNvPr id="5" name="Picture 5" descr="1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0350" y="1052513"/>
            <a:ext cx="3130550" cy="51482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7" descr="1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" y="1057275"/>
            <a:ext cx="3035300" cy="5035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icture 6" descr="1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2175" y="404813"/>
            <a:ext cx="3000375" cy="5111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32771" name="Picture 2" descr="C:\Users\Test\Desktop\патриотическое\Red-dotted-pattern-wallpaper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588" y="14288"/>
            <a:ext cx="9907588" cy="6843712"/>
          </a:xfrm>
        </p:spPr>
      </p:pic>
      <p:pic>
        <p:nvPicPr>
          <p:cNvPr id="5" name="Picture 5" descr="2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20975" y="3593805"/>
            <a:ext cx="4448175" cy="31356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6" name="Picture 4" descr="2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638" y="117475"/>
            <a:ext cx="3684587" cy="3238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7" name="Picture 6" descr="2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2750" y="117475"/>
            <a:ext cx="3638550" cy="32400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35843" name="Picture 2" descr="C:\Users\Test\Desktop\патриотическое\Red-dotted-pattern-wallpaper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588" y="14288"/>
            <a:ext cx="9907588" cy="6843712"/>
          </a:xfrm>
        </p:spPr>
      </p:pic>
      <p:pic>
        <p:nvPicPr>
          <p:cNvPr id="5" name="Picture 5" descr="Scan000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075" y="1422400"/>
            <a:ext cx="1506538" cy="2366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6" descr="Scan001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5713" y="1401763"/>
            <a:ext cx="1477962" cy="2387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7" name="Picture 7" descr="Scan001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0538" y="1411288"/>
            <a:ext cx="1485900" cy="2378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8" name="Picture 8" descr="Scan001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7113" y="1422400"/>
            <a:ext cx="1497012" cy="2366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9" name="Picture 4" descr="Scan001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7975" y="1411288"/>
            <a:ext cx="1417638" cy="2378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3" name="Picture 12" descr="85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4860443"/>
            <a:ext cx="1224136" cy="17356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5" name="Picture 14" descr="87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6669" y="4841171"/>
            <a:ext cx="1270262" cy="17451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2036763" y="4114800"/>
            <a:ext cx="7416800" cy="376238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Выпуски «Информационного вестника Музея истории 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ОрГМА»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2146300" y="839788"/>
            <a:ext cx="5975350" cy="376237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Юбилейный выпуск книг в честь 60-летия 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ОрГМА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668338" y="44450"/>
            <a:ext cx="8856662" cy="5794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Печатные издания Музея истории </a:t>
            </a:r>
            <a:r>
              <a:rPr lang="ru-RU" sz="32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ОрГМУ</a:t>
            </a:r>
            <a:endParaRPr lang="ru-RU" sz="3200" b="1" dirty="0"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n-lt"/>
            </a:endParaRPr>
          </a:p>
        </p:txBody>
      </p:sp>
      <p:pic>
        <p:nvPicPr>
          <p:cNvPr id="1026" name="Picture 2" descr="IMG_8364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199" y="4574121"/>
            <a:ext cx="1459105" cy="2066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IMG_8466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6763" y="4860443"/>
            <a:ext cx="1236960" cy="17799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IMG_8461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7317" y="4860443"/>
            <a:ext cx="1176245" cy="17258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IMG_8376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1187" y="4839353"/>
            <a:ext cx="1174694" cy="17469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50179" name="Picture 2" descr="C:\Users\Test\Desktop\патриотическое\Red-dotted-pattern-wallpaper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588" y="14288"/>
            <a:ext cx="9907588" cy="6843712"/>
          </a:xfrm>
        </p:spPr>
      </p:pic>
      <p:pic>
        <p:nvPicPr>
          <p:cNvPr id="4099" name="Picture 3" descr="C:\Users\Test\Desktop\Для конкурса\Изображение 02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1052736"/>
            <a:ext cx="7416824" cy="55629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260648"/>
            <a:ext cx="9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Bookman Old Style" pitchFamily="18" charset="0"/>
              </a:rPr>
              <a:t>Раздел № 3. Иллюстрации по работе Музея.</a:t>
            </a:r>
            <a:endParaRPr lang="ru-RU" sz="28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38915" name="Picture 2" descr="C:\Users\Test\Desktop\патриотическое\Red-dotted-pattern-wallpaper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588" y="14288"/>
            <a:ext cx="9907588" cy="6843712"/>
          </a:xfrm>
        </p:spPr>
      </p:pic>
      <p:pic>
        <p:nvPicPr>
          <p:cNvPr id="5" name="Picture 2" descr="Scan003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38442" y="365728"/>
            <a:ext cx="4529172" cy="327489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" name="Picture 2" descr="Scan003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77392" y="3691736"/>
            <a:ext cx="4115204" cy="297567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" name="Picture 2" descr="Scan003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6" y="404664"/>
            <a:ext cx="4280149" cy="3197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50179" name="Picture 2" descr="C:\Users\Test\Desktop\патриотическое\Red-dotted-pattern-wallpaper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588" y="14288"/>
            <a:ext cx="9907588" cy="6843712"/>
          </a:xfrm>
        </p:spPr>
      </p:pic>
      <p:pic>
        <p:nvPicPr>
          <p:cNvPr id="5122" name="Picture 2" descr="C:\Users\Test\Desktop\материалы для размещения на сайте в разделе Музей истории ОрГМУ\уже размещено\матвиевская.встреча\DSC0015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536" y="260648"/>
            <a:ext cx="5507069" cy="30963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Test\Desktop\материалы для размещения на сайте в разделе Музей истории ОрГМУ\уже размещено\Филиппов\DSC0016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3501008"/>
            <a:ext cx="5507068" cy="30963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68144" y="692696"/>
            <a:ext cx="38164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Bookman Old Style" pitchFamily="18" charset="0"/>
              </a:rPr>
              <a:t>Студенты</a:t>
            </a:r>
          </a:p>
          <a:p>
            <a:pPr algn="ctr"/>
            <a:r>
              <a:rPr lang="ru-RU" sz="4000" dirty="0" smtClean="0">
                <a:solidFill>
                  <a:schemeClr val="bg1"/>
                </a:solidFill>
                <a:latin typeface="Bookman Old Style" pitchFamily="18" charset="0"/>
              </a:rPr>
              <a:t>на «Музейных средах» </a:t>
            </a:r>
            <a:endParaRPr lang="ru-RU" sz="40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3685674"/>
            <a:ext cx="30243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Bookman Old Style" pitchFamily="18" charset="0"/>
              </a:rPr>
              <a:t>Встречи с оренбургскими учеными: профессором 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Bookman Old Style" pitchFamily="18" charset="0"/>
              </a:rPr>
              <a:t>Г.П. </a:t>
            </a:r>
            <a:r>
              <a:rPr lang="ru-RU" sz="2400" dirty="0" err="1" smtClean="0">
                <a:solidFill>
                  <a:schemeClr val="bg1"/>
                </a:solidFill>
                <a:latin typeface="Bookman Old Style" pitchFamily="18" charset="0"/>
              </a:rPr>
              <a:t>Матвиевской</a:t>
            </a:r>
            <a:r>
              <a:rPr lang="ru-RU" sz="2400" dirty="0" smtClean="0">
                <a:solidFill>
                  <a:schemeClr val="bg1"/>
                </a:solidFill>
                <a:latin typeface="Bookman Old Style" pitchFamily="18" charset="0"/>
              </a:rPr>
              <a:t> и канд. мед. наук В.К. Филипповым</a:t>
            </a:r>
            <a:endParaRPr lang="ru-RU" sz="2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09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52227" name="Picture 2" descr="C:\Users\Test\Desktop\патриотическое\Red-dotted-pattern-wallpaper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588" y="14288"/>
            <a:ext cx="9907588" cy="6843712"/>
          </a:xfrm>
        </p:spPr>
      </p:pic>
      <p:pic>
        <p:nvPicPr>
          <p:cNvPr id="5" name="Picture 3" descr="C:\Users\Test\Desktop\ПРЕЗЕНТАЦИИ ПО МУЗЕЮ ОрГМУ\Юбилей музея 2012 Фото\2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19" y="260648"/>
            <a:ext cx="5112569" cy="34078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2050" name="Picture 2" descr="C:\Users\Test\Downloads\Фото IMG_5169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3524" y="2924944"/>
            <a:ext cx="5054612" cy="37909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40152" y="116632"/>
            <a:ext cx="35424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Экскурсию для выпускников ОрГМУ проводит научный руководитель Музея профессор И.И. Каган</a:t>
            </a:r>
            <a:endParaRPr lang="ru-RU" sz="2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4365104"/>
            <a:ext cx="3672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Экскурсию для студентов проводит заведующая Музеем </a:t>
            </a:r>
            <a:r>
              <a:rPr lang="ru-RU" sz="2400" b="1" dirty="0">
                <a:solidFill>
                  <a:schemeClr val="bg1"/>
                </a:solidFill>
                <a:latin typeface="Bookman Old Style" pitchFamily="18" charset="0"/>
              </a:rPr>
              <a:t>С.С</a:t>
            </a:r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. Филатова</a:t>
            </a:r>
            <a:endParaRPr lang="ru-RU" sz="2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50179" name="Picture 2" descr="C:\Users\Test\Desktop\патриотическое\Red-dotted-pattern-wallpaper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588" y="14288"/>
            <a:ext cx="9907588" cy="6843712"/>
          </a:xfrm>
        </p:spPr>
      </p:pic>
      <p:pic>
        <p:nvPicPr>
          <p:cNvPr id="6" name="Picture 2" descr="C:\Users\Test\Desktop\Для конкурса\Изображение 01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809458"/>
            <a:ext cx="7842330" cy="58821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260648"/>
            <a:ext cx="9433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Bookman Old Style" pitchFamily="18" charset="0"/>
              </a:rPr>
              <a:t>Встреча с Героем Социалистического труда М. А. Дубровиной</a:t>
            </a:r>
            <a:endParaRPr lang="ru-RU" sz="20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71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34819" name="Picture 2" descr="C:\Users\Test\Desktop\патриотическое\Red-dotted-pattern-wallpaper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588" y="14288"/>
            <a:ext cx="9907588" cy="6843712"/>
          </a:xfrm>
        </p:spPr>
      </p:pic>
      <p:pic>
        <p:nvPicPr>
          <p:cNvPr id="5" name="Picture 6" descr="7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01394">
            <a:off x="4629150" y="650875"/>
            <a:ext cx="4932363" cy="3101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5" descr="7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532036">
            <a:off x="396875" y="711200"/>
            <a:ext cx="4808538" cy="31861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7" name="Picture 4" descr="79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7125" y="3033713"/>
            <a:ext cx="5003800" cy="33162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 rot="20536612">
            <a:off x="993775" y="4368800"/>
            <a:ext cx="1366838" cy="320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Сотрудники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 rot="886649">
            <a:off x="7616825" y="4152900"/>
            <a:ext cx="1368425" cy="320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Ветераны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3656013" y="6308725"/>
            <a:ext cx="2520950" cy="320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Выпускники 40-х годов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7597775" y="4905375"/>
            <a:ext cx="2124075" cy="15700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Встречи             в Салоне-гостиной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15363" name="Picture 2" descr="C:\Users\Test\Desktop\патриотическое\Red-dotted-pattern-wallpaper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588" y="14288"/>
            <a:ext cx="9907588" cy="6843712"/>
          </a:xfr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299294" y="105908"/>
            <a:ext cx="5312470" cy="193899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    Музей истории ОрГМУ является структурным подразделением Оренбургского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государственного медицинского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университета, центром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истории,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памяти, сохранения традиций и воспитательной работы.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38125" y="1995488"/>
            <a:ext cx="9575800" cy="48164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000" b="1" dirty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Музей занимает помещение площадью 380 м2, разделённое на четыре зала, Картинную галерею Л.Ф. Еременко и салон-гостиную, в которых развёрнуты 26 тематических экспозиций, размещённых на 82 стендах, в 55 музейных шкафах, больших и малых витринах. </a:t>
            </a:r>
          </a:p>
          <a:p>
            <a:pPr algn="just">
              <a:spcBef>
                <a:spcPct val="50000"/>
              </a:spcBef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В музейных экспозициях четырёх залов содержится около 3000 экспонатов, в салоне-гостиной – более 80 картин, художественных фотографий, книг, авторами которых являются сотрудники университета.</a:t>
            </a:r>
          </a:p>
          <a:p>
            <a:pPr algn="just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Экспонаты Музея раскрывают историю создания и развития вуза, его факультетов и кафедр, студенчества и студенческих организаций, достижения в учебно-методической, научно-исследовательской работе, совместной работе  с практическим здравоохранением. </a:t>
            </a:r>
          </a:p>
          <a:p>
            <a:pPr algn="just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В картинной галерее, открытой 18 октября 2010 года, экспонируется более 160-ти художественных работ Л.Ф. Ерёменко.</a:t>
            </a:r>
          </a:p>
          <a:p>
            <a:pPr algn="just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 </a:t>
            </a:r>
          </a:p>
        </p:txBody>
      </p:sp>
      <p:pic>
        <p:nvPicPr>
          <p:cNvPr id="1026" name="Picture 2" descr="лого И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25" y="320909"/>
            <a:ext cx="3960440" cy="150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39939" name="Picture 2" descr="C:\Users\Test\Desktop\патриотическое\Red-dotted-pattern-wallpaper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588" y="14288"/>
            <a:ext cx="9907588" cy="6843712"/>
          </a:xfrm>
        </p:spPr>
      </p:pic>
      <p:sp>
        <p:nvSpPr>
          <p:cNvPr id="2" name="TextBox 1"/>
          <p:cNvSpPr txBox="1"/>
          <p:nvPr/>
        </p:nvSpPr>
        <p:spPr>
          <a:xfrm>
            <a:off x="1259632" y="1196752"/>
            <a:ext cx="7200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dirty="0" smtClean="0">
                <a:solidFill>
                  <a:schemeClr val="bg1"/>
                </a:solidFill>
                <a:latin typeface="Monotype Corsiva" pitchFamily="66" charset="0"/>
              </a:rPr>
              <a:t>Благодарим за проявленное внимание!</a:t>
            </a:r>
            <a:endParaRPr lang="ru-RU" sz="8800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41987" name="Picture 2" descr="C:\Users\Test\Desktop\патриотическое\Red-dotted-pattern-wallpaper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588" y="14288"/>
            <a:ext cx="9907588" cy="6843712"/>
          </a:xfrm>
        </p:spPr>
      </p:pic>
      <p:pic>
        <p:nvPicPr>
          <p:cNvPr id="5" name="Picture 2" descr="Scan002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6840" y="2060848"/>
            <a:ext cx="3568602" cy="43783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2" name="Picture 2" descr="Scan002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91"/>
          <a:stretch>
            <a:fillRect/>
          </a:stretch>
        </p:blipFill>
        <p:spPr>
          <a:xfrm>
            <a:off x="4601454" y="2060848"/>
            <a:ext cx="4939095" cy="43720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416840" y="332656"/>
            <a:ext cx="91237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Музею истории ОрГМУ Министерством культуры РФ присвоено почетное звание «Народный музей». Музей внесен в </a:t>
            </a:r>
            <a:r>
              <a:rPr lang="ru-RU" sz="2400" b="1" smtClean="0">
                <a:solidFill>
                  <a:schemeClr val="bg1"/>
                </a:solidFill>
                <a:latin typeface="Bookman Old Style" pitchFamily="18" charset="0"/>
              </a:rPr>
              <a:t>Книгу Почета </a:t>
            </a:r>
            <a:endParaRPr lang="ru-RU" sz="2400" b="1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man Old Style" pitchFamily="18" charset="0"/>
              </a:rPr>
              <a:t>Всероссийской ветеранской организации</a:t>
            </a:r>
            <a:endParaRPr lang="ru-RU" sz="2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16387" name="Picture 2" descr="C:\Users\Test\Desktop\патриотическое\Red-dotted-pattern-wallpaper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588" y="14288"/>
            <a:ext cx="9907588" cy="6843712"/>
          </a:xfrm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629150" y="315069"/>
            <a:ext cx="4932363" cy="230832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3200" b="1" dirty="0">
                <a:solidFill>
                  <a:srgbClr val="8EB4E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Зал №1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3200" b="1" dirty="0">
                <a:solidFill>
                  <a:srgbClr val="8EB4E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ИСТОРИЯ ОРГАНИЗАЦИИИ </a:t>
            </a:r>
            <a:r>
              <a:rPr lang="ru-RU" sz="3200" b="1" dirty="0">
                <a:solidFill>
                  <a:srgbClr val="8EB4E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</a:t>
            </a:r>
            <a:r>
              <a:rPr lang="ru-RU" sz="3200" b="1" dirty="0" smtClean="0">
                <a:solidFill>
                  <a:srgbClr val="8EB4E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И   </a:t>
            </a:r>
            <a:r>
              <a:rPr lang="ru-RU" sz="3200" b="1" dirty="0">
                <a:solidFill>
                  <a:srgbClr val="8EB4E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РАЗВИТИЯ УНИВЕРСИТЕТА</a:t>
            </a:r>
          </a:p>
        </p:txBody>
      </p:sp>
      <p:pic>
        <p:nvPicPr>
          <p:cNvPr id="6" name="Picture 5" descr="0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100" y="115888"/>
            <a:ext cx="4246563" cy="27066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76288" y="2774950"/>
            <a:ext cx="2952750" cy="320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Ветераны</a:t>
            </a:r>
            <a:r>
              <a:rPr lang="ru-RU" sz="15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 </a:t>
            </a:r>
            <a:r>
              <a:rPr lang="ru-RU" sz="15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ОрГМУ в Музее</a:t>
            </a:r>
          </a:p>
        </p:txBody>
      </p:sp>
      <p:pic>
        <p:nvPicPr>
          <p:cNvPr id="8" name="Picture 6" descr="0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100" y="3105150"/>
            <a:ext cx="9561513" cy="36306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24579" name="Picture 2" descr="C:\Users\Test\Desktop\патриотическое\Red-dotted-pattern-wallpaper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588" y="14288"/>
            <a:ext cx="9907588" cy="6843712"/>
          </a:xfrm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500563" y="333375"/>
            <a:ext cx="5276850" cy="2308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Зал №2</a:t>
            </a:r>
          </a:p>
          <a:p>
            <a:pPr algn="ctr" fontAlgn="auto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МЕДИЦИНСКИЙ УНИВЕРСИТЕТ</a:t>
            </a:r>
            <a:endParaRPr lang="ru-RU" sz="2800" b="1" dirty="0"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n-lt"/>
            </a:endParaRPr>
          </a:p>
          <a:p>
            <a:pPr algn="ctr" fontAlgn="auto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КАК УЧЕБНОЕ И НАУЧНОЕ</a:t>
            </a:r>
          </a:p>
          <a:p>
            <a:pPr algn="ctr" fontAlgn="auto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УЧРЕЖДЕНИЕ</a:t>
            </a:r>
          </a:p>
        </p:txBody>
      </p:sp>
      <p:pic>
        <p:nvPicPr>
          <p:cNvPr id="24581" name="Picture 5" descr="6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613" y="44450"/>
            <a:ext cx="4138612" cy="2651125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39775" y="2676525"/>
            <a:ext cx="2952750" cy="320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Выпускники 1949г. в Музее</a:t>
            </a:r>
          </a:p>
        </p:txBody>
      </p:sp>
      <p:pic>
        <p:nvPicPr>
          <p:cNvPr id="24583" name="Picture 4" descr="6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2997200"/>
            <a:ext cx="9561512" cy="3773488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27651" name="Picture 2" descr="C:\Users\Test\Desktop\патриотическое\Red-dotted-pattern-wallpaper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588" y="14288"/>
            <a:ext cx="9907588" cy="6843712"/>
          </a:xfr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284663" y="333375"/>
            <a:ext cx="5492750" cy="2086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Зал №3</a:t>
            </a:r>
          </a:p>
          <a:p>
            <a:pPr algn="ctr" fontAlgn="auto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ИСТОРИЯ СТУДЕНЧЕСТВА</a:t>
            </a:r>
          </a:p>
          <a:p>
            <a:pPr algn="ctr" fontAlgn="auto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УНИВЕРСИТЕТА</a:t>
            </a:r>
          </a:p>
        </p:txBody>
      </p:sp>
      <p:pic>
        <p:nvPicPr>
          <p:cNvPr id="27653" name="Picture 5" descr="7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925" y="93663"/>
            <a:ext cx="3924300" cy="2722562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739775" y="2781300"/>
            <a:ext cx="3241675" cy="320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Студенты</a:t>
            </a:r>
            <a:r>
              <a:rPr lang="ru-RU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 </a:t>
            </a:r>
            <a:r>
              <a:rPr lang="ru-RU" sz="15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на экскурсии в Музее</a:t>
            </a:r>
          </a:p>
        </p:txBody>
      </p:sp>
      <p:pic>
        <p:nvPicPr>
          <p:cNvPr id="27655" name="Picture 4" descr="7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925" y="3141663"/>
            <a:ext cx="9145588" cy="3635375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31747" name="Picture 2" descr="C:\Users\Test\Desktop\патриотическое\Red-dotted-pattern-wallpaper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588" y="14288"/>
            <a:ext cx="9907588" cy="6843712"/>
          </a:xfr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603407" y="187226"/>
            <a:ext cx="4932363" cy="230832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Зал №4</a:t>
            </a: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ЗАЛ   </a:t>
            </a:r>
            <a:r>
              <a:rPr lang="ru-RU" sz="36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ПОЧЁТА </a:t>
            </a:r>
            <a:r>
              <a:rPr lang="ru-RU" sz="36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  </a:t>
            </a: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И  </a:t>
            </a:r>
            <a:r>
              <a:rPr lang="ru-RU" sz="36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ПАМЯТИ</a:t>
            </a:r>
          </a:p>
        </p:txBody>
      </p:sp>
      <p:pic>
        <p:nvPicPr>
          <p:cNvPr id="31749" name="Picture 4" descr="2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588" y="2801938"/>
            <a:ext cx="9705975" cy="3975100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31750" name="Picture 5" descr="2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050" y="115888"/>
            <a:ext cx="4302125" cy="2379662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31825" y="2457450"/>
            <a:ext cx="3276600" cy="320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Участники реконструкции Музея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33795" name="Picture 2" descr="C:\Users\Test\Desktop\патриотическое\Red-dotted-pattern-wallpaper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588" y="14288"/>
            <a:ext cx="9907588" cy="6843712"/>
          </a:xfrm>
        </p:spPr>
      </p:pic>
      <p:pic>
        <p:nvPicPr>
          <p:cNvPr id="33796" name="Picture 8" descr="7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88" y="2886075"/>
            <a:ext cx="9490075" cy="3843338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752975" y="1052513"/>
            <a:ext cx="5024438" cy="89693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extLst/>
        </p:spPr>
        <p:txBody>
          <a:bodyPr>
            <a:spAutoFit/>
          </a:bodyPr>
          <a:lstStyle>
            <a:lvl1pPr marL="536575">
              <a:defRPr>
                <a:solidFill>
                  <a:schemeClr val="tx1"/>
                </a:solidFill>
                <a:latin typeface="Arial" charset="0"/>
              </a:defRPr>
            </a:lvl1pPr>
            <a:lvl2pPr marL="715963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auto">
              <a:lnSpc>
                <a:spcPct val="3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48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Салон – </a:t>
            </a:r>
          </a:p>
          <a:p>
            <a:pPr algn="ctr" fontAlgn="auto">
              <a:lnSpc>
                <a:spcPct val="3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4800" b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гостиная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-52388" y="2565400"/>
            <a:ext cx="4681538" cy="320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Губернатор </a:t>
            </a:r>
            <a:r>
              <a:rPr lang="ru-RU" sz="1500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А.А.Чернышёв</a:t>
            </a:r>
            <a:r>
              <a:rPr lang="ru-RU" sz="15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 в Салоне-гостиной</a:t>
            </a:r>
          </a:p>
        </p:txBody>
      </p:sp>
      <p:pic>
        <p:nvPicPr>
          <p:cNvPr id="33799" name="Picture 9" descr="7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463" y="87313"/>
            <a:ext cx="4303712" cy="2540000"/>
          </a:xfrm>
          <a:prstGeom prst="rect">
            <a:avLst/>
          </a:prstGeom>
          <a:noFill/>
          <a:ln w="19050">
            <a:solidFill>
              <a:srgbClr val="8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954</TotalTime>
  <Words>676</Words>
  <Application>Microsoft Office PowerPoint</Application>
  <PresentationFormat>Экран (4:3)</PresentationFormat>
  <Paragraphs>84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Arial</vt:lpstr>
      <vt:lpstr>Bookman Old Style</vt:lpstr>
      <vt:lpstr>Calibri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Test</dc:creator>
  <cp:lastModifiedBy>Сгибнев Борис Владимирович</cp:lastModifiedBy>
  <cp:revision>46</cp:revision>
  <cp:lastPrinted>2016-12-28T07:43:20Z</cp:lastPrinted>
  <dcterms:created xsi:type="dcterms:W3CDTF">2016-12-16T06:48:42Z</dcterms:created>
  <dcterms:modified xsi:type="dcterms:W3CDTF">2017-02-08T04:48:39Z</dcterms:modified>
</cp:coreProperties>
</file>