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7" r:id="rId2"/>
    <p:sldId id="301" r:id="rId3"/>
    <p:sldId id="258" r:id="rId4"/>
    <p:sldId id="259" r:id="rId5"/>
    <p:sldId id="261" r:id="rId6"/>
    <p:sldId id="262" r:id="rId7"/>
    <p:sldId id="271" r:id="rId8"/>
    <p:sldId id="263" r:id="rId9"/>
    <p:sldId id="274" r:id="rId10"/>
    <p:sldId id="265" r:id="rId11"/>
    <p:sldId id="267" r:id="rId12"/>
    <p:sldId id="276" r:id="rId13"/>
    <p:sldId id="277" r:id="rId14"/>
    <p:sldId id="279" r:id="rId15"/>
    <p:sldId id="289" r:id="rId16"/>
    <p:sldId id="288" r:id="rId17"/>
    <p:sldId id="290" r:id="rId18"/>
    <p:sldId id="291" r:id="rId19"/>
    <p:sldId id="292" r:id="rId20"/>
    <p:sldId id="293" r:id="rId21"/>
    <p:sldId id="294" r:id="rId22"/>
    <p:sldId id="297" r:id="rId23"/>
    <p:sldId id="295" r:id="rId24"/>
    <p:sldId id="298" r:id="rId25"/>
    <p:sldId id="296" r:id="rId26"/>
    <p:sldId id="299" r:id="rId27"/>
    <p:sldId id="300" r:id="rId28"/>
    <p:sldId id="30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43079-5F95-48C7-8C49-D492E251310A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E6565-87CC-4686-8436-B50B0D2167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942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latinLnBrk="0" hangingPunct="1"/>
            <a:fld id="{B1313A4F-D0D6-4DAE-BDB4-A4ABB3A86B48}" type="datetime1">
              <a:rPr lang="en-US" smtClean="0"/>
              <a:pPr algn="ctr" eaLnBrk="1" latinLnBrk="0" hangingPunct="1"/>
              <a:t>3/29/2021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39EA8D9-828E-4D9A-BFB5-650650308527}" type="datetime1">
              <a:rPr lang="en-US" smtClean="0"/>
              <a:pPr eaLnBrk="1" latinLnBrk="0" hangingPunct="1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1837E0E-9773-4113-86BE-E962B29E1A67}" type="datetime1">
              <a:rPr lang="en-US" smtClean="0"/>
              <a:pPr eaLnBrk="1" latinLnBrk="0" hangingPunct="1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F5E2B8B6-77C0-4227-A2CD-95826F6046AF}" type="datetime1">
              <a:rPr lang="en-US" smtClean="0"/>
              <a:pPr eaLnBrk="1" latinLnBrk="0" hangingPunct="1"/>
              <a:t>3/29/2021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CEEDB1B-F7CA-49B3-8D85-CC8FF28B3C6B}" type="datetime1">
              <a:rPr lang="en-US" smtClean="0"/>
              <a:pPr eaLnBrk="1" latinLnBrk="0" hangingPunct="1"/>
              <a:t>3/29/2021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25C3E3D-0E2C-4FD6-85E0-A024576E1981}" type="datetime1">
              <a:rPr lang="en-US" smtClean="0"/>
              <a:pPr eaLnBrk="1" latinLnBrk="0" hangingPunct="1"/>
              <a:t>3/29/2021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0694309-FB64-49F8-85CD-59164EA1F12B}" type="datetime1">
              <a:rPr lang="en-US" smtClean="0"/>
              <a:pPr eaLnBrk="1" latinLnBrk="0" hangingPunct="1"/>
              <a:t>3/29/2021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14A17A0-FB3A-4C6B-A0F2-90CD7205A8F9}" type="datetime1">
              <a:rPr lang="en-US" smtClean="0"/>
              <a:pPr eaLnBrk="1" latinLnBrk="0" hangingPunct="1"/>
              <a:t>3/29/2021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63CFF56-D3C8-4193-96C4-6516D417C39C}" type="datetime1">
              <a:rPr lang="en-US" smtClean="0"/>
              <a:pPr eaLnBrk="1" latinLnBrk="0" hangingPunct="1"/>
              <a:t>3/29/2021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163CEF2-67E9-47AA-811D-23E27146E7FE}" type="datetime1">
              <a:rPr lang="en-US" smtClean="0"/>
              <a:pPr eaLnBrk="1" latinLnBrk="0" hangingPunct="1"/>
              <a:t>3/29/2021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12B4D84-F904-4D42-977F-D9144F95040D}" type="datetime1">
              <a:rPr lang="en-US" smtClean="0"/>
              <a:pPr eaLnBrk="1" latinLnBrk="0" hangingPunct="1"/>
              <a:t>3/29/2021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 eaLnBrk="1" latinLnBrk="0" hangingPunct="1"/>
            <a:fld id="{095720A0-0001-4C27-8E10-D5F83309AAD5}" type="datetime1">
              <a:rPr lang="en-US" smtClean="0"/>
              <a:pPr eaLnBrk="1" latinLnBrk="0" hangingPunct="1"/>
              <a:t>3/29/2021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" TargetMode="External"/><Relationship Id="rId2" Type="http://schemas.openxmlformats.org/officeDocument/2006/relationships/hyperlink" Target="http://lib.orgma.ru/jirbis2/elektronnyj-katalo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thicscenter.r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692696"/>
            <a:ext cx="7543800" cy="2952328"/>
          </a:xfrm>
        </p:spPr>
        <p:txBody>
          <a:bodyPr/>
          <a:lstStyle/>
          <a:p>
            <a:pPr algn="ctr"/>
            <a:r>
              <a:rPr lang="ru-RU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Морально-этический аспект взаимоотношений в клинической психологии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D36F35E-4930-46EF-A68B-3C4D0EE19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1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793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16632"/>
            <a:ext cx="8280920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действующему законодательству (“Основы законодательства РФ об охране здоровья граждан”), пациент имеет право получать информацию о своем здоровье, соглашаться на лечение или отказываться от него (положение об информированном согласии пациента), требовать и получать материальное возмещение при нанесении ущерба здоровью.   </a:t>
            </a:r>
          </a:p>
          <a:p>
            <a:pPr algn="just">
              <a:lnSpc>
                <a:spcPct val="80000"/>
              </a:lnSpc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должен быть осведомлен о характере болезни, существующем риске, перспективах и способах лечения, возможности и степени участия семьи в реализации лечебных программ. </a:t>
            </a:r>
          </a:p>
        </p:txBody>
      </p:sp>
      <p:sp>
        <p:nvSpPr>
          <p:cNvPr id="5" name="AutoShape 2" descr="Картинки по запросу врач и пациен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2" name="Picture 4" descr="Картинки по запросу врач и пациен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077072"/>
            <a:ext cx="3096344" cy="253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4C27B4B-80E4-4ECB-89DE-A9D8F65CB6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10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256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5780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не со всеми больными врачу удается наладить взаимоотношения.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 больных: 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больные, не склонные к  сотрудничеству с врачом; 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больные, имеющие цели, отличные от лечения; 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больные, с которыми трудно наладить взаимопонимание; 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больные, доверительные отношения с которыми мешают процессу лечения.</a:t>
            </a:r>
          </a:p>
        </p:txBody>
      </p:sp>
      <p:pic>
        <p:nvPicPr>
          <p:cNvPr id="9218" name="Picture 2" descr="Картинки по запросу врач и пациен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293096"/>
            <a:ext cx="3024336" cy="228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3BEB7662-A9B1-4AAD-A229-66A93CF309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11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60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1643050"/>
            <a:ext cx="5786478" cy="4929222"/>
          </a:xfrm>
        </p:spPr>
        <p:txBody>
          <a:bodyPr>
            <a:normAutofit fontScale="92500"/>
          </a:bodyPr>
          <a:lstStyle/>
          <a:p>
            <a:pPr marL="265176" indent="-265176" algn="just">
              <a:buFont typeface="Wingdings" pitchFamily="2" charset="2"/>
              <a:buChar char="v"/>
              <a:defRPr/>
            </a:pPr>
            <a:r>
              <a:rPr lang="ru-RU" sz="2400" dirty="0">
                <a:effectLst/>
                <a:latin typeface="+mj-lt"/>
                <a:cs typeface="Times New Roman" pitchFamily="18" charset="0"/>
              </a:rPr>
              <a:t>Взаимоотношения в медицинском коллективе рассматриваются не только как </a:t>
            </a:r>
            <a:r>
              <a:rPr lang="ru-RU" sz="2400" b="1" dirty="0">
                <a:effectLst/>
                <a:latin typeface="+mj-lt"/>
                <a:cs typeface="Times New Roman" pitchFamily="18" charset="0"/>
              </a:rPr>
              <a:t>одно из важнейших условий эффективной работы</a:t>
            </a:r>
            <a:r>
              <a:rPr lang="en-US" sz="2400" dirty="0">
                <a:effectLst/>
                <a:latin typeface="+mj-lt"/>
                <a:cs typeface="Times New Roman" pitchFamily="18" charset="0"/>
              </a:rPr>
              <a:t>,</a:t>
            </a:r>
            <a:r>
              <a:rPr lang="ru-RU" sz="2400" dirty="0">
                <a:effectLst/>
                <a:latin typeface="+mj-lt"/>
                <a:cs typeface="Times New Roman" pitchFamily="18" charset="0"/>
              </a:rPr>
              <a:t> но и позволяют сохранить здоровье и душевное равновесие всех его членов. </a:t>
            </a:r>
          </a:p>
          <a:p>
            <a:pPr marL="265176" indent="-265176" algn="just">
              <a:buFont typeface="Wingdings" pitchFamily="2" charset="2"/>
              <a:buChar char="v"/>
              <a:defRPr/>
            </a:pPr>
            <a:r>
              <a:rPr lang="ru-RU" sz="2400" dirty="0">
                <a:effectLst/>
                <a:latin typeface="+mj-lt"/>
                <a:cs typeface="Times New Roman" pitchFamily="18" charset="0"/>
              </a:rPr>
              <a:t>Различия в возрасте</a:t>
            </a:r>
            <a:r>
              <a:rPr lang="en-US" sz="2400" dirty="0">
                <a:effectLst/>
                <a:latin typeface="+mj-lt"/>
                <a:cs typeface="Times New Roman" pitchFamily="18" charset="0"/>
              </a:rPr>
              <a:t>,</a:t>
            </a:r>
            <a:r>
              <a:rPr lang="ru-RU" sz="2400" dirty="0">
                <a:effectLst/>
                <a:latin typeface="+mj-lt"/>
                <a:cs typeface="Times New Roman" pitchFamily="18" charset="0"/>
              </a:rPr>
              <a:t> компетенции и должности могут выстраивать сложную иерархию коллег</a:t>
            </a:r>
            <a:r>
              <a:rPr lang="en-US" sz="2400" dirty="0">
                <a:effectLst/>
                <a:latin typeface="+mj-lt"/>
                <a:cs typeface="Times New Roman" pitchFamily="18" charset="0"/>
              </a:rPr>
              <a:t>,</a:t>
            </a:r>
            <a:r>
              <a:rPr lang="ru-RU" sz="2400" dirty="0">
                <a:effectLst/>
                <a:latin typeface="+mj-lt"/>
                <a:cs typeface="Times New Roman" pitchFamily="18" charset="0"/>
              </a:rPr>
              <a:t> подчиненных и руководителей</a:t>
            </a:r>
            <a:r>
              <a:rPr lang="en-US" sz="2400" dirty="0">
                <a:effectLst/>
                <a:latin typeface="+mj-lt"/>
                <a:cs typeface="Times New Roman" pitchFamily="18" charset="0"/>
              </a:rPr>
              <a:t>,</a:t>
            </a:r>
            <a:r>
              <a:rPr lang="ru-RU" sz="2400" dirty="0">
                <a:effectLst/>
                <a:latin typeface="+mj-lt"/>
                <a:cs typeface="Times New Roman" pitchFamily="18" charset="0"/>
              </a:rPr>
              <a:t> однако партнерство возможно и между начальником и его коллективом</a:t>
            </a:r>
            <a:r>
              <a:rPr lang="en-US" sz="2400" dirty="0">
                <a:effectLst/>
                <a:latin typeface="+mj-lt"/>
                <a:cs typeface="Times New Roman" pitchFamily="18" charset="0"/>
              </a:rPr>
              <a:t>,</a:t>
            </a:r>
            <a:r>
              <a:rPr lang="ru-RU" sz="2400" dirty="0">
                <a:effectLst/>
                <a:latin typeface="+mj-lt"/>
                <a:cs typeface="Times New Roman" pitchFamily="18" charset="0"/>
              </a:rPr>
              <a:t> и между учителем и учеником</a:t>
            </a:r>
            <a:r>
              <a:rPr lang="en-US" sz="2400" dirty="0">
                <a:effectLst/>
                <a:latin typeface="+mj-lt"/>
                <a:cs typeface="Times New Roman" pitchFamily="18" charset="0"/>
              </a:rPr>
              <a:t>,</a:t>
            </a:r>
            <a:r>
              <a:rPr lang="ru-RU" sz="2400" dirty="0">
                <a:effectLst/>
                <a:latin typeface="+mj-lt"/>
                <a:cs typeface="Times New Roman" pitchFamily="18" charset="0"/>
              </a:rPr>
              <a:t> и между врачом и его коллегами.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071546"/>
            <a:ext cx="7543800" cy="628648"/>
          </a:xfrm>
        </p:spPr>
        <p:txBody>
          <a:bodyPr/>
          <a:lstStyle/>
          <a:p>
            <a:r>
              <a:rPr lang="ru-RU" sz="3200" b="1" dirty="0"/>
              <a:t>2. Корпоративная этика (взаимоотношения в коллективе).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http://womendraiv.ru/uploads/posts/2011-02/129795727110101a62dc8a523efdc1da4e1467ea2f97a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849" y="1988840"/>
            <a:ext cx="2558068" cy="1905000"/>
          </a:xfrm>
          <a:prstGeom prst="rect">
            <a:avLst/>
          </a:prstGeom>
          <a:noFill/>
        </p:spPr>
      </p:pic>
      <p:pic>
        <p:nvPicPr>
          <p:cNvPr id="12292" name="Picture 4" descr="https://www.sb.by/upload/medialibrary/2c0/2c065db2cb4f7f31a62b1cef71f5c5e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429132"/>
            <a:ext cx="2606249" cy="2023864"/>
          </a:xfrm>
          <a:prstGeom prst="rect">
            <a:avLst/>
          </a:prstGeom>
          <a:noFill/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8CAC41A-7D4D-4978-921B-28B19EC842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12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857364"/>
            <a:ext cx="8143932" cy="442915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b="1" i="1" dirty="0"/>
              <a:t>М</a:t>
            </a:r>
            <a:r>
              <a:rPr lang="ru-RU" sz="2400" dirty="0"/>
              <a:t>едицинские работники</a:t>
            </a:r>
            <a:r>
              <a:rPr lang="en-US" sz="2400" dirty="0"/>
              <a:t>,</a:t>
            </a:r>
            <a:r>
              <a:rPr lang="ru-RU" sz="2400" dirty="0"/>
              <a:t>которые неуважительно относятся к своим коллегам</a:t>
            </a:r>
            <a:r>
              <a:rPr lang="en-US" sz="2400" dirty="0"/>
              <a:t>,</a:t>
            </a:r>
            <a:r>
              <a:rPr lang="ru-RU" sz="2400" dirty="0"/>
              <a:t> лишаются доверия пациентов.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b="1" i="1" dirty="0"/>
              <a:t>П</a:t>
            </a:r>
            <a:r>
              <a:rPr lang="ru-RU" sz="2400" dirty="0"/>
              <a:t>ротиворечия в медицинском коллективе снижает престиж медицины в целом.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/>
              <a:t>Продуктивность работы снижается из-за подсознательного сопротивления.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/>
              <a:t>Плохие отношения в коллективе способствуют снижению устойчивости самих медицинских работников по отношению к стрессам</a:t>
            </a:r>
            <a:r>
              <a:rPr lang="en-US" sz="2400" dirty="0"/>
              <a:t>,</a:t>
            </a:r>
            <a:r>
              <a:rPr lang="ru-RU" sz="2400" dirty="0"/>
              <a:t> развивается усталость</a:t>
            </a:r>
            <a:r>
              <a:rPr lang="en-US" sz="2400" dirty="0"/>
              <a:t>,</a:t>
            </a:r>
            <a:r>
              <a:rPr lang="ru-RU" sz="2400" dirty="0"/>
              <a:t> психосоматические заболевания и явления эмоционального выгорания.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15370" cy="914400"/>
          </a:xfrm>
        </p:spPr>
        <p:txBody>
          <a:bodyPr/>
          <a:lstStyle/>
          <a:p>
            <a:r>
              <a:rPr lang="ru-RU" sz="2800" b="1" dirty="0"/>
              <a:t>Последствия отсутствия партнерства и коллегиальности</a:t>
            </a:r>
            <a:r>
              <a:rPr lang="en-US" sz="2800" b="1" dirty="0"/>
              <a:t>:</a:t>
            </a:r>
            <a:endParaRPr lang="ru-RU" sz="2800" b="1" dirty="0"/>
          </a:p>
        </p:txBody>
      </p:sp>
      <p:pic>
        <p:nvPicPr>
          <p:cNvPr id="11266" name="Picture 2" descr="Картинки по запросу символ медицины крес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188640"/>
            <a:ext cx="1247852" cy="1247852"/>
          </a:xfrm>
          <a:prstGeom prst="rect">
            <a:avLst/>
          </a:prstGeom>
          <a:noFill/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F40D76A-2BB0-428B-9CDA-8F7CDE03CF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13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643050"/>
            <a:ext cx="8215370" cy="4857784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400" dirty="0"/>
              <a:t>Врач обязан сохранять уважение и чувство благодарности к тому</a:t>
            </a:r>
            <a:r>
              <a:rPr lang="en-US" sz="2400" dirty="0"/>
              <a:t>,</a:t>
            </a:r>
            <a:r>
              <a:rPr lang="ru-RU" sz="2400" dirty="0"/>
              <a:t> кто научил его искусству врачевания.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/>
              <a:t>Врач обязан сохранять благородные традиции медицинского сообщества.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/>
              <a:t>Врачи должны относиться друг к другу с уважением и доброжелательностью.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/>
              <a:t>Врач не в праве публично ставить под сомнение профессиональную квалификацию другого врача или каким-либо иным образом дискредитировать.</a:t>
            </a:r>
            <a:endParaRPr lang="en-US" sz="2400" dirty="0"/>
          </a:p>
          <a:p>
            <a:pPr algn="just">
              <a:buFont typeface="Wingdings" pitchFamily="2" charset="2"/>
              <a:buChar char="Ø"/>
            </a:pPr>
            <a:r>
              <a:rPr lang="ru-RU" sz="2400" dirty="0"/>
              <a:t>Профессиональные замечания в адрес коллеги должны быть аргументированными и сделаны в не оскорбительной форме.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/>
              <a:t>Медицинское общество обязано оказывать помощь врачу в восстановлении его профессиональной репутации.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86808" cy="914400"/>
          </a:xfrm>
        </p:spPr>
        <p:txBody>
          <a:bodyPr/>
          <a:lstStyle/>
          <a:p>
            <a:r>
              <a:rPr lang="ru-RU" sz="3200" b="1" dirty="0">
                <a:effectLst/>
              </a:rPr>
              <a:t>Основные этические принципы взаимодействия с коллегами</a:t>
            </a:r>
            <a:br>
              <a:rPr lang="ru-RU" sz="3200" b="1" dirty="0">
                <a:effectLst/>
              </a:rPr>
            </a:br>
            <a:endParaRPr lang="ru-RU" sz="3200" b="1" dirty="0">
              <a:effectLst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6028A06-59C0-47F4-9B68-AF68208143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14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F43595EB-4780-43E0-AA9C-90DDF11E3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685801"/>
            <a:ext cx="7776864" cy="510539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Принципы профессиональной этики клинического психолога:</a:t>
            </a:r>
          </a:p>
          <a:p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 профессиональной компетентности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Клиническому психологу важно знать свои права и обязанности, возможности и ограничения. </a:t>
            </a: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 должен четко осознавать свои профессиональные возможности и действовать только в пределах уровня профессиональной подготовленности. </a:t>
            </a: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применении психодиагностической методики, коррекционной, развивающей, консультационной программы психолог должен знать их теоретические основы и хорошо усвоить биологию их проведения.</a:t>
            </a:r>
            <a:b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B6BAECC-737E-4444-A272-91EF2A321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A5BA561-BFA9-4519-8D0A-4FE8A95758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15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434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18F00C7F-37F7-4D67-88FA-EBA2FB761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85802"/>
            <a:ext cx="7543800" cy="914400"/>
          </a:xfrm>
        </p:spPr>
        <p:txBody>
          <a:bodyPr/>
          <a:lstStyle/>
          <a:p>
            <a:pPr marL="18288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80BCAAE5-DCD6-4734-A411-A61156B12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1648544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ненанесения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ущерба человеку. </a:t>
            </a:r>
            <a:b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Клинический психолог осуществляет свою деятельность исходя, прежде всего из интересов заказчика. 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Однако при этом следует придерживаться принципа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ненанесения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ущерба любому человеку, так или иначе включенному в исследование или практическую работу. 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Главный этический принцип психолога – «не навреди», сформулированный Гиппократом применительно к врачебной этике имеет исключительное значение и в деятельности психолога.</a:t>
            </a:r>
            <a:br>
              <a:rPr lang="ru-RU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E281BA0-1467-480A-AD64-7424561863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16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347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8C570624-3C6F-4C1E-A8A1-F36E780EC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60649"/>
            <a:ext cx="8136904" cy="5886152"/>
          </a:xfrm>
        </p:spPr>
        <p:txBody>
          <a:bodyPr>
            <a:normAutofit fontScale="85000" lnSpcReduction="10000"/>
          </a:bodyPr>
          <a:lstStyle/>
          <a:p>
            <a:pPr marL="18288" indent="0">
              <a:buNone/>
            </a:pP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 научной обоснованности и объективности. </a:t>
            </a:r>
          </a:p>
          <a:p>
            <a:pPr algn="just"/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Клинический психолог может применять только валидные и надежные методы и средства. </a:t>
            </a: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 использовать методики, адекватные целям и условиям проводимого исследования, возрасту, полу, образованию, состоянию испытуемого. </a:t>
            </a: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Методики должны быть стандартизированными, нормализованными, надежными, валидными, адаптированными. </a:t>
            </a: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Клинический психолог должен применять методы обработки и интерпретации данных, получившие научное признание. </a:t>
            </a: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работы не должны зависеть от личностных качеств и личных симпатий психолога. </a:t>
            </a: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Полученные результаты всегда должны быть научно обоснованы, выверены и всесторонне взвешены. Психолог руководствуется только интересами дела.</a:t>
            </a:r>
            <a:br>
              <a:rPr lang="ru-RU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99827E6B-EAD9-4E11-9F6E-4911C9F13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BECA007-7124-4646-998B-8A3FFD2998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17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135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5595E885-A1A9-4D77-844C-7982A17A0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85801"/>
            <a:ext cx="7680960" cy="4903439"/>
          </a:xfrm>
        </p:spPr>
        <p:txBody>
          <a:bodyPr/>
          <a:lstStyle/>
          <a:p>
            <a:pPr algn="just"/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 уважения клиента. </a:t>
            </a:r>
          </a:p>
          <a:p>
            <a:pPr algn="just"/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Клинический психолог должен уважать достоинство испытуемого клиента и проявлять честность в общении с ним. </a:t>
            </a:r>
          </a:p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процессе психологической работы психолог должен стремиться к поддержанию у клиента чувства симпатии и доверия, удовлетворения от общения с психологом. </a:t>
            </a:r>
          </a:p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проведении исследования необходимо сообщать о его цели, своевременно предупреждать испытуемого о том, как будет использоваться полученная информация.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6B2CDDC-B347-4C15-A535-94C365511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4040AAA-56E4-4CC0-A29E-4F2EC1B061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18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391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708983D7-6217-434A-A436-CB55D0F5B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685801"/>
            <a:ext cx="7452360" cy="4831431"/>
          </a:xfrm>
        </p:spPr>
        <p:txBody>
          <a:bodyPr/>
          <a:lstStyle/>
          <a:p>
            <a:pPr algn="just"/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 соблюдения профессиональной конфиденциальности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Клинический психолог должен сохранять конфиденциальность психодиагностических методик. </a:t>
            </a:r>
          </a:p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Профессиональные методики не должны попадать в руки непрофессионалов. </a:t>
            </a:r>
          </a:p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Дело профессиональной чести клинического психолога – препятствовать попыткам некорректного и неэтичного применения психодиагностических методик.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8D63EE6B-C269-457A-B5C9-62ACBCA7A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87B4B7F-8BD2-4E56-BD37-1FF4DDE77D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19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255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AB2719-05AE-44B5-B36B-5723A7BA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356992"/>
            <a:ext cx="7755200" cy="1584176"/>
          </a:xfrm>
        </p:spPr>
        <p:txBody>
          <a:bodyPr/>
          <a:lstStyle/>
          <a:p>
            <a:r>
              <a:rPr lang="ru-RU" dirty="0"/>
              <a:t>План лекции:</a:t>
            </a:r>
            <a:br>
              <a:rPr lang="ru-RU" dirty="0"/>
            </a:br>
            <a:r>
              <a:rPr lang="ru-RU" sz="2800" dirty="0"/>
              <a:t>1.</a:t>
            </a:r>
            <a:r>
              <a:rPr lang="ru-RU" dirty="0"/>
              <a:t> </a:t>
            </a:r>
            <a:r>
              <a:rPr lang="ru-RU" sz="3200" dirty="0"/>
              <a:t>Модели взаимоотношений в медицине.</a:t>
            </a:r>
            <a:br>
              <a:rPr lang="ru-RU" sz="3200" dirty="0"/>
            </a:br>
            <a:r>
              <a:rPr lang="ru-RU" sz="3200" b="1" dirty="0"/>
              <a:t>2.</a:t>
            </a:r>
            <a:r>
              <a:rPr lang="ru-RU" sz="3200" dirty="0"/>
              <a:t> Корпоративная этика (взаимоотношения в коллективе). </a:t>
            </a:r>
            <a:br>
              <a:rPr lang="ru-RU" sz="3200" dirty="0"/>
            </a:br>
            <a:r>
              <a:rPr lang="ru-RU" sz="3200" dirty="0"/>
              <a:t>3. Принципы взаимодействия в клинической психологии.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620063B-5B60-4D3A-951E-A59CB97394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2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4986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F2941DF5-61BB-4E4D-8056-A25B64EF3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85801"/>
            <a:ext cx="7543800" cy="4615407"/>
          </a:xfrm>
        </p:spPr>
        <p:txBody>
          <a:bodyPr>
            <a:normAutofit fontScale="92500" lnSpcReduction="20000"/>
          </a:bodyPr>
          <a:lstStyle/>
          <a:p>
            <a:pPr indent="228600" algn="just">
              <a:lnSpc>
                <a:spcPct val="150000"/>
              </a:lnSpc>
              <a:spcAft>
                <a:spcPts val="1000"/>
              </a:spcAft>
            </a:pPr>
            <a:r>
              <a:rPr lang="x-non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Одним из основных </a:t>
            </a:r>
            <a:r>
              <a:rPr lang="ru-R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принципов</a:t>
            </a:r>
            <a:r>
              <a:rPr lang="x-non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эффективного общения является умение слушать собеседника. 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1000"/>
              </a:spcAft>
            </a:pPr>
            <a:r>
              <a:rPr lang="x-none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«Секрет влияния на людей – не в умении говорить, а в умении быть хорошим слушателем, – писал Дейл Карнеги. – Многие люди, пытаясь убедить кого-то в своей правоте, слишком много говорят сами. Дайте высказаться другим людям».</a:t>
            </a:r>
            <a:endParaRPr lang="ru-RU" sz="2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1000"/>
              </a:spcAft>
            </a:pPr>
            <a:r>
              <a:rPr lang="x-none" sz="22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Слушание – это не только молчание, а процесс более сложный, активный, в ходе которого устанавливаются невидимые связи между людьми, возникает то ощущение взаимопонимания, которое делает эффективным любое общение.</a:t>
            </a:r>
            <a:endParaRPr lang="ru-RU" sz="2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BE7371E-A0B7-4DEC-A117-B34C28839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C51AA5-196F-41E8-956A-CED4687147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20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758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41FD48D9-22D7-4533-A7C2-8635898FA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476673"/>
            <a:ext cx="8208912" cy="6048672"/>
          </a:xfrm>
        </p:spPr>
        <p:txBody>
          <a:bodyPr>
            <a:normAutofit fontScale="85000" lnSpcReduction="10000"/>
          </a:bodyPr>
          <a:lstStyle/>
          <a:p>
            <a:pPr indent="228600" algn="just">
              <a:lnSpc>
                <a:spcPct val="150000"/>
              </a:lnSpc>
              <a:spcAft>
                <a:spcPts val="1000"/>
              </a:spcAft>
            </a:pPr>
            <a:r>
              <a:rPr lang="x-none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Активное слушание</a:t>
            </a:r>
            <a:r>
              <a:rPr lang="ru-R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x-non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постоянное отражение содержания той информации, которую передает  собеседник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x-non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«Правильно ли я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x-non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 понял, что...»;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«Таким образом,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x-non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 хотите сказать…»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x-non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«Другими словами,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x-non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 имел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x-non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виду…»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x-non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Применение таких приемов общения позволяет: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215" indent="-180340" algn="just">
              <a:lnSpc>
                <a:spcPct val="15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обеспечить адекватную обратную связь:  уверенность в том, что вы правильно поняли друг друга;</a:t>
            </a:r>
          </a:p>
          <a:p>
            <a:pPr marL="450215" indent="-180340" algn="just">
              <a:lnSpc>
                <a:spcPct val="150000"/>
              </a:lnSpc>
              <a:spcAft>
                <a:spcPts val="6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косвенным образом информировать собеседника о том, что перед ним – равный ему партнер. Стремление занять равную партнерскую позицию означает,  что оба собеседника должны нести ответственность за свои слова.</a:t>
            </a:r>
          </a:p>
          <a:p>
            <a:pPr indent="228600" algn="just">
              <a:lnSpc>
                <a:spcPct val="150000"/>
              </a:lnSpc>
              <a:spcAft>
                <a:spcPts val="1000"/>
              </a:spcAft>
            </a:pPr>
            <a:r>
              <a:rPr lang="x-none" sz="1800" b="1" u="sng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Пассивное (нерефлексивное) слушание </a:t>
            </a:r>
            <a:r>
              <a:rPr lang="x-none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слушание без анализа, рефлексии, дающее собеседнику возможность высказаться. Если 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x-none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 имеете дело с человеком, находящимся в состоянии эмоционального возбуждения, 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x-none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 необходимо его просто успокоить. </a:t>
            </a:r>
            <a:endParaRPr lang="ru-RU" sz="1800" spc="-1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1000"/>
              </a:spcAft>
            </a:pPr>
            <a:r>
              <a:rPr lang="x-none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Эмпатическое слушание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x-non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постоянное отражение чувств собеседника, что особенно эффективно в ситуациях, когда партнер хочет поделиться с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x-non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ами личными переживаниями, проблемами, когда он не слишком уверен в себе, расстроен, когда инициатива разговора исходит от него.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482C92C-56CC-4F11-9DF3-50BC9C2751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21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010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20E0F8AF-685F-45CD-9BF8-6CCC6CCD5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85801"/>
            <a:ext cx="7990656" cy="4975447"/>
          </a:xfrm>
        </p:spPr>
        <p:txBody>
          <a:bodyPr>
            <a:normAutofit/>
          </a:bodyPr>
          <a:lstStyle/>
          <a:p>
            <a:pPr marL="179705" indent="270510" algn="just">
              <a:lnSpc>
                <a:spcPct val="150000"/>
              </a:lnSpc>
              <a:spcAft>
                <a:spcPts val="600"/>
              </a:spcAft>
            </a:pP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x-none" sz="1800" spc="-2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лассификаци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x-none" sz="1800" spc="-2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видов эмпатии (Е.И</a:t>
            </a:r>
            <a:r>
              <a:rPr lang="x-none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Исаев</a:t>
            </a:r>
            <a:r>
              <a:rPr lang="x-none" sz="1800" spc="-2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О.А</a:t>
            </a:r>
            <a:r>
              <a:rPr lang="x-none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Казанский</a:t>
            </a:r>
            <a:r>
              <a:rPr lang="x-none" sz="1800" spc="-2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В.И</a:t>
            </a:r>
            <a:r>
              <a:rPr lang="x-none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x-none" sz="1800" spc="-2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Слободчиков ): 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705" indent="270510" algn="just">
              <a:lnSpc>
                <a:spcPct val="150000"/>
              </a:lnSpc>
              <a:spcAft>
                <a:spcPts val="600"/>
              </a:spcAft>
            </a:pPr>
            <a:r>
              <a:rPr lang="x-none" sz="1800" spc="-2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когнитивная эмпатия, базирующаяся на интеллектуальных процессах (сравнение, обобщение, аналогии и т. д.); 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705" indent="270510" algn="just">
              <a:lnSpc>
                <a:spcPct val="150000"/>
              </a:lnSpc>
              <a:spcAft>
                <a:spcPts val="600"/>
              </a:spcAft>
            </a:pPr>
            <a:r>
              <a:rPr lang="x-none" sz="1800" spc="-2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эмоциональная, основанная на сочувствии, сопереживании;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705" indent="270510" algn="just">
              <a:lnSpc>
                <a:spcPct val="150000"/>
              </a:lnSpc>
              <a:spcAft>
                <a:spcPts val="600"/>
              </a:spcAft>
            </a:pPr>
            <a:r>
              <a:rPr lang="x-none" sz="1800" spc="-2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поведенческая </a:t>
            </a:r>
            <a:r>
              <a:rPr lang="x-none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высшая форма эмпатии, включающая когнитивный, эмоциональный и поведенческий компоненты и предполагающая радость совместных переживаний, открытий, взаимное самораскрытие, саморазвитие и самореализации.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A7F4DD7-239B-4421-9C69-2B1C66C7E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BC16A74-68FE-4339-8250-6FBF1871C4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22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316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110ED1FE-08FB-4EBA-95EA-7EB60ED0B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32657"/>
            <a:ext cx="8136904" cy="6120680"/>
          </a:xfrm>
        </p:spPr>
        <p:txBody>
          <a:bodyPr>
            <a:normAutofit fontScale="77500" lnSpcReduction="20000"/>
          </a:bodyPr>
          <a:lstStyle/>
          <a:p>
            <a:pPr indent="228600" algn="just">
              <a:lnSpc>
                <a:spcPct val="150000"/>
              </a:lnSpc>
              <a:spcAft>
                <a:spcPts val="1000"/>
              </a:spcAft>
            </a:pPr>
            <a:r>
              <a:rPr lang="x-none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 эмпатического слушания.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50000"/>
              </a:lnSpc>
              <a:tabLst>
                <a:tab pos="18034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	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Необходимо настроиться на слушание: на время забыть о своих проблемах, освободиться от собственных переживаний, избавиться от предубеждений относительно данного человека. Только в этом случае вы сможете почувствовать то, что чувствует собеседник, «увидеть» его эмоцию.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>
              <a:lnSpc>
                <a:spcPct val="150000"/>
              </a:lnSpc>
              <a:tabLst>
                <a:tab pos="18034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	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своей реакции на слова партнера вы должны в точности отразить переживание, чувство, эмоцию, стоящие за его высказыванием.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-180340" algn="just">
              <a:lnSpc>
                <a:spcPct val="150000"/>
              </a:lnSpc>
              <a:tabLst>
                <a:tab pos="18034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	Необходимо держать паузы. После вашего ответа необходимо помолчать. Помните, что это время принадлежит собеседнику, не занимайте его своими дополнительными соображениями, разъяснениями, уточнениями. Пауза необходима вашему партнеру, чтобы разобраться в своем переживании.</a:t>
            </a:r>
          </a:p>
          <a:p>
            <a:pPr marL="180340" indent="-180340" algn="just">
              <a:lnSpc>
                <a:spcPct val="150000"/>
              </a:lnSpc>
              <a:tabLst>
                <a:tab pos="18034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	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Эмпатическое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слушание – не интерпретация скрытых от собеседника, тайных мотивов его поведения. Надо только отразить чувство партнера, но не объяснять ему причину возникновения этого чувства. Замечания типа: «На самом деле вам хотелось бы, чтобы на вас все время обращали внимание», как правило, не могут вызвать ничего, кроме отторжения и защиты. Особенно если эти слова произносятся в начале беседы, когда доверие еще не возникло.</a:t>
            </a:r>
          </a:p>
          <a:p>
            <a:pPr marL="180340" indent="-180340" algn="just">
              <a:lnSpc>
                <a:spcPct val="150000"/>
              </a:lnSpc>
              <a:spcAft>
                <a:spcPts val="600"/>
              </a:spcAft>
              <a:tabLst>
                <a:tab pos="18034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	Методику эмпатического слушания имеет смысл применять только в том случае, когда человек сам хочет поделиться с вами какими-то переживаниями. Если же он не хочет говорить об этом с вами, но обсудить с ним это хотите вы, применение эмпатического слушания невозможно.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D419BD4E-B294-492D-8721-A492F7E1B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560A9CE-E3DB-4415-B51C-8033FA6002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23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5099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07B5275E-DA6E-4046-A86E-01B18F5E9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85801"/>
            <a:ext cx="8134672" cy="5623519"/>
          </a:xfrm>
        </p:spPr>
        <p:txBody>
          <a:bodyPr>
            <a:normAutofit/>
          </a:bodyPr>
          <a:lstStyle/>
          <a:p>
            <a:pPr marL="457200" algn="just">
              <a:lnSpc>
                <a:spcPct val="150000"/>
              </a:lnSpc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Коммуникативная толерантность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особый тип взаимодействия, проникнутый профессиональной необходимостью успешного коммуникативного поведения и доминантной направленностью сознания на толерантное взаимодействие. Коммуникативная толерантность включает: </a:t>
            </a:r>
          </a:p>
          <a:p>
            <a:pPr marL="457200" algn="just">
              <a:lnSpc>
                <a:spcPct val="15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осознание идей толерантной коммуникации; </a:t>
            </a:r>
          </a:p>
          <a:p>
            <a:pPr marL="457200" algn="just">
              <a:lnSpc>
                <a:spcPct val="15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овладение совокупностью коммуникативных умений; </a:t>
            </a:r>
          </a:p>
          <a:p>
            <a:pPr marL="457200" algn="just">
              <a:lnSpc>
                <a:spcPct val="150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интенсивное участие в коммуникации, инициативность, активность и социальную ответственность,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диалогизацию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общения; </a:t>
            </a:r>
          </a:p>
          <a:p>
            <a:pPr marL="45720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удовлетворенность возникающей системой межличностных отношений. 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6C4D651A-E1FC-4FBC-A529-08666A42D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D6B348B-00B2-481B-B44F-47472CCC6D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24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662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16F0AE44-1E28-4FD5-A59D-9962A3AC6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04665"/>
            <a:ext cx="8134672" cy="6120680"/>
          </a:xfrm>
        </p:spPr>
        <p:txBody>
          <a:bodyPr>
            <a:normAutofit fontScale="92500"/>
          </a:bodyPr>
          <a:lstStyle/>
          <a:p>
            <a:pPr indent="228600" algn="just">
              <a:lnSpc>
                <a:spcPct val="150000"/>
              </a:lnSpc>
              <a:spcAft>
                <a:spcPts val="1000"/>
              </a:spcAft>
            </a:pPr>
            <a:r>
              <a:rPr lang="x-none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Желательно учитывать </a:t>
            </a:r>
            <a:r>
              <a:rPr lang="x-non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индивидуальные особенности собеседника, а также: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начинать с того, в чем вы согласны (с того, что вы оба знаете и о чем мнения ваши совпадают);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избегать лишней самоуверенности, относиться к своим высказываниям критически;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убеждении использовать аргументы (достаточные и значимые для собеседника, не для вас), а не давление;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стараться отделять свои взгляды и впечатления от объективных характеристик вещей и явлений;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возможности реже использовать монологи;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навешивать ярлыки на собеседника и его высказывания;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прежде, чем возразить, убедиться, что вы правильно поняли собеседника с помощью техники активного слушания, затем согласиться с той частью, с которой можно согласиться и лишь потом тактично и аргументированно возражать.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B634A0D-C0E9-4AB0-BDD1-527AE6C84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BDAC97A-DD88-4607-8D18-F7D0CFEBDB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25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3066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70D89C7F-E139-4CC3-BE27-E358E6A38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685801"/>
            <a:ext cx="7709480" cy="515619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Коммуникативная компетентность специалиста, достигнутая в процессе формирования коммуникативных навыков, предполагает решение задач на различных уровнях: 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на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микроуровне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простейший акт общения «субъект – субъект» (общение между собой); 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на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мезоуровне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общение, ограниченное рамками определенной темы или группы (общение с пациентами); 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на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макроуровне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общение с другими субъектами в системе сложившихся в социуме норм, традиций и устоев.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30BBB865-0FB8-40C0-99E7-F2C4F5C44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E328C51-E8E7-43AA-A674-6021C5C8C7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26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5950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1805810E-7D68-4D86-9F21-109F8B411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685801"/>
            <a:ext cx="8208912" cy="569552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Коммуникативная компетентность клинического психолога характеризуется: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способностью устанавливать контакт на основе уважения и заинтересованности к собеседнику и отсутствием реакции игнорирования;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высоким уровнем эмпатии и самооценки;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способностью помочь собеседнику в высказывании своего мнения;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способностью адекватно выражать собственную позицию;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способностью работать в команде;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коммуникативной гибкостью, конструктивностью, способностью разрешать межличностные проблемы.</a:t>
            </a:r>
            <a:endParaRPr lang="ru-R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5AC654A-7B9E-4148-9800-5676C2B3A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FDEE87F-9F4C-49E0-922E-6B68D025DB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27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1274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92088"/>
          </a:xfrm>
        </p:spPr>
        <p:txBody>
          <a:bodyPr/>
          <a:lstStyle/>
          <a:p>
            <a:r>
              <a:rPr lang="ru-RU" sz="1600" b="1" dirty="0"/>
              <a:t>СПИСОК РЕКОМЕНДУЕМОЙ ЛИТЕРАТУРЫ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521102"/>
          </a:xfrm>
        </p:spPr>
        <p:txBody>
          <a:bodyPr/>
          <a:lstStyle/>
          <a:p>
            <a:r>
              <a:rPr lang="ru-RU" sz="1200" dirty="0"/>
              <a:t>Основная литература:</a:t>
            </a:r>
          </a:p>
          <a:p>
            <a:pPr lvl="2" algn="just"/>
            <a:r>
              <a:rPr lang="ru-RU" sz="1400" dirty="0"/>
              <a:t>Козловская Т.Н. Профессиональная этика [Электронный ресурс]: учебно-методическое пособие/ Козловская Т.Н., </a:t>
            </a:r>
            <a:r>
              <a:rPr lang="ru-RU" sz="1400" dirty="0" err="1"/>
              <a:t>Епанчинцева</a:t>
            </a:r>
            <a:r>
              <a:rPr lang="ru-RU" sz="1400" dirty="0"/>
              <a:t> Г.А., Зубова Л.В.— Электрон. текстовые данные.— Оренбург: Оренбургский государственный университет, ЭБС АСВ, 2015.— 218 </a:t>
            </a:r>
            <a:r>
              <a:rPr lang="ru-RU" sz="1400" dirty="0" err="1"/>
              <a:t>c</a:t>
            </a:r>
            <a:r>
              <a:rPr lang="ru-RU" sz="1400" dirty="0"/>
              <a:t>.— Режим доступа: http://www.iprbookshop.ru/54147.— ЭБС «</a:t>
            </a:r>
            <a:r>
              <a:rPr lang="ru-RU" sz="1400" dirty="0" err="1"/>
              <a:t>IPRbooks</a:t>
            </a:r>
            <a:r>
              <a:rPr lang="ru-RU" sz="1400" dirty="0"/>
              <a:t>»</a:t>
            </a:r>
          </a:p>
          <a:p>
            <a:pPr algn="just"/>
            <a:r>
              <a:rPr lang="ru-RU" sz="1400" dirty="0"/>
              <a:t>Дополнительная литература:</a:t>
            </a:r>
          </a:p>
          <a:p>
            <a:pPr lvl="2" algn="just"/>
            <a:r>
              <a:rPr lang="ru-RU" sz="1400" dirty="0"/>
              <a:t>Курс лекций по профессиональной этике [Электронный ресурс] : учеб. пособие для студентов 2 курса факультета "Клиническая психология" / </a:t>
            </a:r>
            <a:r>
              <a:rPr lang="ru-RU" sz="1400" dirty="0" err="1"/>
              <a:t>ОрГМА</a:t>
            </a:r>
            <a:r>
              <a:rPr lang="ru-RU" sz="1400" dirty="0"/>
              <a:t> ; сост.: В. В. Вялых, Н. В. Барышникова. - Оренбург : [б. и.], 2013. - 1 </a:t>
            </a:r>
            <a:r>
              <a:rPr lang="ru-RU" sz="1400" dirty="0" err="1"/>
              <a:t>эл</a:t>
            </a:r>
            <a:r>
              <a:rPr lang="ru-RU" sz="1400" dirty="0"/>
              <a:t>. опт. диск. - </a:t>
            </a:r>
            <a:r>
              <a:rPr lang="ru-RU" sz="1400" dirty="0" err="1"/>
              <a:t>Загл</a:t>
            </a:r>
            <a:r>
              <a:rPr lang="ru-RU" sz="1400" dirty="0"/>
              <a:t>. с титул. экрана. - Электрон. версия </a:t>
            </a:r>
            <a:r>
              <a:rPr lang="ru-RU" sz="1400" dirty="0" err="1"/>
              <a:t>печ</a:t>
            </a:r>
            <a:r>
              <a:rPr lang="ru-RU" sz="1400" dirty="0"/>
              <a:t>. публикации (63 с.). - Б. </a:t>
            </a:r>
            <a:r>
              <a:rPr lang="ru-RU" sz="1400" dirty="0" err="1"/>
              <a:t>ц</a:t>
            </a:r>
            <a:r>
              <a:rPr lang="ru-RU" sz="1400" dirty="0"/>
              <a:t>. - Режим доступа: </a:t>
            </a:r>
            <a:r>
              <a:rPr lang="ru-RU" sz="1400" u="sng" dirty="0">
                <a:hlinkClick r:id="rId2"/>
              </a:rPr>
              <a:t>http://lib.orgma.ru/jirbis2/elektronnyj-katalog</a:t>
            </a:r>
            <a:endParaRPr lang="ru-RU" sz="1400" dirty="0"/>
          </a:p>
          <a:p>
            <a:pPr lvl="2" algn="just"/>
            <a:r>
              <a:rPr lang="ru-RU" sz="1400" dirty="0" err="1"/>
              <a:t>Неволина</a:t>
            </a:r>
            <a:r>
              <a:rPr lang="ru-RU" sz="1400" dirty="0"/>
              <a:t>, В.В. Стратегии профессионального саморазвития студента в медицинском образовании [Электронный ресурс]: комплект </a:t>
            </a:r>
            <a:r>
              <a:rPr lang="ru-RU" sz="1400" dirty="0" err="1"/>
              <a:t>науч.-метод</a:t>
            </a:r>
            <a:r>
              <a:rPr lang="ru-RU" sz="1400" dirty="0"/>
              <a:t>. материалов / В. В. </a:t>
            </a:r>
            <a:r>
              <a:rPr lang="ru-RU" sz="1400" dirty="0" err="1"/>
              <a:t>Неволина</a:t>
            </a:r>
            <a:r>
              <a:rPr lang="ru-RU" sz="1400" dirty="0"/>
              <a:t>. - [Б. м.]: Оренбург, 2017. – 238с. </a:t>
            </a:r>
            <a:r>
              <a:rPr lang="ru-RU" sz="1400" dirty="0" err="1"/>
              <a:t>on-line</a:t>
            </a:r>
            <a:r>
              <a:rPr lang="ru-RU" sz="1400" dirty="0"/>
              <a:t>. - Б. </a:t>
            </a:r>
            <a:r>
              <a:rPr lang="ru-RU" sz="1400" dirty="0" err="1"/>
              <a:t>ц</a:t>
            </a:r>
            <a:r>
              <a:rPr lang="ru-RU" sz="1400" dirty="0"/>
              <a:t>. </a:t>
            </a:r>
            <a:r>
              <a:rPr lang="ru-RU" sz="1400" u="sng" dirty="0">
                <a:hlinkClick r:id="rId2"/>
              </a:rPr>
              <a:t>http://lib.orgma.ru/jirbis2/elektronnyj-katalog</a:t>
            </a:r>
            <a:endParaRPr lang="ru-RU" sz="1400" dirty="0"/>
          </a:p>
          <a:p>
            <a:pPr lvl="2" algn="just"/>
            <a:r>
              <a:rPr lang="ru-RU" sz="1400" dirty="0" err="1"/>
              <a:t>Виговская</a:t>
            </a:r>
            <a:r>
              <a:rPr lang="ru-RU" sz="1400" dirty="0"/>
              <a:t> М.Е. Профессиональная этика и этикет [Электронный ресурс] / </a:t>
            </a:r>
            <a:r>
              <a:rPr lang="ru-RU" sz="1400" dirty="0" err="1"/>
              <a:t>Виговская</a:t>
            </a:r>
            <a:r>
              <a:rPr lang="ru-RU" sz="1400" dirty="0"/>
              <a:t> М.Е.— Электрон. текстовые данные.— М.: Дашков и К, Ай Пи Эр </a:t>
            </a:r>
            <a:r>
              <a:rPr lang="ru-RU" sz="1400" dirty="0" err="1"/>
              <a:t>Медиа</a:t>
            </a:r>
            <a:r>
              <a:rPr lang="ru-RU" sz="1400" dirty="0"/>
              <a:t>, 2014.— 144 </a:t>
            </a:r>
            <a:r>
              <a:rPr lang="ru-RU" sz="1400" dirty="0" err="1"/>
              <a:t>c</a:t>
            </a:r>
            <a:r>
              <a:rPr lang="ru-RU" sz="1400" dirty="0"/>
              <a:t>.— Режим доступа: http://www.iprbookshop.ru/19990.— ЭБС «</a:t>
            </a:r>
            <a:r>
              <a:rPr lang="ru-RU" sz="1400" dirty="0" err="1"/>
              <a:t>IPRbooks</a:t>
            </a:r>
            <a:r>
              <a:rPr lang="ru-RU" sz="1400" dirty="0"/>
              <a:t>»</a:t>
            </a:r>
          </a:p>
          <a:p>
            <a:pPr algn="just"/>
            <a:r>
              <a:rPr lang="ru-RU" sz="1400" dirty="0"/>
              <a:t>Интернет-ресурсы:</a:t>
            </a:r>
          </a:p>
          <a:p>
            <a:pPr lvl="0" algn="just"/>
            <a:r>
              <a:rPr lang="ru-RU" sz="1400" dirty="0"/>
              <a:t>Информационно-аналитическая система «SCIENCE INDEX» https://elibrary.ru/</a:t>
            </a:r>
          </a:p>
          <a:p>
            <a:pPr lvl="0" algn="just"/>
            <a:r>
              <a:rPr lang="ru-RU" sz="1400" dirty="0"/>
              <a:t>«Электронная справочная правовая система. Консультант Плюс» http://www.consultant.ru/ </a:t>
            </a:r>
            <a:r>
              <a:rPr lang="ru-RU" sz="1400" u="sng" dirty="0">
                <a:hlinkClick r:id="rId3"/>
              </a:rPr>
              <a:t>http://www.consultant.ru/</a:t>
            </a:r>
            <a:endParaRPr lang="ru-RU" sz="1400" dirty="0"/>
          </a:p>
          <a:p>
            <a:pPr lvl="0" algn="just"/>
            <a:r>
              <a:rPr lang="ru-RU" sz="1400" dirty="0"/>
              <a:t>Этика - </a:t>
            </a:r>
            <a:r>
              <a:rPr lang="ru-RU" sz="1400" u="sng" dirty="0">
                <a:hlinkClick r:id="rId4"/>
              </a:rPr>
              <a:t>http://ethicscenter.ru/</a:t>
            </a:r>
            <a:endParaRPr lang="ru-RU" sz="1400" dirty="0"/>
          </a:p>
          <a:p>
            <a:pPr lvl="0" algn="just"/>
            <a:r>
              <a:rPr lang="ru-RU" sz="1400" dirty="0"/>
              <a:t>Лаборатория Саморазвития - http://nevolina-v.wix.com/samraz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1E328B-2AD0-465C-9099-C94309481628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35374"/>
            <a:ext cx="8136904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«Какими бы ни были изыски современной медицины, ее технические возможности, человек всегда будет ждать и верить врачу, который сумеет выслушать, одобрить, проявить сострадание».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Экзюпери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«Нельзя врачевать тело, </a:t>
            </a:r>
          </a:p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врачуя душу».</a:t>
            </a:r>
          </a:p>
          <a:p>
            <a:r>
              <a:rPr lang="ru-RU" sz="2400" dirty="0"/>
              <a:t>Сократ</a:t>
            </a:r>
          </a:p>
        </p:txBody>
      </p:sp>
      <p:pic>
        <p:nvPicPr>
          <p:cNvPr id="2050" name="Picture 2" descr="C:\Users\dmash_000\Desktop\-D0-B0-D0-BD-D1-82-D1-83-D0-B0-D0-BD-D1-8D-D0-BA-D0-B7-D1-8E-D0-BF-D0-B5-D1-80-D0-B8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383" y="2060848"/>
            <a:ext cx="2685978" cy="252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mash_000\Desktop\sokrat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790" y="4881329"/>
            <a:ext cx="2921571" cy="1947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453433E-65CD-45EF-91C2-26574E8FCD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3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670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763688" y="260648"/>
            <a:ext cx="7543800" cy="914400"/>
          </a:xfrm>
        </p:spPr>
        <p:txBody>
          <a:bodyPr/>
          <a:lstStyle/>
          <a:p>
            <a:r>
              <a:rPr lang="ru-RU" dirty="0"/>
              <a:t>Врач и пациент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2492896"/>
            <a:ext cx="80648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общения врача и пациента:</a:t>
            </a:r>
          </a:p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информационная (бесстрастный врач, полностью независимый пациент);</a:t>
            </a:r>
          </a:p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интерпретационная (убеждающий врач);</a:t>
            </a:r>
          </a:p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совещательная (доверие и взаимное согласие);</a:t>
            </a:r>
          </a:p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патерналистская (врач-опекун).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2C2103-6B2D-4616-8A80-AC60D052E3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4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682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Вит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C8E5BB2-DF6B-422E-992E-BA8BE561D0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5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762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980728"/>
            <a:ext cx="8208912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Компоненты сотрудничества врача и больного: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уважение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сочувствие</a:t>
            </a:r>
          </a:p>
        </p:txBody>
      </p:sp>
      <p:pic>
        <p:nvPicPr>
          <p:cNvPr id="5122" name="Picture 2" descr="Картинки по запросу врач и пациен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62681"/>
            <a:ext cx="3394348" cy="223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C0AD2A1-CA51-49BB-89C4-B302E26233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6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443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0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/>
          </a:p>
          <a:p>
            <a:pPr algn="just"/>
            <a:endParaRPr lang="ru-RU" b="1" dirty="0"/>
          </a:p>
          <a:p>
            <a:pPr algn="just"/>
            <a:endParaRPr lang="ru-RU" b="1" dirty="0"/>
          </a:p>
          <a:p>
            <a:pPr algn="just"/>
            <a:endParaRPr lang="ru-RU" b="1" dirty="0"/>
          </a:p>
          <a:p>
            <a:pPr algn="just"/>
            <a:r>
              <a:rPr lang="ru-RU" b="1" dirty="0"/>
              <a:t>Строгих правил общения с пациентом нет, хотя во всем мире врачи пользуются общими принципами деонтологии– профессиональной этики медицинских работников. </a:t>
            </a:r>
          </a:p>
          <a:p>
            <a:pPr algn="just"/>
            <a:r>
              <a:rPr lang="ru-RU" b="1" dirty="0"/>
              <a:t>Состояние душевного комфорта пациента – главный критерий деонтологии, тест на ее эффективность. </a:t>
            </a:r>
          </a:p>
          <a:p>
            <a:pPr algn="just"/>
            <a:endParaRPr lang="ru-RU" b="1" dirty="0"/>
          </a:p>
          <a:p>
            <a:pPr algn="just"/>
            <a:r>
              <a:rPr lang="ru-RU" b="1" dirty="0"/>
              <a:t>Одно из важнейших условий для установления взаимопонимания между врачом и пациентом – ощущение поддержки. </a:t>
            </a:r>
          </a:p>
          <a:p>
            <a:pPr algn="just"/>
            <a:endParaRPr lang="ru-RU" b="1" dirty="0"/>
          </a:p>
          <a:p>
            <a:pPr algn="just"/>
            <a:r>
              <a:rPr lang="ru-RU" b="1" dirty="0"/>
              <a:t>Уважение подразумевает признание ценности человека как личности. </a:t>
            </a:r>
          </a:p>
          <a:p>
            <a:pPr algn="just"/>
            <a:endParaRPr lang="ru-RU" b="1" dirty="0"/>
          </a:p>
          <a:p>
            <a:pPr algn="just"/>
            <a:endParaRPr lang="ru-RU" b="1" dirty="0"/>
          </a:p>
        </p:txBody>
      </p:sp>
      <p:pic>
        <p:nvPicPr>
          <p:cNvPr id="2050" name="Picture 2" descr="Картинки по запросу врач и пациент рисунк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502568"/>
            <a:ext cx="2562154" cy="152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EBE83A2-7F9C-4AEA-AA74-E0F51FF9C8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7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943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04664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Этика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(лат.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ethica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 греч.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ethice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обычай) – норма поведения, совокупность моральных правил определенной социальной группы.</a:t>
            </a:r>
          </a:p>
          <a:p>
            <a:pPr algn="just"/>
            <a:endParaRPr lang="ru-RU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Деонтология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(греч.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deon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deontos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долг, должное, надлежащее;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logos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учение) – учение о должном поведении человека.</a:t>
            </a:r>
          </a:p>
          <a:p>
            <a:pPr algn="just"/>
            <a:endParaRPr lang="ru-RU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Деонтология медицинская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совокупность соответствующих морально-этических и правовых принципов и правил, которыми должны руководствоваться медицинские работники в своей деятельности.</a:t>
            </a:r>
          </a:p>
          <a:p>
            <a:pPr algn="just"/>
            <a:endParaRPr lang="ru-RU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между деонтологией и этикой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деонтология – это раздел этики, нормы которой являются профессиональным долгом всех медицинских работников.</a:t>
            </a:r>
          </a:p>
          <a:p>
            <a:pPr algn="just"/>
            <a:endParaRPr lang="ru-RU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основные морально-этические правила врача сформулировал  Гиппократ в знаменитой «Клятве»,  текст которой указывает на гуманизм врача-ученого.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F7185B-EA4B-4D9A-9EA9-4F3804C593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8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681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Принцип конфиденциальности, или сохранения врачебной тайны, возник в глубокой древности и до сих пор он один из актуальных в системе этического и правового регулирования медицинской деятельности. </a:t>
            </a:r>
          </a:p>
          <a:p>
            <a:pPr algn="just"/>
            <a:r>
              <a:rPr lang="ru-RU" b="1" dirty="0"/>
              <a:t>Соблюдение тайны  —  исполнение профессионального долга и нравственная обязанность медицинского работника.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4869160"/>
            <a:ext cx="8640960" cy="1656184"/>
          </a:xfrm>
        </p:spPr>
        <p:txBody>
          <a:bodyPr/>
          <a:lstStyle/>
          <a:p>
            <a:pPr algn="just"/>
            <a:br>
              <a:rPr lang="ru-RU" sz="1600" b="1" dirty="0">
                <a:effectLst/>
              </a:rPr>
            </a:br>
            <a:br>
              <a:rPr lang="ru-RU" sz="1600" b="1" dirty="0">
                <a:effectLst/>
              </a:rPr>
            </a:br>
            <a:r>
              <a:rPr lang="ru-RU" sz="1600" b="1" dirty="0">
                <a:effectLst/>
              </a:rPr>
              <a:t>Предоставление сведений, содержащих врачебную тайну, без согласия гражданина или его законного представителя допускается только в следующих случаях, оговоренных в законодательстве:</a:t>
            </a:r>
            <a:br>
              <a:rPr lang="ru-RU" sz="1600" b="1" dirty="0">
                <a:effectLst/>
              </a:rPr>
            </a:br>
            <a:br>
              <a:rPr lang="ru-RU" sz="1600" b="1" dirty="0">
                <a:effectLst/>
              </a:rPr>
            </a:br>
            <a:r>
              <a:rPr lang="ru-RU" sz="1600" b="1" dirty="0">
                <a:effectLst/>
              </a:rPr>
              <a:t> 	• в целях обследования и лечения гражданина, не способного из-за 	своего состояния выразить свою волю;</a:t>
            </a:r>
            <a:br>
              <a:rPr lang="ru-RU" sz="1600" b="1" dirty="0">
                <a:effectLst/>
              </a:rPr>
            </a:br>
            <a:r>
              <a:rPr lang="ru-RU" sz="1600" b="1" dirty="0">
                <a:effectLst/>
              </a:rPr>
              <a:t> 	• при угрозе распространения инфекционных заболеваний, массовых 	отравлений и поражений; </a:t>
            </a:r>
            <a:br>
              <a:rPr lang="ru-RU" sz="1600" b="1" dirty="0">
                <a:effectLst/>
              </a:rPr>
            </a:br>
            <a:r>
              <a:rPr lang="ru-RU" sz="1600" b="1" dirty="0">
                <a:effectLst/>
              </a:rPr>
              <a:t>	• по запросу органов дознания, следствия и суда в связи с проведением 	расследования или судебным разбирательством; </a:t>
            </a:r>
            <a:br>
              <a:rPr lang="ru-RU" sz="1600" b="1" dirty="0">
                <a:effectLst/>
              </a:rPr>
            </a:br>
            <a:r>
              <a:rPr lang="ru-RU" sz="1600" b="1" dirty="0">
                <a:effectLst/>
              </a:rPr>
              <a:t>	• в случае оказания помощи несовершеннолетнему в возрасте до I5 лет 	для информирования его родителей или законных представителей; </a:t>
            </a:r>
            <a:br>
              <a:rPr lang="ru-RU" sz="1600" b="1" dirty="0">
                <a:effectLst/>
              </a:rPr>
            </a:br>
            <a:r>
              <a:rPr lang="ru-RU" sz="1600" b="1" dirty="0">
                <a:effectLst/>
              </a:rPr>
              <a:t>	• при наличии оснований, позволяющих полагать, что вред здоровью 	гражданина причинен в результате противоправных действий;</a:t>
            </a:r>
            <a:br>
              <a:rPr lang="ru-RU" sz="1600" b="1" dirty="0">
                <a:effectLst/>
              </a:rPr>
            </a:br>
            <a:r>
              <a:rPr lang="ru-RU" sz="1600" b="1" dirty="0">
                <a:effectLst/>
              </a:rPr>
              <a:t> 	• в целях проведения военно-врачебной экспертизы. </a:t>
            </a:r>
            <a:endParaRPr lang="ru-RU" sz="1600" b="1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AAE1A8E-F499-455C-91BA-299392E3C9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9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7496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375</TotalTime>
  <Words>2445</Words>
  <Application>Microsoft Office PowerPoint</Application>
  <PresentationFormat>Экран (4:3)</PresentationFormat>
  <Paragraphs>179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Calibri</vt:lpstr>
      <vt:lpstr>Palatino Linotype</vt:lpstr>
      <vt:lpstr>Symbol</vt:lpstr>
      <vt:lpstr>Times New Roman</vt:lpstr>
      <vt:lpstr>Wingdings</vt:lpstr>
      <vt:lpstr>Базовая</vt:lpstr>
      <vt:lpstr>Морально-этический аспект взаимоотношений в клинической психологии</vt:lpstr>
      <vt:lpstr>План лекции: 1. Модели взаимоотношений в медицине. 2. Корпоративная этика (взаимоотношения в коллективе).  3. Принципы взаимодействия в клинической психологии.</vt:lpstr>
      <vt:lpstr>Презентация PowerPoint</vt:lpstr>
      <vt:lpstr>Врач и пациент</vt:lpstr>
      <vt:lpstr>Презентация PowerPoint</vt:lpstr>
      <vt:lpstr>Презентация PowerPoint</vt:lpstr>
      <vt:lpstr>Презентация PowerPoint</vt:lpstr>
      <vt:lpstr>Презентация PowerPoint</vt:lpstr>
      <vt:lpstr>  Предоставление сведений, содержащих врачебную тайну, без согласия гражданина или его законного представителя допускается только в следующих случаях, оговоренных в законодательстве:    • в целях обследования и лечения гражданина, не способного из-за  своего состояния выразить свою волю;   • при угрозе распространения инфекционных заболеваний, массовых  отравлений и поражений;   • по запросу органов дознания, следствия и суда в связи с проведением  расследования или судебным разбирательством;   • в случае оказания помощи несовершеннолетнему в возрасте до I5 лет  для информирования его родителей или законных представителей;   • при наличии оснований, позволяющих полагать, что вред здоровью  гражданина причинен в результате противоправных действий;   • в целях проведения военно-врачебной экспертизы. </vt:lpstr>
      <vt:lpstr>Презентация PowerPoint</vt:lpstr>
      <vt:lpstr>Презентация PowerPoint</vt:lpstr>
      <vt:lpstr>2. Корпоративная этика (взаимоотношения в коллективе). </vt:lpstr>
      <vt:lpstr>Последствия отсутствия партнерства и коллегиальности:</vt:lpstr>
      <vt:lpstr>Основные этические принципы взаимодействия с коллегами </vt:lpstr>
      <vt:lpstr>Презентация PowerPoint</vt:lpstr>
      <vt:lpstr>Принцип ненанесения ущерба человеку.   Клинический психолог осуществляет свою деятельность исходя, прежде всего из интересов заказчика.  Однако при этом следует придерживаться принципа ненанесения ущерба любому человеку, так или иначе включенному в исследование или практическую работу.   Главный этический принцип психолога – «не навреди», сформулированный Гиппократом применительно к врачебной этике имеет исключительное значение и в деятельности психолога.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РЕКОМЕНДУЕМОЙ ЛИТЕРАТУРЫ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Взаимоотношения в медицине</dc:title>
  <dc:creator>dmash_000</dc:creator>
  <cp:lastModifiedBy>Виктория Неволина</cp:lastModifiedBy>
  <cp:revision>45</cp:revision>
  <dcterms:created xsi:type="dcterms:W3CDTF">2017-05-03T17:14:54Z</dcterms:created>
  <dcterms:modified xsi:type="dcterms:W3CDTF">2021-03-29T07:13:57Z</dcterms:modified>
</cp:coreProperties>
</file>