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85" r:id="rId6"/>
    <p:sldId id="286" r:id="rId7"/>
    <p:sldId id="259" r:id="rId8"/>
    <p:sldId id="260" r:id="rId9"/>
    <p:sldId id="262" r:id="rId10"/>
    <p:sldId id="263" r:id="rId11"/>
    <p:sldId id="261" r:id="rId12"/>
    <p:sldId id="264" r:id="rId13"/>
    <p:sldId id="265" r:id="rId14"/>
    <p:sldId id="266" r:id="rId15"/>
    <p:sldId id="267" r:id="rId16"/>
    <p:sldId id="268" r:id="rId17"/>
    <p:sldId id="270" r:id="rId18"/>
    <p:sldId id="277" r:id="rId19"/>
    <p:sldId id="278" r:id="rId20"/>
    <p:sldId id="279" r:id="rId21"/>
    <p:sldId id="280" r:id="rId22"/>
    <p:sldId id="281" r:id="rId23"/>
    <p:sldId id="287" r:id="rId24"/>
    <p:sldId id="283" r:id="rId25"/>
    <p:sldId id="288" r:id="rId26"/>
    <p:sldId id="289" r:id="rId27"/>
    <p:sldId id="290" r:id="rId28"/>
    <p:sldId id="293" r:id="rId29"/>
    <p:sldId id="291" r:id="rId30"/>
    <p:sldId id="292" r:id="rId31"/>
    <p:sldId id="295" r:id="rId32"/>
    <p:sldId id="294" r:id="rId33"/>
    <p:sldId id="282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-46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BA5F56-1673-9EFD-F350-FA4956595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549DE4-A622-30CA-7C2F-AE2C8A371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486940-1CAE-811F-F87B-C6FA89EB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0E4-89CE-440D-9CD7-614A414FDC48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5F8A9A-9FC1-9F55-CDB8-B219069C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993668-ADAC-B99C-0D87-0EAE21A7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D52D-AB29-49B5-87F7-F0B895F2C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6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724435-313C-2CBF-6589-77109921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D53DC26-D7A4-02F3-F2B6-2A40F2958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3ED8FE-08F2-A29B-35DC-2B127881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0E4-89CE-440D-9CD7-614A414FDC48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173386-97F4-0EA7-1B71-8498606C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96DA67-1B0A-ABB1-B936-BEE41804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D52D-AB29-49B5-87F7-F0B895F2C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2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DDD5AAF-17CD-76B3-7CD4-1AA7B063C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AE5995-7C52-CD88-C25E-9D1F1F5A7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120356-3D15-3339-4682-6A4816BA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0E4-89CE-440D-9CD7-614A414FDC48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BDBB8A-6D30-10D7-F9EC-3CC35DB4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5155C9-D024-58F9-8D31-2B7F6A7D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D52D-AB29-49B5-87F7-F0B895F2C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9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1D4981-8014-66E1-F6C2-93A1F211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A6137C-03FF-E7D6-0E54-52E6495D6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28EFCE-1241-53CC-8DA4-90A0E9BF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0E4-89CE-440D-9CD7-614A414FDC48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126603-AE12-C706-3611-687231D2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86CECF-2F65-1356-F0A8-7F45E804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D52D-AB29-49B5-87F7-F0B895F2C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4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ED2969-276B-84DE-75D1-7DD9457B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5379DD-908D-E0F9-53BD-9B4E5811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01848F-DFE7-0A38-B519-913D1460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0E4-89CE-440D-9CD7-614A414FDC48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1D9590-502D-1B0B-FF60-F03A8A489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08723C-D31A-DBF3-CEF0-6E1F6EDB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D52D-AB29-49B5-87F7-F0B895F2C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8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2F0569-0483-BE51-3DD2-514BE530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5D33AB-33A0-BCB7-8F4E-D514FFEE6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A2363F-F39E-2B93-2935-5A7BBF712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084581-32B1-1F94-7F7F-638C6EE4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0E4-89CE-440D-9CD7-614A414FDC48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86DA94-600D-7896-3C80-3C15C909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3F64C1-81B3-0C12-25E9-0A1C2B62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D52D-AB29-49B5-87F7-F0B895F2C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7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CFC339-DA0E-4348-1616-25C0A039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8F1886-CE8B-F646-E6ED-A01E04DE6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703D38C-42BA-B626-1D26-71570DD47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7D0D09A-71F8-CA30-6D0A-BEC5AE5AB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1ABAEAC-1585-A830-BFE6-DF7905C6F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63808E7-7AEB-E76D-7FAA-E2424633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0E4-89CE-440D-9CD7-614A414FDC48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A42499E-8F9C-CEE1-7913-017A35A0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FC3167A-FD2C-0282-92FE-05C42862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D52D-AB29-49B5-87F7-F0B895F2C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8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873D2E-C3D5-4027-29A8-2B873012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2819C0-D6CA-568A-38E7-FB7B6234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0E4-89CE-440D-9CD7-614A414FDC48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A151B1B-5015-B29F-BCF4-515B9C5E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41B92B-2C18-2F33-AC4F-6425E131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D52D-AB29-49B5-87F7-F0B895F2C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0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AB53CA2-EF79-1BC0-A2C3-A36218B6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0E4-89CE-440D-9CD7-614A414FDC48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D062F4D-B080-0E2C-F7EC-2D6ED156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A6B7C43-9B3F-E586-8897-4E104E61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D52D-AB29-49B5-87F7-F0B895F2C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78837-07CE-C039-35B8-1EB00383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24F28C-77D9-7792-DD87-6EB2BFC0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9AD2B1-752F-FD1C-067E-A0A1FFD3B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514828-7910-E75C-A1ED-6428EFC3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0E4-89CE-440D-9CD7-614A414FDC48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159E7E-DA9A-758C-6CFD-3AAA27CF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91250B-80C8-F0A5-6B2B-DBFDDE01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D52D-AB29-49B5-87F7-F0B895F2C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9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1D1CA2-B322-F3D2-4220-1621C91D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D2C72AD-8D99-FF16-73D3-4F1CCB311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A5EDA6-0915-C485-B22C-9E9FEB129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B1EDF1-CE3D-D734-E568-0A2700BA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0E4-89CE-440D-9CD7-614A414FDC48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D4C24E-B5A0-05A6-38B5-FDCF0BD2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CDF980-20EE-C072-7731-132AE1DB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D52D-AB29-49B5-87F7-F0B895F2C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8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BCE5A5-E397-0C4C-9B32-D8C83D00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DD0FB7-C150-2F44-8119-7C484D5C1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406841-21F1-7B4B-E273-6A40A6EBF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0C0E4-89CE-440D-9CD7-614A414FDC48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92B387-F493-1D2A-EF7C-848DAE50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28558C-7D60-CD15-4632-3DB030F6F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DD52D-AB29-49B5-87F7-F0B895F2C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.net/preview/6459759/page: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814FAC4-3FD0-612F-8355-20E526EF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госпитальной терапии им. Р.Г.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Межебовского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педиатрический факультет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«Внутренние болезни»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31EC3B4-AC0C-6B35-F403-824905E21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Гипертоническая болезнь</a:t>
            </a:r>
          </a:p>
          <a:p>
            <a:pPr marL="0" indent="0" algn="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доцент, к.м.н. Е.А Лопина</a:t>
            </a:r>
          </a:p>
          <a:p>
            <a:pPr marL="0" indent="0" algn="ctr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Оренбург, 2026</a:t>
            </a:r>
          </a:p>
        </p:txBody>
      </p:sp>
    </p:spTree>
    <p:extLst>
      <p:ext uri="{BB962C8B-B14F-4D97-AF65-F5344CB8AC3E}">
        <p14:creationId xmlns:p14="http://schemas.microsoft.com/office/powerpoint/2010/main" val="299787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E2BCA9-DF28-79AD-80A1-D12B5FB9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Органы-мишени гипертонической болезни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51971F-D09D-9FBC-2EC9-7C91D1F71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мозг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Сетчатка глаза</a:t>
            </a:r>
          </a:p>
        </p:txBody>
      </p:sp>
    </p:spTree>
    <p:extLst>
      <p:ext uri="{BB962C8B-B14F-4D97-AF65-F5344CB8AC3E}">
        <p14:creationId xmlns:p14="http://schemas.microsoft.com/office/powerpoint/2010/main" val="172642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2790E8-8713-EF38-2F2A-858BCE0A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гипертонической болезни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89758D-C07E-6375-94C6-6BE69375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10515600" cy="4732211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 стадиям (поражение органов-мишеней):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поражение органов-мишеней и ассоциированные клинические состояния, возможное наличие факторов риска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бессимптомного поражения органов-мишеней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2800" spc="2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ассоцированных</a:t>
            </a:r>
            <a:r>
              <a:rPr lang="ru-RU" sz="2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клинических состояний;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 степени (уровень АД):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САД 140-159 мм рт.ст., ДАД 90-99 мм рт.ст.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САД 160-179 мм рт.ст., ДАД 100-109 мм рт.ст.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САД ≥ 180 мм рт.ст., ДАД ≥ 110 мм рт.ст.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 риску развития сердечно-сосудистых событий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уровня АД, наличия ФР, ПОМ, АКС, СД выделяют 5 категорий риска СС осложнений: низкий (риск 1), умеренный (риск 2), высокий (риск 3), очень высокий (риск 4). 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20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361671-AED8-06F9-C198-67934E3E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 гипертонической болезни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3100" b="0" i="0" u="none" strike="noStrike" kern="1200" cap="none" spc="2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поражение органов-мишеней и ассоциированные клинические состояния, возможное наличие факторов риска)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B8DA4D-3277-A285-DB22-EB3A5F42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Пол (мужчины &gt; женщин);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Возраст ≥55 лет у мужчин, ≥65 лет у женщин;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Курение (в настоящем или прошлом; курение в прошлом следует рассматривать как фактор риска при отказе от курения в течение последнего года);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Дислипидемия (принимается во внимание каждый из представленных показателей липидного обмена): общий ХС &gt;4,9 ммоль/л и/или ХС ЛНП &gt;3,0 ммоль/л и/или ХС ЛВП у мужчин — &lt;1,0 ммоль/л (40 мг/</a:t>
            </a:r>
            <a:r>
              <a:rPr lang="ru-RU" sz="2800" spc="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</a:t>
            </a: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у женщин — &lt;1,2 ммоль/л (46 мг/</a:t>
            </a:r>
            <a:r>
              <a:rPr lang="ru-RU" sz="2800" spc="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</a:t>
            </a: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и/или триглицериды &gt;1,7 ммоль/л;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Мочевая кислота (≥360 мкмоль/л);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 Нарушение гликемии натощак: глюкоза плазмы натощак 5,6–6,9 ммоль/л;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 Нарушение толерантности к глюкозе;    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8) Избыточная масса тела (ИМТ 25-29,9 кг/м</a:t>
            </a:r>
            <a:r>
              <a:rPr lang="ru-RU" sz="2800" spc="2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или ожирение (ИМТ ≥ 30 кг/м</a:t>
            </a:r>
            <a:r>
              <a:rPr lang="ru-RU" sz="2800" spc="2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9) Наличие абдоминального ожирения (окружность талии &gt;94 см у мужчин и &gt;80 см у женщин)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10) Семейный анамнез развития ССЗ в молодом возрасте (&lt; 55 лет для мужчин и &lt;65 лет для женщин);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11) Развитие АГ в молодом возрасте у родителей или в семье;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12) Ранняя менопауза;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13) Малоподвижный образ жизни;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14) Психологические и социально-экономические факторы;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15) Частота сердечных сокращений в покое &gt;80 ударов в минуту.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39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3DEF4E-0F28-59BF-E196-8D7CEB2C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9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стадия гипертонической болезни</a:t>
            </a:r>
            <a:r>
              <a:rPr lang="ru-RU" sz="4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бессимптомное поражение органов-мишеней</a:t>
            </a:r>
            <a:r>
              <a:rPr lang="ru-RU" sz="3100" spc="2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7F0A32-B166-70AE-5240-5A980F00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55000" lnSpcReduction="20000"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жесткость: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Пульсовое давление (ПД) (у пожилых пациентов) ≥60 мм рт. ст. при отсутствии недостаточности клапанов аорты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Каротидно-</a:t>
            </a:r>
            <a:r>
              <a:rPr lang="ru-RU" sz="33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феморальная</a:t>
            </a: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СПВ &gt;10 м/с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Электрокардиографические (ЭКГ) признаки ГЛЖ на (индекс Соколова–Лайона (SV1+RV5-6 &gt; 35 мм), или амплитуда зубца R в отведении </a:t>
            </a:r>
            <a:r>
              <a:rPr lang="ru-RU" sz="33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≥11 мм, корнельское произведение &gt;2440 мм x мс или корнельский вольтажный индекс (S</a:t>
            </a:r>
            <a:r>
              <a:rPr lang="ru-RU" sz="3300" b="0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ru-RU" sz="33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3300" b="0" i="0" baseline="-25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) &gt;28 мм для мужчин и &gt;20 мм для женщин);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3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Эхокардиографические</a:t>
            </a: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признаки ГЛЖ (индекс массы миокарда ЛЖ (масса ЛЖ, г/рост, м) формула ASE для пациентов с избыточной массой тела и ожирением: для мужчин &gt;50 г/м</a:t>
            </a:r>
            <a:r>
              <a:rPr lang="ru-RU" sz="3300" b="0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женщин &gt;47 г/м</a:t>
            </a:r>
            <a:r>
              <a:rPr lang="ru-RU" sz="3300" b="0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индексация на площадь поверхности тела (масса ЛЖ/рост, м</a:t>
            </a:r>
            <a:r>
              <a:rPr lang="ru-RU" sz="3300" b="0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для пациентов с нормальной массой тела: &gt;115 г/м</a:t>
            </a:r>
            <a:r>
              <a:rPr lang="ru-RU" sz="3300" b="0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(мужчины) и &gt; 95 г/м</a:t>
            </a:r>
            <a:r>
              <a:rPr lang="ru-RU" sz="3300" b="0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(женщины);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Альбуминурия 30–300 мг/24 ч или отношения альбумин-креатинин 30–300 мг/г или 3,4-34 мг/ммоль (предпочтительно в утренней порции мочи) либо протеинурия по данным оценки тест-полоской;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ХБП С3 стадии с СКФ &gt;30–59 мл/мин/1,73 м</a:t>
            </a:r>
            <a:r>
              <a:rPr lang="ru-RU" sz="3300" b="0" i="0" baseline="30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3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Лодыжечно</a:t>
            </a: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-плечевой индекс &lt;0,9;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33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ретинопатия: наличие кровоизлияний, экссудатов или отека соска зрительного нерва.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15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B80BD-FAC7-C448-6BE5-7482D997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стадия гипертонической болезни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2800" b="0" i="0" u="none" strike="noStrike" kern="1200" cap="none" spc="2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ассоциированные клинические состояния)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27564A-59AD-49B5-3E45-B7F1CE5E0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arenR"/>
            </a:pPr>
            <a:r>
              <a:rPr lang="ru-RU" sz="29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Цереброваскулярные заболевания: ишемический инсульт, геморрагический инсульт, ТИА;</a:t>
            </a:r>
            <a:endParaRPr lang="ru-RU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arenR"/>
            </a:pPr>
            <a:r>
              <a:rPr lang="ru-RU" sz="29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ИБС: инфаркт миокарда, стенокардия, </a:t>
            </a:r>
            <a:r>
              <a:rPr lang="ru-RU" sz="2900" spc="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реваскуляризация</a:t>
            </a:r>
            <a:r>
              <a:rPr lang="ru-RU" sz="29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миокарда (методом чрескожного коронарного вмешательства или аортокоронарного шунтирования);</a:t>
            </a:r>
            <a:endParaRPr lang="ru-RU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arenR"/>
            </a:pPr>
            <a:r>
              <a:rPr lang="ru-RU" sz="29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</a:t>
            </a:r>
            <a:r>
              <a:rPr lang="ru-RU" sz="2900" spc="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атероматозных</a:t>
            </a:r>
            <a:r>
              <a:rPr lang="ru-RU" sz="29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бляшек при визуализации (стеноз ≥50%);</a:t>
            </a:r>
            <a:endParaRPr lang="ru-RU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arenR"/>
            </a:pPr>
            <a:r>
              <a:rPr lang="ru-RU" sz="29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Сердечная недостаточность, в том числе СН с сохраненной ФВ;</a:t>
            </a:r>
            <a:endParaRPr lang="ru-RU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arenR"/>
            </a:pPr>
            <a:r>
              <a:rPr lang="ru-RU" sz="29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Заболевание периферических артерий;</a:t>
            </a:r>
            <a:endParaRPr lang="ru-RU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arenR"/>
            </a:pPr>
            <a:r>
              <a:rPr lang="ru-RU" sz="29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Фибрилляция предсердий;</a:t>
            </a:r>
            <a:endParaRPr lang="ru-RU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arenR"/>
            </a:pPr>
            <a:r>
              <a:rPr lang="ru-RU" sz="29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Тяжелая ХБП с СКФ &lt;30 мл/мин/1,73 м</a:t>
            </a:r>
            <a:r>
              <a:rPr lang="ru-RU" sz="2900" spc="2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9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(ППТ).</a:t>
            </a:r>
            <a:endParaRPr lang="ru-RU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None/>
            </a:pPr>
            <a:r>
              <a:rPr lang="ru-RU" sz="29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СД (рассматривается как дополнительное состояние, усугубляющее риск): глюкоза плазмы натощак ≥7,0 ммоль/л при двух последовательных измерениях и/или HbA1c ≥6,5%, и/или глюкоза плазмы после нагрузки или при случайном определении ≥11,1 ммоль/л.</a:t>
            </a:r>
            <a:endParaRPr lang="ru-RU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17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514130-8494-816F-D8A1-BABD10177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261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и степени артериального давления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DF160CD-6B36-EB03-8D57-02CF3DB97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644056"/>
              </p:ext>
            </p:extLst>
          </p:nvPr>
        </p:nvGraphicFramePr>
        <p:xfrm>
          <a:off x="1353312" y="1911096"/>
          <a:ext cx="9546337" cy="3216340"/>
        </p:xfrm>
        <a:graphic>
          <a:graphicData uri="http://schemas.openxmlformats.org/drawingml/2006/table">
            <a:tbl>
              <a:tblPr firstRow="1" firstCol="1" bandRow="1"/>
              <a:tblGrid>
                <a:gridCol w="2452964">
                  <a:extLst>
                    <a:ext uri="{9D8B030D-6E8A-4147-A177-3AD203B41FA5}">
                      <a16:colId xmlns:a16="http://schemas.microsoft.com/office/drawing/2014/main" xmlns="" val="3032016688"/>
                    </a:ext>
                  </a:extLst>
                </a:gridCol>
                <a:gridCol w="2411644">
                  <a:extLst>
                    <a:ext uri="{9D8B030D-6E8A-4147-A177-3AD203B41FA5}">
                      <a16:colId xmlns:a16="http://schemas.microsoft.com/office/drawing/2014/main" xmlns="" val="1974895267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xmlns="" val="1764076085"/>
                    </a:ext>
                  </a:extLst>
                </a:gridCol>
                <a:gridCol w="2990089">
                  <a:extLst>
                    <a:ext uri="{9D8B030D-6E8A-4147-A177-3AD203B41FA5}">
                      <a16:colId xmlns:a16="http://schemas.microsoft.com/office/drawing/2014/main" xmlns="" val="1307893420"/>
                    </a:ext>
                  </a:extLst>
                </a:gridCol>
              </a:tblGrid>
              <a:tr h="28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САД (мм рт. ст.)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ДАД (мм рт. ст.)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6529870"/>
                  </a:ext>
                </a:extLst>
              </a:tr>
              <a:tr h="2861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Оптимальное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921437"/>
                  </a:ext>
                </a:extLst>
              </a:tr>
              <a:tr h="2861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Нормальное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120–129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и/или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80–84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842174"/>
                  </a:ext>
                </a:extLst>
              </a:tr>
              <a:tr h="2861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Высокое нормальное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130–139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и/или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85–89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9482603"/>
                  </a:ext>
                </a:extLst>
              </a:tr>
              <a:tr h="2861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 1-й степени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140–159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и/или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90–99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2161733"/>
                  </a:ext>
                </a:extLst>
              </a:tr>
              <a:tr h="2861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 2-й степени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160–179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и/или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100–109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720832"/>
                  </a:ext>
                </a:extLst>
              </a:tr>
              <a:tr h="2861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 3-й степени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и/или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8924906"/>
                  </a:ext>
                </a:extLst>
              </a:tr>
              <a:tr h="6065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Изолированная систолическая гипертензия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088822"/>
                  </a:ext>
                </a:extLst>
              </a:tr>
              <a:tr h="6065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Изолированная диастолическая гипертензия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spc="2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≥90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3731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67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EB871-6A10-ACB8-1BF1-81A5F2EC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развития сердечно-сосудистых катастроф при гипертонической болезни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6600F9D-7DCC-8B47-2A82-EC6286BE4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5183" y="1892808"/>
            <a:ext cx="7187185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0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262842C-418E-9279-AFA5-8F1056EB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2608"/>
            <a:ext cx="10451592" cy="60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90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39E00C-890A-9431-CEC2-1664F21A9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196" y="691659"/>
            <a:ext cx="8943607" cy="54746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BCEA85-237D-BBBA-94E6-9C10A1920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392" y="691659"/>
            <a:ext cx="9144000" cy="5157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A4B023-0BFA-5AB9-5F6C-8FAF66C15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4240" y="6321788"/>
            <a:ext cx="969264" cy="344188"/>
          </a:xfrm>
        </p:spPr>
        <p:txBody>
          <a:bodyPr>
            <a:normAutofit fontScale="92500"/>
          </a:bodyPr>
          <a:lstStyle/>
          <a:p>
            <a:pPr algn="r"/>
            <a:r>
              <a:rPr lang="en-US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studfile.net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7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7A4FA1-096B-6664-BAA1-0584058B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активации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симпатической нервной системы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E197DB6-4046-24CF-D64B-323E826C96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3728" y="1690688"/>
            <a:ext cx="8924544" cy="4472367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4D54FAA-5127-994C-A604-C830C1CA7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0" y="6163055"/>
            <a:ext cx="1112520" cy="3298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studfile.net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3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6E496-3B95-4BB4-B9DC-13B38430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F19CCD-1854-4537-3FDF-2E4479578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7188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Гипертоническая болезнь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(далее – ГБ) – хронически протекающее заболевание, основным проявлением которого является повышение АД, не связанное с выявлением явных причин, приводящих к развитию вторичных (симптоматических) форм АГ.</a:t>
            </a:r>
          </a:p>
          <a:p>
            <a:pPr marL="0" indent="357188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Вторичная (симптоматическая) АГ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АГ, обусловленная известной причиной, которую в ряде случаев можно устранить с помощью соответствующего вмешательства.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140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0075C1-D23B-A1C6-E474-6705DDA5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44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активации</a:t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ренин-ангиотензин-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альдостероновой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8551B7-F7CB-1FFC-8F8C-AB24A26D5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54512" y="6327648"/>
            <a:ext cx="667512" cy="3108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rmj.ru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FE334A9-E366-F42C-7BB9-9E63DC1A3B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6077"/>
          <a:stretch>
            <a:fillRect/>
          </a:stretch>
        </p:blipFill>
        <p:spPr>
          <a:xfrm>
            <a:off x="2322576" y="1271016"/>
            <a:ext cx="7845552" cy="44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46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B45408-C138-BBC8-0EC5-DE71A73E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гипертонической болезни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51B15A-4946-3C83-ECA8-A9BEEBCB4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7188">
              <a:buFont typeface="+mj-lt"/>
              <a:buAutoNum type="arabicParenR"/>
              <a:tabLst>
                <a:tab pos="53975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боли в теменной и затылочной областях;</a:t>
            </a:r>
          </a:p>
          <a:p>
            <a:pPr marL="0" indent="357188">
              <a:buFont typeface="+mj-lt"/>
              <a:buAutoNum type="arabicParenR"/>
              <a:tabLst>
                <a:tab pos="53975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Мелькание «мушек» перед глазами;</a:t>
            </a:r>
          </a:p>
          <a:p>
            <a:pPr marL="0" indent="357188">
              <a:buFont typeface="+mj-lt"/>
              <a:buAutoNum type="arabicParenR"/>
              <a:tabLst>
                <a:tab pos="53975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Головокружение;</a:t>
            </a:r>
          </a:p>
          <a:p>
            <a:pPr marL="0" indent="357188">
              <a:buFont typeface="+mj-lt"/>
              <a:buAutoNum type="arabicParenR"/>
              <a:tabLst>
                <a:tab pos="53975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Тошнота, рвота;</a:t>
            </a:r>
          </a:p>
          <a:p>
            <a:pPr marL="0" indent="357188">
              <a:buFont typeface="+mj-lt"/>
              <a:buAutoNum type="arabicParenR"/>
              <a:tabLst>
                <a:tab pos="53975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Сердцебиение и боль в области сердца;</a:t>
            </a:r>
          </a:p>
          <a:p>
            <a:pPr marL="0" indent="357188">
              <a:buFont typeface="+mj-lt"/>
              <a:buAutoNum type="arabicParenR"/>
              <a:tabLst>
                <a:tab pos="53975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сознания (заторможенность, оглушенность, потеря сознания);</a:t>
            </a:r>
          </a:p>
          <a:p>
            <a:pPr marL="0" indent="357188">
              <a:buFont typeface="+mj-lt"/>
              <a:buAutoNum type="arabicParenR"/>
              <a:tabLst>
                <a:tab pos="53975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Очаговая неврологическая симптоматика: слабость,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гипостезия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конечностях, онемение губ и языка.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54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C1A3B7-2771-3AB1-025B-60FBF036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гипертонической болезни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14BC7C-577D-8CF0-F7EC-1601F6B97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83151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1950"/>
              </a:lnSpc>
              <a:spcBef>
                <a:spcPts val="1500"/>
              </a:spcBef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выяснение жалоб и сбор анамнеза;</a:t>
            </a:r>
          </a:p>
          <a:p>
            <a:pPr marL="0" indent="0" algn="just">
              <a:lnSpc>
                <a:spcPts val="1950"/>
              </a:lnSpc>
              <a:spcBef>
                <a:spcPts val="1500"/>
              </a:spcBef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повторные измерения АД</a:t>
            </a:r>
          </a:p>
          <a:p>
            <a:pPr marL="0" marR="0" lvl="0" indent="357188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1" u="none" strike="noStrike" kern="1200" cap="none" spc="2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Артериальная гипертензия диагностируется при повышении САД, измеренного в медицинском учреждении до 140 мм рт. ст. и выше и/или повышении ДАД до 90 мм рт. ст. и выше на двух разных визитах, за исключением тяжелой АГ (АГ 2-3-й степени, особенно у пациентов высокого риска) и/или повышения АД при измерении вне медицинского учреждения (по данным СМАД и/или ДМАД (в том числе активного мониторинга АД при помощи дистанционных технологий).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706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86738A-CC13-DA1D-36E9-2EBEB646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Диагностика гипертонической болезни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14705F-C99D-35AC-CFFE-6F666B6DB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184"/>
            <a:ext cx="10515600" cy="4704779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объективное обследование:</a:t>
            </a:r>
          </a:p>
          <a:p>
            <a:pPr marL="0" marR="0" lvl="0" indent="357188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рост, вес, ИМТ, ОТ;</a:t>
            </a:r>
          </a:p>
          <a:p>
            <a:pPr marL="0" marR="0" lvl="0" indent="357188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оценка неврологического статуса;</a:t>
            </a:r>
          </a:p>
          <a:p>
            <a:pPr marL="0" marR="0" lvl="0" indent="357188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когнитивных функций;</a:t>
            </a:r>
          </a:p>
          <a:p>
            <a:pPr marL="0" marR="0" lvl="0" indent="357188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осмотр глазного дна;</a:t>
            </a:r>
          </a:p>
          <a:p>
            <a:pPr marL="0" marR="0" lvl="0" indent="357188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пальпация и аускультация пульса на сонных и периферических артериях;</a:t>
            </a:r>
          </a:p>
          <a:p>
            <a:pPr marL="0" marR="0" lvl="0" indent="357188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подсчет пульса и част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сердечных сокращений;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367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19960E-5D51-C01D-B368-22ACE81E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Диагностика гипертонической болезни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217008-73B4-4506-F4BC-FC178147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ts val="195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лабораторно-инструментальные методы исследования: рутинные на первом этапе и сложные — на втором этапе обследования (по показаниям):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195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анализ крови (гемоглобин, гематокрит, уровень лейкоцитов и тромбоцитов)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195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Биохимический анализ крови (уровень общего ХС, ХС ЛНП, ХС ЛВП, ТГ, глюкоза, креатинин с расчетом СКФ, уровень натрия и калия, мочевая кислота, общего белка, билирубина,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АсАт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195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Общий анализ мочи с микроскопическим исследованием осадка мочи;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195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ЭКГ;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195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ЭхоКС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195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УЗДС брахиоцефальных артерий;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ts val="195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355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BCAFD-0980-5558-4955-930260FB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Диагностика гипертонической болезни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45F9EF-26F6-4691-A525-C72E6E287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ts val="195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исключение вторичных (симптоматических) АГ;</a:t>
            </a:r>
          </a:p>
          <a:p>
            <a:pPr marL="0" marR="0" lvl="0" indent="0" algn="just" defTabSz="914400" rtl="0" eaLnBrk="1" fontAlgn="auto" latinLnBrk="0" hangingPunct="1">
              <a:lnSpc>
                <a:spcPts val="195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оценка общего сердечно-сосудистого риска.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95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788691-BB80-538A-B582-43AFE3CE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912" y="3009659"/>
            <a:ext cx="3575304" cy="31673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EE474B-042F-9D7C-95C4-72B44A129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768642"/>
            <a:ext cx="4690797" cy="37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16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6575D1-3451-7925-E226-2C87418F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гипертонической болезни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B44EE3-0EE5-D27E-AD94-85E3DFD9F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Немедикаментозное лечение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Изменение образа жизни: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Снижение потребления поваренной соли (менее 5 г в сутки);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курения;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Нормализация массы тела;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потребления алкогольных напитков;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физической нагрузки;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рациона продуктами растительного происхождения, калием, кальцием и магнием.</a:t>
            </a:r>
          </a:p>
        </p:txBody>
      </p:sp>
    </p:spTree>
    <p:extLst>
      <p:ext uri="{BB962C8B-B14F-4D97-AF65-F5344CB8AC3E}">
        <p14:creationId xmlns:p14="http://schemas.microsoft.com/office/powerpoint/2010/main" val="2160841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6D2B15-E050-84AF-2DC6-673D2D18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гипертонической болезни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788460-85D2-70AD-7287-D991D0E62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Медикаментозное лечение: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класс лекарственных средств: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ингибиторы ангиотензин-превращающего фермента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периндоприл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лизиноприл);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блокаторы рецепторов к ангиотензину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лозартан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валсартан);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бета-адреноблокаторы (бисопролол, метопролол);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диуретики (тиазидные – гидрохлоротиазид,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тиазидоподобные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хлорталидон, индапамид);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блокаторы медленных кальциевых каналов (амлодипин, верапамил);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антагонисты рецепторов ангиотензина II в комбинации с другими средствами (ангиотензиновых рецепторов и </a:t>
            </a:r>
            <a:r>
              <a:rPr lang="ru-RU" sz="17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неприлизина</a:t>
            </a: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ингибиторы, АРНИ) представитель класса – </a:t>
            </a:r>
            <a:r>
              <a:rPr lang="ru-RU" sz="17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валсартан+сакубитрил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64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8B3FA0-44DE-D74A-977B-51DAC309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Лечение гипертонической болезни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679EB0-D515-F6C4-7401-693AF637A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212"/>
            <a:ext cx="10515600" cy="4618751"/>
          </a:xfrm>
        </p:spPr>
        <p:txBody>
          <a:bodyPr>
            <a:normAutofit/>
          </a:bodyPr>
          <a:lstStyle/>
          <a:p>
            <a:pPr algn="just"/>
            <a:endParaRPr lang="ru-RU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Антигипертензивная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монотерапия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у пациентов АГ 1 степени с низким риском развития сердечно-сосудистых событий и у пациентов с высоким нормальным уровнем артериального давления и очень высоким риском развития сердечно-сосудистых катастроф;</a:t>
            </a:r>
          </a:p>
          <a:p>
            <a:pPr algn="just"/>
            <a:r>
              <a:rPr lang="ru-RU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рекомендуемым двукомпонентным комбинациям относятся: ИАПФ + диуретик; БРА + диуретик; ИАПФ + АК; БРА + АК, </a:t>
            </a:r>
            <a:r>
              <a:rPr lang="ru-RU" sz="1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дигидропиридиновыи</a:t>
            </a:r>
            <a:r>
              <a:rPr lang="ru-RU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АК (АТХ «Селективные блокаторы кальциевых каналов с преимущественным действием на сосуды») + ББ, АК + диуретик, ББ + диуретик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Пациентам, не достигшим целевого АД на фоне двойной комбинированной терапии, </a:t>
            </a:r>
            <a:r>
              <a:rPr lang="ru-RU" sz="1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тройная комбинация, как правило,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иРААС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АК и тиазидным/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тиазидоподобным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диуретиком, предпочтительно в форме фиксированной комбинации: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рекомендуемым комбинациям трех АГП относятся: ИАПФ + АК + диуретик; БРА + АК + диуретик.</a:t>
            </a:r>
          </a:p>
          <a:p>
            <a:pPr algn="just"/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запрещенным комбинациям относится комбинация двух </a:t>
            </a:r>
            <a:r>
              <a:rPr lang="ru-RU" sz="16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иРААС</a:t>
            </a:r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АРНИ+ИАПФ, АРНИ+БРА и ББ с </a:t>
            </a:r>
            <a:r>
              <a:rPr lang="ru-RU" sz="16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недигидропиридиновым</a:t>
            </a:r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 (селективным блокатором кальциевых каналов с прямым действием на сердце)).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1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7F945-09AB-9375-6012-0A8A4FCE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Лечение гипертонической болезни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2EC993-E4EE-4332-7087-B85D36318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Дополнительные классы лекарственных средств: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агонисты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имидазолиновых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рецепторов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моксонидин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альфа-адреноблокаторы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доксазозин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празозин);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антагонисты альдостерона (спиронолактон);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прямые ингибиторы ренина (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алискирен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514350" indent="-514350" algn="just">
              <a:buFont typeface="+mj-lt"/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dirty="0"/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04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4E042B-BB39-D5E1-0DAA-7ECA8E8C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понятия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3AF642-C2B1-0F46-3890-0ED44DC49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357188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Артериальная гипертензия (АГ)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синдром повышения систолического АД (далее – САД) ≥140 мм рт. ст. и/или диастолического АД (далее – ДАД) ≥90 мм рт. ст. при гипертонической болезни и симптоматических АГ, определенных в результате эпидемиологических и рандомизированных контролируемых исследований, продемонстрировавших связь с повышением сердечно-сосудистого риска и целесообразность и пользу лечения, направленного на снижение АД ниже этих уровней АД.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984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BEB676-BFD2-0716-2C9E-ACFF8906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Абсолютные и относительные противопоказания к назначению различных групп антигипертензивных препаратов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513B0A0-8F8D-BF52-8B34-84D631ADC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536" y="1877218"/>
            <a:ext cx="7726680" cy="42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34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F9B49-58FA-8B99-C6BC-72E5E357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F32589F-EEC4-C0A7-78C9-97B45A407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440" y="839756"/>
            <a:ext cx="7717536" cy="533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97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A49853-85F4-ECD4-ABF4-092D6E4E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4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Аппаратное лечение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гипертонической болезни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BF39BD-8779-ED46-848E-288769B3F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4649915"/>
          </a:xfrm>
        </p:spPr>
        <p:txBody>
          <a:bodyPr/>
          <a:lstStyle/>
          <a:p>
            <a:pPr marL="0" indent="357188" algn="just">
              <a:buFont typeface="+mj-lt"/>
              <a:buAutoNum type="arabicParenR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Денервация почечных артерий (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трансаортальная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радиочастотная абляция почечных артерий).</a:t>
            </a:r>
          </a:p>
          <a:p>
            <a:pPr marL="0" indent="0" algn="just">
              <a:buNone/>
            </a:pP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C361B0-0244-40E5-683B-A12E1CB19A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12"/>
          <a:stretch>
            <a:fillRect/>
          </a:stretch>
        </p:blipFill>
        <p:spPr>
          <a:xfrm>
            <a:off x="2765533" y="2478024"/>
            <a:ext cx="6152780" cy="36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5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402639-75FE-4C92-CE10-0F37CE3D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0" spc="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формулировки диагноза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0EF621-35B7-46C5-5C76-308760360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800" i="0" spc="2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ГБ I стадии. Степень АГ 1. Риск 2 (средний). Дислипидемия.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800" i="0" spc="2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ГБ II стадии. Целевой уровень АД достигнут/не достигнут. Риск 3 (высокий). Нарушенная гликемия натощак. Дислипидемия. ГЛЖ.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800" i="0" spc="2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ГБ II стадии. Целевой уровень АД достигнут/не достигнут. Риск 4 (очень высокий). Дислипидемия. Ожирение II степени. Нарушение толерантности к глюкозе. ГЛЖ. ХБП С3а А2.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800" i="0" spc="2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ИБС. Стенокардия напряжения III ФК. Перенесенный ИМ (2010г). ГБ III стадии. Целевой уровень АД достигнут/не достигнут. Риск 4 (очень высокий).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13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31D5CA-6C09-1BEE-C903-48E52602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1BFB3E-312F-5C96-E87E-1A9DC3B67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7188"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кровяное давление было измерено прямым способом Стивеном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Хейлзом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примере своей лошади, которая выступала в качестве подопытного животного.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6742E7-536D-FA07-D4C7-A2F4EE7DC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92" y="3209543"/>
            <a:ext cx="3346704" cy="29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2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FC99C9-6D45-DBAA-8EA1-3843F4C7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A9F0DF-10C6-7684-8FD7-A6E590532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848"/>
            <a:ext cx="10515600" cy="5423027"/>
          </a:xfrm>
        </p:spPr>
        <p:txBody>
          <a:bodyPr>
            <a:normAutofit/>
          </a:bodyPr>
          <a:lstStyle/>
          <a:p>
            <a:pPr marL="0" indent="3571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Австрийский врач Самуэль фон Баш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1881 году создал первый неинвазивный аппарат для определения артериального давления (АД).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Итальянский врач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Шипионе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Рива-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Роччи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1896 году придумал технологию неинвазивного измерения АД, которая легла в основу аналогичных современных приборов. Он предложил накачиваемую воздухом манжетку, внешний вид которой почти не изменился до сегодняшнего дня. </a:t>
            </a: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3B1F194-F308-4B87-5151-B4320E40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088" y="4294251"/>
            <a:ext cx="3503676" cy="23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4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1C435-208D-8E1D-89E0-F8D157EC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8ED844-714D-8C82-84D9-246CB58A8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7188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Российский хирург Николай Коротков в 1905 году предложил использовать при измерении давления тонометром стетоскоп, чтобы выслушивать звуковые тоны в пережатой пульсирующей артерии.</a:t>
            </a:r>
          </a:p>
          <a:p>
            <a:pPr marL="0" indent="357188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9917D0-BF33-E7FF-0CAC-4256751AC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72" y="3867912"/>
            <a:ext cx="4855464" cy="25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7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EB8C01-C150-FC4E-DFD5-E14E60E5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4AE38C-C4B9-94D6-30FE-8C5DB2D9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возраст;</a:t>
            </a: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избыточная масса тела и ожирение;</a:t>
            </a: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наследственная предрасположенность;</a:t>
            </a: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избыточное потребление натрия (&gt;5 г/день);</a:t>
            </a: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злоупотребление алкоголем;</a:t>
            </a: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курение;</a:t>
            </a: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гиподинамия;</a:t>
            </a: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нарушения метаболизма глюкозы и липидов;</a:t>
            </a: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новые экологические факторы (например, загрязнение воздуха и шум);</a:t>
            </a: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сообщалось о </a:t>
            </a:r>
            <a:r>
              <a:rPr lang="ru-RU" sz="2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прессогенных</a:t>
            </a: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эффектах нарушений (повышенная чувствительность к натрию, нарушение абсорбции и повышение экскреции короткоцепочечных жирных кислот, участие в иммунном воспалении);</a:t>
            </a: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имеются обширные экспериментальные и клинические доказательства того, что гипертония связана с воспалением и активацией иммунных клеток, которые в значительной степени обусловлены окислительным стрессом; показано, что на образование перекисей влияют ангиотензин II, эндотелин-1, альдостерон и натрий; иммунное воспаление поддерживается генетической предрасположенностью, нейрогуморальной активацией, </a:t>
            </a:r>
            <a:r>
              <a:rPr lang="ru-RU" sz="2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солечувствительностью</a:t>
            </a: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нарушениями кишечной микробиоты.</a:t>
            </a: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54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F3E487-EBD0-2051-F5CB-9B61AD1F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19CFA0-25BA-333E-EAD4-3A8FEFAA6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spc="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Распространенность АГ среди взрослого населения составляет 30–45%. </a:t>
            </a:r>
          </a:p>
          <a:p>
            <a:pPr algn="just"/>
            <a:r>
              <a:rPr lang="ru-RU" spc="20" dirty="0">
                <a:solidFill>
                  <a:srgbClr val="222222"/>
                </a:solidFill>
                <a:latin typeface="Times New Roman" panose="02020603050405020304" pitchFamily="18" charset="0"/>
              </a:rPr>
              <a:t>Распространенность АГ среди мужчин и женщин трудоспособного возраста составляет 47 </a:t>
            </a:r>
            <a:r>
              <a:rPr lang="en-US" spc="20" dirty="0">
                <a:solidFill>
                  <a:srgbClr val="222222"/>
                </a:solidFill>
                <a:latin typeface="Times New Roman" panose="02020603050405020304" pitchFamily="18" charset="0"/>
              </a:rPr>
              <a:t>vs</a:t>
            </a:r>
            <a:r>
              <a:rPr lang="ru-RU" spc="20" dirty="0">
                <a:solidFill>
                  <a:srgbClr val="222222"/>
                </a:solidFill>
                <a:latin typeface="Times New Roman" panose="02020603050405020304" pitchFamily="18" charset="0"/>
              </a:rPr>
              <a:t> 40% соответственно.</a:t>
            </a:r>
          </a:p>
        </p:txBody>
      </p:sp>
    </p:spTree>
    <p:extLst>
      <p:ext uri="{BB962C8B-B14F-4D97-AF65-F5344CB8AC3E}">
        <p14:creationId xmlns:p14="http://schemas.microsoft.com/office/powerpoint/2010/main" val="235116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BEB274-E159-29A4-0774-6F653137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!ВАЖНО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951FEC-8D6F-D981-F1E4-B70DB744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 АД является одной из ведущих причин развития сердечно-сосудистых катастроф и преждевременной смерти</a:t>
            </a:r>
          </a:p>
        </p:txBody>
      </p:sp>
    </p:spTree>
    <p:extLst>
      <p:ext uri="{BB962C8B-B14F-4D97-AF65-F5344CB8AC3E}">
        <p14:creationId xmlns:p14="http://schemas.microsoft.com/office/powerpoint/2010/main" val="2624447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1695</Words>
  <Application>Microsoft Office PowerPoint</Application>
  <PresentationFormat>Произвольный</PresentationFormat>
  <Paragraphs>203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ФГБОУ ВО ОрГМУ Минздрава России кафедра госпитальной терапии им. Р.Г. Межебовского педиатрический факультет дисциплина: «Внутренние болезни»</vt:lpstr>
      <vt:lpstr>Основные понятия </vt:lpstr>
      <vt:lpstr>Основные понятия </vt:lpstr>
      <vt:lpstr>Историческая справка</vt:lpstr>
      <vt:lpstr>Историческая справка</vt:lpstr>
      <vt:lpstr>Историческая справка</vt:lpstr>
      <vt:lpstr>Факторы риска</vt:lpstr>
      <vt:lpstr>Эпидемиология</vt:lpstr>
      <vt:lpstr>!ВАЖНО</vt:lpstr>
      <vt:lpstr>Органы-мишени гипертонической болезни</vt:lpstr>
      <vt:lpstr>Классификация гипертонической болезни</vt:lpstr>
      <vt:lpstr>I стадия гипертонической болезни (отсутствие поражение органов-мишеней и ассоциированные клинические состояния, возможное наличие факторов риска)</vt:lpstr>
      <vt:lpstr>II стадия гипертонической болезни  (бессимптомное поражение органов-мишеней) </vt:lpstr>
      <vt:lpstr>III стадия гипертонической болезни  (ассоциированные клинические состояния) </vt:lpstr>
      <vt:lpstr>Уровни и степени артериального давления</vt:lpstr>
      <vt:lpstr>Риск развития сердечно-сосудистых катастроф при гипертонической болезни</vt:lpstr>
      <vt:lpstr>Презентация PowerPoint</vt:lpstr>
      <vt:lpstr>Презентация PowerPoint</vt:lpstr>
      <vt:lpstr>Последствия активации симпатической нервной системы</vt:lpstr>
      <vt:lpstr>Последствия активации ренин-ангиотензин-альдостероновой системы</vt:lpstr>
      <vt:lpstr>Клиническая картина гипертонической болезни</vt:lpstr>
      <vt:lpstr>Диагностика гипертонической болезни</vt:lpstr>
      <vt:lpstr>Диагностика гипертонической болезни</vt:lpstr>
      <vt:lpstr>Диагностика гипертонической болезни</vt:lpstr>
      <vt:lpstr>Диагностика гипертонической болезни</vt:lpstr>
      <vt:lpstr>Лечение гипертонической болезни</vt:lpstr>
      <vt:lpstr>Лечение гипертонической болезни</vt:lpstr>
      <vt:lpstr>Лечение гипертонической болезни</vt:lpstr>
      <vt:lpstr>Лечение гипертонической болезни</vt:lpstr>
      <vt:lpstr>Абсолютные и относительные противопоказания к назначению различных групп антигипертензивных препаратов </vt:lpstr>
      <vt:lpstr>Презентация PowerPoint</vt:lpstr>
      <vt:lpstr>Аппаратное лечение гипертонической болезни</vt:lpstr>
      <vt:lpstr>Примеры формулировки диагноза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ОрГМУ Минздрава России кафедра госпитальной терапии им. Р.Г. Межебовского педиатрический факультет дисциплина: «Внутренние болезни»</dc:title>
  <dc:creator>Екатерина Л.</dc:creator>
  <cp:lastModifiedBy>Microsoft Office</cp:lastModifiedBy>
  <cp:revision>74</cp:revision>
  <dcterms:created xsi:type="dcterms:W3CDTF">2025-12-16T03:42:14Z</dcterms:created>
  <dcterms:modified xsi:type="dcterms:W3CDTF">2025-12-22T05:30:41Z</dcterms:modified>
</cp:coreProperties>
</file>