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312" r:id="rId9"/>
    <p:sldId id="31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307" r:id="rId27"/>
    <p:sldId id="281" r:id="rId28"/>
    <p:sldId id="282" r:id="rId29"/>
    <p:sldId id="286" r:id="rId30"/>
    <p:sldId id="284" r:id="rId31"/>
    <p:sldId id="285" r:id="rId32"/>
    <p:sldId id="283" r:id="rId33"/>
    <p:sldId id="310" r:id="rId34"/>
    <p:sldId id="287" r:id="rId35"/>
    <p:sldId id="288" r:id="rId36"/>
    <p:sldId id="290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  <p:sldId id="299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ОрГМУ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кафедра госпитальной терапии им. Р.Г.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Межебовского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200800" cy="21377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Ишемическая болезнь сердца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Стабильная стенокардия напряжения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Особенности патогенеза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904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400" dirty="0" smtClean="0"/>
              <a:t>      Возникает, как правило, на фоне </a:t>
            </a:r>
            <a:r>
              <a:rPr lang="ru-RU" sz="3400" dirty="0" err="1" smtClean="0"/>
              <a:t>стенозирующего</a:t>
            </a:r>
            <a:r>
              <a:rPr lang="ru-RU" sz="3400" dirty="0" smtClean="0"/>
              <a:t> коронарного атеросклероза при наличии в крупных </a:t>
            </a:r>
            <a:r>
              <a:rPr lang="ru-RU" sz="3400" dirty="0" err="1" smtClean="0"/>
              <a:t>эпикардиальных</a:t>
            </a:r>
            <a:r>
              <a:rPr lang="ru-RU" sz="3400" dirty="0" smtClean="0"/>
              <a:t> КА «неосложненной» атеросклеротической бляшки, имеющей плотную и прочную соединительно-тканную капсулу.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 smtClean="0"/>
              <a:t>      Приступ стенокардии обычно провоцируется повышением потребности миокарда в кислороде, не сопровождающимся адекватным расширением резистивных КА (артериол).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 smtClean="0"/>
              <a:t>     </a:t>
            </a:r>
            <a:r>
              <a:rPr lang="ru-RU" sz="3400" b="1" u="sng" dirty="0" smtClean="0"/>
              <a:t>Факторы, способствующие повышению потребности миокарда в кислороде: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/>
              <a:t>увеличение частоты сердечных сокращений (ЧСС);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/>
              <a:t>повышение </a:t>
            </a:r>
            <a:r>
              <a:rPr lang="ru-RU" sz="3400" dirty="0" err="1" smtClean="0"/>
              <a:t>инотропизма</a:t>
            </a:r>
            <a:r>
              <a:rPr lang="ru-RU" sz="3400" dirty="0" smtClean="0"/>
              <a:t> (сократимости) сердечной мышцы,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/>
              <a:t>п</a:t>
            </a:r>
            <a:r>
              <a:rPr lang="ru-RU" sz="3400" dirty="0" smtClean="0"/>
              <a:t>овышение </a:t>
            </a:r>
            <a:r>
              <a:rPr lang="ru-RU" sz="3400" dirty="0" err="1" smtClean="0"/>
              <a:t>постнагрузки</a:t>
            </a:r>
            <a:r>
              <a:rPr lang="ru-RU" sz="3400" dirty="0" smtClean="0"/>
              <a:t> (например, при повышении АД);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/>
              <a:t>увеличение </a:t>
            </a:r>
            <a:r>
              <a:rPr lang="ru-RU" sz="3400" dirty="0" err="1" smtClean="0"/>
              <a:t>преднагрузки</a:t>
            </a:r>
            <a:r>
              <a:rPr lang="ru-RU" sz="3400" dirty="0" smtClean="0"/>
              <a:t> и конечно-диастолического объема ЛЖ (при увеличении ОЦК);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3400" dirty="0" smtClean="0"/>
              <a:t>увеличение массы миокарда ЛЖ (гипертрофия сердечной мышцы).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1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Клиническая </a:t>
            </a:r>
            <a:r>
              <a:rPr lang="ru-RU" b="1" dirty="0" smtClean="0">
                <a:solidFill>
                  <a:srgbClr val="FF0000"/>
                </a:solidFill>
              </a:rPr>
              <a:t>картина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u="sng" dirty="0"/>
              <a:t>Признаки типичной (несомненной) стенокардии напряжения:</a:t>
            </a:r>
          </a:p>
          <a:p>
            <a:pPr marL="0" indent="0" algn="just">
              <a:buNone/>
            </a:pPr>
            <a:r>
              <a:rPr lang="ru-RU" sz="1800" dirty="0"/>
              <a:t>1) боль (или дискомфорт) за грудиной, обычно в области верхней и средней ее трети, возможно, с иррадиацией в левую руку, спину или нижнюю челюсть, реже – в </a:t>
            </a:r>
            <a:r>
              <a:rPr lang="ru-RU" sz="1800" dirty="0" err="1"/>
              <a:t>эпигастральную</a:t>
            </a:r>
            <a:r>
              <a:rPr lang="ru-RU" sz="1800" dirty="0"/>
              <a:t> область, длительностью от 2 до 5 мин (не более 20 мин). Эквивалентами боли бывают: одышка, ощущение «тяжести», «жжения»;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2</a:t>
            </a:r>
            <a:r>
              <a:rPr lang="ru-RU" sz="1800" dirty="0"/>
              <a:t>) боль в большинстве случаев возникает во время физической нагрузки или выраженного психоэмоционального стресса. Однако следует помнить, что стенокардия напряжения может провоцироваться любыми другими факторами, повышающими потребность миокарда в кислороде: статической нагрузкой, подъемом АД, воздействием холода, ветра, обильным приемом пищи и др.;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3</a:t>
            </a:r>
            <a:r>
              <a:rPr lang="ru-RU" sz="1800" dirty="0"/>
              <a:t>) боль быстро исчезает после прекращения действия провоцирующего фактора или через 1-3 минуты после приема нитроглицерина.</a:t>
            </a:r>
          </a:p>
          <a:p>
            <a:pPr marL="0" indent="0" algn="just">
              <a:buNone/>
            </a:pPr>
            <a:r>
              <a:rPr lang="ru-RU" sz="1800" dirty="0"/>
              <a:t> </a:t>
            </a:r>
          </a:p>
          <a:p>
            <a:pPr marL="0" indent="0" algn="just">
              <a:buNone/>
            </a:pPr>
            <a:r>
              <a:rPr lang="ru-RU" sz="1800" dirty="0"/>
              <a:t>Для подтверждения диагноза типичной (несомненной) стенокардии необходимо наличие у пациента всех трех вышеперечисленных признаков одновременно. </a:t>
            </a:r>
            <a:r>
              <a:rPr lang="ru-RU" sz="1800" dirty="0" smtClean="0"/>
              <a:t>Диагноз </a:t>
            </a:r>
            <a:r>
              <a:rPr lang="ru-RU" sz="1800" dirty="0"/>
              <a:t>атипичной стенокардии ставится, если у пациента присутствуют любые два из трех вышеперечисленных признаков типичной стенокардии. </a:t>
            </a:r>
          </a:p>
          <a:p>
            <a:pPr marL="0" indent="0">
              <a:buNone/>
            </a:pPr>
            <a:endParaRPr lang="ru-RU" sz="1800" b="1" u="sng" dirty="0"/>
          </a:p>
        </p:txBody>
      </p:sp>
    </p:spTree>
    <p:extLst>
      <p:ext uri="{BB962C8B-B14F-4D97-AF65-F5344CB8AC3E}">
        <p14:creationId xmlns:p14="http://schemas.microsoft.com/office/powerpoint/2010/main" val="41400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94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Признаки </a:t>
            </a:r>
            <a:r>
              <a:rPr lang="ru-RU" b="1" u="sng" dirty="0" err="1" smtClean="0"/>
              <a:t>некоронарогенных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кардиалгий</a:t>
            </a:r>
            <a:r>
              <a:rPr lang="ru-RU" b="1" u="sng" dirty="0" smtClean="0"/>
              <a:t>:</a:t>
            </a:r>
            <a:endParaRPr lang="ru-RU" b="1" u="sng" dirty="0"/>
          </a:p>
          <a:p>
            <a:pPr lvl="0" algn="just"/>
            <a:r>
              <a:rPr lang="ru-RU" dirty="0"/>
              <a:t>продолжительность боли в области сердца обычно превышает 15-20 мин, иногда боль может длиться часами, сутками; </a:t>
            </a:r>
          </a:p>
          <a:p>
            <a:pPr lvl="0" algn="just"/>
            <a:r>
              <a:rPr lang="ru-RU" dirty="0"/>
              <a:t>боль обычно локализуется в области верхушки сердца или слева от грудины во II–V </a:t>
            </a:r>
            <a:r>
              <a:rPr lang="ru-RU" dirty="0" err="1"/>
              <a:t>межреберье</a:t>
            </a:r>
            <a:r>
              <a:rPr lang="ru-RU" dirty="0"/>
              <a:t> и редко </a:t>
            </a:r>
            <a:r>
              <a:rPr lang="ru-RU" dirty="0" err="1"/>
              <a:t>иррадиирует</a:t>
            </a:r>
            <a:r>
              <a:rPr lang="ru-RU" dirty="0"/>
              <a:t> в левую руку и лопатку; </a:t>
            </a:r>
          </a:p>
          <a:p>
            <a:pPr lvl="0" algn="just"/>
            <a:r>
              <a:rPr lang="ru-RU" dirty="0"/>
              <a:t>боли чаще не приступообразные, носят тупой давящий характер; </a:t>
            </a:r>
          </a:p>
          <a:p>
            <a:pPr lvl="0" algn="just"/>
            <a:r>
              <a:rPr lang="ru-RU" dirty="0"/>
              <a:t>отсутствует закономерная связь между возникновением боли и выполнением пациентом физической нагрузки; </a:t>
            </a:r>
          </a:p>
          <a:p>
            <a:pPr lvl="0" algn="just"/>
            <a:r>
              <a:rPr lang="ru-RU" dirty="0"/>
              <a:t>нитроглицерин не купирует боль и нередко только ухудшает общее состояние больного.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Толерантность к физической нагрузке.</a:t>
            </a:r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точного определения толерантности к физической нагрузке </a:t>
            </a:r>
            <a:r>
              <a:rPr lang="ru-RU" dirty="0" smtClean="0"/>
              <a:t>устанавливается функциональный </a:t>
            </a:r>
            <a:r>
              <a:rPr lang="ru-RU" dirty="0"/>
              <a:t>класс (в соответствии с канадской классификацией стенокардии). </a:t>
            </a:r>
          </a:p>
          <a:p>
            <a:pPr algn="just"/>
            <a:r>
              <a:rPr lang="ru-RU" b="1" u="sng" dirty="0"/>
              <a:t>ФК </a:t>
            </a:r>
            <a:r>
              <a:rPr lang="ru-RU" b="1" i="1" u="sng" dirty="0" smtClean="0"/>
              <a:t>I.</a:t>
            </a:r>
            <a:r>
              <a:rPr lang="ru-RU" i="1" dirty="0" smtClean="0"/>
              <a:t> </a:t>
            </a:r>
            <a:r>
              <a:rPr lang="ru-RU" dirty="0" smtClean="0"/>
              <a:t>Обычная </a:t>
            </a:r>
            <a:r>
              <a:rPr lang="ru-RU" dirty="0"/>
              <a:t>для пациента физическая нагрузка не вызывает приступов стенокардии. Стенокардия возникает только при физической нагрузке высокой интенсивности и продолжительности</a:t>
            </a:r>
          </a:p>
          <a:p>
            <a:pPr algn="just"/>
            <a:r>
              <a:rPr lang="ru-RU" b="1" u="sng" dirty="0"/>
              <a:t>ФК </a:t>
            </a:r>
            <a:r>
              <a:rPr lang="ru-RU" b="1" u="sng" dirty="0" smtClean="0"/>
              <a:t>II.</a:t>
            </a:r>
            <a:r>
              <a:rPr lang="ru-RU" dirty="0" smtClean="0"/>
              <a:t> Приступы </a:t>
            </a:r>
            <a:r>
              <a:rPr lang="ru-RU" dirty="0"/>
              <a:t>стенокардии возникают при средней физической нагрузке: быстрой ходьбе, после приема пищи, при выходе на холод, ветре, при эмоциональном стрессе, подъеме в гору, по лестнице более чем на один этаж (&gt;2 пролетов) или в течение нескольких часов после пробуждения.</a:t>
            </a:r>
          </a:p>
          <a:p>
            <a:pPr algn="just"/>
            <a:r>
              <a:rPr lang="ru-RU" b="1" u="sng" dirty="0"/>
              <a:t>ФК </a:t>
            </a:r>
            <a:r>
              <a:rPr lang="ru-RU" b="1" u="sng" dirty="0" smtClean="0"/>
              <a:t>III.</a:t>
            </a:r>
            <a:r>
              <a:rPr lang="ru-RU" dirty="0" smtClean="0"/>
              <a:t> Приступы </a:t>
            </a:r>
            <a:r>
              <a:rPr lang="ru-RU" dirty="0"/>
              <a:t>стенокардии резко ограничивают физическую активность: возникают при незначительной физической нагрузке: ходьбе в среднем темпе до 500 м, при подъеме по лестнице на 1-2 пролета. Изредка приступы возникают в покое.</a:t>
            </a:r>
          </a:p>
          <a:p>
            <a:pPr algn="just"/>
            <a:r>
              <a:rPr lang="ru-RU" b="1" u="sng" dirty="0"/>
              <a:t>ФК </a:t>
            </a:r>
            <a:r>
              <a:rPr lang="ru-RU" b="1" u="sng" dirty="0" smtClean="0"/>
              <a:t>IV</a:t>
            </a:r>
            <a:r>
              <a:rPr lang="ru-RU" i="1" u="sng" dirty="0" smtClean="0"/>
              <a:t>.</a:t>
            </a:r>
            <a:r>
              <a:rPr lang="ru-RU" dirty="0" smtClean="0"/>
              <a:t> Неспособность </a:t>
            </a:r>
            <a:r>
              <a:rPr lang="ru-RU" dirty="0"/>
              <a:t>к выполнению любой, даже минимальной нагрузки из-за возникновения стенокардии. Приступы возникают в покое.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u="sng" dirty="0"/>
              <a:t>Анамнез. </a:t>
            </a:r>
            <a:endParaRPr lang="ru-RU" b="1" u="sng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уделяется выявлению факторов риска </a:t>
            </a:r>
            <a:r>
              <a:rPr lang="ru-RU" dirty="0" smtClean="0"/>
              <a:t>для составления индивидуального </a:t>
            </a:r>
            <a:r>
              <a:rPr lang="ru-RU" dirty="0"/>
              <a:t>плана лечения</a:t>
            </a:r>
            <a:r>
              <a:rPr lang="ru-RU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u="sng" dirty="0" err="1"/>
              <a:t>Физикальное</a:t>
            </a:r>
            <a:r>
              <a:rPr lang="ru-RU" b="1" u="sng" dirty="0"/>
              <a:t> обследование</a:t>
            </a:r>
            <a:r>
              <a:rPr lang="ru-RU" u="sng" dirty="0"/>
              <a:t> </a:t>
            </a:r>
            <a:r>
              <a:rPr lang="ru-RU" b="1" u="sng" dirty="0"/>
              <a:t>(межприступный период</a:t>
            </a:r>
            <a:r>
              <a:rPr lang="ru-RU" b="1" u="sng" dirty="0" smtClean="0"/>
              <a:t>).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Обычно имеет </a:t>
            </a:r>
            <a:r>
              <a:rPr lang="ru-RU" dirty="0"/>
              <a:t>малую специфичность. Как правило, можно выявить ряд объективных признаков, указывающих на наличие атеросклероза аорты и периферических сосудов, некоторые ФР.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К </a:t>
            </a:r>
            <a:r>
              <a:rPr lang="ru-RU" dirty="0"/>
              <a:t>признакам атеросклероза магистральных и периферических артерий относятся: шум над проекциями брюшной аорты, сонных, почечных и бедренных артерий, наличие клиники перемежающейся хромоты, похолодание стоп, ослабление пульсации артерий и атрофия мышц нижних конечностей.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/>
              <a:t>При осмотре, пальпации и перкуссии сердца </a:t>
            </a:r>
            <a:r>
              <a:rPr lang="ru-RU" dirty="0"/>
              <a:t>у многих </a:t>
            </a:r>
            <a:r>
              <a:rPr lang="ru-RU" dirty="0" smtClean="0"/>
              <a:t>больных, </a:t>
            </a:r>
            <a:r>
              <a:rPr lang="ru-RU" dirty="0"/>
              <a:t>особенно при сопутствующей АГ, выявляется смещение верхушечного толчка и левой границы сердца влево, обусловленное умеренным расширением полости ЛЖ. Аускультация сердца в межприступный период </a:t>
            </a:r>
            <a:r>
              <a:rPr lang="ru-RU" dirty="0" smtClean="0"/>
              <a:t>обнаруживает </a:t>
            </a:r>
            <a:r>
              <a:rPr lang="ru-RU" dirty="0"/>
              <a:t>небольшое ослабление или приглушенность I тона, может быть акцент II тона </a:t>
            </a:r>
            <a:r>
              <a:rPr lang="ru-RU" dirty="0" smtClean="0"/>
              <a:t>над аортой. Уровень </a:t>
            </a:r>
            <a:r>
              <a:rPr lang="ru-RU" dirty="0"/>
              <a:t>АД, как одного из ключевых факторов риска ИБС, нередко повышен, хотя может быть и не </a:t>
            </a:r>
            <a:r>
              <a:rPr lang="ru-RU" dirty="0" smtClean="0"/>
              <a:t>изменен.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err="1"/>
              <a:t>Физикальное</a:t>
            </a:r>
            <a:r>
              <a:rPr lang="ru-RU" sz="1800" b="1" u="sng" dirty="0"/>
              <a:t> обследование во время приступа </a:t>
            </a:r>
            <a:r>
              <a:rPr lang="ru-RU" sz="1800" b="1" u="sng" dirty="0" smtClean="0"/>
              <a:t>стенокардии. </a:t>
            </a:r>
            <a:r>
              <a:rPr lang="ru-RU" sz="1800" dirty="0" smtClean="0"/>
              <a:t>Во </a:t>
            </a:r>
            <a:r>
              <a:rPr lang="ru-RU" sz="1800" dirty="0"/>
              <a:t>время приступа стенокардии больные, как правило, немногословны и неподвижны, локализацию боли указывают ладонью или кулаком, прижатым к грудине (симптом Левина). Если боль возникла во время ходьбы, больные останавливаются на несколько минут, если ночью – садятся в постели. Нередко во время приступа </a:t>
            </a:r>
            <a:r>
              <a:rPr lang="ru-RU" sz="1800" dirty="0" smtClean="0"/>
              <a:t>отмечается </a:t>
            </a:r>
            <a:r>
              <a:rPr lang="ru-RU" sz="1800" dirty="0"/>
              <a:t>испуганное или страдальческое выражение лица, бледность кожных покровов.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547260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АД часто </a:t>
            </a:r>
            <a:r>
              <a:rPr lang="ru-RU" sz="1800" dirty="0"/>
              <a:t>повышено. В тяжелых случаях наблюдается тахикардия или, наоборот, замедление пульса.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i="1" dirty="0" smtClean="0"/>
              <a:t>При </a:t>
            </a:r>
            <a:r>
              <a:rPr lang="ru-RU" sz="1800" b="1" i="1" dirty="0"/>
              <a:t>аускультации сердца </a:t>
            </a:r>
            <a:r>
              <a:rPr lang="ru-RU" sz="1800" dirty="0"/>
              <a:t>нередко выявляется значительное приглушение тонов, что отражает кратковременное снижение сократимости миокарда и замедление сокращения ЛЖ, вызванное формированием в сердечной мышце очага ишемии. После купирования приступа громкость I тона довольно быстро восстанавливается до исходного уровня. При тяжелом приступе стенокардии может выслушиваться патологический IV тон сердца (</a:t>
            </a:r>
            <a:r>
              <a:rPr lang="ru-RU" sz="1800" dirty="0" err="1"/>
              <a:t>пресистолический</a:t>
            </a:r>
            <a:r>
              <a:rPr lang="ru-RU" sz="1800" dirty="0"/>
              <a:t> </a:t>
            </a:r>
            <a:r>
              <a:rPr lang="ru-RU" sz="1800" dirty="0" smtClean="0"/>
              <a:t>галоп) или патологический </a:t>
            </a:r>
            <a:r>
              <a:rPr lang="ru-RU" sz="1800" dirty="0"/>
              <a:t>III тон сердца (протодиастолический ритм галопа).</a:t>
            </a:r>
          </a:p>
          <a:p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609464" cy="3529960"/>
          </a:xfrm>
        </p:spPr>
      </p:pic>
    </p:spTree>
    <p:extLst>
      <p:ext uri="{BB962C8B-B14F-4D97-AF65-F5344CB8AC3E}">
        <p14:creationId xmlns:p14="http://schemas.microsoft.com/office/powerpoint/2010/main" val="32334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Лабораторная </a:t>
            </a:r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Малоинформативна</a:t>
            </a:r>
            <a:r>
              <a:rPr lang="ru-RU" dirty="0"/>
              <a:t>, </a:t>
            </a:r>
            <a:r>
              <a:rPr lang="ru-RU" dirty="0" smtClean="0"/>
              <a:t>направлена преимущественно на </a:t>
            </a:r>
            <a:r>
              <a:rPr lang="ru-RU" dirty="0"/>
              <a:t>выявление факторов риска ИБС, а также  сопутствующих состояний, ухудшающих прогноз ИБС и требующих учета при подборе лекарственной терапии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b="1" dirty="0"/>
              <a:t>ОАК развернутый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для исключения возможных сопутствующих заболеваний, а также вторичного характера возникновения стенокардии.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 smtClean="0"/>
              <a:t>липидный </a:t>
            </a:r>
            <a:r>
              <a:rPr lang="ru-RU" b="1" dirty="0"/>
              <a:t>спектр </a:t>
            </a:r>
            <a:r>
              <a:rPr lang="ru-RU" dirty="0"/>
              <a:t>(ОХС, </a:t>
            </a:r>
            <a:r>
              <a:rPr lang="ru-RU" dirty="0" smtClean="0"/>
              <a:t>ЛПНП</a:t>
            </a:r>
            <a:r>
              <a:rPr lang="ru-RU" dirty="0"/>
              <a:t>, </a:t>
            </a:r>
            <a:r>
              <a:rPr lang="ru-RU" dirty="0" smtClean="0"/>
              <a:t>ЛПВП</a:t>
            </a:r>
            <a:r>
              <a:rPr lang="ru-RU" dirty="0"/>
              <a:t>, ТГ, </a:t>
            </a:r>
            <a:r>
              <a:rPr lang="ru-RU" dirty="0" err="1" smtClean="0"/>
              <a:t>Хсне</a:t>
            </a:r>
            <a:r>
              <a:rPr lang="ru-RU" dirty="0" smtClean="0"/>
              <a:t>-ЛПВП</a:t>
            </a:r>
            <a:r>
              <a:rPr lang="ru-RU" dirty="0"/>
              <a:t>) – для исключения </a:t>
            </a:r>
            <a:r>
              <a:rPr lang="ru-RU" dirty="0" err="1"/>
              <a:t>дислипидемии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b="1" dirty="0"/>
              <a:t>глюкоза крови</a:t>
            </a:r>
            <a:r>
              <a:rPr lang="ru-RU" dirty="0"/>
              <a:t>, </a:t>
            </a:r>
            <a:r>
              <a:rPr lang="ru-RU" dirty="0" smtClean="0"/>
              <a:t>по показаниям выполнение </a:t>
            </a:r>
            <a:r>
              <a:rPr lang="ru-RU" dirty="0"/>
              <a:t>перорального теста толерантности к глюкозе и/или определение уровня </a:t>
            </a:r>
            <a:r>
              <a:rPr lang="ru-RU" dirty="0" err="1"/>
              <a:t>гликированного</a:t>
            </a:r>
            <a:r>
              <a:rPr lang="ru-RU" dirty="0"/>
              <a:t> гемоглобина – для исключения нарушений углеводного обмена; 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b="1" dirty="0" err="1"/>
              <a:t>креатинин</a:t>
            </a:r>
            <a:r>
              <a:rPr lang="ru-RU" b="1" dirty="0"/>
              <a:t> крови</a:t>
            </a:r>
            <a:r>
              <a:rPr lang="ru-RU" dirty="0"/>
              <a:t> с расчетом СКФ –</a:t>
            </a:r>
            <a:r>
              <a:rPr lang="ru-RU" dirty="0" smtClean="0"/>
              <a:t> </a:t>
            </a:r>
            <a:r>
              <a:rPr lang="ru-RU" dirty="0"/>
              <a:t>для определения возможности назначения некоторых лекарственных средств, а также коррекции их </a:t>
            </a:r>
            <a:r>
              <a:rPr lang="ru-RU" dirty="0" smtClean="0"/>
              <a:t>доз;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b="1" dirty="0" err="1"/>
              <a:t>АлАТ</a:t>
            </a:r>
            <a:r>
              <a:rPr lang="ru-RU" b="1" dirty="0"/>
              <a:t>, </a:t>
            </a:r>
            <a:r>
              <a:rPr lang="ru-RU" b="1" dirty="0" err="1"/>
              <a:t>АсАТ</a:t>
            </a:r>
            <a:r>
              <a:rPr lang="ru-RU" b="1" dirty="0"/>
              <a:t>, билирубин </a:t>
            </a:r>
            <a:r>
              <a:rPr lang="ru-RU" dirty="0"/>
              <a:t>– для решения вопроса о назначении </a:t>
            </a:r>
            <a:r>
              <a:rPr lang="ru-RU" dirty="0" err="1"/>
              <a:t>статинов</a:t>
            </a:r>
            <a:r>
              <a:rPr lang="ru-RU" dirty="0"/>
              <a:t> или коррекции </a:t>
            </a:r>
            <a:r>
              <a:rPr lang="ru-RU" dirty="0" smtClean="0"/>
              <a:t>терапии;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b="1" dirty="0"/>
              <a:t>NT-</a:t>
            </a:r>
            <a:r>
              <a:rPr lang="ru-RU" b="1" dirty="0" err="1"/>
              <a:t>proBNP</a:t>
            </a:r>
            <a:r>
              <a:rPr lang="ru-RU" dirty="0"/>
              <a:t> в крови – при подозрении на сердечную </a:t>
            </a:r>
            <a:r>
              <a:rPr lang="ru-RU" dirty="0" smtClean="0"/>
              <a:t>недостаточность.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Инструментальная </a:t>
            </a:r>
            <a:r>
              <a:rPr lang="ru-RU" sz="3600" b="1" dirty="0" smtClean="0">
                <a:solidFill>
                  <a:srgbClr val="FF0000"/>
                </a:solidFill>
              </a:rPr>
              <a:t>диагностика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93079"/>
            <a:ext cx="4474840" cy="40330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100" dirty="0" smtClean="0"/>
              <a:t>     </a:t>
            </a:r>
            <a:r>
              <a:rPr lang="ru-RU" sz="3100" b="1" u="sng" dirty="0" smtClean="0"/>
              <a:t>Электрокардиография.</a:t>
            </a:r>
            <a:endParaRPr lang="ru-RU" sz="3100" b="1" u="sng" dirty="0"/>
          </a:p>
          <a:p>
            <a:pPr marL="0" indent="0" algn="just">
              <a:buNone/>
            </a:pPr>
            <a:r>
              <a:rPr lang="ru-RU" sz="3100" dirty="0" smtClean="0"/>
              <a:t>     При </a:t>
            </a:r>
            <a:r>
              <a:rPr lang="ru-RU" sz="3100" dirty="0"/>
              <a:t>неосложненной стабильной ИБС специфические ЭКГ-признаки ишемии миокарда </a:t>
            </a:r>
            <a:r>
              <a:rPr lang="ru-RU" sz="3100" dirty="0" smtClean="0"/>
              <a:t>в покое отсутствуют</a:t>
            </a:r>
            <a:r>
              <a:rPr lang="ru-RU" sz="3100" dirty="0"/>
              <a:t>. Единственным </a:t>
            </a:r>
            <a:r>
              <a:rPr lang="ru-RU" sz="3100" dirty="0" smtClean="0"/>
              <a:t>достоверным признаком является </a:t>
            </a:r>
            <a:r>
              <a:rPr lang="ru-RU" sz="3100" dirty="0"/>
              <a:t>зубец Q после перенесенного острого инфаркта миокарда. Изолированные изменения зубца Т </a:t>
            </a:r>
            <a:r>
              <a:rPr lang="ru-RU" sz="3100" dirty="0" err="1" smtClean="0"/>
              <a:t>малоинформативны</a:t>
            </a:r>
            <a:r>
              <a:rPr lang="ru-RU" sz="3100" dirty="0" smtClean="0"/>
              <a:t> </a:t>
            </a:r>
            <a:r>
              <a:rPr lang="ru-RU" sz="3100" dirty="0"/>
              <a:t>и требуют сопоставления с клиникой </a:t>
            </a:r>
            <a:r>
              <a:rPr lang="ru-RU" sz="3100" dirty="0" smtClean="0"/>
              <a:t>и </a:t>
            </a:r>
            <a:r>
              <a:rPr lang="ru-RU" sz="3100" dirty="0"/>
              <a:t>данными других исследований.</a:t>
            </a:r>
          </a:p>
          <a:p>
            <a:pPr marL="0" indent="0" algn="just">
              <a:buNone/>
            </a:pPr>
            <a:r>
              <a:rPr lang="ru-RU" sz="3100" dirty="0" smtClean="0"/>
              <a:t>     Регистрация </a:t>
            </a:r>
            <a:r>
              <a:rPr lang="ru-RU" sz="3100" dirty="0"/>
              <a:t>ЭКГ </a:t>
            </a:r>
            <a:r>
              <a:rPr lang="ru-RU" sz="3100" dirty="0" smtClean="0"/>
              <a:t>во </a:t>
            </a:r>
            <a:r>
              <a:rPr lang="ru-RU" sz="3100" dirty="0"/>
              <a:t>время болевого приступа в грудной клетке имеет большее значение, чем ЭКГ покоя. </a:t>
            </a:r>
            <a:r>
              <a:rPr lang="ru-RU" sz="3100" dirty="0" smtClean="0"/>
              <a:t>Специфическим </a:t>
            </a:r>
            <a:r>
              <a:rPr lang="ru-RU" sz="3100" dirty="0"/>
              <a:t>признаком ишемии является </a:t>
            </a:r>
            <a:r>
              <a:rPr lang="ru-RU" sz="3100" b="1" dirty="0"/>
              <a:t>горизонтальная или </a:t>
            </a:r>
            <a:r>
              <a:rPr lang="ru-RU" sz="3100" b="1" dirty="0" err="1"/>
              <a:t>косонисходящая</a:t>
            </a:r>
            <a:r>
              <a:rPr lang="ru-RU" sz="3100" b="1" dirty="0"/>
              <a:t> депрессия сегмента ST </a:t>
            </a:r>
            <a:r>
              <a:rPr lang="ru-RU" sz="3100" dirty="0"/>
              <a:t>глубиной не менее 0,1 мВ продолжительностью не менее 0,06-0,08с от точки J в одном и более ЭКГ-отведении.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9846"/>
            <a:ext cx="3672408" cy="3951441"/>
          </a:xfrm>
        </p:spPr>
      </p:pic>
      <p:sp>
        <p:nvSpPr>
          <p:cNvPr id="6" name="TextBox 5"/>
          <p:cNvSpPr txBox="1"/>
          <p:nvPr/>
        </p:nvSpPr>
        <p:spPr>
          <a:xfrm>
            <a:off x="467544" y="692696"/>
            <a:ext cx="82089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/>
              <a:t>Занимает ведущее место в диагностике стабильной ИБС. Позволяет доказать наличие или отсутствие у больного признаков коронарного атеросклероза и по возможности оценить его распространенность и преимущественную локализацию, а также определить толерантность пациента к физической нагрузке (величину коронарного резерва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9136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038600" cy="2736304"/>
          </a:xfrm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67544" y="3356992"/>
            <a:ext cx="4176464" cy="28803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dirty="0" smtClean="0"/>
              <a:t>При </a:t>
            </a:r>
            <a:r>
              <a:rPr lang="ru-RU" sz="3300" dirty="0"/>
              <a:t>подозрении на ИБС его проводят для:</a:t>
            </a:r>
          </a:p>
          <a:p>
            <a:pPr marL="0" indent="0" algn="just">
              <a:buNone/>
            </a:pPr>
            <a:r>
              <a:rPr lang="ru-RU" sz="3300" dirty="0"/>
              <a:t>1) исключения других причин боли в грудной клетке; </a:t>
            </a:r>
          </a:p>
          <a:p>
            <a:pPr marL="0" indent="0" algn="just">
              <a:buNone/>
            </a:pPr>
            <a:r>
              <a:rPr lang="ru-RU" sz="3300" dirty="0"/>
              <a:t>2) выявления нарушений локальной сократимости </a:t>
            </a:r>
            <a:r>
              <a:rPr lang="ru-RU" sz="3300" dirty="0" smtClean="0"/>
              <a:t>левого </a:t>
            </a:r>
            <a:r>
              <a:rPr lang="ru-RU" sz="3300" dirty="0"/>
              <a:t>желудочка; </a:t>
            </a:r>
          </a:p>
          <a:p>
            <a:pPr marL="0" indent="0" algn="just">
              <a:buNone/>
            </a:pPr>
            <a:r>
              <a:rPr lang="ru-RU" sz="3300" dirty="0"/>
              <a:t>3) измерения фракции выброса (ФВ) ЛЖ; </a:t>
            </a:r>
          </a:p>
          <a:p>
            <a:pPr marL="0" indent="0" algn="just">
              <a:buNone/>
            </a:pPr>
            <a:r>
              <a:rPr lang="ru-RU" sz="3300" dirty="0"/>
              <a:t>4) оценки диастолической функции ЛЖ; </a:t>
            </a:r>
          </a:p>
          <a:p>
            <a:pPr marL="0" indent="0" algn="just">
              <a:buNone/>
            </a:pPr>
            <a:r>
              <a:rPr lang="ru-RU" sz="3300" dirty="0"/>
              <a:t>5) выявления патологии клапанного аппарата сердца.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05273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/>
              <a:t>Трансторакальная</a:t>
            </a:r>
            <a:r>
              <a:rPr lang="ru-RU" b="1" u="sng" dirty="0"/>
              <a:t> эхокардиография.</a:t>
            </a:r>
            <a:endParaRPr lang="ru-RU" u="sng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получить </a:t>
            </a:r>
            <a:r>
              <a:rPr lang="ru-RU" dirty="0" smtClean="0"/>
              <a:t>информацию </a:t>
            </a:r>
            <a:r>
              <a:rPr lang="ru-RU" dirty="0"/>
              <a:t>о морфологических и функциональных изменениях в сердце.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58007"/>
            <a:ext cx="3744416" cy="29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/>
              <a:t>Рентгенография органов грудной клетки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роводится </a:t>
            </a:r>
            <a:r>
              <a:rPr lang="ru-RU" dirty="0"/>
              <a:t>у пациентов с нетипичными для ИБС симптомами </a:t>
            </a:r>
            <a:r>
              <a:rPr lang="ru-RU" dirty="0" smtClean="0"/>
              <a:t>для исключения </a:t>
            </a:r>
            <a:r>
              <a:rPr lang="ru-RU" dirty="0"/>
              <a:t>иных заболеваний сердца и крупных </a:t>
            </a:r>
            <a:r>
              <a:rPr lang="ru-RU" dirty="0" smtClean="0"/>
              <a:t>сосудов и внесердечной </a:t>
            </a:r>
            <a:r>
              <a:rPr lang="ru-RU" dirty="0"/>
              <a:t>патологии (патологии других органов средостения, легких, плевры), а также при подозрении на сердечную недостаточность для определения наличия и выраженности нарушений внутрилегочной гемодинамики (венозного застоя, легочной артериальной гипертензии), свободной жидкости в плевральных полостях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u="sng" dirty="0"/>
              <a:t>Суточное (</a:t>
            </a:r>
            <a:r>
              <a:rPr lang="ru-RU" b="1" u="sng" dirty="0" err="1"/>
              <a:t>Холтеровское</a:t>
            </a:r>
            <a:r>
              <a:rPr lang="ru-RU" b="1" u="sng" dirty="0"/>
              <a:t>) </a:t>
            </a:r>
            <a:r>
              <a:rPr lang="ru-RU" b="1" u="sng" dirty="0" err="1"/>
              <a:t>мониторирование</a:t>
            </a:r>
            <a:r>
              <a:rPr lang="ru-RU" b="1" u="sng" dirty="0"/>
              <a:t> ЭКГ </a:t>
            </a:r>
            <a:endParaRPr lang="ru-RU" b="1" u="sng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Проводится</a:t>
            </a:r>
            <a:r>
              <a:rPr lang="ru-RU" dirty="0" smtClean="0"/>
              <a:t> </a:t>
            </a:r>
            <a:r>
              <a:rPr lang="ru-RU" dirty="0"/>
              <a:t>для обнаружения сопутствующих нарушений ритма и/или проводимости, а также диагностики изменений на ЭКГ, связанных с </a:t>
            </a:r>
            <a:r>
              <a:rPr lang="ru-RU" dirty="0" err="1"/>
              <a:t>вазоспазмом</a:t>
            </a:r>
            <a:r>
              <a:rPr lang="ru-RU" dirty="0"/>
              <a:t> (подъем сегмента ST).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На </a:t>
            </a:r>
            <a:r>
              <a:rPr lang="ru-RU" dirty="0"/>
              <a:t>сегодняшний день обнаружение депрессии </a:t>
            </a:r>
            <a:r>
              <a:rPr lang="ru-RU" dirty="0" smtClean="0"/>
              <a:t>сегмента </a:t>
            </a:r>
            <a:r>
              <a:rPr lang="ru-RU" dirty="0"/>
              <a:t>ST, трактовавшееся ранее при суточном </a:t>
            </a:r>
            <a:r>
              <a:rPr lang="ru-RU" dirty="0" err="1"/>
              <a:t>мониторировании</a:t>
            </a:r>
            <a:r>
              <a:rPr lang="ru-RU" dirty="0"/>
              <a:t>, как признак транзиторной ишемии миокарда, не может быть использовано для диагностики ИБС.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7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Ишемическая </a:t>
            </a:r>
            <a:r>
              <a:rPr lang="ru-RU" b="1" dirty="0">
                <a:solidFill>
                  <a:srgbClr val="FF0000"/>
                </a:solidFill>
              </a:rPr>
              <a:t>болезнь сердца (ИБС) </a:t>
            </a:r>
            <a:r>
              <a:rPr lang="ru-RU" dirty="0"/>
              <a:t>– это заболевание миокарда, обусловленное острым или хроническим несоответствием между потребностью миокарда в кислороде и его доставкой по коронарным артериям, которое приводит к развитию в </a:t>
            </a:r>
            <a:r>
              <a:rPr lang="ru-RU" dirty="0" smtClean="0"/>
              <a:t>сердечной мышце </a:t>
            </a:r>
            <a:r>
              <a:rPr lang="ru-RU" dirty="0"/>
              <a:t>участков ишемии, ишемического повреждения, некрозов и рубцовых полей и сопровождается нарушением систолической и/или диастолической функции сердца.</a:t>
            </a:r>
          </a:p>
        </p:txBody>
      </p:sp>
    </p:spTree>
    <p:extLst>
      <p:ext uri="{BB962C8B-B14F-4D97-AF65-F5344CB8AC3E}">
        <p14:creationId xmlns:p14="http://schemas.microsoft.com/office/powerpoint/2010/main" val="11267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004" y="712267"/>
            <a:ext cx="8480073" cy="1708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/>
              <a:t>Нагрузочная </a:t>
            </a:r>
            <a:r>
              <a:rPr lang="ru-RU" sz="2000" b="1" u="sng" dirty="0" smtClean="0"/>
              <a:t>ЭКГ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П</a:t>
            </a:r>
            <a:r>
              <a:rPr lang="ru-RU" sz="2000" dirty="0" smtClean="0"/>
              <a:t>роводится </a:t>
            </a:r>
            <a:r>
              <a:rPr lang="ru-RU" sz="2000" dirty="0"/>
              <a:t>с использованием функциональных нагрузочных тестов. Чаще других применяют пробу с дозированной физической нагрузкой на велоэргометре или </a:t>
            </a:r>
            <a:r>
              <a:rPr lang="ru-RU" sz="2000" dirty="0" err="1"/>
              <a:t>тредмиле</a:t>
            </a:r>
            <a:r>
              <a:rPr lang="ru-RU" sz="2000" dirty="0"/>
              <a:t>, пробу с </a:t>
            </a:r>
            <a:r>
              <a:rPr lang="ru-RU" sz="2000" dirty="0" err="1"/>
              <a:t>добутамином</a:t>
            </a:r>
            <a:r>
              <a:rPr lang="ru-RU" sz="2000" dirty="0"/>
              <a:t>, </a:t>
            </a:r>
            <a:r>
              <a:rPr lang="ru-RU" sz="2000" dirty="0" err="1"/>
              <a:t>чреспищеводную</a:t>
            </a:r>
            <a:r>
              <a:rPr lang="ru-RU" sz="2000" dirty="0"/>
              <a:t> электростимуляцию предсердий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36912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При проведении данных проб различными стресс-агентами, </a:t>
            </a:r>
            <a:r>
              <a:rPr lang="ru-RU" sz="2000" dirty="0" err="1" smtClean="0"/>
              <a:t>повы-шающими</a:t>
            </a:r>
            <a:r>
              <a:rPr lang="ru-RU" sz="2000" dirty="0" smtClean="0"/>
              <a:t> </a:t>
            </a:r>
            <a:r>
              <a:rPr lang="ru-RU" sz="2000" dirty="0"/>
              <a:t>работу сердца и </a:t>
            </a:r>
            <a:r>
              <a:rPr lang="ru-RU" sz="2000" dirty="0" err="1" smtClean="0"/>
              <a:t>соответст</a:t>
            </a:r>
            <a:r>
              <a:rPr lang="ru-RU" sz="2000" dirty="0" smtClean="0"/>
              <a:t>-венно </a:t>
            </a:r>
            <a:r>
              <a:rPr lang="ru-RU" sz="2000" dirty="0"/>
              <a:t>потребность миокарда в кислороде, провоцируют развитие ишемии. Выявление клинических и электрокардиографических признаков ишемии миокарда позволяет говорить о высокой вероятности наличия ИБС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16032" r="7262" b="5713"/>
          <a:stretch/>
        </p:blipFill>
        <p:spPr>
          <a:xfrm>
            <a:off x="5148064" y="2644416"/>
            <a:ext cx="3761014" cy="28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u="sng" dirty="0"/>
              <a:t>Другие </a:t>
            </a:r>
            <a:r>
              <a:rPr lang="ru-RU" sz="1800" b="1" u="sng" dirty="0" err="1"/>
              <a:t>неинвазивные</a:t>
            </a:r>
            <a:r>
              <a:rPr lang="ru-RU" sz="1800" b="1" u="sng" dirty="0"/>
              <a:t> визуализирующие стресс-методы выявления ишемии </a:t>
            </a:r>
            <a:r>
              <a:rPr lang="ru-RU" sz="1800" b="1" u="sng" dirty="0" smtClean="0"/>
              <a:t>миокарда: </a:t>
            </a:r>
            <a:r>
              <a:rPr lang="ru-RU" sz="1800" dirty="0" smtClean="0"/>
              <a:t>более чувствительны и информативны, чем нагрузочная ЭКГ, но менее доступны (требуют специального оборудования).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Выявляют ишемию </a:t>
            </a:r>
            <a:r>
              <a:rPr lang="ru-RU" sz="1800" dirty="0"/>
              <a:t>миокарда путем оценки нарушений локальной сократимости стенки </a:t>
            </a:r>
            <a:r>
              <a:rPr lang="ru-RU" sz="1800" dirty="0" smtClean="0"/>
              <a:t>(</a:t>
            </a:r>
            <a:r>
              <a:rPr lang="ru-RU" sz="1800" dirty="0" err="1" smtClean="0"/>
              <a:t>ЭхоКГ</a:t>
            </a:r>
            <a:r>
              <a:rPr lang="ru-RU" sz="1800" dirty="0"/>
              <a:t>, МРТ и </a:t>
            </a:r>
            <a:r>
              <a:rPr lang="ru-RU" sz="1800" dirty="0" err="1" smtClean="0"/>
              <a:t>однофотоная</a:t>
            </a:r>
            <a:r>
              <a:rPr lang="ru-RU" sz="1800" dirty="0" smtClean="0"/>
              <a:t> эмиссионная компьютерная томография миокарда (</a:t>
            </a:r>
            <a:r>
              <a:rPr lang="ru-RU" sz="1800" dirty="0"/>
              <a:t>ОФЭКТ</a:t>
            </a:r>
            <a:r>
              <a:rPr lang="ru-RU" sz="1800" dirty="0" smtClean="0"/>
              <a:t>)) </a:t>
            </a:r>
            <a:r>
              <a:rPr lang="ru-RU" sz="1800" dirty="0"/>
              <a:t>или нарушений перфузии </a:t>
            </a:r>
            <a:r>
              <a:rPr lang="ru-RU" sz="1800" dirty="0" smtClean="0"/>
              <a:t>(ОФЭКТ, позитронно-эмиссионная томография </a:t>
            </a:r>
            <a:r>
              <a:rPr lang="ru-RU" sz="1800" dirty="0"/>
              <a:t>(ПЭТ), </a:t>
            </a:r>
            <a:r>
              <a:rPr lang="ru-RU" sz="1800" dirty="0" err="1" smtClean="0"/>
              <a:t>миокардиальная</a:t>
            </a:r>
            <a:r>
              <a:rPr lang="ru-RU" sz="1800" dirty="0" smtClean="0"/>
              <a:t> контрастная </a:t>
            </a:r>
            <a:r>
              <a:rPr lang="ru-RU" sz="1800" dirty="0" err="1"/>
              <a:t>ЭхоКГ</a:t>
            </a:r>
            <a:r>
              <a:rPr lang="ru-RU" sz="1800" dirty="0"/>
              <a:t> или </a:t>
            </a:r>
            <a:r>
              <a:rPr lang="ru-RU" sz="1800" dirty="0" smtClean="0"/>
              <a:t>контрастная </a:t>
            </a:r>
            <a:r>
              <a:rPr lang="ru-RU" sz="1800" dirty="0"/>
              <a:t>МРТ). </a:t>
            </a:r>
            <a:r>
              <a:rPr lang="ru-RU" sz="1800" dirty="0" smtClean="0"/>
              <a:t>При проведении данных исследований возникновение ишемии </a:t>
            </a:r>
            <a:r>
              <a:rPr lang="ru-RU" sz="1800" dirty="0"/>
              <a:t>также </a:t>
            </a:r>
            <a:r>
              <a:rPr lang="ru-RU" sz="1800" dirty="0" smtClean="0"/>
              <a:t>могут провоцировать </a:t>
            </a:r>
            <a:r>
              <a:rPr lang="ru-RU" sz="1800" dirty="0"/>
              <a:t>физической нагрузкой на </a:t>
            </a:r>
            <a:r>
              <a:rPr lang="ru-RU" sz="1800" dirty="0" err="1"/>
              <a:t>тредмиле</a:t>
            </a:r>
            <a:r>
              <a:rPr lang="ru-RU" sz="1800" dirty="0"/>
              <a:t>/велоэргометре, учащающей </a:t>
            </a:r>
            <a:r>
              <a:rPr lang="ru-RU" sz="1800" dirty="0" err="1"/>
              <a:t>чреспищеводной</a:t>
            </a:r>
            <a:r>
              <a:rPr lang="ru-RU" sz="1800" dirty="0"/>
              <a:t> </a:t>
            </a:r>
            <a:r>
              <a:rPr lang="ru-RU" sz="1800" dirty="0" err="1"/>
              <a:t>электрокардиостимуляцией</a:t>
            </a:r>
            <a:r>
              <a:rPr lang="ru-RU" sz="1800" dirty="0"/>
              <a:t> или фармакологическими стресс-агентами в зависимости от используемого метода.</a:t>
            </a:r>
          </a:p>
          <a:p>
            <a:pPr marL="0" indent="0" algn="just">
              <a:buNone/>
            </a:pPr>
            <a:r>
              <a:rPr lang="ru-RU" sz="1800" b="1" u="sng" dirty="0"/>
              <a:t>Однофотонная эмиссионная компьютерная томография миокарда (ОФЭКТ) </a:t>
            </a:r>
            <a:r>
              <a:rPr lang="ru-RU" sz="1800" dirty="0"/>
              <a:t>— метод визуализации, основанный на способности определённых </a:t>
            </a:r>
            <a:r>
              <a:rPr lang="ru-RU" sz="1800" dirty="0" err="1"/>
              <a:t>радиофармпрепаратов</a:t>
            </a:r>
            <a:r>
              <a:rPr lang="ru-RU" sz="1800" dirty="0"/>
              <a:t> накапливаться в миокарде, отражая функциональное состояние тканей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b="1" u="sng" dirty="0"/>
              <a:t>Позитронно-эмиссионная томография (ПЭТ) сердца</a:t>
            </a:r>
            <a:r>
              <a:rPr lang="ru-RU" sz="1800" dirty="0"/>
              <a:t> — метод радиоизотопной диагностики, который позволяет оценить функциональные и структурные изменения в сердечной </a:t>
            </a:r>
            <a:r>
              <a:rPr lang="ru-RU" sz="1800" dirty="0" smtClean="0"/>
              <a:t>мышце.</a:t>
            </a:r>
            <a:r>
              <a:rPr lang="ru-RU" sz="1800" dirty="0"/>
              <a:t> ПЭТ обычно проводят в сочетании с компьютерной томографией (ПЭТ-КТ)</a:t>
            </a:r>
          </a:p>
        </p:txBody>
      </p:sp>
    </p:spTree>
    <p:extLst>
      <p:ext uri="{BB962C8B-B14F-4D97-AF65-F5344CB8AC3E}">
        <p14:creationId xmlns:p14="http://schemas.microsoft.com/office/powerpoint/2010/main" val="337179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u="sng" dirty="0" smtClean="0"/>
              <a:t>Магнитно-резонансное </a:t>
            </a:r>
            <a:r>
              <a:rPr lang="ru-RU" sz="2000" b="1" u="sng" dirty="0" err="1" smtClean="0"/>
              <a:t>томографическое</a:t>
            </a:r>
            <a:r>
              <a:rPr lang="ru-RU" sz="2000" b="1" u="sng" dirty="0" smtClean="0"/>
              <a:t> (МРТ) исследование сердца</a:t>
            </a:r>
          </a:p>
          <a:p>
            <a:pPr marL="0" indent="0" algn="just">
              <a:buNone/>
            </a:pPr>
            <a:r>
              <a:rPr lang="ru-RU" sz="2000" dirty="0" smtClean="0"/>
              <a:t>Предоставляет информацию </a:t>
            </a:r>
            <a:r>
              <a:rPr lang="ru-RU" sz="2000" dirty="0"/>
              <a:t>о структуре и функции сердца. Проводится в </a:t>
            </a:r>
            <a:r>
              <a:rPr lang="ru-RU" sz="2000" dirty="0" smtClean="0"/>
              <a:t>случае </a:t>
            </a:r>
            <a:r>
              <a:rPr lang="ru-RU" sz="2000" dirty="0"/>
              <a:t>неубедительных результатов </a:t>
            </a:r>
            <a:r>
              <a:rPr lang="ru-RU" sz="2000" dirty="0" err="1"/>
              <a:t>ЭхоКГ</a:t>
            </a:r>
            <a:r>
              <a:rPr lang="ru-RU" sz="2000" dirty="0"/>
              <a:t> или у пациентов с отсутствием акустического </a:t>
            </a:r>
            <a:r>
              <a:rPr lang="ru-RU" sz="2000" dirty="0" smtClean="0"/>
              <a:t>окна </a:t>
            </a:r>
            <a:r>
              <a:rPr lang="ru-RU" sz="2000" dirty="0"/>
              <a:t>для проведения </a:t>
            </a:r>
            <a:r>
              <a:rPr lang="ru-RU" sz="2000" dirty="0" err="1"/>
              <a:t>ЭхоКГ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сравнении с </a:t>
            </a:r>
            <a:r>
              <a:rPr lang="ru-RU" sz="2000" dirty="0" err="1"/>
              <a:t>ЭхоКГ</a:t>
            </a:r>
            <a:r>
              <a:rPr lang="ru-RU" sz="2000" dirty="0"/>
              <a:t>, МРТ с контрастированием предоставляет дополнительную важную информацию по дифференциальной диагностике </a:t>
            </a:r>
            <a:r>
              <a:rPr lang="ru-RU" sz="2000" dirty="0" err="1"/>
              <a:t>некоронарогенных</a:t>
            </a:r>
            <a:r>
              <a:rPr lang="ru-RU" sz="2000" dirty="0"/>
              <a:t> заболеваний (</a:t>
            </a:r>
            <a:r>
              <a:rPr lang="ru-RU" sz="2000" dirty="0" err="1"/>
              <a:t>кардиомиопатий</a:t>
            </a:r>
            <a:r>
              <a:rPr lang="ru-RU" sz="2000" dirty="0"/>
              <a:t>, миокардитов, ряда других).</a:t>
            </a:r>
          </a:p>
          <a:p>
            <a:pPr marL="0" indent="0" algn="just">
              <a:buNone/>
            </a:pPr>
            <a:endParaRPr lang="ru-RU" sz="2000" b="1" u="sng" dirty="0" smtClean="0"/>
          </a:p>
          <a:p>
            <a:pPr marL="0" indent="0" algn="just">
              <a:buNone/>
            </a:pPr>
            <a:r>
              <a:rPr lang="ru-RU" sz="2000" b="1" u="sng" dirty="0" smtClean="0"/>
              <a:t>Компьютерная </a:t>
            </a:r>
            <a:r>
              <a:rPr lang="ru-RU" sz="2000" b="1" u="sng" dirty="0"/>
              <a:t>томография (КТ) для оценки коронарного </a:t>
            </a:r>
            <a:r>
              <a:rPr lang="ru-RU" sz="2000" b="1" u="sng" dirty="0" err="1"/>
              <a:t>кальциноза</a:t>
            </a:r>
            <a:r>
              <a:rPr lang="ru-RU" sz="2000" b="1" u="sng" dirty="0"/>
              <a:t>.</a:t>
            </a:r>
            <a:r>
              <a:rPr lang="ru-RU" sz="2000" u="sng" dirty="0"/>
              <a:t> </a:t>
            </a:r>
            <a:endParaRPr lang="ru-RU" sz="2000" u="sng" dirty="0" smtClean="0"/>
          </a:p>
          <a:p>
            <a:pPr marL="0" indent="0" algn="just">
              <a:buNone/>
            </a:pPr>
            <a:r>
              <a:rPr lang="ru-RU" sz="2000" dirty="0" smtClean="0"/>
              <a:t>Используется </a:t>
            </a:r>
            <a:r>
              <a:rPr lang="ru-RU" sz="2000" dirty="0"/>
              <a:t>для оценки вероятности ИБС. Чем выше значения коронарного кальция, тем выше вероятность ИБС. Однако отрицательный результат исследования коронарного кальция окончательно не исключает наличия коронарного атеросклероза и/или бляшек, не содержащих в своем составе </a:t>
            </a:r>
            <a:r>
              <a:rPr lang="ru-RU" sz="2000" dirty="0" err="1"/>
              <a:t>кальцинатов</a:t>
            </a:r>
            <a:r>
              <a:rPr lang="ru-RU" sz="2000" dirty="0"/>
              <a:t> (</a:t>
            </a:r>
            <a:r>
              <a:rPr lang="ru-RU" sz="2000" dirty="0" err="1"/>
              <a:t>мягкотканных</a:t>
            </a:r>
            <a:r>
              <a:rPr lang="ru-RU" sz="2000" dirty="0"/>
              <a:t> бляшек).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01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u="sng" dirty="0" err="1" smtClean="0"/>
              <a:t>Мультиспиральная</a:t>
            </a:r>
            <a:r>
              <a:rPr lang="ru-RU" sz="1800" b="1" u="sng" dirty="0" smtClean="0"/>
              <a:t> </a:t>
            </a:r>
            <a:r>
              <a:rPr lang="ru-RU" sz="1800" b="1" u="sng" dirty="0"/>
              <a:t>компьютерная томография (МСКТ) коронарных артерий (МСКТА КА, компьютерно-</a:t>
            </a:r>
            <a:r>
              <a:rPr lang="ru-RU" sz="1800" b="1" u="sng" dirty="0" err="1"/>
              <a:t>томографическая</a:t>
            </a:r>
            <a:r>
              <a:rPr lang="ru-RU" sz="1800" b="1" u="sng" dirty="0"/>
              <a:t> </a:t>
            </a:r>
            <a:r>
              <a:rPr lang="ru-RU" sz="1800" b="1" u="sng" dirty="0" err="1" smtClean="0"/>
              <a:t>коронарография</a:t>
            </a:r>
            <a:r>
              <a:rPr lang="ru-RU" sz="1800" b="1" u="sng" dirty="0" smtClean="0"/>
              <a:t>) – </a:t>
            </a:r>
            <a:r>
              <a:rPr lang="ru-RU" sz="1800" dirty="0" smtClean="0"/>
              <a:t>альтернатива </a:t>
            </a:r>
            <a:r>
              <a:rPr lang="ru-RU" sz="1800" dirty="0"/>
              <a:t>визуализирующим стресс-методам.</a:t>
            </a:r>
          </a:p>
          <a:p>
            <a:pPr marL="0" indent="0" algn="just">
              <a:buNone/>
            </a:pPr>
            <a:r>
              <a:rPr lang="ru-RU" sz="1800" b="1" u="sng" dirty="0"/>
              <a:t>Коронарная ангиография (КАГ) </a:t>
            </a:r>
            <a:r>
              <a:rPr lang="ru-RU" sz="1800" dirty="0"/>
              <a:t>– это инвазивное диагностическое исследование, выполняемое в условиях </a:t>
            </a:r>
            <a:r>
              <a:rPr lang="ru-RU" sz="1800" dirty="0" err="1"/>
              <a:t>рентгенооперационнои</a:t>
            </a:r>
            <a:r>
              <a:rPr lang="ru-RU" sz="1800" dirty="0"/>
              <a:t>̆ путем введения контрастного вещества в устья коронарных артерий под рентгенологическим контролем. Традиционно используется в диагностике ИБС с целью выявления стенозов коронарных артерий, их локализации, протяженности и степени выраженности, а также для стратификации риска осложнений.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26206" r="2962" b="2303"/>
          <a:stretch/>
        </p:blipFill>
        <p:spPr>
          <a:xfrm>
            <a:off x="1619672" y="2996952"/>
            <a:ext cx="5791200" cy="33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Цели лечения:</a:t>
            </a:r>
            <a:endParaRPr lang="ru-RU" b="1" u="sng" dirty="0"/>
          </a:p>
          <a:p>
            <a:pPr marL="0" indent="0" algn="just">
              <a:buNone/>
            </a:pPr>
            <a:r>
              <a:rPr lang="ru-RU" dirty="0"/>
              <a:t>1. Устранение или уменьшение симптомов заболевания, в первую очередь приступов стенокардии.</a:t>
            </a:r>
          </a:p>
          <a:p>
            <a:pPr marL="0" indent="0" algn="just">
              <a:buNone/>
            </a:pPr>
            <a:r>
              <a:rPr lang="ru-RU" dirty="0"/>
              <a:t>2. Повышение толерантности к физической нагрузке.</a:t>
            </a:r>
          </a:p>
          <a:p>
            <a:pPr marL="0" indent="0" algn="just">
              <a:buNone/>
            </a:pPr>
            <a:r>
              <a:rPr lang="ru-RU" dirty="0"/>
              <a:t>3. Улучшение прогноза заболевания и </a:t>
            </a:r>
            <a:r>
              <a:rPr lang="ru-RU" dirty="0" smtClean="0"/>
              <a:t>предупреждение возникновения </a:t>
            </a:r>
            <a:r>
              <a:rPr lang="ru-RU" dirty="0" err="1" smtClean="0"/>
              <a:t>нестабиль</a:t>
            </a:r>
            <a:r>
              <a:rPr lang="ru-RU" dirty="0" smtClean="0"/>
              <a:t>-ной </a:t>
            </a:r>
            <a:r>
              <a:rPr lang="ru-RU" dirty="0"/>
              <a:t>стенокардии, ИМ и внезапной </a:t>
            </a:r>
            <a:r>
              <a:rPr lang="ru-RU" dirty="0" smtClean="0"/>
              <a:t>смерти.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err="1" smtClean="0">
                <a:solidFill>
                  <a:srgbClr val="FF0000"/>
                </a:solidFill>
              </a:rPr>
              <a:t>Антиангинальные</a:t>
            </a:r>
            <a:r>
              <a:rPr lang="ru-RU" b="1" u="sng" dirty="0" smtClean="0">
                <a:solidFill>
                  <a:srgbClr val="FF0000"/>
                </a:solidFill>
              </a:rPr>
              <a:t> (</a:t>
            </a:r>
            <a:r>
              <a:rPr lang="ru-RU" b="1" u="sng" dirty="0" err="1" smtClean="0">
                <a:solidFill>
                  <a:srgbClr val="FF0000"/>
                </a:solidFill>
              </a:rPr>
              <a:t>противоишемические</a:t>
            </a:r>
            <a:r>
              <a:rPr lang="ru-RU" b="1" u="sng" dirty="0" smtClean="0">
                <a:solidFill>
                  <a:srgbClr val="FF0000"/>
                </a:solidFill>
              </a:rPr>
              <a:t>) средства.</a:t>
            </a: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1. Препараты </a:t>
            </a:r>
            <a:r>
              <a:rPr lang="ru-RU" u="sng" dirty="0"/>
              <a:t>первой </a:t>
            </a:r>
            <a:r>
              <a:rPr lang="ru-RU" u="sng" dirty="0" smtClean="0"/>
              <a:t>линии:</a:t>
            </a:r>
          </a:p>
          <a:p>
            <a:pPr marL="0" indent="0">
              <a:buNone/>
            </a:pPr>
            <a:r>
              <a:rPr lang="ru-RU" dirty="0" smtClean="0"/>
              <a:t>- бета-адреноблокаторы </a:t>
            </a:r>
            <a:r>
              <a:rPr lang="ru-RU" dirty="0"/>
              <a:t>(БАБ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- блокаторы </a:t>
            </a:r>
            <a:r>
              <a:rPr lang="ru-RU" dirty="0"/>
              <a:t>кальциевых каналов (БКК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u="sng" dirty="0" smtClean="0"/>
              <a:t>2. Препараты </a:t>
            </a:r>
            <a:r>
              <a:rPr lang="ru-RU" u="sng" dirty="0"/>
              <a:t>второй </a:t>
            </a:r>
            <a:r>
              <a:rPr lang="ru-RU" u="sng" dirty="0" smtClean="0"/>
              <a:t>линии:</a:t>
            </a:r>
          </a:p>
          <a:p>
            <a:pPr>
              <a:buFontTx/>
              <a:buChar char="-"/>
            </a:pPr>
            <a:r>
              <a:rPr lang="ru-RU" dirty="0" smtClean="0"/>
              <a:t>органические </a:t>
            </a:r>
            <a:r>
              <a:rPr lang="ru-RU" dirty="0"/>
              <a:t>нитраты длительного действия </a:t>
            </a:r>
            <a:r>
              <a:rPr lang="ru-RU" dirty="0" smtClean="0"/>
              <a:t>(</a:t>
            </a:r>
            <a:r>
              <a:rPr lang="ru-RU" dirty="0" err="1" smtClean="0"/>
              <a:t>изосорбида</a:t>
            </a:r>
            <a:r>
              <a:rPr lang="ru-RU" dirty="0" smtClean="0"/>
              <a:t> </a:t>
            </a:r>
            <a:r>
              <a:rPr lang="ru-RU" dirty="0" err="1" smtClean="0"/>
              <a:t>мононитрат</a:t>
            </a:r>
            <a:r>
              <a:rPr lang="ru-RU" dirty="0" smtClean="0"/>
              <a:t>); </a:t>
            </a:r>
          </a:p>
          <a:p>
            <a:pPr>
              <a:buFontTx/>
              <a:buChar char="-"/>
            </a:pPr>
            <a:r>
              <a:rPr lang="ru-RU" dirty="0" err="1" smtClean="0"/>
              <a:t>ивабрадин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никорандил</a:t>
            </a:r>
            <a:r>
              <a:rPr lang="ru-RU" dirty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ранолазин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err="1" smtClean="0"/>
              <a:t>триметазидин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стабильной стенокардии </a:t>
            </a:r>
            <a:r>
              <a:rPr lang="ru-RU" dirty="0" smtClean="0"/>
              <a:t>I-II </a:t>
            </a:r>
            <a:r>
              <a:rPr lang="ru-RU" dirty="0"/>
              <a:t>ФК и ЧСС&gt;60 уд/мин рекомендуется назначить в качестве препарата 1-й линии БАБ </a:t>
            </a:r>
            <a:r>
              <a:rPr lang="ru-RU" dirty="0" smtClean="0"/>
              <a:t>(</a:t>
            </a:r>
            <a:r>
              <a:rPr lang="ru-RU" dirty="0" err="1" smtClean="0"/>
              <a:t>бисопролол</a:t>
            </a:r>
            <a:r>
              <a:rPr lang="ru-RU" dirty="0" smtClean="0"/>
              <a:t>, </a:t>
            </a:r>
            <a:r>
              <a:rPr lang="ru-RU" dirty="0" err="1" smtClean="0"/>
              <a:t>метопролол</a:t>
            </a:r>
            <a:r>
              <a:rPr lang="ru-RU" dirty="0" smtClean="0"/>
              <a:t>, </a:t>
            </a:r>
            <a:r>
              <a:rPr lang="ru-RU" dirty="0" err="1" smtClean="0"/>
              <a:t>карведилол</a:t>
            </a:r>
            <a:r>
              <a:rPr lang="ru-RU" dirty="0" smtClean="0"/>
              <a:t> и др.) или </a:t>
            </a:r>
            <a:r>
              <a:rPr lang="ru-RU" dirty="0" err="1"/>
              <a:t>недигидропиридиновые</a:t>
            </a:r>
            <a:r>
              <a:rPr lang="ru-RU" dirty="0"/>
              <a:t> блокаторы «медленных» кальциевых каналов </a:t>
            </a:r>
            <a:r>
              <a:rPr lang="ru-RU" dirty="0" smtClean="0"/>
              <a:t>(</a:t>
            </a:r>
            <a:r>
              <a:rPr lang="ru-RU" dirty="0" err="1" smtClean="0"/>
              <a:t>верапамил</a:t>
            </a:r>
            <a:r>
              <a:rPr lang="ru-RU" dirty="0" smtClean="0"/>
              <a:t>, </a:t>
            </a:r>
            <a:r>
              <a:rPr lang="ru-RU" dirty="0" err="1" smtClean="0"/>
              <a:t>дилтиазем</a:t>
            </a:r>
            <a:r>
              <a:rPr lang="ru-RU" dirty="0" smtClean="0"/>
              <a:t>) </a:t>
            </a:r>
            <a:r>
              <a:rPr lang="ru-RU" dirty="0"/>
              <a:t>для снижения ЧСС до значений 55-60 уд/мин </a:t>
            </a:r>
          </a:p>
          <a:p>
            <a:pPr marL="0" indent="0" algn="just">
              <a:buNone/>
            </a:pPr>
            <a:r>
              <a:rPr lang="ru-RU" dirty="0"/>
              <a:t>При недостаточной эффективности препаратов 1-й линии у пациентов со стабильной стенокардией рекомендуется добавить к лечению один из препаратов 2-й линии.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9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Для устранения приступа стабильной стенокардии </a:t>
            </a:r>
            <a:r>
              <a:rPr lang="ru-RU" sz="2400" dirty="0"/>
              <a:t>используют нитраты короткого действия (нитроглицерин, </a:t>
            </a:r>
            <a:r>
              <a:rPr lang="ru-RU" sz="2400" dirty="0" err="1"/>
              <a:t>изосорбида</a:t>
            </a:r>
            <a:r>
              <a:rPr lang="ru-RU" sz="2400" dirty="0"/>
              <a:t> </a:t>
            </a:r>
            <a:r>
              <a:rPr lang="ru-RU" sz="2400" dirty="0" err="1"/>
              <a:t>динитрат</a:t>
            </a:r>
            <a:r>
              <a:rPr lang="ru-RU" sz="2400" dirty="0"/>
              <a:t>) 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Нитроглицерин </a:t>
            </a:r>
            <a:r>
              <a:rPr lang="ru-RU" sz="2400" dirty="0" err="1"/>
              <a:t>сублингвально</a:t>
            </a:r>
            <a:r>
              <a:rPr lang="ru-RU" sz="2400" dirty="0"/>
              <a:t> в виде таблеток или спрея дает быстрый эффект. Если боль не прошла, прием можно повторить через 5 мин, затем еще через 5 мин.  Если приступ не купируется в течение 15-20 мин, в том числе после повторного приема нитроглицерина – угроза развития ИМ.</a:t>
            </a:r>
          </a:p>
          <a:p>
            <a:pPr marL="0" indent="0" algn="just">
              <a:buNone/>
            </a:pPr>
            <a:r>
              <a:rPr lang="ru-RU" sz="2400" dirty="0"/>
              <a:t>Нитроглицерин в виде таблеток или спрея, а также </a:t>
            </a:r>
            <a:r>
              <a:rPr lang="ru-RU" sz="2400" dirty="0" err="1"/>
              <a:t>изосорбида</a:t>
            </a:r>
            <a:r>
              <a:rPr lang="ru-RU" sz="2400" dirty="0"/>
              <a:t> </a:t>
            </a:r>
            <a:r>
              <a:rPr lang="ru-RU" sz="2400" dirty="0" err="1"/>
              <a:t>динитрат</a:t>
            </a:r>
            <a:r>
              <a:rPr lang="ru-RU" sz="2400" dirty="0"/>
              <a:t> в виде спрея можно использовать профилактически, перед физической активностью, которая обычно вызывает приступ стенокардии. Эффект нитроглицерина в виде таблеток или спрея длится 15-20 мин, </a:t>
            </a:r>
            <a:r>
              <a:rPr lang="ru-RU" sz="2400" dirty="0" err="1"/>
              <a:t>изосорбида</a:t>
            </a:r>
            <a:r>
              <a:rPr lang="ru-RU" sz="2400" dirty="0"/>
              <a:t> </a:t>
            </a:r>
            <a:r>
              <a:rPr lang="ru-RU" sz="2400" dirty="0" err="1"/>
              <a:t>динитрата</a:t>
            </a:r>
            <a:r>
              <a:rPr lang="ru-RU" sz="2400" dirty="0"/>
              <a:t> – около 1 ч.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3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u="sng" dirty="0" err="1">
                <a:solidFill>
                  <a:srgbClr val="FF0000"/>
                </a:solidFill>
              </a:rPr>
              <a:t>Антитромбоцитарная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терапия</a:t>
            </a:r>
            <a:endParaRPr lang="ru-RU" b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Для профилактики </a:t>
            </a:r>
            <a:r>
              <a:rPr lang="ru-RU" dirty="0" smtClean="0"/>
              <a:t>сердечно-сосудистых осложнений </a:t>
            </a:r>
            <a:r>
              <a:rPr lang="ru-RU" dirty="0"/>
              <a:t>всем пациентам </a:t>
            </a:r>
            <a:r>
              <a:rPr lang="ru-RU" dirty="0" smtClean="0"/>
              <a:t>в </a:t>
            </a:r>
            <a:r>
              <a:rPr lang="ru-RU" dirty="0"/>
              <a:t>качестве ингибитора агрегации тромбоцитов рекомендуется назначение </a:t>
            </a:r>
            <a:r>
              <a:rPr lang="ru-RU" b="1" dirty="0"/>
              <a:t>ацетилсалициловой кислоты (АСК</a:t>
            </a:r>
            <a:r>
              <a:rPr lang="ru-RU" b="1" dirty="0" smtClean="0"/>
              <a:t>) </a:t>
            </a:r>
            <a:r>
              <a:rPr lang="ru-RU" b="1" dirty="0"/>
              <a:t>в дозе </a:t>
            </a:r>
            <a:r>
              <a:rPr lang="ru-RU" b="1" dirty="0" smtClean="0"/>
              <a:t>75-100 </a:t>
            </a:r>
            <a:r>
              <a:rPr lang="ru-RU" b="1" dirty="0"/>
              <a:t>мг в </a:t>
            </a:r>
            <a:r>
              <a:rPr lang="ru-RU" b="1" dirty="0" smtClean="0"/>
              <a:t>сутки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непереносимости </a:t>
            </a:r>
            <a:r>
              <a:rPr lang="ru-RU" dirty="0" smtClean="0"/>
              <a:t>АСК в </a:t>
            </a:r>
            <a:r>
              <a:rPr lang="ru-RU" dirty="0"/>
              <a:t>качестве </a:t>
            </a:r>
            <a:r>
              <a:rPr lang="ru-RU" dirty="0" smtClean="0"/>
              <a:t>альтернативы рекомендуется </a:t>
            </a:r>
            <a:r>
              <a:rPr lang="ru-RU" dirty="0"/>
              <a:t>назначить </a:t>
            </a:r>
            <a:r>
              <a:rPr lang="ru-RU" dirty="0" err="1" smtClean="0"/>
              <a:t>клопидогрел</a:t>
            </a:r>
            <a:r>
              <a:rPr lang="ru-RU" dirty="0" smtClean="0"/>
              <a:t> </a:t>
            </a:r>
            <a:r>
              <a:rPr lang="ru-RU" dirty="0"/>
              <a:t>в дозе </a:t>
            </a:r>
            <a:r>
              <a:rPr lang="ru-RU" b="1" dirty="0"/>
              <a:t>75 мг в </a:t>
            </a:r>
            <a:r>
              <a:rPr lang="ru-RU" b="1" dirty="0" smtClean="0"/>
              <a:t>сутки.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u="sng" dirty="0" err="1">
                <a:solidFill>
                  <a:srgbClr val="FF0000"/>
                </a:solidFill>
              </a:rPr>
              <a:t>Гиполипидемическая</a:t>
            </a:r>
            <a:r>
              <a:rPr lang="ru-RU" b="1" u="sng" dirty="0">
                <a:solidFill>
                  <a:srgbClr val="FF0000"/>
                </a:solidFill>
              </a:rPr>
              <a:t> терапия</a:t>
            </a:r>
          </a:p>
          <a:p>
            <a:pPr marL="0" indent="0" algn="just">
              <a:buNone/>
            </a:pPr>
            <a:r>
              <a:rPr lang="ru-RU" dirty="0"/>
              <a:t>При всех формах ИБС терапию </a:t>
            </a:r>
            <a:r>
              <a:rPr lang="ru-RU" dirty="0" err="1" smtClean="0"/>
              <a:t>статинами</a:t>
            </a:r>
            <a:r>
              <a:rPr lang="ru-RU" dirty="0" smtClean="0"/>
              <a:t> (</a:t>
            </a:r>
            <a:r>
              <a:rPr lang="ru-RU" dirty="0" err="1" smtClean="0"/>
              <a:t>аторвастатин</a:t>
            </a:r>
            <a:r>
              <a:rPr lang="ru-RU" dirty="0" smtClean="0"/>
              <a:t> 10-80 мг, </a:t>
            </a:r>
            <a:r>
              <a:rPr lang="ru-RU" dirty="0" err="1" smtClean="0"/>
              <a:t>розувастатин</a:t>
            </a:r>
            <a:r>
              <a:rPr lang="ru-RU" dirty="0" smtClean="0"/>
              <a:t> 5-40 мг) </a:t>
            </a:r>
            <a:r>
              <a:rPr lang="ru-RU" dirty="0"/>
              <a:t>нужно начинать сразу после установления диагноза, независимо от уровней общего холестерина </a:t>
            </a:r>
            <a:r>
              <a:rPr lang="ru-RU" dirty="0" smtClean="0"/>
              <a:t>и ЛПНП (в </a:t>
            </a:r>
            <a:r>
              <a:rPr lang="ru-RU" dirty="0"/>
              <a:t>отсутствие прямых противопоказаний). Эффективность терапии оценивается по уровню </a:t>
            </a:r>
            <a:r>
              <a:rPr lang="ru-RU" dirty="0" smtClean="0"/>
              <a:t>ЛПНП</a:t>
            </a:r>
            <a:r>
              <a:rPr lang="ru-RU" dirty="0"/>
              <a:t>: оптимальный уровень этого показателя должен быть &lt;1,4 </a:t>
            </a:r>
            <a:r>
              <a:rPr lang="ru-RU" dirty="0" err="1"/>
              <a:t>ммоль</a:t>
            </a:r>
            <a:r>
              <a:rPr lang="ru-RU" dirty="0"/>
              <a:t>/л </a:t>
            </a:r>
            <a:r>
              <a:rPr lang="ru-RU" dirty="0" smtClean="0"/>
              <a:t>или </a:t>
            </a:r>
            <a:r>
              <a:rPr lang="ru-RU" dirty="0"/>
              <a:t>снижен на 50 % от исходного уровня. Целевой уровень ТГ &lt;1,7 </a:t>
            </a:r>
            <a:r>
              <a:rPr lang="ru-RU" dirty="0" err="1" smtClean="0"/>
              <a:t>ммоль</a:t>
            </a:r>
            <a:r>
              <a:rPr lang="ru-RU" dirty="0" smtClean="0"/>
              <a:t>/л.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Пациентам, не достигшим целевого уровня </a:t>
            </a:r>
            <a:r>
              <a:rPr lang="ru-RU" dirty="0" smtClean="0"/>
              <a:t>ЛПНП на </a:t>
            </a:r>
            <a:r>
              <a:rPr lang="ru-RU" dirty="0"/>
              <a:t>фоне максимально переносимых доз </a:t>
            </a:r>
            <a:r>
              <a:rPr lang="ru-RU" dirty="0" err="1" smtClean="0"/>
              <a:t>статинов</a:t>
            </a:r>
            <a:r>
              <a:rPr lang="ru-RU" dirty="0" smtClean="0"/>
              <a:t>, </a:t>
            </a:r>
            <a:r>
              <a:rPr lang="ru-RU" dirty="0"/>
              <a:t>следует рассмотреть возможность комбинированной </a:t>
            </a:r>
            <a:r>
              <a:rPr lang="ru-RU" dirty="0" smtClean="0"/>
              <a:t>терапии (например, с </a:t>
            </a:r>
            <a:r>
              <a:rPr lang="ru-RU" dirty="0" err="1" smtClean="0"/>
              <a:t>эзетимибом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85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Коррекция факторов риска</a:t>
            </a:r>
            <a:r>
              <a:rPr lang="ru-RU" b="1" u="sng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Курящим пациентам - отказ от курения.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При выявлении избыточной массы </a:t>
            </a:r>
            <a:r>
              <a:rPr lang="ru-RU" dirty="0" smtClean="0"/>
              <a:t>тела – снижение </a:t>
            </a:r>
            <a:r>
              <a:rPr lang="ru-RU" dirty="0"/>
              <a:t>с помощью дозированных физических нагрузок и низкокалорийной диеты. </a:t>
            </a:r>
            <a:r>
              <a:rPr lang="ru-RU" dirty="0" smtClean="0"/>
              <a:t>По показаниям консультация врача-диетолога </a:t>
            </a:r>
            <a:r>
              <a:rPr lang="ru-RU" dirty="0"/>
              <a:t>для коррекции диеты и/или подбора медикаментозного лечения </a:t>
            </a:r>
            <a:r>
              <a:rPr lang="ru-RU" dirty="0" smtClean="0"/>
              <a:t>ожирения.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сопутствующей </a:t>
            </a:r>
            <a:r>
              <a:rPr lang="ru-RU" dirty="0" smtClean="0"/>
              <a:t>АГ – включение </a:t>
            </a:r>
            <a:r>
              <a:rPr lang="ru-RU" dirty="0"/>
              <a:t>в состав медикаментозной терапии </a:t>
            </a:r>
            <a:r>
              <a:rPr lang="ru-RU" dirty="0" err="1" smtClean="0"/>
              <a:t>антигипертензивных</a:t>
            </a:r>
            <a:r>
              <a:rPr lang="ru-RU" dirty="0" smtClean="0"/>
              <a:t> средств для </a:t>
            </a:r>
            <a:r>
              <a:rPr lang="ru-RU" dirty="0"/>
              <a:t>достижения целевого уровня АД &lt; 140/90 мм рт. ст. (первичная цель</a:t>
            </a:r>
            <a:r>
              <a:rPr lang="ru-RU" dirty="0" smtClean="0"/>
              <a:t>). При </a:t>
            </a:r>
            <a:r>
              <a:rPr lang="ru-RU" dirty="0"/>
              <a:t>условии хорошей переносимости и в возрасте до 64 лет включительно — </a:t>
            </a:r>
            <a:r>
              <a:rPr lang="ru-RU" dirty="0" smtClean="0"/>
              <a:t>  &lt; </a:t>
            </a:r>
            <a:r>
              <a:rPr lang="ru-RU" dirty="0"/>
              <a:t>130/80 мм рт. ст. (вторичная цель), но не менее </a:t>
            </a:r>
            <a:r>
              <a:rPr lang="ru-RU" dirty="0" smtClean="0"/>
              <a:t>120/70 </a:t>
            </a:r>
            <a:r>
              <a:rPr lang="ru-RU" dirty="0"/>
              <a:t>мм рт. ст</a:t>
            </a:r>
            <a:r>
              <a:rPr lang="ru-RU" dirty="0" smtClean="0"/>
              <a:t>., </a:t>
            </a:r>
            <a:r>
              <a:rPr lang="ru-RU" dirty="0"/>
              <a:t>в возрасте ≥ 65 лет - 130-139/80 мм рт. ст. при хорошей переносимости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При сопутствующем СД –</a:t>
            </a:r>
            <a:r>
              <a:rPr lang="ru-RU" dirty="0" smtClean="0"/>
              <a:t> достижение </a:t>
            </a:r>
            <a:r>
              <a:rPr lang="ru-RU" dirty="0"/>
              <a:t>целевых уровней гликемии (</a:t>
            </a:r>
            <a:r>
              <a:rPr lang="ru-RU" dirty="0" err="1"/>
              <a:t>гликированного</a:t>
            </a:r>
            <a:r>
              <a:rPr lang="ru-RU" dirty="0"/>
              <a:t> гемоглобина) с помощью диеты и гипогликемических синтетических и других средств. Важно при этом избегать эпизодов гипогликемии, которые ухудшают прогноз у пациентов с ИБС.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0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Хирургические методы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реваскуляризации</a:t>
            </a:r>
            <a:r>
              <a:rPr lang="ru-RU" sz="1800" b="1" u="sng" dirty="0" smtClean="0">
                <a:solidFill>
                  <a:srgbClr val="FF0000"/>
                </a:solidFill>
              </a:rPr>
              <a:t> миокарда </a:t>
            </a:r>
          </a:p>
          <a:p>
            <a:pPr marL="0" indent="0" algn="just">
              <a:buNone/>
            </a:pPr>
            <a:r>
              <a:rPr lang="ru-RU" sz="1800" dirty="0" smtClean="0"/>
              <a:t>Показанием </a:t>
            </a:r>
            <a:r>
              <a:rPr lang="ru-RU" sz="1800" dirty="0"/>
              <a:t>к проведению КАГ и хирургическому вмешательству у больных со стабильной стенокардией напряжения является неэффективность медикаментозной терапии и сохранение выраженных симптомов заболевания, резко ограничивающих физическую активность пациентов.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2947" r="1985" b="2955"/>
          <a:stretch/>
        </p:blipFill>
        <p:spPr>
          <a:xfrm>
            <a:off x="539552" y="1844824"/>
            <a:ext cx="7992888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05816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Реваскулризация</a:t>
            </a:r>
            <a:r>
              <a:rPr lang="ru-RU" dirty="0" smtClean="0"/>
              <a:t> обоснована </a:t>
            </a:r>
            <a:r>
              <a:rPr lang="ru-RU" dirty="0" err="1" smtClean="0"/>
              <a:t>тогла</a:t>
            </a:r>
            <a:r>
              <a:rPr lang="ru-RU" dirty="0" smtClean="0"/>
              <a:t> когда ожидаемая польза превосходит возможные негативные последствия вмешательства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6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Этиология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В </a:t>
            </a:r>
            <a:r>
              <a:rPr lang="ru-RU" dirty="0"/>
              <a:t>большинстве случаев </a:t>
            </a:r>
            <a:r>
              <a:rPr lang="ru-RU" b="1" u="sng" dirty="0" smtClean="0"/>
              <a:t>(около 95</a:t>
            </a:r>
            <a:r>
              <a:rPr lang="ru-RU" b="1" u="sng" dirty="0"/>
              <a:t>%)</a:t>
            </a:r>
            <a:r>
              <a:rPr lang="ru-RU" dirty="0"/>
              <a:t> основными причинами развития ИБС являются анатомический атеросклеротический </a:t>
            </a:r>
            <a:r>
              <a:rPr lang="ru-RU" u="sng" dirty="0"/>
              <a:t>и/или</a:t>
            </a:r>
            <a:r>
              <a:rPr lang="ru-RU" dirty="0"/>
              <a:t> функциональный стеноз </a:t>
            </a:r>
            <a:r>
              <a:rPr lang="ru-RU" dirty="0" err="1"/>
              <a:t>эпикардиальных</a:t>
            </a:r>
            <a:r>
              <a:rPr lang="ru-RU" dirty="0"/>
              <a:t> сосудов </a:t>
            </a:r>
            <a:r>
              <a:rPr lang="ru-RU" u="sng" dirty="0"/>
              <a:t>и/или</a:t>
            </a:r>
            <a:r>
              <a:rPr lang="ru-RU" dirty="0"/>
              <a:t> микрососудистая дисфункция. </a:t>
            </a:r>
          </a:p>
          <a:p>
            <a:pPr marL="0" indent="0" algn="just">
              <a:buNone/>
            </a:pPr>
            <a:r>
              <a:rPr lang="ru-RU" dirty="0"/>
              <a:t>К редким причинам ИБС </a:t>
            </a:r>
            <a:r>
              <a:rPr lang="ru-RU" b="1" u="sng" dirty="0"/>
              <a:t>(&lt;5% случаев) </a:t>
            </a:r>
            <a:r>
              <a:rPr lang="ru-RU" dirty="0" smtClean="0"/>
              <a:t>относятся:</a:t>
            </a:r>
          </a:p>
          <a:p>
            <a:pPr algn="just"/>
            <a:r>
              <a:rPr lang="ru-RU" dirty="0" smtClean="0"/>
              <a:t>врожденные </a:t>
            </a:r>
            <a:r>
              <a:rPr lang="ru-RU" dirty="0"/>
              <a:t>аномалии отхождения коронарных </a:t>
            </a:r>
            <a:r>
              <a:rPr lang="ru-RU" dirty="0" smtClean="0"/>
              <a:t>артерий;</a:t>
            </a:r>
          </a:p>
          <a:p>
            <a:pPr algn="just"/>
            <a:r>
              <a:rPr lang="ru-RU" dirty="0" smtClean="0"/>
              <a:t>синдромы </a:t>
            </a:r>
            <a:r>
              <a:rPr lang="ru-RU" dirty="0" err="1"/>
              <a:t>Марфана</a:t>
            </a:r>
            <a:r>
              <a:rPr lang="ru-RU" dirty="0"/>
              <a:t>, </a:t>
            </a:r>
            <a:r>
              <a:rPr lang="ru-RU" dirty="0" err="1" smtClean="0"/>
              <a:t>Элерса-Данло</a:t>
            </a:r>
            <a:r>
              <a:rPr lang="ru-RU" dirty="0" smtClean="0"/>
              <a:t> </a:t>
            </a:r>
            <a:r>
              <a:rPr lang="ru-RU" dirty="0"/>
              <a:t>с расслоением корня </a:t>
            </a:r>
            <a:r>
              <a:rPr lang="ru-RU" dirty="0" smtClean="0"/>
              <a:t>аорты;</a:t>
            </a:r>
          </a:p>
          <a:p>
            <a:pPr algn="just"/>
            <a:r>
              <a:rPr lang="ru-RU" dirty="0" smtClean="0"/>
              <a:t>коронарные </a:t>
            </a:r>
            <a:r>
              <a:rPr lang="ru-RU" dirty="0" err="1"/>
              <a:t>васкулиты</a:t>
            </a:r>
            <a:r>
              <a:rPr lang="ru-RU" dirty="0"/>
              <a:t> при системных заболеваниях соединительной </a:t>
            </a:r>
            <a:r>
              <a:rPr lang="ru-RU" dirty="0" smtClean="0"/>
              <a:t>ткани;</a:t>
            </a:r>
          </a:p>
          <a:p>
            <a:pPr algn="just"/>
            <a:r>
              <a:rPr lang="ru-RU" dirty="0" smtClean="0"/>
              <a:t>болезнь Кавасаки;</a:t>
            </a:r>
          </a:p>
          <a:p>
            <a:pPr algn="just"/>
            <a:r>
              <a:rPr lang="ru-RU" dirty="0" smtClean="0"/>
              <a:t>инфекционный эндокардит;</a:t>
            </a:r>
          </a:p>
          <a:p>
            <a:pPr algn="just"/>
            <a:r>
              <a:rPr lang="ru-RU" dirty="0" smtClean="0"/>
              <a:t>передозировка </a:t>
            </a:r>
            <a:r>
              <a:rPr lang="ru-RU" dirty="0"/>
              <a:t>сосудосуживающих препаратов и некоторых наркотических </a:t>
            </a:r>
            <a:r>
              <a:rPr lang="ru-RU" dirty="0" smtClean="0"/>
              <a:t>средств;</a:t>
            </a:r>
          </a:p>
          <a:p>
            <a:pPr algn="just"/>
            <a:r>
              <a:rPr lang="ru-RU" dirty="0" smtClean="0"/>
              <a:t>сифилитический </a:t>
            </a:r>
            <a:r>
              <a:rPr lang="ru-RU" dirty="0" err="1"/>
              <a:t>мезаортит</a:t>
            </a:r>
            <a:r>
              <a:rPr lang="ru-RU" dirty="0"/>
              <a:t> </a:t>
            </a:r>
            <a:r>
              <a:rPr lang="ru-RU" dirty="0" smtClean="0"/>
              <a:t>и другие.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1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Спонтанная (вариантная, </a:t>
            </a:r>
            <a:r>
              <a:rPr lang="ru-RU" sz="2800" b="1" dirty="0" smtClean="0">
                <a:solidFill>
                  <a:srgbClr val="FF0000"/>
                </a:solidFill>
              </a:rPr>
              <a:t>вазоспастическая) </a:t>
            </a:r>
            <a:r>
              <a:rPr lang="ru-RU" sz="2800" b="1" dirty="0">
                <a:solidFill>
                  <a:srgbClr val="FF0000"/>
                </a:solidFill>
              </a:rPr>
              <a:t>стенокардия.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Это </a:t>
            </a:r>
            <a:r>
              <a:rPr lang="ru-RU" sz="4000" dirty="0"/>
              <a:t>особая форма стенокардии покоя, которая возникает внезапно, без действия видимых провоцирующих факторов, и характеризуется спазмом КА, тяжелым болевым ангинозным приступом и в большинстве случаев значительным преходящим подъемом сегмента </a:t>
            </a:r>
            <a:r>
              <a:rPr lang="ru-RU" sz="4000" dirty="0" smtClean="0"/>
              <a:t>RS-Т </a:t>
            </a:r>
            <a:r>
              <a:rPr lang="ru-RU" sz="4000" dirty="0"/>
              <a:t>на ЭКГ.</a:t>
            </a:r>
          </a:p>
          <a:p>
            <a:pPr marL="0" indent="0" algn="just">
              <a:buNone/>
            </a:pPr>
            <a:r>
              <a:rPr lang="ru-RU" sz="4000" b="1" dirty="0"/>
              <a:t>Клиническая картина. </a:t>
            </a:r>
            <a:r>
              <a:rPr lang="ru-RU" sz="4000" dirty="0"/>
              <a:t>Интенсивные болевые приступы возникают в покое, чаще ночью во время сна или в ранние утренние часы (от 4 до 6 ч утра). Болевым приступам обычно не предшествуют какие-либо явные провоцирующие </a:t>
            </a:r>
            <a:r>
              <a:rPr lang="ru-RU" sz="4000" dirty="0" smtClean="0"/>
              <a:t>факторы. </a:t>
            </a:r>
            <a:r>
              <a:rPr lang="ru-RU" sz="4000" dirty="0"/>
              <a:t>Боли, как правило, локализуются в «типичном» месте. Продолжительность боли может быть различной – от 5-10 мин до 20-30 мин. Нередко на фоне болевого приступа возникает брадикардия. Боли могут сопровождаться одышкой, слабостью, потливостью, головокружением, что указывает на выраженные вегетативные расстройства. Прием нитроглицерина не всегда купирует боль и облегчает состояние больного. Хороший эффект получают от применения блокаторов медленных кальциевых каналов группы </a:t>
            </a:r>
            <a:r>
              <a:rPr lang="ru-RU" sz="4000" dirty="0" err="1"/>
              <a:t>нифедипина</a:t>
            </a:r>
            <a:r>
              <a:rPr lang="ru-RU" sz="4000" dirty="0"/>
              <a:t>. </a:t>
            </a:r>
          </a:p>
          <a:p>
            <a:pPr marL="0" indent="0" algn="just">
              <a:buNone/>
            </a:pPr>
            <a:r>
              <a:rPr lang="ru-RU" sz="4000" b="1" dirty="0" smtClean="0"/>
              <a:t>Диагностика.</a:t>
            </a:r>
            <a:r>
              <a:rPr lang="ru-RU" sz="4000" dirty="0" smtClean="0"/>
              <a:t> Наиболее </a:t>
            </a:r>
            <a:r>
              <a:rPr lang="ru-RU" sz="4000" dirty="0"/>
              <a:t>характерным электрокардиографическим признаком спонтанной (вариантной) стенокардии является подъем сегмента </a:t>
            </a:r>
            <a:r>
              <a:rPr lang="ru-RU" sz="4000" dirty="0" smtClean="0"/>
              <a:t>RS-Т </a:t>
            </a:r>
            <a:r>
              <a:rPr lang="ru-RU" sz="4000" dirty="0"/>
              <a:t>выше изолинии. После купирования приступа </a:t>
            </a:r>
            <a:r>
              <a:rPr lang="ru-RU" sz="4000" dirty="0" err="1"/>
              <a:t>вазоспатической</a:t>
            </a:r>
            <a:r>
              <a:rPr lang="ru-RU" sz="4000" dirty="0"/>
              <a:t> стенокардии сегмент </a:t>
            </a:r>
            <a:r>
              <a:rPr lang="ru-RU" sz="4000" dirty="0" smtClean="0"/>
              <a:t>RS-Т </a:t>
            </a:r>
            <a:r>
              <a:rPr lang="ru-RU" sz="4000" dirty="0"/>
              <a:t>возвращается к изоэлектрической линии. Пробы с дозированной физической нагрузкой в большинстве случаев отрицательные. Рекомендовано проведение КАГ с целью исключения возможных фиксированных стенозов КА. </a:t>
            </a:r>
          </a:p>
          <a:p>
            <a:pPr marL="0" indent="0" algn="just">
              <a:buNone/>
            </a:pPr>
            <a:r>
              <a:rPr lang="ru-RU" sz="4000" b="1" dirty="0" smtClean="0"/>
              <a:t>Лечение. </a:t>
            </a:r>
            <a:r>
              <a:rPr lang="ru-RU" sz="4000" dirty="0"/>
              <a:t>Основой медикаментозной терапии больных вазоспастической стенокардией </a:t>
            </a:r>
            <a:r>
              <a:rPr lang="ru-RU" sz="4000" dirty="0" err="1"/>
              <a:t>Принцметала</a:t>
            </a:r>
            <a:r>
              <a:rPr lang="ru-RU" sz="4000" dirty="0"/>
              <a:t> являются блокаторы медленных кальциевых каналов. Эффективными могут оказаться любые препараты группы </a:t>
            </a:r>
            <a:r>
              <a:rPr lang="ru-RU" sz="4000" dirty="0" err="1"/>
              <a:t>верапамила</a:t>
            </a:r>
            <a:r>
              <a:rPr lang="ru-RU" sz="4000" dirty="0"/>
              <a:t>, </a:t>
            </a:r>
            <a:r>
              <a:rPr lang="ru-RU" sz="4000" dirty="0" err="1"/>
              <a:t>нифедипина</a:t>
            </a:r>
            <a:r>
              <a:rPr lang="ru-RU" sz="4000" dirty="0"/>
              <a:t> или </a:t>
            </a:r>
            <a:r>
              <a:rPr lang="ru-RU" sz="4000" dirty="0" err="1"/>
              <a:t>дилтиазема</a:t>
            </a:r>
            <a:r>
              <a:rPr lang="ru-RU" sz="4000" dirty="0"/>
              <a:t>, в том числе их сочетание. Предпочтительно использовать антагонисты кальция пролонгированного действия (</a:t>
            </a:r>
            <a:r>
              <a:rPr lang="ru-RU" sz="4000" dirty="0" err="1"/>
              <a:t>ретардные</a:t>
            </a:r>
            <a:r>
              <a:rPr lang="ru-RU" sz="4000" dirty="0"/>
              <a:t> формы). Пероральная терапия нитратами длительного действия и нитратами короткого действия показана по требованию при боли в груди.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916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</a:rPr>
              <a:t>Безболевая</a:t>
            </a:r>
            <a:r>
              <a:rPr lang="ru-RU" b="1" dirty="0">
                <a:solidFill>
                  <a:srgbClr val="FF0000"/>
                </a:solidFill>
              </a:rPr>
              <a:t> ишемия миокарда </a:t>
            </a:r>
            <a:r>
              <a:rPr lang="ru-RU" b="1" dirty="0" smtClean="0">
                <a:solidFill>
                  <a:srgbClr val="FF0000"/>
                </a:solidFill>
              </a:rPr>
              <a:t>(БИМ) </a:t>
            </a:r>
            <a:r>
              <a:rPr lang="ru-RU" dirty="0" smtClean="0"/>
              <a:t>– </a:t>
            </a:r>
            <a:r>
              <a:rPr lang="ru-RU" dirty="0"/>
              <a:t>это эпизоды транзиторной кратковременной ишемии сердечной мышцы, объективно выявляемые с помощью некоторых инструментальных методов исследования, но не сопровождающиеся приступами стенокардии или ее эквивалентами. Феномен БИМ обнаруживается не менее чем у 2/3 больных ИБС со стабильной и нестабильной стенокардией и у 1/3 больных с постинфарктным кардиосклерозом. В большинстве случаев у одного и того же больного наблюдается сочетание как </a:t>
            </a:r>
            <a:r>
              <a:rPr lang="ru-RU" dirty="0" err="1"/>
              <a:t>безболевой</a:t>
            </a:r>
            <a:r>
              <a:rPr lang="ru-RU" dirty="0"/>
              <a:t> ишемии миокарда, так и болевых ангинозных приступов (стенокардии).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Микроваскулярная стенокардия («синдром Х»)</a:t>
            </a:r>
            <a:r>
              <a:rPr lang="ru-RU" dirty="0"/>
              <a:t> – это особая форма ИБС, которая встречается примерно в </a:t>
            </a:r>
            <a:r>
              <a:rPr lang="ru-RU" dirty="0" smtClean="0"/>
              <a:t>10-15</a:t>
            </a:r>
            <a:r>
              <a:rPr lang="ru-RU" dirty="0"/>
              <a:t>% случаев и характеризуется: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smtClean="0"/>
              <a:t>отсутствием </a:t>
            </a:r>
            <a:r>
              <a:rPr lang="ru-RU" dirty="0"/>
              <a:t>типичных атеросклеротических изменений крупных (</a:t>
            </a:r>
            <a:r>
              <a:rPr lang="ru-RU" dirty="0" err="1"/>
              <a:t>эпикардиальных</a:t>
            </a:r>
            <a:r>
              <a:rPr lang="ru-RU" dirty="0"/>
              <a:t>) КА </a:t>
            </a:r>
            <a:endParaRPr lang="ru-RU" dirty="0" smtClean="0"/>
          </a:p>
          <a:p>
            <a:pPr marL="514350" indent="-514350" algn="just">
              <a:buAutoNum type="arabicParenR"/>
            </a:pPr>
            <a:r>
              <a:rPr lang="ru-RU" dirty="0" smtClean="0"/>
              <a:t>наличием </a:t>
            </a:r>
            <a:r>
              <a:rPr lang="ru-RU" dirty="0"/>
              <a:t>выраженных функциональных и морфологических расстройств дистально расположенных мелких КА.</a:t>
            </a:r>
          </a:p>
          <a:p>
            <a:pPr marL="0" indent="0" algn="just">
              <a:buNone/>
            </a:pPr>
            <a:r>
              <a:rPr lang="ru-RU" dirty="0"/>
              <a:t>Особенностью болевого синдрома в грудной клетке при микрососудистой стенокардии является то, что ангинозная боль, по качественным признакам и локализации соответствует стенокардии, но возникает через некоторое время после физической нагрузки, а также при эмоциональном напряжении, может возникать в покое и плохо купируется органическими нитратами.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928" y="866329"/>
            <a:ext cx="8229600" cy="55149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b="1" u="sng" dirty="0"/>
              <a:t>Внезапная сердечная смерть (ВСС)</a:t>
            </a:r>
            <a:r>
              <a:rPr lang="ru-RU" sz="2600" dirty="0"/>
              <a:t> </a:t>
            </a:r>
            <a:r>
              <a:rPr lang="ru-RU" sz="2600" dirty="0" smtClean="0"/>
              <a:t>– наиболее </a:t>
            </a:r>
            <a:r>
              <a:rPr lang="ru-RU" sz="2600" dirty="0"/>
              <a:t>тяжелый, молниеносно протекающий клинический вариант ИБС. К внезапной сердечной смерти относят только те случаи </a:t>
            </a:r>
            <a:r>
              <a:rPr lang="ru-RU" sz="2600" dirty="0" smtClean="0"/>
              <a:t>внезапного прекращения </a:t>
            </a:r>
            <a:r>
              <a:rPr lang="ru-RU" sz="2600" dirty="0"/>
              <a:t>сердечной деятельности, которые характеризуются следующими признаками:</a:t>
            </a:r>
          </a:p>
          <a:p>
            <a:pPr marL="514350" indent="-514350" algn="just">
              <a:buAutoNum type="arabicPeriod"/>
            </a:pPr>
            <a:r>
              <a:rPr lang="ru-RU" sz="2600" dirty="0" smtClean="0"/>
              <a:t>Смерть </a:t>
            </a:r>
            <a:r>
              <a:rPr lang="ru-RU" sz="2600" dirty="0"/>
              <a:t>наступила в присутствии свидетелей в пределах 1 ч после возникновения первых угрожающих </a:t>
            </a:r>
            <a:r>
              <a:rPr lang="ru-RU" sz="2600" dirty="0" smtClean="0"/>
              <a:t>симптомов. </a:t>
            </a:r>
          </a:p>
          <a:p>
            <a:pPr marL="514350" indent="-514350" algn="just">
              <a:buAutoNum type="arabicPeriod"/>
            </a:pPr>
            <a:r>
              <a:rPr lang="ru-RU" sz="2600" dirty="0" smtClean="0"/>
              <a:t>Перед </a:t>
            </a:r>
            <a:r>
              <a:rPr lang="ru-RU" sz="2600" dirty="0"/>
              <a:t>наступлением смерти состояние больных оценивалось окружающими как стабильное и не вызывающее серьезных опасений. </a:t>
            </a:r>
          </a:p>
          <a:p>
            <a:pPr marL="514350" indent="-514350" algn="just">
              <a:buAutoNum type="arabicPeriod"/>
            </a:pPr>
            <a:r>
              <a:rPr lang="ru-RU" sz="2600" dirty="0" smtClean="0"/>
              <a:t>Смерть </a:t>
            </a:r>
            <a:r>
              <a:rPr lang="ru-RU" sz="2600" dirty="0"/>
              <a:t>произошла при обстоятельствах, исключающих другие ее причины (насильственная смерть, травмы, другие смертельные заболевания).</a:t>
            </a:r>
          </a:p>
          <a:p>
            <a:pPr marL="0" indent="0" algn="just">
              <a:buNone/>
            </a:pPr>
            <a:r>
              <a:rPr lang="ru-RU" sz="2600" b="1" u="sng" dirty="0" smtClean="0"/>
              <a:t>Нестабильная </a:t>
            </a:r>
            <a:r>
              <a:rPr lang="ru-RU" sz="2600" b="1" u="sng" dirty="0"/>
              <a:t>стенокардия</a:t>
            </a:r>
            <a:r>
              <a:rPr lang="ru-RU" sz="2600" dirty="0"/>
              <a:t> – обострение ИБС, угрожающее развитием инфаркта миокарда. </a:t>
            </a:r>
          </a:p>
          <a:p>
            <a:pPr marL="0" indent="0" algn="just">
              <a:buNone/>
            </a:pPr>
            <a:r>
              <a:rPr lang="ru-RU" sz="2600" dirty="0"/>
              <a:t>В понятие «нестабильная стенокардия» входят: </a:t>
            </a:r>
          </a:p>
          <a:p>
            <a:pPr algn="just"/>
            <a:r>
              <a:rPr lang="ru-RU" sz="2600" dirty="0"/>
              <a:t>длительный (более 20 минут) ангинозный приступ в покое;</a:t>
            </a:r>
          </a:p>
          <a:p>
            <a:pPr algn="just"/>
            <a:r>
              <a:rPr lang="ru-RU" sz="2600" dirty="0"/>
              <a:t>впервые возникшая стенокардия, соответствующая как минимум II  ФК; </a:t>
            </a:r>
          </a:p>
          <a:p>
            <a:pPr algn="just"/>
            <a:r>
              <a:rPr lang="ru-RU" sz="2600" dirty="0"/>
              <a:t>утяжелившаяся стенокардия (</a:t>
            </a:r>
            <a:r>
              <a:rPr lang="ru-RU" sz="2600" i="1" dirty="0"/>
              <a:t>прогрессирующая стенокардия, стенокардия </a:t>
            </a:r>
            <a:r>
              <a:rPr lang="ru-RU" sz="2600" i="1" dirty="0" err="1"/>
              <a:t>crescendo</a:t>
            </a:r>
            <a:r>
              <a:rPr lang="ru-RU" sz="2600" dirty="0"/>
              <a:t>) как минимум до III ФК; </a:t>
            </a:r>
          </a:p>
          <a:p>
            <a:pPr algn="just"/>
            <a:r>
              <a:rPr lang="ru-RU" sz="2600" dirty="0"/>
              <a:t>стенокардия, появившаяся в первые 2 недели после ИМ (</a:t>
            </a:r>
            <a:r>
              <a:rPr lang="ru-RU" sz="2600" i="1" dirty="0"/>
              <a:t>постинфарктная стенокардия</a:t>
            </a:r>
            <a:r>
              <a:rPr lang="ru-RU" sz="2600" dirty="0"/>
              <a:t>).</a:t>
            </a:r>
          </a:p>
          <a:p>
            <a:pPr marL="0" indent="0" algn="just">
              <a:buNone/>
            </a:pPr>
            <a:r>
              <a:rPr lang="ru-RU" sz="2600" b="1" u="sng" dirty="0"/>
              <a:t>Инфаркт миокарда (ИМ</a:t>
            </a:r>
            <a:r>
              <a:rPr lang="ru-RU" sz="2600" dirty="0"/>
              <a:t>) – это ишемический некроз сердечной мышцы, развивающийся в результате острой недостаточности коронарного кровообращения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При нестабильной стенокардии в отличие от инфаркта миокарда тяжесть и продолжительность ишемии недостаточны для развития острого ишемического повреждения сердечной мышцы.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Нестабильные формы ишемической болезни сердца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2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u="sng" dirty="0"/>
              <a:t>Острый коронарный синдром (ОКС) </a:t>
            </a:r>
            <a:r>
              <a:rPr lang="ru-RU" dirty="0"/>
              <a:t>– термин, обозначающий любую группу клинических признаков или симптомов, позволяющих подозревать инфаркт миокарда (ИМ) или нестабильную стенокардию (НС). Термин «ОКС» используется на </a:t>
            </a:r>
            <a:r>
              <a:rPr lang="ru-RU" dirty="0" err="1"/>
              <a:t>догоспитальном</a:t>
            </a:r>
            <a:r>
              <a:rPr lang="ru-RU" dirty="0"/>
              <a:t> или раннем госпитальном этапах, когда недостаточно диагностических критериев для нозологического диагноза («ИМ» или «НС»), и является предварительным диагнозом в первые часы и сутки заболевания. Соответственно, термин «ОКС» в дальнейшем может трансформироваться в диагноз «острый ИМ», «НС» либо, по результатам дифференциальной диагностики, – в любой другой диагноз, в том числе </a:t>
            </a:r>
            <a:r>
              <a:rPr lang="ru-RU" dirty="0" err="1"/>
              <a:t>некардиологический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u="sng" dirty="0"/>
              <a:t>Острый коронарный синдром со стойким подъемом сегмента ST на электрокардиограмме (</a:t>
            </a:r>
            <a:r>
              <a:rPr lang="ru-RU" b="1" u="sng" dirty="0" err="1"/>
              <a:t>ОКСпST</a:t>
            </a:r>
            <a:r>
              <a:rPr lang="ru-RU" b="1" u="sng" dirty="0"/>
              <a:t>)</a:t>
            </a:r>
            <a:r>
              <a:rPr lang="ru-RU" dirty="0"/>
              <a:t> – остро возникшие клинические признаки или симптомы ишемии миокарда в сочетании с наличием стойкого (длительностью более 20 минут) подъема сегмента ST как минимум в двух смежных отведениях электрокардиограммы (ЭКГ) или остро возникшей блокады левой ножки пучка Гиса (ЛНПГ).</a:t>
            </a:r>
          </a:p>
          <a:p>
            <a:pPr marL="0" indent="0" algn="just">
              <a:buNone/>
            </a:pPr>
            <a:r>
              <a:rPr lang="ru-RU" b="1" u="sng" dirty="0"/>
              <a:t>Острый коронарный синдром без стойкого подъема сегмента ST на электрокардиограмме (</a:t>
            </a:r>
            <a:r>
              <a:rPr lang="ru-RU" b="1" u="sng" dirty="0" err="1"/>
              <a:t>ОКСпбST</a:t>
            </a:r>
            <a:r>
              <a:rPr lang="ru-RU" b="1" u="sng" dirty="0"/>
              <a:t>) </a:t>
            </a:r>
            <a:r>
              <a:rPr lang="ru-RU" dirty="0"/>
              <a:t>– остро возникшие клинические признаки или симптомы ишемии миокарда при отсутствии на ЭКГ стойкого (длительностью более 20 минут) подъема сегмента ST как минимум в двух смежных отведениях и при отсутствии остро возникшей блокады левой ножки пучка Гиса (ЛНПГ).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623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Классификация инфаркта миокарда: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/>
              <a:t>по </a:t>
            </a:r>
            <a:r>
              <a:rPr lang="ru-RU" sz="1600" b="1" dirty="0"/>
              <a:t>величине и глубине поражения сердечной мышцы:</a:t>
            </a:r>
          </a:p>
          <a:p>
            <a:pPr lvl="1" algn="just"/>
            <a:r>
              <a:rPr lang="ru-RU" sz="1600" dirty="0" smtClean="0"/>
              <a:t>трансмуральный </a:t>
            </a:r>
            <a:r>
              <a:rPr lang="ru-RU" sz="1600" dirty="0"/>
              <a:t>(инфаркт миокарда с зубцом Q): очаг некроза захватывает либо всю толщу сердечной мышцы от субэндокардиальных до </a:t>
            </a:r>
            <a:r>
              <a:rPr lang="ru-RU" sz="1600" dirty="0" err="1"/>
              <a:t>субэпикардиальных</a:t>
            </a:r>
            <a:r>
              <a:rPr lang="ru-RU" sz="1600" dirty="0"/>
              <a:t> слоев миокарда либо большую его часть, что находит свое отражение на поверхностной ЭКГ в виде формирования патологического зубца Q или комплекса QS.</a:t>
            </a:r>
          </a:p>
          <a:p>
            <a:pPr lvl="1" algn="just"/>
            <a:r>
              <a:rPr lang="ru-RU" sz="1600" dirty="0" err="1" smtClean="0"/>
              <a:t>нетрансмуральный</a:t>
            </a:r>
            <a:r>
              <a:rPr lang="ru-RU" sz="1600" dirty="0" smtClean="0"/>
              <a:t> </a:t>
            </a:r>
            <a:r>
              <a:rPr lang="ru-RU" sz="1600" dirty="0"/>
              <a:t>(инфаркте миокарда без зубца Q): очаг некроза захватывает только субэндокардиальные или </a:t>
            </a:r>
            <a:r>
              <a:rPr lang="ru-RU" sz="1600" dirty="0" err="1"/>
              <a:t>интрамуральные</a:t>
            </a:r>
            <a:r>
              <a:rPr lang="ru-RU" sz="1600" dirty="0"/>
              <a:t> отделы ЛЖ и не сопровождается патологическими изменениями комплекса QRS.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по характеру </a:t>
            </a:r>
            <a:r>
              <a:rPr lang="ru-RU" sz="1600" b="1" dirty="0"/>
              <a:t>течения заболевания:</a:t>
            </a:r>
          </a:p>
          <a:p>
            <a:pPr marL="857250" lvl="1" indent="-457200" algn="just"/>
            <a:r>
              <a:rPr lang="ru-RU" sz="1600" dirty="0" smtClean="0"/>
              <a:t> </a:t>
            </a:r>
            <a:r>
              <a:rPr lang="ru-RU" sz="1600" dirty="0"/>
              <a:t>первичный ИМ диагностируется при отсутствии анамнестических и инструментальных признаков перенесенного в прошлом ИМ.</a:t>
            </a:r>
          </a:p>
          <a:p>
            <a:pPr marL="857250" lvl="1" indent="-457200" algn="just"/>
            <a:r>
              <a:rPr lang="ru-RU" sz="1600" dirty="0" smtClean="0"/>
              <a:t> </a:t>
            </a:r>
            <a:r>
              <a:rPr lang="ru-RU" sz="1600" dirty="0"/>
              <a:t>повторный ИМ диагностируется в тех случаях, когда у больного, у которого имеются документированные сведения о перенесенном в прошлом ИМ, появляются достоверные признаки нового очага некроза, чаще формирующегося в бассейне других КА в сроки, превышающие 28 дней с момента возникновения предыдущего инфаркта.</a:t>
            </a:r>
          </a:p>
          <a:p>
            <a:pPr marL="857250" lvl="1" indent="-457200" algn="just"/>
            <a:r>
              <a:rPr lang="ru-RU" sz="1600" dirty="0" smtClean="0"/>
              <a:t>рецидивирующий </a:t>
            </a:r>
            <a:r>
              <a:rPr lang="ru-RU" sz="1600" dirty="0"/>
              <a:t>ИМ клинико-лабораторные и инструментальные признаки формирования новых очагов некроза появляются в сроки от 72 ч (3 </a:t>
            </a:r>
            <a:r>
              <a:rPr lang="ru-RU" sz="1600" dirty="0" err="1"/>
              <a:t>сут</a:t>
            </a:r>
            <a:r>
              <a:rPr lang="ru-RU" sz="1600" dirty="0"/>
              <a:t>.) до 28 дней после развития ИМ, т.е. до окончания основных процессов его рубцевания.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/>
              <a:t>по локализации: </a:t>
            </a:r>
            <a:r>
              <a:rPr lang="ru-RU" sz="1600" dirty="0" smtClean="0"/>
              <a:t>передний, боковой, перегородочный, нижний и т.д.</a:t>
            </a:r>
          </a:p>
        </p:txBody>
      </p:sp>
    </p:spTree>
    <p:extLst>
      <p:ext uri="{BB962C8B-B14F-4D97-AF65-F5344CB8AC3E}">
        <p14:creationId xmlns:p14="http://schemas.microsoft.com/office/powerpoint/2010/main" val="327979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700" b="1" dirty="0">
                <a:solidFill>
                  <a:prstClr val="black"/>
                </a:solidFill>
              </a:rPr>
              <a:t>по стадии заболевания: </a:t>
            </a:r>
          </a:p>
          <a:p>
            <a:pPr lvl="1"/>
            <a:r>
              <a:rPr lang="ru-RU" sz="1700" dirty="0">
                <a:solidFill>
                  <a:prstClr val="black"/>
                </a:solidFill>
              </a:rPr>
              <a:t>острейший период – до 2 ч от начала ИМ; </a:t>
            </a:r>
          </a:p>
          <a:p>
            <a:pPr lvl="1"/>
            <a:r>
              <a:rPr lang="ru-RU" sz="1700" dirty="0">
                <a:solidFill>
                  <a:prstClr val="black"/>
                </a:solidFill>
              </a:rPr>
              <a:t>острый период – до 10 дней от начала ИМ; </a:t>
            </a:r>
          </a:p>
          <a:p>
            <a:pPr lvl="1"/>
            <a:r>
              <a:rPr lang="ru-RU" sz="1700" dirty="0">
                <a:solidFill>
                  <a:prstClr val="black"/>
                </a:solidFill>
              </a:rPr>
              <a:t>подострый период – с 10 дня до конца 4 </a:t>
            </a:r>
            <a:r>
              <a:rPr lang="ru-RU" sz="1700" dirty="0" err="1">
                <a:solidFill>
                  <a:prstClr val="black"/>
                </a:solidFill>
              </a:rPr>
              <a:t>нед</a:t>
            </a:r>
            <a:r>
              <a:rPr lang="ru-RU" sz="1700" dirty="0">
                <a:solidFill>
                  <a:prstClr val="black"/>
                </a:solidFill>
              </a:rPr>
              <a:t>.; </a:t>
            </a:r>
          </a:p>
          <a:p>
            <a:pPr lvl="1"/>
            <a:r>
              <a:rPr lang="ru-RU" sz="1700" dirty="0">
                <a:solidFill>
                  <a:prstClr val="black"/>
                </a:solidFill>
              </a:rPr>
              <a:t>постинфарктный период – обычно после 4 </a:t>
            </a:r>
            <a:r>
              <a:rPr lang="ru-RU" sz="1700" dirty="0" err="1">
                <a:solidFill>
                  <a:prstClr val="black"/>
                </a:solidFill>
              </a:rPr>
              <a:t>нед</a:t>
            </a:r>
            <a:r>
              <a:rPr lang="ru-RU" sz="1700" dirty="0">
                <a:solidFill>
                  <a:prstClr val="black"/>
                </a:solidFill>
              </a:rPr>
              <a:t>.  </a:t>
            </a:r>
          </a:p>
          <a:p>
            <a:pPr marL="0" lvl="0" indent="0" algn="just">
              <a:buNone/>
            </a:pPr>
            <a:r>
              <a:rPr lang="ru-RU" sz="1700" dirty="0">
                <a:solidFill>
                  <a:prstClr val="black"/>
                </a:solidFill>
              </a:rPr>
              <a:t>Иногда выделяют продромальный период («</a:t>
            </a:r>
            <a:r>
              <a:rPr lang="ru-RU" sz="1700" dirty="0" err="1">
                <a:solidFill>
                  <a:prstClr val="black"/>
                </a:solidFill>
              </a:rPr>
              <a:t>прединфарктное</a:t>
            </a:r>
            <a:r>
              <a:rPr lang="ru-RU" sz="1700" dirty="0">
                <a:solidFill>
                  <a:prstClr val="black"/>
                </a:solidFill>
              </a:rPr>
              <a:t> состояние»). Наблюдается у 70-80% пациентов с ИМ с зубцом Q и напоминает симптоматику нестабильной стенокардии. Диагноз носит вероятностный характер, устанавливается ретроспективно</a:t>
            </a:r>
            <a:r>
              <a:rPr lang="ru-RU" sz="17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endParaRPr lang="ru-RU" sz="1700" b="1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700" b="1" dirty="0" smtClean="0">
                <a:solidFill>
                  <a:prstClr val="black"/>
                </a:solidFill>
              </a:rPr>
              <a:t>по </a:t>
            </a:r>
            <a:r>
              <a:rPr lang="ru-RU" sz="1700" b="1" dirty="0">
                <a:solidFill>
                  <a:prstClr val="black"/>
                </a:solidFill>
              </a:rPr>
              <a:t>наличию осложнений ИМ:</a:t>
            </a:r>
          </a:p>
          <a:p>
            <a:pPr lvl="1"/>
            <a:r>
              <a:rPr lang="ru-RU" sz="1700" dirty="0" smtClean="0">
                <a:solidFill>
                  <a:prstClr val="black"/>
                </a:solidFill>
              </a:rPr>
              <a:t>осложненный;</a:t>
            </a:r>
            <a:endParaRPr lang="ru-RU" sz="1700" dirty="0">
              <a:solidFill>
                <a:prstClr val="black"/>
              </a:solidFill>
            </a:endParaRPr>
          </a:p>
          <a:p>
            <a:pPr lvl="1"/>
            <a:r>
              <a:rPr lang="ru-RU" sz="1700" dirty="0" smtClean="0">
                <a:solidFill>
                  <a:prstClr val="black"/>
                </a:solidFill>
              </a:rPr>
              <a:t>неосложненный</a:t>
            </a:r>
          </a:p>
          <a:p>
            <a:pPr lvl="1"/>
            <a:endParaRPr lang="ru-RU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700" b="1" dirty="0">
                <a:solidFill>
                  <a:prstClr val="black"/>
                </a:solidFill>
              </a:rPr>
              <a:t>К числу наиболее </a:t>
            </a:r>
            <a:r>
              <a:rPr lang="ru-RU" sz="1700" b="1" dirty="0" smtClean="0">
                <a:solidFill>
                  <a:prstClr val="black"/>
                </a:solidFill>
              </a:rPr>
              <a:t>частых </a:t>
            </a:r>
            <a:r>
              <a:rPr lang="ru-RU" sz="1700" b="1" dirty="0">
                <a:solidFill>
                  <a:prstClr val="black"/>
                </a:solidFill>
              </a:rPr>
              <a:t>осложнений ИМ относятся: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острая левожелудочковая недостаточность (отек легких);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кардиогенный шок;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желудочковые и </a:t>
            </a:r>
            <a:r>
              <a:rPr lang="ru-RU" sz="1700" dirty="0" err="1">
                <a:solidFill>
                  <a:prstClr val="black"/>
                </a:solidFill>
              </a:rPr>
              <a:t>наджелудочковые</a:t>
            </a:r>
            <a:r>
              <a:rPr lang="ru-RU" sz="1700" dirty="0">
                <a:solidFill>
                  <a:prstClr val="black"/>
                </a:solidFill>
              </a:rPr>
              <a:t> нарушения ритма;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нарушения проводимости (СА-блокады, АВ-блокады, блокады ножек пучка Гиса);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острая аневризма ЛЖ;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внешние и внутренние разрывы миокарда, тампонада сердца;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асептический перикардит (</a:t>
            </a:r>
            <a:r>
              <a:rPr lang="ru-RU" sz="1700" dirty="0" err="1">
                <a:solidFill>
                  <a:prstClr val="black"/>
                </a:solidFill>
              </a:rPr>
              <a:t>эпистенокардитический</a:t>
            </a:r>
            <a:r>
              <a:rPr lang="ru-RU" sz="1700" dirty="0">
                <a:solidFill>
                  <a:prstClr val="black"/>
                </a:solidFill>
              </a:rPr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ru-RU" sz="1700" dirty="0">
                <a:solidFill>
                  <a:prstClr val="black"/>
                </a:solidFill>
              </a:rPr>
              <a:t>тромбоэмболии.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284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 smtClean="0"/>
              <a:t>по типу ИМ:</a:t>
            </a:r>
            <a:endParaRPr lang="ru-RU" sz="16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Тип 1. </a:t>
            </a:r>
            <a:r>
              <a:rPr lang="ru-RU" sz="1600" dirty="0"/>
              <a:t>ИМ, </a:t>
            </a:r>
            <a:r>
              <a:rPr lang="ru-RU" sz="1600" dirty="0" err="1"/>
              <a:t>развившийся</a:t>
            </a:r>
            <a:r>
              <a:rPr lang="ru-RU" sz="1600" dirty="0"/>
              <a:t> вследствие разрыва или эрозии атеросклеротической </a:t>
            </a:r>
            <a:r>
              <a:rPr lang="ru-RU" sz="1600" dirty="0" smtClean="0"/>
              <a:t>бляшки (АБ) в коронарной артерии (КА) </a:t>
            </a:r>
            <a:r>
              <a:rPr lang="ru-RU" sz="1600" dirty="0"/>
              <a:t>с последующим формированием </a:t>
            </a:r>
            <a:r>
              <a:rPr lang="ru-RU" sz="1600" dirty="0" err="1"/>
              <a:t>внутрикоронарного</a:t>
            </a:r>
            <a:r>
              <a:rPr lang="ru-RU" sz="1600" dirty="0"/>
              <a:t> тромба (</a:t>
            </a:r>
            <a:r>
              <a:rPr lang="ru-RU" sz="1600" dirty="0" err="1"/>
              <a:t>атеротромбоз</a:t>
            </a:r>
            <a:r>
              <a:rPr lang="ru-RU" sz="1600" dirty="0"/>
              <a:t>) с резким снижением кровотока </a:t>
            </a:r>
            <a:r>
              <a:rPr lang="ru-RU" sz="1600" dirty="0" err="1"/>
              <a:t>дистальнее</a:t>
            </a:r>
            <a:r>
              <a:rPr lang="ru-RU" sz="1600" dirty="0"/>
              <a:t> поврежденной АБ или дистальной </a:t>
            </a:r>
            <a:r>
              <a:rPr lang="ru-RU" sz="1600" dirty="0" err="1"/>
              <a:t>эмболизацией</a:t>
            </a:r>
            <a:r>
              <a:rPr lang="ru-RU" sz="1600" dirty="0"/>
              <a:t> тромботическими массами / фрагментами АБ с последующим развитием некроза миокарда. </a:t>
            </a: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/>
              <a:t>Тип </a:t>
            </a:r>
            <a:r>
              <a:rPr lang="ru-RU" sz="1600" b="1" dirty="0"/>
              <a:t>2. </a:t>
            </a:r>
            <a:r>
              <a:rPr lang="ru-RU" sz="1600" dirty="0"/>
              <a:t>ИМ, </a:t>
            </a:r>
            <a:r>
              <a:rPr lang="ru-RU" sz="1600" dirty="0" err="1"/>
              <a:t>развившийся</a:t>
            </a:r>
            <a:r>
              <a:rPr lang="ru-RU" sz="1600" dirty="0"/>
              <a:t> в результате ишемии, вызванной причинами, не связанными с тромботическими осложнениями коронарного атеросклероза. </a:t>
            </a:r>
            <a:r>
              <a:rPr lang="ru-RU" sz="1600" dirty="0" err="1"/>
              <a:t>Патофизиологически</a:t>
            </a:r>
            <a:r>
              <a:rPr lang="ru-RU" sz="1600" dirty="0"/>
              <a:t> такие ИМ связаны с повышением потребности миокарда в кислороде и/или уменьшения его доставки к миокарду, например, вследствие эмболии КА, спонтанной </a:t>
            </a:r>
            <a:r>
              <a:rPr lang="ru-RU" sz="1600" dirty="0" err="1"/>
              <a:t>диссекции</a:t>
            </a:r>
            <a:r>
              <a:rPr lang="ru-RU" sz="1600" dirty="0"/>
              <a:t> КА, дыхательной недостаточности, анемии, нарушений ритма сердца, артериальной гипертензии (АГ) или гипотензии и т.д.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Тип 3.  </a:t>
            </a:r>
            <a:r>
              <a:rPr lang="ru-RU" sz="1600" dirty="0"/>
              <a:t>ИМ 3 типа соответствует </a:t>
            </a:r>
            <a:r>
              <a:rPr lang="ru-RU" sz="1600" dirty="0" smtClean="0"/>
              <a:t>случаям, когда диагноз </a:t>
            </a:r>
            <a:r>
              <a:rPr lang="ru-RU" sz="1600" dirty="0"/>
              <a:t>подтверждается </a:t>
            </a:r>
            <a:r>
              <a:rPr lang="ru-RU" sz="1600" dirty="0" smtClean="0"/>
              <a:t>по результатам аутопсии в связи со смертью пациента </a:t>
            </a:r>
            <a:r>
              <a:rPr lang="ru-RU" sz="1600" dirty="0"/>
              <a:t>до появления возможности взятия образцов крови или в период до повышения активности биохимических маркеров некроза миокарда в крови. </a:t>
            </a: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/>
              <a:t>Тип </a:t>
            </a:r>
            <a:r>
              <a:rPr lang="ru-RU" sz="1600" b="1" dirty="0"/>
              <a:t>4а. </a:t>
            </a:r>
            <a:r>
              <a:rPr lang="ru-RU" sz="1600" dirty="0"/>
              <a:t>ИМ, связанный с осложнениями, возникшими по время процедуры ЧКВ и в ближайшие 48 часов после нее.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Тип 4б. </a:t>
            </a:r>
            <a:r>
              <a:rPr lang="ru-RU" sz="1600" dirty="0"/>
              <a:t>ИМ, связанный с тромбозом коронарного </a:t>
            </a:r>
            <a:r>
              <a:rPr lang="ru-RU" sz="1600" dirty="0" err="1"/>
              <a:t>стента</a:t>
            </a:r>
            <a:r>
              <a:rPr lang="ru-RU" sz="1600" dirty="0"/>
              <a:t>, документированный при </a:t>
            </a:r>
            <a:r>
              <a:rPr lang="ru-RU" sz="1600" dirty="0" err="1" smtClean="0"/>
              <a:t>коронарографии</a:t>
            </a:r>
            <a:r>
              <a:rPr lang="ru-RU" sz="1600" dirty="0" smtClean="0"/>
              <a:t> или </a:t>
            </a:r>
            <a:r>
              <a:rPr lang="ru-RU" sz="1600" dirty="0"/>
              <a:t>аутопсии. В зависимости от сроков после имплантации </a:t>
            </a:r>
            <a:r>
              <a:rPr lang="ru-RU" sz="1600" dirty="0" err="1"/>
              <a:t>стента</a:t>
            </a:r>
            <a:r>
              <a:rPr lang="ru-RU" sz="1600" dirty="0"/>
              <a:t> выделяют острый (</a:t>
            </a:r>
            <a:r>
              <a:rPr lang="ru-RU" sz="1600" dirty="0" smtClean="0"/>
              <a:t>0-24 </a:t>
            </a:r>
            <a:r>
              <a:rPr lang="ru-RU" sz="1600" dirty="0"/>
              <a:t>ч), подострый (&gt;24 </a:t>
            </a:r>
            <a:r>
              <a:rPr lang="ru-RU" sz="1600" dirty="0" smtClean="0"/>
              <a:t>ч-30 </a:t>
            </a:r>
            <a:r>
              <a:rPr lang="ru-RU" sz="1600" dirty="0"/>
              <a:t>суток), поздний (&gt;30 </a:t>
            </a:r>
            <a:r>
              <a:rPr lang="ru-RU" sz="1600" dirty="0" smtClean="0"/>
              <a:t>суток-1 </a:t>
            </a:r>
            <a:r>
              <a:rPr lang="ru-RU" sz="1600" dirty="0"/>
              <a:t>год) и очень поздний (&gt;1 года) тромбоз </a:t>
            </a:r>
            <a:r>
              <a:rPr lang="ru-RU" sz="1600" dirty="0" err="1"/>
              <a:t>стента</a:t>
            </a:r>
            <a:r>
              <a:rPr lang="ru-RU" sz="16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Тип 4с. </a:t>
            </a:r>
            <a:r>
              <a:rPr lang="ru-RU" sz="1600" dirty="0"/>
              <a:t>ИМ, связанный с </a:t>
            </a:r>
            <a:r>
              <a:rPr lang="ru-RU" sz="1600" dirty="0" err="1"/>
              <a:t>рестенозом</a:t>
            </a:r>
            <a:r>
              <a:rPr lang="ru-RU" sz="1600" dirty="0"/>
              <a:t> после ЧКВ. ИМ 4с типа устанавливается в случае обнаружения выраженного </a:t>
            </a:r>
            <a:r>
              <a:rPr lang="ru-RU" sz="1600" dirty="0" err="1"/>
              <a:t>рестеноза</a:t>
            </a:r>
            <a:r>
              <a:rPr lang="ru-RU" sz="1600" dirty="0"/>
              <a:t> в артерии, соответствующей зоне ИМ, когда отсутствуют признаки тромбоза и другие поражения инфаркт-связанной артерии.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Тип 5. </a:t>
            </a:r>
            <a:r>
              <a:rPr lang="ru-RU" sz="1600" dirty="0"/>
              <a:t>ИМ, связанный с операцией коронарного шунтирования (КШ).</a:t>
            </a:r>
          </a:p>
        </p:txBody>
      </p:sp>
    </p:spTree>
    <p:extLst>
      <p:ext uri="{BB962C8B-B14F-4D97-AF65-F5344CB8AC3E}">
        <p14:creationId xmlns:p14="http://schemas.microsoft.com/office/powerpoint/2010/main" val="1984135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632848" cy="5040560"/>
          </a:xfrm>
        </p:spPr>
      </p:pic>
      <p:sp>
        <p:nvSpPr>
          <p:cNvPr id="6" name="TextBox 5"/>
          <p:cNvSpPr txBox="1"/>
          <p:nvPr/>
        </p:nvSpPr>
        <p:spPr>
          <a:xfrm>
            <a:off x="899592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Острый инфаркт миокарда в большинстве случаев </a:t>
            </a:r>
            <a:r>
              <a:rPr lang="ru-RU" sz="1600" dirty="0" smtClean="0"/>
              <a:t>развивается </a:t>
            </a:r>
            <a:r>
              <a:rPr lang="ru-RU" sz="1600" dirty="0"/>
              <a:t>в результате образования в области «осложненной» атеросклеротической бляшки тромба, полностью или частично ограничивающего коронарный </a:t>
            </a:r>
            <a:r>
              <a:rPr lang="ru-RU" sz="1600" dirty="0" smtClean="0"/>
              <a:t>кровоток (1 тип).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910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Клиническая картина «неосложненного» инфаркта миокарда с зубцом </a:t>
            </a:r>
            <a:r>
              <a:rPr lang="ru-RU" sz="2400" b="1" dirty="0" smtClean="0">
                <a:solidFill>
                  <a:srgbClr val="FF0000"/>
                </a:solidFill>
              </a:rPr>
              <a:t>Q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800" b="1" u="sng" dirty="0" smtClean="0"/>
              <a:t>Острейший </a:t>
            </a:r>
            <a:r>
              <a:rPr lang="ru-RU" sz="3800" b="1" u="sng" dirty="0"/>
              <a:t>период</a:t>
            </a:r>
            <a:endParaRPr lang="ru-RU" sz="3800" u="sng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/>
              <a:t>Острейший период трансмурального ИМ – это время от появления первых клинических и/или инструментальных (электрокардиографических) признаков острой ишемии миокарда до начала формирования очага некроза (около </a:t>
            </a:r>
            <a:r>
              <a:rPr lang="ru-RU" sz="3800" dirty="0" smtClean="0"/>
              <a:t>2-3 </a:t>
            </a:r>
            <a:r>
              <a:rPr lang="ru-RU" sz="3800" dirty="0"/>
              <a:t>ч). На протяжении этого периода морфологические изменения в сердечной мышце еще обратимы, и при своевременной </a:t>
            </a:r>
            <a:r>
              <a:rPr lang="ru-RU" sz="3800" dirty="0" err="1"/>
              <a:t>реваскуляризации</a:t>
            </a:r>
            <a:r>
              <a:rPr lang="ru-RU" sz="3800" dirty="0"/>
              <a:t> сохраняется возможность восстановления коронарного кровотока и предупреждения образования некроза миокарда.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800" dirty="0" smtClean="0"/>
              <a:t>Различают </a:t>
            </a:r>
            <a:r>
              <a:rPr lang="ru-RU" sz="3800" dirty="0"/>
              <a:t>несколько клинических вариантов начала ИМ: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smtClean="0"/>
              <a:t>болевой </a:t>
            </a:r>
            <a:r>
              <a:rPr lang="ru-RU" sz="3800" dirty="0"/>
              <a:t>(ангинозный) вариант начала (</a:t>
            </a:r>
            <a:r>
              <a:rPr lang="ru-RU" sz="3800" dirty="0" err="1"/>
              <a:t>status</a:t>
            </a:r>
            <a:r>
              <a:rPr lang="ru-RU" sz="3800" dirty="0"/>
              <a:t> </a:t>
            </a:r>
            <a:r>
              <a:rPr lang="ru-RU" sz="3800" dirty="0" err="1"/>
              <a:t>anginosus</a:t>
            </a:r>
            <a:r>
              <a:rPr lang="ru-RU" sz="3800" dirty="0"/>
              <a:t>);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smtClean="0"/>
              <a:t>астматический </a:t>
            </a:r>
            <a:r>
              <a:rPr lang="ru-RU" sz="3800" dirty="0"/>
              <a:t>вариант (</a:t>
            </a:r>
            <a:r>
              <a:rPr lang="ru-RU" sz="3800" dirty="0" err="1"/>
              <a:t>status</a:t>
            </a:r>
            <a:r>
              <a:rPr lang="ru-RU" sz="3800" dirty="0"/>
              <a:t> </a:t>
            </a:r>
            <a:r>
              <a:rPr lang="ru-RU" sz="3800" dirty="0" err="1"/>
              <a:t>asthmaticus</a:t>
            </a:r>
            <a:r>
              <a:rPr lang="ru-RU" sz="3800" dirty="0"/>
              <a:t>);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smtClean="0"/>
              <a:t>абдоминальный </a:t>
            </a:r>
            <a:r>
              <a:rPr lang="ru-RU" sz="3800" dirty="0"/>
              <a:t>вариант (</a:t>
            </a:r>
            <a:r>
              <a:rPr lang="ru-RU" sz="3800" dirty="0" err="1"/>
              <a:t>status</a:t>
            </a:r>
            <a:r>
              <a:rPr lang="ru-RU" sz="3800" dirty="0"/>
              <a:t> </a:t>
            </a:r>
            <a:r>
              <a:rPr lang="ru-RU" sz="3800" dirty="0" err="1"/>
              <a:t>abdominalis</a:t>
            </a:r>
            <a:r>
              <a:rPr lang="ru-RU" sz="3800" dirty="0"/>
              <a:t>);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smtClean="0"/>
              <a:t>аритмический </a:t>
            </a:r>
            <a:r>
              <a:rPr lang="ru-RU" sz="3800" dirty="0"/>
              <a:t>вариант;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smtClean="0"/>
              <a:t>цереброваскулярный </a:t>
            </a:r>
            <a:r>
              <a:rPr lang="ru-RU" sz="3800" dirty="0"/>
              <a:t>вариант;</a:t>
            </a:r>
          </a:p>
          <a:p>
            <a:pPr lvl="1" algn="just">
              <a:spcBef>
                <a:spcPts val="0"/>
              </a:spcBef>
            </a:pPr>
            <a:r>
              <a:rPr lang="ru-RU" sz="3800" dirty="0"/>
              <a:t> </a:t>
            </a:r>
            <a:r>
              <a:rPr lang="ru-RU" sz="3800" dirty="0" err="1" smtClean="0"/>
              <a:t>малосимптомное</a:t>
            </a:r>
            <a:r>
              <a:rPr lang="ru-RU" sz="3800" dirty="0" smtClean="0"/>
              <a:t> </a:t>
            </a:r>
            <a:r>
              <a:rPr lang="ru-RU" sz="3800" dirty="0"/>
              <a:t>(бессимптомное) начало ИМ</a:t>
            </a:r>
            <a:r>
              <a:rPr lang="ru-RU" sz="3800" dirty="0" smtClean="0"/>
              <a:t>.</a:t>
            </a:r>
          </a:p>
          <a:p>
            <a:pPr lvl="1">
              <a:spcBef>
                <a:spcPts val="0"/>
              </a:spcBef>
            </a:pPr>
            <a:endParaRPr lang="ru-RU" sz="3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800" b="1" dirty="0"/>
              <a:t>Боль в сердце в типичных случаях ИМ отличается от обычного приступа стенокардии: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существенно </a:t>
            </a:r>
            <a:r>
              <a:rPr lang="ru-RU" sz="3800" dirty="0"/>
              <a:t>большей и необычной для данного больного интенсивностью («предельные», «</a:t>
            </a:r>
            <a:r>
              <a:rPr lang="ru-RU" sz="3800" dirty="0" err="1"/>
              <a:t>морфинные</a:t>
            </a:r>
            <a:r>
              <a:rPr lang="ru-RU" sz="3800" dirty="0"/>
              <a:t>» боли);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большей </a:t>
            </a:r>
            <a:r>
              <a:rPr lang="ru-RU" sz="3800" dirty="0"/>
              <a:t>продолжительностью (более 30 мин);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отсутствием </a:t>
            </a:r>
            <a:r>
              <a:rPr lang="ru-RU" sz="3800" dirty="0"/>
              <a:t>купирующего эффекта нитроглицерина;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более </a:t>
            </a:r>
            <a:r>
              <a:rPr lang="ru-RU" sz="3800" dirty="0"/>
              <a:t>распространенной областью локализации боли;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более </a:t>
            </a:r>
            <a:r>
              <a:rPr lang="ru-RU" sz="3800" dirty="0"/>
              <a:t>широкой зоной иррадиации боли; </a:t>
            </a:r>
          </a:p>
          <a:p>
            <a:pPr lvl="1">
              <a:spcBef>
                <a:spcPts val="0"/>
              </a:spcBef>
            </a:pPr>
            <a:r>
              <a:rPr lang="ru-RU" sz="3800" dirty="0" smtClean="0"/>
              <a:t>более </a:t>
            </a:r>
            <a:r>
              <a:rPr lang="ru-RU" sz="3800" dirty="0"/>
              <a:t>частым сочетанием с другими жалобами.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762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u="sng" dirty="0"/>
              <a:t>Острый период</a:t>
            </a:r>
          </a:p>
          <a:p>
            <a:pPr marL="0" indent="0" algn="just">
              <a:buNone/>
            </a:pPr>
            <a:r>
              <a:rPr lang="ru-RU" dirty="0"/>
              <a:t>Острый период ИМ соответствует времени формирования очага некроза и возникновения </a:t>
            </a:r>
            <a:r>
              <a:rPr lang="ru-RU" dirty="0" err="1" smtClean="0"/>
              <a:t>резорбционно</a:t>
            </a:r>
            <a:r>
              <a:rPr lang="ru-RU" dirty="0" smtClean="0"/>
              <a:t>-некротического </a:t>
            </a:r>
            <a:r>
              <a:rPr lang="ru-RU" dirty="0"/>
              <a:t>синдрома, связанного с общей реакцией организма на всасывание (резорбцию) некротических масс в кровь. В этот период начинается также сложный процесс </a:t>
            </a:r>
            <a:r>
              <a:rPr lang="ru-RU" dirty="0" err="1"/>
              <a:t>ремоделирования</a:t>
            </a:r>
            <a:r>
              <a:rPr lang="ru-RU" dirty="0"/>
              <a:t> ЛЖ, сопровождающийся нарушение функционального состояния сердечно-сосудистой системы. При неосложненном течении ИМ острый период обычно продолжается около </a:t>
            </a:r>
            <a:r>
              <a:rPr lang="ru-RU" dirty="0" smtClean="0"/>
              <a:t>7-10 </a:t>
            </a:r>
            <a:r>
              <a:rPr lang="ru-RU" dirty="0"/>
              <a:t>дней.</a:t>
            </a:r>
          </a:p>
          <a:p>
            <a:pPr algn="just"/>
            <a:r>
              <a:rPr lang="ru-RU" dirty="0"/>
              <a:t>При отсутствии осложнений боли в области сердца в этот период обычно не возникают. </a:t>
            </a:r>
          </a:p>
          <a:p>
            <a:pPr algn="just"/>
            <a:r>
              <a:rPr lang="ru-RU" dirty="0"/>
              <a:t>На 2-3-й день заболевания повышается температура тела до 37,2-38°С и выше, что является одним из первых клинических признаков </a:t>
            </a:r>
            <a:r>
              <a:rPr lang="ru-RU" dirty="0" err="1"/>
              <a:t>резорбционно</a:t>
            </a:r>
            <a:r>
              <a:rPr lang="ru-RU" dirty="0"/>
              <a:t>-некротического синдрома. Лихорадка сохраняется обычно 3-4 дня, редко около 1 </a:t>
            </a:r>
            <a:r>
              <a:rPr lang="ru-RU" dirty="0" err="1"/>
              <a:t>нед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Одышка и некоторые другие признаки левожелудочковой недостаточности нередко наблюдаются в остром периоде трансмурального ИМ, даже при неосложненном течении, свидетельствуя о дисфункции ЛЖ. Также у больных может отмечаться умеренно выраженная синусовая тахикардия или брадикардия, единичные экстрасистолы.</a:t>
            </a:r>
          </a:p>
          <a:p>
            <a:pPr algn="just"/>
            <a:r>
              <a:rPr lang="ru-RU" dirty="0"/>
              <a:t>В остром периоде ИМ сохраняется высокий риск развития таких осложнений, как нарушения ритма и проводимости, тяжелая левожелудочковая недостаточность (отек легких), асептический перикардит, разрыв и  тампонада сердца, тромбоэмболия мелких ветвей легочной артерии, инфаркт легкого и 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86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Факторы риска ИБС: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6093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1</a:t>
            </a:r>
            <a:r>
              <a:rPr lang="ru-RU" b="1" u="sng" dirty="0"/>
              <a:t>. </a:t>
            </a:r>
            <a:r>
              <a:rPr lang="ru-RU" b="1" u="sng" dirty="0" err="1"/>
              <a:t>Немодифицируемые</a:t>
            </a:r>
            <a:r>
              <a:rPr lang="ru-RU" b="1" u="sng" dirty="0"/>
              <a:t> (неизменяемые) ФР: </a:t>
            </a:r>
          </a:p>
          <a:p>
            <a:pPr marL="0" indent="0">
              <a:buNone/>
            </a:pPr>
            <a:r>
              <a:rPr lang="ru-RU" dirty="0"/>
              <a:t>● возраст; </a:t>
            </a:r>
          </a:p>
          <a:p>
            <a:pPr marL="0" indent="0">
              <a:buNone/>
            </a:pPr>
            <a:r>
              <a:rPr lang="ru-RU" dirty="0"/>
              <a:t>● пол (мужской); </a:t>
            </a:r>
          </a:p>
          <a:p>
            <a:pPr marL="0" indent="0">
              <a:buNone/>
            </a:pPr>
            <a:r>
              <a:rPr lang="ru-RU" dirty="0"/>
              <a:t>● отягощенный семейный анамнез по сердечно-сосудистым заболеваниям (подтвержденный диагноз инфаркта миокарда или ишемического инсульта у родственников первой линии, у женщин — до 65 лет, у мужчин — до 55 лет). </a:t>
            </a:r>
          </a:p>
          <a:p>
            <a:pPr marL="0" indent="0">
              <a:buNone/>
            </a:pPr>
            <a:r>
              <a:rPr lang="ru-RU" b="1" u="sng" dirty="0"/>
              <a:t>2. Модифицируемые (изменяемые</a:t>
            </a:r>
            <a:r>
              <a:rPr lang="ru-RU" b="1" u="sng" dirty="0" smtClean="0"/>
              <a:t>) ФР: </a:t>
            </a:r>
            <a:endParaRPr lang="ru-RU" b="1" u="sng" dirty="0"/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 smtClean="0"/>
              <a:t>дислипидемия</a:t>
            </a:r>
            <a:r>
              <a:rPr lang="ru-RU" dirty="0" smtClean="0"/>
              <a:t> </a:t>
            </a:r>
            <a:r>
              <a:rPr lang="ru-RU" dirty="0"/>
              <a:t>(повышенное содержание в крови холестерина, триглицеридов и атерогенных </a:t>
            </a:r>
            <a:r>
              <a:rPr lang="ru-RU" dirty="0" smtClean="0"/>
              <a:t>липопротеинов (ЛПНП, ЛПОНП) </a:t>
            </a:r>
            <a:r>
              <a:rPr lang="ru-RU" dirty="0"/>
              <a:t>и/или снижение содержания антиатерогенных </a:t>
            </a:r>
            <a:r>
              <a:rPr lang="ru-RU" dirty="0" smtClean="0"/>
              <a:t>ЛПВП</a:t>
            </a:r>
            <a:r>
              <a:rPr lang="ru-RU" dirty="0"/>
              <a:t>); </a:t>
            </a:r>
          </a:p>
          <a:p>
            <a:pPr marL="0" indent="0">
              <a:buNone/>
            </a:pPr>
            <a:r>
              <a:rPr lang="ru-RU" dirty="0"/>
              <a:t>● артериальная гипертензия (АГ); </a:t>
            </a:r>
          </a:p>
          <a:p>
            <a:pPr marL="0" indent="0">
              <a:buNone/>
            </a:pPr>
            <a:r>
              <a:rPr lang="ru-RU" dirty="0"/>
              <a:t>● курение; </a:t>
            </a:r>
          </a:p>
          <a:p>
            <a:pPr marL="0" indent="0">
              <a:buNone/>
            </a:pPr>
            <a:r>
              <a:rPr lang="ru-RU" dirty="0"/>
              <a:t>● ожирение; </a:t>
            </a:r>
          </a:p>
          <a:p>
            <a:pPr marL="0" indent="0">
              <a:buNone/>
            </a:pPr>
            <a:r>
              <a:rPr lang="ru-RU" dirty="0"/>
              <a:t>● нарушения углеводного обмена (гипергликемия, сахарный диабет); </a:t>
            </a:r>
          </a:p>
          <a:p>
            <a:pPr marL="0" indent="0">
              <a:buNone/>
            </a:pPr>
            <a:r>
              <a:rPr lang="ru-RU" dirty="0"/>
              <a:t>● гиподинамия; </a:t>
            </a:r>
          </a:p>
          <a:p>
            <a:pPr marL="0" indent="0">
              <a:buNone/>
            </a:pPr>
            <a:r>
              <a:rPr lang="ru-RU" dirty="0"/>
              <a:t>● нерациональное питание; </a:t>
            </a:r>
          </a:p>
          <a:p>
            <a:pPr marL="0" indent="0">
              <a:buNone/>
            </a:pPr>
            <a:r>
              <a:rPr lang="ru-RU" dirty="0"/>
              <a:t>● стресс, тревога, нарушение сна и др.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u="sng" dirty="0"/>
              <a:t>Подострый период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В подостром периоде ИМ постепенно формируется соединительнотканный рубец, замещающий некротические массы. Продолжается также процесс </a:t>
            </a:r>
            <a:r>
              <a:rPr lang="ru-RU" sz="2400" dirty="0" err="1"/>
              <a:t>ремоделирования</a:t>
            </a:r>
            <a:r>
              <a:rPr lang="ru-RU" sz="2400" dirty="0"/>
              <a:t> ЛЖ.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Состояние больных постепенно стабилизируется. При неосложненном течении заболевания боли в сердце и тяжелые </a:t>
            </a:r>
            <a:r>
              <a:rPr lang="ru-RU" sz="2400" dirty="0" err="1"/>
              <a:t>жизнеопасные</a:t>
            </a:r>
            <a:r>
              <a:rPr lang="ru-RU" sz="2400" dirty="0"/>
              <a:t> нарушения ритма отсутствуют.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u="sng" dirty="0"/>
              <a:t>Постинфарктный период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В ближайшем постинфарктном периоде в области рубца увеличивается количество коллагена и завершается его уплотнение (консолидация рубца). Одновременно продолжается формирование ряда компенсаторных механизмов, направленных на поддержание гемодинамики на должном уровне (гиперфункция и гипертрофия неповрежденного миокарда, умеренная дилатация ЛЖ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93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Особенности клинической картины инфаркта миокарда без зубца Q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Основным </a:t>
            </a:r>
            <a:r>
              <a:rPr lang="ru-RU" dirty="0"/>
              <a:t>клиническим проявлением ИМ без зубца Q является болевой синдром. В большинстве случаев боли носят характер затянувшихся приступов стенокардии покоя (продолжительностью более </a:t>
            </a:r>
            <a:r>
              <a:rPr lang="ru-RU" dirty="0" smtClean="0"/>
              <a:t>20-30 </a:t>
            </a:r>
            <a:r>
              <a:rPr lang="ru-RU" dirty="0"/>
              <a:t>мин), плохо </a:t>
            </a:r>
            <a:r>
              <a:rPr lang="ru-RU" dirty="0" err="1"/>
              <a:t>купирующихся</a:t>
            </a:r>
            <a:r>
              <a:rPr lang="ru-RU" dirty="0"/>
              <a:t> нитроглицерином. Как правило, ангинозные приступы не достигают интенсивности, свойственной формирующемуся трансмуральному ИМ с зубцом Q, и больше напоминают стенокардию покоя, характерную для части больных НС. Иногда загрудинная боль может сопровождаться остро наступающей слабостью, потливостью, одышкой, преходящими нарушениями ритма и проводимости и/или внезапными снижением АД.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Таким </a:t>
            </a:r>
            <a:r>
              <a:rPr lang="ru-RU" dirty="0"/>
              <a:t>образом, анализ клинических данных в большинстве случаев позволяет предположить развитие у больного ИБС острого коронарного синдрома, однако для того, чтобы подтвердить или опровергнуть наличие ИМ без зубца Q, необходимы целенаправленные лабораторное и инструментальное исследования.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694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Лабораторная диагностика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Неспецифическая </a:t>
            </a:r>
            <a:r>
              <a:rPr lang="ru-RU" sz="1600" b="1" dirty="0" smtClean="0"/>
              <a:t>воспалительная </a:t>
            </a:r>
            <a:r>
              <a:rPr lang="ru-RU" sz="1600" b="1" dirty="0"/>
              <a:t>реакция организма на </a:t>
            </a:r>
            <a:r>
              <a:rPr lang="ru-RU" sz="1600" b="1" dirty="0" smtClean="0"/>
              <a:t>возникновение </a:t>
            </a:r>
            <a:r>
              <a:rPr lang="ru-RU" sz="1600" b="1" dirty="0"/>
              <a:t>острого ИМ: </a:t>
            </a:r>
            <a:r>
              <a:rPr lang="ru-RU" sz="1600" dirty="0" smtClean="0"/>
              <a:t>лейкоцитоз</a:t>
            </a:r>
            <a:r>
              <a:rPr lang="ru-RU" sz="1600" dirty="0"/>
              <a:t>, не превышающий обычно </a:t>
            </a:r>
            <a:r>
              <a:rPr lang="ru-RU" sz="1600" dirty="0" smtClean="0"/>
              <a:t>12-15х10/л</a:t>
            </a:r>
            <a:r>
              <a:rPr lang="ru-RU" sz="1600" dirty="0"/>
              <a:t>.; </a:t>
            </a:r>
            <a:r>
              <a:rPr lang="ru-RU" sz="1600" dirty="0" err="1" smtClean="0"/>
              <a:t>анэозинофилия</a:t>
            </a:r>
            <a:r>
              <a:rPr lang="ru-RU" sz="1600" dirty="0"/>
              <a:t>; небольшой </a:t>
            </a:r>
            <a:r>
              <a:rPr lang="ru-RU" sz="1600" dirty="0" err="1"/>
              <a:t>палочкоядерный</a:t>
            </a:r>
            <a:r>
              <a:rPr lang="ru-RU" sz="1600" dirty="0"/>
              <a:t> сдвиг формулы крови влево; </a:t>
            </a:r>
            <a:r>
              <a:rPr lang="ru-RU" sz="1600" dirty="0" smtClean="0"/>
              <a:t>увеличение </a:t>
            </a:r>
            <a:r>
              <a:rPr lang="ru-RU" sz="1600" dirty="0"/>
              <a:t>СОЭ</a:t>
            </a:r>
            <a:r>
              <a:rPr lang="ru-RU" sz="16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 smtClean="0"/>
              <a:t>Биохимические маркеры некроза. </a:t>
            </a:r>
          </a:p>
          <a:p>
            <a:pPr marL="0" indent="0" algn="just">
              <a:buNone/>
            </a:pPr>
            <a:endParaRPr lang="ru-RU" sz="2900" b="1" dirty="0"/>
          </a:p>
          <a:p>
            <a:pPr marL="0" indent="0" algn="just">
              <a:buNone/>
            </a:pPr>
            <a:endParaRPr lang="ru-RU" sz="29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Наиболее чувствительными и  специфичными маркерами некроза </a:t>
            </a:r>
            <a:r>
              <a:rPr lang="ru-RU" sz="1600" dirty="0" err="1" smtClean="0"/>
              <a:t>кардиомиоцитов</a:t>
            </a:r>
            <a:r>
              <a:rPr lang="ru-RU" sz="1600" dirty="0" smtClean="0"/>
              <a:t> являются </a:t>
            </a:r>
            <a:r>
              <a:rPr lang="ru-RU" sz="1600" dirty="0" err="1" smtClean="0"/>
              <a:t>тропонины</a:t>
            </a:r>
            <a:r>
              <a:rPr lang="ru-RU" sz="1600" dirty="0" smtClean="0"/>
              <a:t> I и Т («золотой» стандарт диагностики)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73600"/>
            <a:ext cx="60898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2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Электрокардиография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/>
              <a:t>Инфаркт миокарда с зубцом </a:t>
            </a:r>
            <a:r>
              <a:rPr lang="ru-RU" sz="2000" b="1" u="sng" dirty="0" smtClean="0"/>
              <a:t>Q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Нарушение коронарного кровообращения при ИМ приводит к формированию трех зон патологических изменений: </a:t>
            </a: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1</a:t>
            </a:r>
            <a:r>
              <a:rPr lang="ru-RU" sz="2000" b="1" dirty="0"/>
              <a:t>. Зона некроза </a:t>
            </a:r>
            <a:r>
              <a:rPr lang="ru-RU" sz="2000" dirty="0"/>
              <a:t>– патологический зубец Q и резкое уменьшение амплитуды зубца R или комплекс QS.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/>
              <a:t>2. Зона ишемического повреждения </a:t>
            </a:r>
            <a:r>
              <a:rPr lang="ru-RU" sz="2000" dirty="0"/>
              <a:t>– смещение сегмента </a:t>
            </a:r>
            <a:r>
              <a:rPr lang="ru-RU" sz="2000" dirty="0" smtClean="0"/>
              <a:t>RS-T </a:t>
            </a:r>
            <a:r>
              <a:rPr lang="ru-RU" sz="2000" dirty="0"/>
              <a:t>выше (при трансмуральном ИМ) или ниже изолинии (при субэндокардиальном поражении сердечной мышцы).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/>
              <a:t>3. Зона ишемии </a:t>
            </a:r>
            <a:r>
              <a:rPr lang="ru-RU" sz="2000" dirty="0"/>
              <a:t>– «коронарный» (равносторонний и остроконечный) зубец Т (высокий положительный – при субэндокардиальном ИМ и отрицательный – при трансмуральном ИМ).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ЭКГ </a:t>
            </a:r>
            <a:r>
              <a:rPr lang="ru-RU" sz="2000" dirty="0"/>
              <a:t>изменяется в зависимости от времени, прошедшего от начала формирования 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918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Динамика изменения ЭКГ по стадиям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6588" b="14047"/>
          <a:stretch/>
        </p:blipFill>
        <p:spPr>
          <a:xfrm>
            <a:off x="827584" y="1268760"/>
            <a:ext cx="7416824" cy="5112568"/>
          </a:xfrm>
        </p:spPr>
      </p:pic>
    </p:spTree>
    <p:extLst>
      <p:ext uri="{BB962C8B-B14F-4D97-AF65-F5344CB8AC3E}">
        <p14:creationId xmlns:p14="http://schemas.microsoft.com/office/powerpoint/2010/main" val="3144406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Электрокардиография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b="1" u="sng" dirty="0"/>
              <a:t>Инфаркт миокарда без зубца Q</a:t>
            </a:r>
            <a:r>
              <a:rPr lang="ru-RU" sz="2100" dirty="0"/>
              <a:t> </a:t>
            </a:r>
          </a:p>
          <a:p>
            <a:pPr marL="0" indent="0" algn="just">
              <a:buNone/>
            </a:pPr>
            <a:r>
              <a:rPr lang="ru-RU" sz="2100" dirty="0"/>
              <a:t>Характеризуется развитием в сердечной мышце </a:t>
            </a:r>
            <a:r>
              <a:rPr lang="ru-RU" sz="2100" dirty="0" err="1"/>
              <a:t>нетрансмуральных</a:t>
            </a:r>
            <a:r>
              <a:rPr lang="ru-RU" sz="2100" dirty="0"/>
              <a:t> очагов некроза, локализующихся </a:t>
            </a:r>
            <a:r>
              <a:rPr lang="ru-RU" sz="2100" dirty="0" err="1"/>
              <a:t>субэндокардиально</a:t>
            </a:r>
            <a:r>
              <a:rPr lang="ru-RU" sz="2100" dirty="0"/>
              <a:t> или </a:t>
            </a:r>
            <a:r>
              <a:rPr lang="ru-RU" sz="2100" dirty="0" err="1"/>
              <a:t>интрамурально</a:t>
            </a:r>
            <a:r>
              <a:rPr lang="ru-RU" sz="2100" dirty="0"/>
              <a:t>. Патологический зубец Q или комплекс QS отсутствуют. Наиболее типичными ЭКГ-признаками ИМ без зубца Q являются:</a:t>
            </a:r>
          </a:p>
          <a:p>
            <a:pPr lvl="1">
              <a:buFont typeface="Wingdings" pitchFamily="2" charset="2"/>
              <a:buChar char="Ø"/>
            </a:pPr>
            <a:r>
              <a:rPr lang="ru-RU" sz="2100" dirty="0"/>
              <a:t> </a:t>
            </a:r>
            <a:r>
              <a:rPr lang="ru-RU" sz="2100" dirty="0" smtClean="0"/>
              <a:t>смещение </a:t>
            </a:r>
            <a:r>
              <a:rPr lang="ru-RU" sz="2100" dirty="0"/>
              <a:t>сегмента </a:t>
            </a:r>
            <a:r>
              <a:rPr lang="ru-RU" sz="2100" dirty="0" smtClean="0"/>
              <a:t>RS-T </a:t>
            </a:r>
            <a:r>
              <a:rPr lang="ru-RU" sz="2100" dirty="0"/>
              <a:t>ниже изолинии (в редких случаях возможна </a:t>
            </a:r>
            <a:r>
              <a:rPr lang="ru-RU" sz="2100" dirty="0" err="1"/>
              <a:t>элевация</a:t>
            </a:r>
            <a:r>
              <a:rPr lang="ru-RU" sz="2100" dirty="0"/>
              <a:t> сегмента </a:t>
            </a:r>
            <a:r>
              <a:rPr lang="ru-RU" sz="2100" dirty="0" smtClean="0"/>
              <a:t>RS-Т</a:t>
            </a:r>
            <a:r>
              <a:rPr lang="ru-RU" sz="2100" dirty="0"/>
              <a:t>); </a:t>
            </a:r>
            <a:endParaRPr lang="ru-RU" sz="2100" dirty="0" smtClean="0"/>
          </a:p>
          <a:p>
            <a:pPr lvl="1">
              <a:buFont typeface="Wingdings" pitchFamily="2" charset="2"/>
              <a:buChar char="Ø"/>
            </a:pPr>
            <a:r>
              <a:rPr lang="ru-RU" sz="2100" dirty="0" smtClean="0"/>
              <a:t>разнообразные </a:t>
            </a:r>
            <a:r>
              <a:rPr lang="ru-RU" sz="2100" dirty="0"/>
              <a:t>патологические изменения зубца Т (чаще отрицательный симметричный и заостренный коронарный зубец Т); </a:t>
            </a:r>
          </a:p>
          <a:p>
            <a:pPr lvl="1">
              <a:buFont typeface="Wingdings" pitchFamily="2" charset="2"/>
              <a:buChar char="Ø"/>
            </a:pPr>
            <a:r>
              <a:rPr lang="ru-RU" sz="2100" dirty="0" smtClean="0"/>
              <a:t>появление </a:t>
            </a:r>
            <a:r>
              <a:rPr lang="ru-RU" sz="2100" dirty="0"/>
              <a:t>этих изменений на ЭКГ после длительного и интенсивного болевого приступа и их сохранение в течение </a:t>
            </a:r>
            <a:r>
              <a:rPr lang="ru-RU" sz="2100" dirty="0" smtClean="0"/>
              <a:t>2-5 </a:t>
            </a:r>
            <a:r>
              <a:rPr lang="ru-RU" sz="2100" dirty="0" err="1"/>
              <a:t>нед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90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Другие инструментальные методы исследования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Трансторакальная</a:t>
            </a:r>
            <a:r>
              <a:rPr lang="ru-RU" b="1" dirty="0"/>
              <a:t> эхокардиография </a:t>
            </a:r>
            <a:r>
              <a:rPr lang="ru-RU" dirty="0"/>
              <a:t>используется для диагностики острого ИМ (выявление зон </a:t>
            </a:r>
            <a:r>
              <a:rPr lang="ru-RU" dirty="0" err="1"/>
              <a:t>гипо</a:t>
            </a:r>
            <a:r>
              <a:rPr lang="ru-RU" dirty="0"/>
              <a:t>- и </a:t>
            </a:r>
            <a:r>
              <a:rPr lang="ru-RU" dirty="0" err="1"/>
              <a:t>акинеза</a:t>
            </a:r>
            <a:r>
              <a:rPr lang="ru-RU" dirty="0"/>
              <a:t>), оценки гемодинамических и структурных нарушений, а также выявления осложнений. Оптимальные сроки проведения – первые сутки.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Обзорная рентгенография органов грудной клетки</a:t>
            </a:r>
            <a:r>
              <a:rPr lang="ru-RU" dirty="0"/>
              <a:t> – с целью дифференциальной диагностики, выявления сопутствующих заболеваний и/или осложнений. Если выполняется компьютерная томография органов грудной полости, обзорная рентгенография органов грудной клетки не требуется.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Магнитно-резонансная томография (МРТ) сердца с контрастированием </a:t>
            </a:r>
            <a:r>
              <a:rPr lang="ru-RU" dirty="0"/>
              <a:t>может рассматриваться в качестве дополнительного метода для уточнения локализации и объема поражения миокарда при относительно небольших его размерах, а также для дифференциальной диагностики поражений миокарда – при наличии технической возможности. Не является рутинным методом обследования пациентов.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err="1"/>
              <a:t>Коронароангиография</a:t>
            </a:r>
            <a:r>
              <a:rPr lang="ru-RU" b="1" dirty="0"/>
              <a:t> </a:t>
            </a:r>
            <a:r>
              <a:rPr lang="ru-RU" dirty="0"/>
              <a:t>Основная задача метода – обнаружение острой окклюзии или осложненного стеноза КА для последующего устранения этого поражения с помощью ЧКВ (или обхода места окклюзии с помощью операции КШ)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30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Критерии диагностики острого ИМ 1 и 2 </a:t>
            </a:r>
            <a:r>
              <a:rPr lang="ru-RU" sz="3100" b="1" dirty="0" smtClean="0">
                <a:solidFill>
                  <a:srgbClr val="FF0000"/>
                </a:solidFill>
              </a:rPr>
              <a:t>типов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Повышение </a:t>
            </a:r>
            <a:r>
              <a:rPr lang="ru-RU" dirty="0"/>
              <a:t>и/или снижение концентрации сердечного </a:t>
            </a:r>
            <a:r>
              <a:rPr lang="ru-RU" dirty="0" err="1"/>
              <a:t>тропонина</a:t>
            </a:r>
            <a:r>
              <a:rPr lang="ru-RU" dirty="0"/>
              <a:t> в </a:t>
            </a:r>
            <a:r>
              <a:rPr lang="ru-RU" dirty="0" smtClean="0"/>
              <a:t>крови </a:t>
            </a:r>
            <a:r>
              <a:rPr lang="ru-RU" dirty="0"/>
              <a:t>в сочетании с хотя бы одним критерием острой ишемии миокарда:</a:t>
            </a:r>
          </a:p>
          <a:p>
            <a:pPr algn="just"/>
            <a:r>
              <a:rPr lang="ru-RU" dirty="0"/>
              <a:t>симптомы ишемии миокарда;</a:t>
            </a:r>
          </a:p>
          <a:p>
            <a:pPr algn="just"/>
            <a:r>
              <a:rPr lang="ru-RU" dirty="0"/>
              <a:t>остро возникшие (или предположительно остро возникшие) ишемические изменения на ЭКГ;</a:t>
            </a:r>
          </a:p>
          <a:p>
            <a:pPr algn="just"/>
            <a:r>
              <a:rPr lang="ru-RU" dirty="0"/>
              <a:t>появление патологических зубцов Q на ЭКГ;</a:t>
            </a:r>
          </a:p>
          <a:p>
            <a:pPr algn="just"/>
            <a:r>
              <a:rPr lang="ru-RU" dirty="0"/>
              <a:t>подтверждение с помощью методов визуализации наличия новых участков миокарда с потерей жизнеспособности или нарушением локальной сократимости, характерных для ишемической этиологии;</a:t>
            </a:r>
          </a:p>
          <a:p>
            <a:pPr algn="just"/>
            <a:r>
              <a:rPr lang="ru-RU" dirty="0"/>
              <a:t>выявление </a:t>
            </a:r>
            <a:r>
              <a:rPr lang="ru-RU" dirty="0" err="1"/>
              <a:t>внутрикоронарного</a:t>
            </a:r>
            <a:r>
              <a:rPr lang="ru-RU" dirty="0"/>
              <a:t> тромбоза при коронарной ангиографии или </a:t>
            </a:r>
            <a:r>
              <a:rPr lang="ru-RU" dirty="0" err="1"/>
              <a:t>атеротромбоза</a:t>
            </a:r>
            <a:r>
              <a:rPr lang="ru-RU" dirty="0"/>
              <a:t> </a:t>
            </a:r>
            <a:r>
              <a:rPr lang="ru-RU" dirty="0" smtClean="0"/>
              <a:t>на аутопсии.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224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dirty="0" smtClean="0"/>
              <a:t>Лечение имеет особенности в зависимости от наличия или отсутствия </a:t>
            </a:r>
            <a:r>
              <a:rPr lang="ru-RU" sz="3800" dirty="0"/>
              <a:t>подъема сегмента </a:t>
            </a:r>
            <a:r>
              <a:rPr lang="en-US" sz="3800" dirty="0"/>
              <a:t>ST </a:t>
            </a:r>
            <a:r>
              <a:rPr lang="ru-RU" sz="3800" dirty="0" smtClean="0"/>
              <a:t>(ИМ с подъемом сегмента </a:t>
            </a:r>
            <a:r>
              <a:rPr lang="en-US" sz="3800" dirty="0" smtClean="0"/>
              <a:t>ST </a:t>
            </a:r>
            <a:r>
              <a:rPr lang="ru-RU" sz="3800" dirty="0" smtClean="0"/>
              <a:t>(</a:t>
            </a:r>
            <a:r>
              <a:rPr lang="ru-RU" sz="3800" dirty="0" err="1" smtClean="0"/>
              <a:t>ИМпST</a:t>
            </a:r>
            <a:r>
              <a:rPr lang="ru-RU" sz="3800" dirty="0" smtClean="0"/>
              <a:t>) и без подъема (</a:t>
            </a:r>
            <a:r>
              <a:rPr lang="ru-RU" sz="3800" dirty="0" err="1" smtClean="0"/>
              <a:t>ИМбпST</a:t>
            </a:r>
            <a:r>
              <a:rPr lang="ru-RU" sz="3800" dirty="0" smtClean="0"/>
              <a:t>))</a:t>
            </a:r>
            <a:endParaRPr lang="ru-RU" sz="3800" dirty="0"/>
          </a:p>
          <a:p>
            <a:pPr marL="0" indent="0" algn="just">
              <a:buNone/>
            </a:pPr>
            <a:r>
              <a:rPr lang="ru-RU" sz="3800" b="1" u="sng" dirty="0" smtClean="0"/>
              <a:t> </a:t>
            </a:r>
          </a:p>
          <a:p>
            <a:pPr marL="0" indent="0" algn="just">
              <a:buNone/>
            </a:pPr>
            <a:r>
              <a:rPr lang="ru-RU" sz="3800" b="1" u="sng" dirty="0" smtClean="0"/>
              <a:t>Основные </a:t>
            </a:r>
            <a:r>
              <a:rPr lang="ru-RU" sz="3800" b="1" u="sng" dirty="0"/>
              <a:t>принципы лечения </a:t>
            </a:r>
            <a:r>
              <a:rPr lang="ru-RU" sz="3800" b="1" u="sng" dirty="0" err="1"/>
              <a:t>ИМпST</a:t>
            </a:r>
            <a:endParaRPr lang="ru-RU" sz="3800" u="sng" dirty="0"/>
          </a:p>
          <a:p>
            <a:pPr marL="0" indent="0" algn="just">
              <a:buNone/>
            </a:pPr>
            <a:r>
              <a:rPr lang="ru-RU" sz="3800" dirty="0" err="1"/>
              <a:t>Реперфузионная</a:t>
            </a:r>
            <a:r>
              <a:rPr lang="ru-RU" sz="3800" dirty="0"/>
              <a:t> терапия – ключевой метод лечения. Все пациенты с </a:t>
            </a:r>
            <a:r>
              <a:rPr lang="ru-RU" sz="3800" dirty="0" err="1"/>
              <a:t>ИМпST</a:t>
            </a:r>
            <a:r>
              <a:rPr lang="ru-RU" sz="3800" dirty="0"/>
              <a:t> должны рассматриваться как кандидаты на </a:t>
            </a:r>
            <a:r>
              <a:rPr lang="ru-RU" sz="3800" dirty="0" err="1"/>
              <a:t>реперфузию</a:t>
            </a:r>
            <a:r>
              <a:rPr lang="ru-RU" sz="3800" dirty="0"/>
              <a:t> (восстановление кровотока в </a:t>
            </a:r>
            <a:r>
              <a:rPr lang="ru-RU" sz="3800" dirty="0" smtClean="0"/>
              <a:t>пораженной </a:t>
            </a:r>
            <a:r>
              <a:rPr lang="ru-RU" sz="3800" dirty="0"/>
              <a:t>коронарной артерии) сразу после установления диагноза. </a:t>
            </a:r>
            <a:r>
              <a:rPr lang="ru-RU" sz="3800" dirty="0" err="1"/>
              <a:t>Реперфузионное</a:t>
            </a:r>
            <a:r>
              <a:rPr lang="ru-RU" sz="3800" dirty="0"/>
              <a:t> лечение предусматривает использование двух стратегий: первичного ЧКВ и </a:t>
            </a:r>
            <a:r>
              <a:rPr lang="ru-RU" sz="3800" dirty="0" err="1"/>
              <a:t>фармакоинвазивного</a:t>
            </a:r>
            <a:r>
              <a:rPr lang="ru-RU" sz="3800" dirty="0"/>
              <a:t> подхода, включающего последовательное применение </a:t>
            </a:r>
            <a:r>
              <a:rPr lang="ru-RU" sz="3800" dirty="0" err="1" smtClean="0"/>
              <a:t>тромболитической</a:t>
            </a:r>
            <a:r>
              <a:rPr lang="ru-RU" sz="3800" dirty="0" smtClean="0"/>
              <a:t> терапии </a:t>
            </a:r>
            <a:r>
              <a:rPr lang="ru-RU" sz="3800" dirty="0"/>
              <a:t>и ЧКВ. Выбор между этими двумя стратегиями определяется, прежде всего, доступностью подразделений, способных организовать своевременное ЧКВ.</a:t>
            </a:r>
          </a:p>
          <a:p>
            <a:pPr marL="0" indent="0" algn="just">
              <a:buNone/>
            </a:pPr>
            <a:endParaRPr lang="ru-RU" sz="3800" b="1" u="sng" dirty="0" smtClean="0"/>
          </a:p>
          <a:p>
            <a:pPr marL="0" indent="0" algn="just">
              <a:buNone/>
            </a:pPr>
            <a:r>
              <a:rPr lang="ru-RU" sz="3800" b="1" u="sng" dirty="0" smtClean="0"/>
              <a:t>Определение </a:t>
            </a:r>
            <a:r>
              <a:rPr lang="ru-RU" sz="3800" b="1" u="sng" dirty="0"/>
              <a:t>стратегии </a:t>
            </a:r>
            <a:r>
              <a:rPr lang="ru-RU" sz="3800" b="1" u="sng" dirty="0" err="1"/>
              <a:t>реперфузионной</a:t>
            </a:r>
            <a:r>
              <a:rPr lang="ru-RU" sz="3800" b="1" u="sng" dirty="0"/>
              <a:t> терапии:</a:t>
            </a:r>
          </a:p>
          <a:p>
            <a:pPr marL="400050" lvl="1" indent="0" algn="just">
              <a:buNone/>
            </a:pPr>
            <a:r>
              <a:rPr lang="ru-RU" sz="3800" dirty="0"/>
              <a:t>(А) Стратегия первичного ЧКВ, если ожидаемое время от постановки диагноза до начала процедуры менее 120 минут. ЧКВ обеспечивает более полное восстановление кровотока по сравнению с </a:t>
            </a:r>
            <a:r>
              <a:rPr lang="ru-RU" sz="3800" dirty="0" err="1"/>
              <a:t>тромболитической</a:t>
            </a:r>
            <a:r>
              <a:rPr lang="ru-RU" sz="3800" dirty="0"/>
              <a:t> терапией и связано с меньшим риском геморрагических осложнений.</a:t>
            </a:r>
          </a:p>
          <a:p>
            <a:pPr marL="400050" lvl="1" indent="0" algn="just">
              <a:buNone/>
            </a:pPr>
            <a:r>
              <a:rPr lang="ru-RU" sz="3800" dirty="0" smtClean="0"/>
              <a:t>(</a:t>
            </a:r>
            <a:r>
              <a:rPr lang="ru-RU" sz="3800" dirty="0"/>
              <a:t>Б) </a:t>
            </a:r>
            <a:r>
              <a:rPr lang="ru-RU" sz="3800" dirty="0" err="1"/>
              <a:t>Тромболитическая</a:t>
            </a:r>
            <a:r>
              <a:rPr lang="ru-RU" sz="3800" dirty="0"/>
              <a:t> терапия (если нет противопоказаний) при невозможности своевременного выполнения первичного ЧКВ. Рекомендуются </a:t>
            </a:r>
            <a:r>
              <a:rPr lang="ru-RU" sz="3800" dirty="0" err="1"/>
              <a:t>фибринолитические</a:t>
            </a:r>
            <a:r>
              <a:rPr lang="ru-RU" sz="3800" dirty="0"/>
              <a:t> агенты, такие как </a:t>
            </a:r>
            <a:r>
              <a:rPr lang="ru-RU" sz="3800" dirty="0" err="1"/>
              <a:t>тенектеплаза</a:t>
            </a:r>
            <a:r>
              <a:rPr lang="ru-RU" sz="3800" dirty="0"/>
              <a:t>, </a:t>
            </a:r>
            <a:r>
              <a:rPr lang="ru-RU" sz="3800" dirty="0" err="1"/>
              <a:t>альтеплаза</a:t>
            </a:r>
            <a:r>
              <a:rPr lang="ru-RU" sz="3800" dirty="0"/>
              <a:t> или </a:t>
            </a:r>
            <a:r>
              <a:rPr lang="ru-RU" sz="3800" dirty="0" err="1"/>
              <a:t>ретеплаза</a:t>
            </a:r>
            <a:r>
              <a:rPr lang="ru-RU" sz="3800" dirty="0"/>
              <a:t>. ТЛТ должна быть начата как можно раньше, предпочтительно на </a:t>
            </a:r>
            <a:r>
              <a:rPr lang="ru-RU" sz="3800" dirty="0" err="1"/>
              <a:t>догоспитальном</a:t>
            </a:r>
            <a:r>
              <a:rPr lang="ru-RU" sz="3800" dirty="0"/>
              <a:t> этапе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5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/>
              <a:t>Медикаментозная терапия включает: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/>
              <a:t>Купирование </a:t>
            </a:r>
            <a:r>
              <a:rPr lang="ru-RU" sz="2000" b="1" dirty="0"/>
              <a:t>боли. </a:t>
            </a:r>
            <a:r>
              <a:rPr lang="ru-RU" sz="2000" dirty="0"/>
              <a:t>Классическим средством купирования боли у больных ИМ является применение наркотических анальгетиков. Основной препарат для обезболивания – морфин. </a:t>
            </a:r>
            <a:r>
              <a:rPr lang="ru-RU" sz="2000" dirty="0" smtClean="0"/>
              <a:t>Дополнительно </a:t>
            </a:r>
            <a:r>
              <a:rPr lang="ru-RU" sz="2000" dirty="0"/>
              <a:t>при сохраняющемся болевом синдроме может быть использована </a:t>
            </a:r>
            <a:r>
              <a:rPr lang="ru-RU" sz="2000" dirty="0" err="1"/>
              <a:t>нейролептанальгезия</a:t>
            </a:r>
            <a:r>
              <a:rPr lang="ru-RU" sz="2000" dirty="0"/>
              <a:t> (сочетание наркотического анальгетика </a:t>
            </a:r>
            <a:r>
              <a:rPr lang="ru-RU" sz="2000" dirty="0" err="1"/>
              <a:t>фентанила</a:t>
            </a:r>
            <a:r>
              <a:rPr lang="ru-RU" sz="2000" dirty="0"/>
              <a:t> с нейролептиком </a:t>
            </a:r>
            <a:r>
              <a:rPr lang="ru-RU" sz="2000" dirty="0" err="1"/>
              <a:t>дроперидолом</a:t>
            </a:r>
            <a:r>
              <a:rPr lang="ru-RU" sz="2000" dirty="0"/>
              <a:t>), закись </a:t>
            </a:r>
            <a:r>
              <a:rPr lang="ru-RU" sz="2000" dirty="0" smtClean="0"/>
              <a:t>азота.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2. </a:t>
            </a:r>
            <a:r>
              <a:rPr lang="ru-RU" sz="2000" b="1" dirty="0" err="1"/>
              <a:t>Антитромбоцитарные</a:t>
            </a:r>
            <a:r>
              <a:rPr lang="ru-RU" sz="2000" b="1" dirty="0"/>
              <a:t> средства </a:t>
            </a:r>
            <a:r>
              <a:rPr lang="ru-RU" sz="2000" dirty="0"/>
              <a:t>– для снижения риска смерти, сосудистой смерти, повторного ИМ и ишемического инсульта назначаются всем пациентам (вне зависимости от стратегии лечения).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Ацетилсалициловая кислота (АСК) назначается для быстрого эффекта сначала в нагрузочной дозе (250 мг разжевать), а затем в поддерживающей  дозе (75-100 мг) на неопределенно долгий срок 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 течение 12 месяцев пациенты, перенесшие ИМ, получают двойную </a:t>
            </a:r>
            <a:r>
              <a:rPr lang="ru-RU" sz="2000" dirty="0" err="1" smtClean="0"/>
              <a:t>антиагрегантную</a:t>
            </a:r>
            <a:r>
              <a:rPr lang="ru-RU" sz="2000" dirty="0" smtClean="0"/>
              <a:t> </a:t>
            </a:r>
            <a:r>
              <a:rPr lang="ru-RU" sz="2000" dirty="0"/>
              <a:t>терапию: помимо АСК в схему лечения включают </a:t>
            </a:r>
            <a:r>
              <a:rPr lang="ru-RU" sz="2000" dirty="0" smtClean="0"/>
              <a:t>2-й </a:t>
            </a:r>
            <a:r>
              <a:rPr lang="ru-RU" sz="2000" dirty="0" err="1" smtClean="0"/>
              <a:t>антиагрегант</a:t>
            </a:r>
            <a:r>
              <a:rPr lang="ru-RU" sz="2000" dirty="0" smtClean="0"/>
              <a:t> (</a:t>
            </a:r>
            <a:r>
              <a:rPr lang="ru-RU" sz="2000" dirty="0" err="1" smtClean="0"/>
              <a:t>клопидогрел</a:t>
            </a:r>
            <a:r>
              <a:rPr lang="ru-RU" sz="2000" dirty="0"/>
              <a:t>, </a:t>
            </a:r>
            <a:r>
              <a:rPr lang="ru-RU" sz="2000" dirty="0" err="1"/>
              <a:t>тикагрелол</a:t>
            </a:r>
            <a:r>
              <a:rPr lang="ru-RU" sz="2000" dirty="0"/>
              <a:t>). Выбор препарата определяется стратегией лечения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36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Патогенез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200" dirty="0"/>
              <a:t>Можно выделить 4 основных механизма острой или хронической ишемии миокарда: </a:t>
            </a:r>
            <a:endParaRPr lang="ru-RU" sz="4200" dirty="0" smtClean="0"/>
          </a:p>
          <a:p>
            <a:pPr marL="0" indent="0" algn="just">
              <a:buNone/>
            </a:pPr>
            <a:endParaRPr lang="ru-RU" sz="4200" dirty="0"/>
          </a:p>
          <a:p>
            <a:pPr marL="514350" indent="-514350" algn="just">
              <a:buAutoNum type="arabicPeriod"/>
            </a:pPr>
            <a:r>
              <a:rPr lang="ru-RU" sz="4200" dirty="0" smtClean="0"/>
              <a:t>Сужение </a:t>
            </a:r>
            <a:r>
              <a:rPr lang="ru-RU" sz="4200" dirty="0"/>
              <a:t>проксимальных (</a:t>
            </a:r>
            <a:r>
              <a:rPr lang="ru-RU" sz="4200" dirty="0" err="1"/>
              <a:t>эпикардиальных</a:t>
            </a:r>
            <a:r>
              <a:rPr lang="ru-RU" sz="4200" dirty="0"/>
              <a:t>) КА атеросклеротической бляшкой с ограничением коронарного кровотока и/или его функционального резерва</a:t>
            </a:r>
            <a:r>
              <a:rPr lang="ru-RU" sz="4200" b="1" dirty="0"/>
              <a:t> («фиксированный стеноз»). </a:t>
            </a:r>
            <a:endParaRPr lang="ru-RU" sz="4200" b="1" dirty="0" smtClean="0"/>
          </a:p>
          <a:p>
            <a:pPr marL="514350" indent="-514350" algn="just">
              <a:buAutoNum type="arabicPeriod"/>
            </a:pPr>
            <a:r>
              <a:rPr lang="ru-RU" sz="4200" dirty="0" smtClean="0"/>
              <a:t>Выраженный </a:t>
            </a:r>
            <a:r>
              <a:rPr lang="ru-RU" sz="4200" dirty="0"/>
              <a:t>спазм КА </a:t>
            </a:r>
            <a:r>
              <a:rPr lang="ru-RU" sz="4200" b="1" dirty="0"/>
              <a:t>(«динамический стеноз»). </a:t>
            </a:r>
            <a:r>
              <a:rPr lang="ru-RU" sz="4200" dirty="0"/>
              <a:t>Спазм КА у больных ИБС может затрагивать как крупные (</a:t>
            </a:r>
            <a:r>
              <a:rPr lang="ru-RU" sz="4200" dirty="0" err="1"/>
              <a:t>эпикардиальные</a:t>
            </a:r>
            <a:r>
              <a:rPr lang="ru-RU" sz="4200" dirty="0"/>
              <a:t>), так и </a:t>
            </a:r>
            <a:r>
              <a:rPr lang="ru-RU" sz="4200" dirty="0" err="1"/>
              <a:t>интрамуральные</a:t>
            </a:r>
            <a:r>
              <a:rPr lang="ru-RU" sz="4200" dirty="0"/>
              <a:t> резистивные венечные сосуды. Этот </a:t>
            </a:r>
            <a:r>
              <a:rPr lang="ru-RU" sz="4200" dirty="0" smtClean="0"/>
              <a:t>механизм </a:t>
            </a:r>
            <a:r>
              <a:rPr lang="ru-RU" sz="4200" dirty="0"/>
              <a:t>коронарной недостаточности связан главным образом с нарушением метаболической и нейрогуморальной регуляции коронарного </a:t>
            </a:r>
            <a:r>
              <a:rPr lang="ru-RU" sz="4200" dirty="0" smtClean="0"/>
              <a:t>кровотока.</a:t>
            </a:r>
          </a:p>
          <a:p>
            <a:pPr marL="514350" indent="-514350" algn="just">
              <a:buAutoNum type="arabicPeriod"/>
            </a:pPr>
            <a:r>
              <a:rPr lang="ru-RU" sz="4200" dirty="0" smtClean="0"/>
              <a:t>Тромбоз КА.</a:t>
            </a:r>
          </a:p>
          <a:p>
            <a:pPr marL="514350" indent="-514350" algn="just">
              <a:buAutoNum type="arabicPeriod"/>
            </a:pPr>
            <a:r>
              <a:rPr lang="ru-RU" sz="4200" dirty="0" smtClean="0"/>
              <a:t>Микроваскулярная </a:t>
            </a:r>
            <a:r>
              <a:rPr lang="ru-RU" sz="4200" dirty="0"/>
              <a:t>дисфункция. </a:t>
            </a:r>
            <a:endParaRPr lang="ru-RU" sz="4200" dirty="0" smtClean="0"/>
          </a:p>
          <a:p>
            <a:pPr marL="514350" indent="-514350" algn="just">
              <a:buAutoNum type="arabicPeriod"/>
            </a:pPr>
            <a:endParaRPr lang="ru-RU" sz="4200" dirty="0"/>
          </a:p>
          <a:p>
            <a:pPr marL="0" indent="0" algn="just">
              <a:buNone/>
            </a:pPr>
            <a:r>
              <a:rPr lang="ru-RU" sz="4200" dirty="0"/>
              <a:t>Возможно сочетание действий нескольких из этих механизмов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</a:rPr>
              <a:t>3. Антикоагулянты </a:t>
            </a:r>
            <a:r>
              <a:rPr lang="ru-RU" sz="2000" dirty="0">
                <a:solidFill>
                  <a:prstClr val="black"/>
                </a:solidFill>
              </a:rPr>
              <a:t>– для профилактика и лечения артериальных или венозных тромбозов и тромбоэмболий. Как правило, в течение госпитализации используют </a:t>
            </a:r>
            <a:r>
              <a:rPr lang="ru-RU" sz="2000" dirty="0" err="1">
                <a:solidFill>
                  <a:prstClr val="black"/>
                </a:solidFill>
              </a:rPr>
              <a:t>нефракционированный</a:t>
            </a:r>
            <a:r>
              <a:rPr lang="ru-RU" sz="2000" dirty="0">
                <a:solidFill>
                  <a:prstClr val="black"/>
                </a:solidFill>
              </a:rPr>
              <a:t> гепарин под контролем </a:t>
            </a:r>
            <a:r>
              <a:rPr lang="ru-RU" sz="2000" dirty="0" smtClean="0">
                <a:solidFill>
                  <a:prstClr val="black"/>
                </a:solidFill>
              </a:rPr>
              <a:t>АЧТВ.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</a:rPr>
              <a:t>4. Антиишемические препараты. </a:t>
            </a:r>
            <a:r>
              <a:rPr lang="ru-RU" sz="2000" dirty="0">
                <a:solidFill>
                  <a:prstClr val="black"/>
                </a:solidFill>
              </a:rPr>
              <a:t>Благодаря эффективной гемодинамической разгрузке сердца, они способствуют ограничению размеров ИМ, в первую очередь размеров периинфарктной зоны. Наиболее целесообразно назначение двух групп ЛС: β-</a:t>
            </a:r>
            <a:r>
              <a:rPr lang="ru-RU" sz="2000" dirty="0" err="1">
                <a:solidFill>
                  <a:prstClr val="black"/>
                </a:solidFill>
              </a:rPr>
              <a:t>адреноблокаторов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 smtClean="0">
                <a:solidFill>
                  <a:prstClr val="black"/>
                </a:solidFill>
              </a:rPr>
              <a:t>метопролол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бисопролол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карведилол</a:t>
            </a:r>
            <a:r>
              <a:rPr lang="ru-RU" sz="2000" dirty="0">
                <a:solidFill>
                  <a:prstClr val="black"/>
                </a:solidFill>
              </a:rPr>
              <a:t>) и нитратов (нитроглицерин в/в).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5. </a:t>
            </a:r>
            <a:r>
              <a:rPr lang="ru-RU" sz="2000" b="1" dirty="0">
                <a:solidFill>
                  <a:prstClr val="black"/>
                </a:solidFill>
              </a:rPr>
              <a:t>Блокаторы ренин-</a:t>
            </a:r>
            <a:r>
              <a:rPr lang="ru-RU" sz="2000" b="1" dirty="0" err="1">
                <a:solidFill>
                  <a:prstClr val="black"/>
                </a:solidFill>
              </a:rPr>
              <a:t>ангиотензин</a:t>
            </a:r>
            <a:r>
              <a:rPr lang="ru-RU" sz="2000" b="1" dirty="0">
                <a:solidFill>
                  <a:prstClr val="black"/>
                </a:solidFill>
              </a:rPr>
              <a:t>-</a:t>
            </a:r>
            <a:r>
              <a:rPr lang="ru-RU" sz="2000" b="1" dirty="0" err="1">
                <a:solidFill>
                  <a:prstClr val="black"/>
                </a:solidFill>
              </a:rPr>
              <a:t>альдостероновой</a:t>
            </a:r>
            <a:r>
              <a:rPr lang="ru-RU" sz="2000" b="1" dirty="0">
                <a:solidFill>
                  <a:prstClr val="black"/>
                </a:solidFill>
              </a:rPr>
              <a:t> системы </a:t>
            </a:r>
            <a:r>
              <a:rPr lang="ru-RU" sz="2000" dirty="0">
                <a:solidFill>
                  <a:prstClr val="black"/>
                </a:solidFill>
              </a:rPr>
              <a:t>(</a:t>
            </a:r>
            <a:r>
              <a:rPr lang="ru-RU" sz="2000" dirty="0" err="1">
                <a:solidFill>
                  <a:prstClr val="black"/>
                </a:solidFill>
              </a:rPr>
              <a:t>иАПФ</a:t>
            </a:r>
            <a:r>
              <a:rPr lang="ru-RU" sz="2000" dirty="0">
                <a:solidFill>
                  <a:prstClr val="black"/>
                </a:solidFill>
              </a:rPr>
              <a:t>/БРА</a:t>
            </a:r>
            <a:r>
              <a:rPr lang="en-US" sz="2000" dirty="0">
                <a:solidFill>
                  <a:prstClr val="black"/>
                </a:solidFill>
              </a:rPr>
              <a:t>II</a:t>
            </a:r>
            <a:r>
              <a:rPr lang="ru-RU" sz="2000" dirty="0">
                <a:solidFill>
                  <a:prstClr val="black"/>
                </a:solidFill>
              </a:rPr>
              <a:t>) – для предотвращения дисфункции ЛЖ, сердечной недостаточности и смерти.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6</a:t>
            </a:r>
            <a:r>
              <a:rPr lang="ru-RU" sz="2000" b="1" dirty="0">
                <a:solidFill>
                  <a:prstClr val="black"/>
                </a:solidFill>
              </a:rPr>
              <a:t>. Коррекция гипоксемии</a:t>
            </a:r>
            <a:r>
              <a:rPr lang="ru-RU" sz="2000" dirty="0">
                <a:solidFill>
                  <a:prstClr val="black"/>
                </a:solidFill>
              </a:rPr>
              <a:t>. Оксигенотерапия при наличии гипоксемии (степень насыщения гемоглобина крови кислородом (SpO2) &lt; 90% или парциальное давление кислорода в артериальной крови (PaO2) &lt; 60 мм рт. </a:t>
            </a:r>
            <a:r>
              <a:rPr lang="ru-RU" sz="2000" dirty="0" err="1">
                <a:solidFill>
                  <a:prstClr val="black"/>
                </a:solidFill>
              </a:rPr>
              <a:t>cт</a:t>
            </a:r>
            <a:r>
              <a:rPr lang="ru-RU" sz="2000" dirty="0">
                <a:solidFill>
                  <a:prstClr val="black"/>
                </a:solidFill>
              </a:rPr>
              <a:t>.)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</a:rPr>
              <a:t>7. </a:t>
            </a:r>
            <a:r>
              <a:rPr lang="ru-RU" sz="2000" b="1" dirty="0" err="1">
                <a:solidFill>
                  <a:prstClr val="black"/>
                </a:solidFill>
              </a:rPr>
              <a:t>Статины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(</a:t>
            </a:r>
            <a:r>
              <a:rPr lang="ru-RU" sz="2000" dirty="0" err="1">
                <a:solidFill>
                  <a:prstClr val="black"/>
                </a:solidFill>
              </a:rPr>
              <a:t>аторвастатин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розувастатин</a:t>
            </a:r>
            <a:r>
              <a:rPr lang="ru-RU" sz="2000" dirty="0">
                <a:solidFill>
                  <a:prstClr val="black"/>
                </a:solidFill>
              </a:rPr>
              <a:t>): назначаются для коррекции липидного обмена.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</a:rPr>
              <a:t>8. Коррекция других факторов риска.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690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t"/>
          <a:lstStyle/>
          <a:p>
            <a:pPr marL="0" indent="0">
              <a:buNone/>
            </a:pPr>
            <a:r>
              <a:rPr lang="ru-RU" sz="2400" b="1" u="sng" dirty="0"/>
              <a:t>Основные принципы лечения </a:t>
            </a:r>
            <a:r>
              <a:rPr lang="ru-RU" sz="2400" b="1" u="sng" dirty="0" err="1"/>
              <a:t>ИМбпST</a:t>
            </a:r>
            <a:endParaRPr lang="ru-RU" sz="2400" b="1" u="sng" dirty="0"/>
          </a:p>
          <a:p>
            <a:pPr algn="just"/>
            <a:r>
              <a:rPr lang="ru-RU" sz="2400" dirty="0"/>
              <a:t>Неотложная инвазивная стратегия – диагностическая КАГ в первые 2 часа после госпитализации для решения вопроса о </a:t>
            </a:r>
            <a:r>
              <a:rPr lang="ru-RU" sz="2400" dirty="0" err="1"/>
              <a:t>реваскуляризации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Медикаментозная </a:t>
            </a:r>
            <a:r>
              <a:rPr lang="ru-RU" sz="2400" dirty="0" smtClean="0"/>
              <a:t>терапия </a:t>
            </a:r>
            <a:r>
              <a:rPr lang="ru-RU" sz="2400" dirty="0"/>
              <a:t>аналогичная </a:t>
            </a:r>
            <a:r>
              <a:rPr lang="ru-RU" sz="2400" dirty="0" err="1"/>
              <a:t>ИМпST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9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352927" cy="5721499"/>
          </a:xfrm>
        </p:spPr>
      </p:pic>
    </p:spTree>
    <p:extLst>
      <p:ext uri="{BB962C8B-B14F-4D97-AF65-F5344CB8AC3E}">
        <p14:creationId xmlns:p14="http://schemas.microsoft.com/office/powerpoint/2010/main" val="948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Классификация ИБС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/>
              <a:t>1. Внезапная сердечная смерть (первичная остановка сердца). </a:t>
            </a:r>
          </a:p>
          <a:p>
            <a:pPr marL="0" indent="0">
              <a:buNone/>
            </a:pPr>
            <a:r>
              <a:rPr lang="ru-RU" sz="3600" dirty="0"/>
              <a:t>2. Стенокардия. </a:t>
            </a:r>
          </a:p>
          <a:p>
            <a:pPr marL="400050" lvl="1" indent="0">
              <a:buNone/>
            </a:pPr>
            <a:r>
              <a:rPr lang="ru-RU" sz="3600" dirty="0"/>
              <a:t>2.1. Стабильная стенокардия напряжения (с указанием функционального класса от I до IV). </a:t>
            </a:r>
          </a:p>
          <a:p>
            <a:pPr marL="400050" lvl="1" indent="0">
              <a:buNone/>
            </a:pPr>
            <a:r>
              <a:rPr lang="ru-RU" sz="3600" dirty="0"/>
              <a:t>2.2. Нестабильная стенокардия: </a:t>
            </a:r>
          </a:p>
          <a:p>
            <a:pPr marL="800100" lvl="2" indent="0">
              <a:buNone/>
            </a:pPr>
            <a:r>
              <a:rPr lang="ru-RU" sz="3600" dirty="0"/>
              <a:t>2.2.1. Впервые возникшая стенокардия (ВВС). </a:t>
            </a:r>
          </a:p>
          <a:p>
            <a:pPr marL="800100" lvl="2" indent="0">
              <a:buNone/>
            </a:pPr>
            <a:r>
              <a:rPr lang="ru-RU" sz="3600" dirty="0"/>
              <a:t>2.2.2. Прогрессирующая стенокардия (ПС). </a:t>
            </a:r>
          </a:p>
          <a:p>
            <a:pPr marL="800100" lvl="2" indent="0">
              <a:buNone/>
            </a:pPr>
            <a:r>
              <a:rPr lang="ru-RU" sz="3600" dirty="0"/>
              <a:t>2.2.3. Ранняя постинфарктная или послеоперационная стенокардия. </a:t>
            </a:r>
          </a:p>
          <a:p>
            <a:pPr marL="400050" lvl="1" indent="0">
              <a:buNone/>
            </a:pPr>
            <a:r>
              <a:rPr lang="ru-RU" sz="3600" dirty="0"/>
              <a:t>2.3. Спонтанная (вазоспастическая, вариантная, </a:t>
            </a:r>
            <a:r>
              <a:rPr lang="ru-RU" sz="3600" dirty="0" err="1"/>
              <a:t>Принцметала</a:t>
            </a:r>
            <a:r>
              <a:rPr lang="ru-RU" sz="3600" dirty="0"/>
              <a:t>) стенокардия. </a:t>
            </a:r>
          </a:p>
          <a:p>
            <a:pPr marL="0" indent="0">
              <a:buNone/>
            </a:pPr>
            <a:r>
              <a:rPr lang="ru-RU" sz="3600" dirty="0"/>
              <a:t>3. </a:t>
            </a:r>
            <a:r>
              <a:rPr lang="ru-RU" sz="3600" dirty="0" err="1"/>
              <a:t>Безболевая</a:t>
            </a:r>
            <a:r>
              <a:rPr lang="ru-RU" sz="3600" dirty="0"/>
              <a:t> ишемия миокарда. </a:t>
            </a:r>
          </a:p>
          <a:p>
            <a:pPr marL="0" indent="0">
              <a:buNone/>
            </a:pPr>
            <a:r>
              <a:rPr lang="ru-RU" sz="3600" dirty="0"/>
              <a:t>4. Микроваскулярная стенокардия («синдром Х»). </a:t>
            </a:r>
          </a:p>
          <a:p>
            <a:pPr marL="0" indent="0">
              <a:buNone/>
            </a:pPr>
            <a:r>
              <a:rPr lang="ru-RU" sz="3600" dirty="0"/>
              <a:t>5. Инфаркт </a:t>
            </a:r>
            <a:r>
              <a:rPr lang="ru-RU" sz="3600" dirty="0" smtClean="0"/>
              <a:t>миокарда: </a:t>
            </a:r>
          </a:p>
          <a:p>
            <a:pPr marL="400050" lvl="1" indent="0">
              <a:buNone/>
            </a:pPr>
            <a:r>
              <a:rPr lang="ru-RU" sz="3600" dirty="0" smtClean="0"/>
              <a:t>5.1</a:t>
            </a:r>
            <a:r>
              <a:rPr lang="ru-RU" sz="3600" dirty="0"/>
              <a:t>. Инфаркт миокарда с зубцом Q (крупноочаговый, трансмуральный). </a:t>
            </a:r>
          </a:p>
          <a:p>
            <a:pPr marL="400050" lvl="1" indent="0">
              <a:buNone/>
            </a:pPr>
            <a:r>
              <a:rPr lang="ru-RU" sz="3600" dirty="0"/>
              <a:t>5.2. Инфаркт миокарда без зубца Q (мелкоочаговый). </a:t>
            </a:r>
          </a:p>
          <a:p>
            <a:pPr marL="0" indent="0">
              <a:buNone/>
            </a:pPr>
            <a:r>
              <a:rPr lang="ru-RU" sz="3600" dirty="0"/>
              <a:t>6. Постинфарктный кардиосклероз. </a:t>
            </a:r>
          </a:p>
          <a:p>
            <a:pPr marL="0" indent="0">
              <a:buNone/>
            </a:pPr>
            <a:r>
              <a:rPr lang="ru-RU" sz="3600" dirty="0"/>
              <a:t>7. Сердечная недостаточность (с указанием формы и стадии). </a:t>
            </a:r>
          </a:p>
          <a:p>
            <a:pPr marL="0" indent="0">
              <a:buNone/>
            </a:pPr>
            <a:r>
              <a:rPr lang="ru-RU" sz="3600" dirty="0"/>
              <a:t>8. Нарушения сердечного ритма и проводимости (с указанием формы).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Ишемическая болезнь сердца в большинстве случаев протекает с периодами </a:t>
            </a:r>
            <a:r>
              <a:rPr lang="ru-RU" b="1" dirty="0" smtClean="0"/>
              <a:t>стабильного течения </a:t>
            </a:r>
            <a:r>
              <a:rPr lang="ru-RU" b="1" dirty="0"/>
              <a:t>заболевания и </a:t>
            </a:r>
            <a:r>
              <a:rPr lang="ru-RU" b="1" dirty="0" smtClean="0"/>
              <a:t>обострения. </a:t>
            </a:r>
          </a:p>
          <a:p>
            <a:pPr marL="0" indent="0" algn="just">
              <a:buNone/>
            </a:pPr>
            <a:r>
              <a:rPr lang="ru-RU" b="1" u="sng" dirty="0" smtClean="0"/>
              <a:t>Периоды </a:t>
            </a:r>
            <a:r>
              <a:rPr lang="ru-RU" b="1" u="sng" dirty="0"/>
              <a:t>стабильного течения</a:t>
            </a:r>
            <a:r>
              <a:rPr lang="ru-RU" b="1" dirty="0"/>
              <a:t> </a:t>
            </a:r>
            <a:r>
              <a:rPr lang="ru-RU" dirty="0"/>
              <a:t>характеризуются постепенным увеличением размеров атеросклеротических бляшек, </a:t>
            </a:r>
            <a:r>
              <a:rPr lang="ru-RU" dirty="0" smtClean="0"/>
              <a:t>суживающих просвет </a:t>
            </a:r>
            <a:r>
              <a:rPr lang="ru-RU" dirty="0"/>
              <a:t>КА, медленным прогрессированием фиброза сердечной мышцы и компенсаторной гипертрофии </a:t>
            </a:r>
            <a:r>
              <a:rPr lang="ru-RU" dirty="0" err="1"/>
              <a:t>кардиомиоцитов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Клинически </a:t>
            </a:r>
            <a:r>
              <a:rPr lang="ru-RU" dirty="0"/>
              <a:t>в этот период наблюдается стабильная стенокардия напряжения или другие формы транзиторной болевой или </a:t>
            </a:r>
            <a:r>
              <a:rPr lang="ru-RU" dirty="0" err="1"/>
              <a:t>безболевой</a:t>
            </a:r>
            <a:r>
              <a:rPr lang="ru-RU" dirty="0"/>
              <a:t> </a:t>
            </a:r>
            <a:r>
              <a:rPr lang="ru-RU" dirty="0" smtClean="0"/>
              <a:t>ишемии миокарда, </a:t>
            </a:r>
            <a:r>
              <a:rPr lang="ru-RU" dirty="0"/>
              <a:t>а в части случаев – медленное прогрессирование сердечной недостаточности и нарушений сердечного ритма и проводимости.</a:t>
            </a:r>
          </a:p>
          <a:p>
            <a:pPr marL="0" indent="0" algn="just">
              <a:buNone/>
            </a:pPr>
            <a:r>
              <a:rPr lang="ru-RU" b="1" u="sng" dirty="0"/>
              <a:t>Периоды обострения ИБС</a:t>
            </a:r>
            <a:r>
              <a:rPr lang="ru-RU" dirty="0"/>
              <a:t> характеризуются сравнительно быстрым </a:t>
            </a:r>
            <a:r>
              <a:rPr lang="ru-RU" dirty="0" smtClean="0"/>
              <a:t>формированием «осложненной» </a:t>
            </a:r>
            <a:r>
              <a:rPr lang="ru-RU" dirty="0"/>
              <a:t>атеросклеротической бляшки с нарушением целостности </a:t>
            </a:r>
            <a:r>
              <a:rPr lang="ru-RU" dirty="0" smtClean="0"/>
              <a:t>ее фиброзной </a:t>
            </a:r>
            <a:r>
              <a:rPr lang="ru-RU" dirty="0"/>
              <a:t>оболочки (разрывы, эрозии) и образованием на месте повреждений пристеночного или </a:t>
            </a:r>
            <a:r>
              <a:rPr lang="ru-RU" dirty="0" err="1"/>
              <a:t>окклюзирующего</a:t>
            </a:r>
            <a:r>
              <a:rPr lang="ru-RU" dirty="0"/>
              <a:t> просвет сосуда тромба.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зависимости от скорости формирования и размеров тромба, продолжительности его существования в просвете сосуда, степени ограничения коронарного кровотока, выраженности коллатерального кровотока и других факторов клинически обострение ИБС проявляется: </a:t>
            </a:r>
            <a:r>
              <a:rPr lang="ru-RU" dirty="0" smtClean="0"/>
              <a:t>нестабильной стенокардией, развитием инфаркта миокарда или внезапной сердечной смертью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23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Морфологические изменения в коронарных артериях при стабильном и нестабильном течении ишемической болезни сердца.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80920" cy="4752528"/>
          </a:xfrm>
        </p:spPr>
      </p:pic>
    </p:spTree>
    <p:extLst>
      <p:ext uri="{BB962C8B-B14F-4D97-AF65-F5344CB8AC3E}">
        <p14:creationId xmlns:p14="http://schemas.microsoft.com/office/powerpoint/2010/main" val="4232295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5647</Words>
  <Application>Microsoft Office PowerPoint</Application>
  <PresentationFormat>Экран (4:3)</PresentationFormat>
  <Paragraphs>360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ФГБОУ ВО ОрГМУ Минздрава России кафедра госпитальной терапии им. Р.Г. Межебовского</vt:lpstr>
      <vt:lpstr>Презентация PowerPoint</vt:lpstr>
      <vt:lpstr>Этиология</vt:lpstr>
      <vt:lpstr>Факторы риска ИБС:</vt:lpstr>
      <vt:lpstr>Патогенез</vt:lpstr>
      <vt:lpstr>Презентация PowerPoint</vt:lpstr>
      <vt:lpstr>Классификация ИБС:</vt:lpstr>
      <vt:lpstr>Презентация PowerPoint</vt:lpstr>
      <vt:lpstr>Морфологические изменения в коронарных артериях при стабильном и нестабильном течении ишемической болезни сердца. </vt:lpstr>
      <vt:lpstr>Стабильная стенокардия напряжения Особенности патогенеза </vt:lpstr>
      <vt:lpstr>Клиническая картина</vt:lpstr>
      <vt:lpstr>Презентация PowerPoint</vt:lpstr>
      <vt:lpstr>Презентация PowerPoint</vt:lpstr>
      <vt:lpstr>Презентация PowerPoint</vt:lpstr>
      <vt:lpstr>Физикальное обследование во время приступа стенокардии. Во время приступа стенокардии больные, как правило, немногословны и неподвижны, локализацию боли указывают ладонью или кулаком, прижатым к грудине (симптом Левина). Если боль возникла во время ходьбы, больные останавливаются на несколько минут, если ночью – садятся в постели. Нередко во время приступа отмечается испуганное или страдальческое выражение лица, бледность кожных покровов. </vt:lpstr>
      <vt:lpstr>Лабораторная диагностика</vt:lpstr>
      <vt:lpstr>Инструментальная диагностика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Спонтанная (вариантная, вазоспастическая) стенокардия. </vt:lpstr>
      <vt:lpstr>Презентация PowerPoint</vt:lpstr>
      <vt:lpstr>Презентация PowerPoint</vt:lpstr>
      <vt:lpstr>Презентация PowerPoint</vt:lpstr>
      <vt:lpstr>Классификация инфаркта миокарда: </vt:lpstr>
      <vt:lpstr>Презентация PowerPoint</vt:lpstr>
      <vt:lpstr>Презентация PowerPoint</vt:lpstr>
      <vt:lpstr>Презентация PowerPoint</vt:lpstr>
      <vt:lpstr>Клиническая картина «неосложненного» инфаркта миокарда с зубцом Q</vt:lpstr>
      <vt:lpstr>Презентация PowerPoint</vt:lpstr>
      <vt:lpstr>Презентация PowerPoint</vt:lpstr>
      <vt:lpstr>Особенности клинической картины инфаркта миокарда без зубца Q</vt:lpstr>
      <vt:lpstr>Лабораторная диагностика </vt:lpstr>
      <vt:lpstr>Электрокардиография</vt:lpstr>
      <vt:lpstr>Динамика изменения ЭКГ по стадиям</vt:lpstr>
      <vt:lpstr>Электрокардиография</vt:lpstr>
      <vt:lpstr>Другие инструментальные методы исследования</vt:lpstr>
      <vt:lpstr>Критерии диагностики острого ИМ 1 и 2 типов</vt:lpstr>
      <vt:lpstr>Лечение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</dc:title>
  <dc:creator>dom</dc:creator>
  <cp:lastModifiedBy>Microsoft Office</cp:lastModifiedBy>
  <cp:revision>54</cp:revision>
  <dcterms:created xsi:type="dcterms:W3CDTF">2025-12-17T19:38:14Z</dcterms:created>
  <dcterms:modified xsi:type="dcterms:W3CDTF">2025-12-22T03:33:32Z</dcterms:modified>
</cp:coreProperties>
</file>