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305" r:id="rId5"/>
    <p:sldId id="259" r:id="rId6"/>
    <p:sldId id="260" r:id="rId7"/>
    <p:sldId id="307" r:id="rId8"/>
    <p:sldId id="261" r:id="rId9"/>
    <p:sldId id="308" r:id="rId10"/>
    <p:sldId id="262" r:id="rId11"/>
    <p:sldId id="311" r:id="rId12"/>
    <p:sldId id="309" r:id="rId13"/>
    <p:sldId id="310" r:id="rId14"/>
    <p:sldId id="263" r:id="rId15"/>
    <p:sldId id="312" r:id="rId16"/>
    <p:sldId id="313" r:id="rId17"/>
    <p:sldId id="314" r:id="rId18"/>
    <p:sldId id="315" r:id="rId19"/>
    <p:sldId id="316" r:id="rId20"/>
    <p:sldId id="264" r:id="rId21"/>
    <p:sldId id="265" r:id="rId22"/>
    <p:sldId id="266" r:id="rId23"/>
    <p:sldId id="268" r:id="rId24"/>
    <p:sldId id="270" r:id="rId25"/>
    <p:sldId id="272" r:id="rId26"/>
    <p:sldId id="274" r:id="rId27"/>
    <p:sldId id="317" r:id="rId28"/>
    <p:sldId id="318" r:id="rId29"/>
    <p:sldId id="275" r:id="rId30"/>
    <p:sldId id="276" r:id="rId31"/>
    <p:sldId id="288"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5A10580-AD31-4B8F-8448-55A666AC1725}"/>
              </a:ext>
            </a:extLst>
          </p:cNvPr>
          <p:cNvSpPr>
            <a:spLocks noGrp="1"/>
          </p:cNvSpPr>
          <p:nvPr>
            <p:ph type="dt" sz="half" idx="10"/>
          </p:nvPr>
        </p:nvSpPr>
        <p:spPr/>
        <p:txBody>
          <a:bodyPr/>
          <a:lstStyle/>
          <a:p>
            <a:fld id="{0DAF61AA-5A98-4049-A93E-477E5505141A}" type="datetimeFigureOut">
              <a:rPr lang="en-US" smtClean="0"/>
              <a:t>12/22/2025</a:t>
            </a:fld>
            <a:endParaRPr lang="en-US" dirty="0"/>
          </a:p>
        </p:txBody>
      </p:sp>
      <p:sp>
        <p:nvSpPr>
          <p:cNvPr id="5" name="Footer Placeholder 4">
            <a:extLst>
              <a:ext uri="{FF2B5EF4-FFF2-40B4-BE49-F238E27FC236}">
                <a16:creationId xmlns:a16="http://schemas.microsoft.com/office/drawing/2014/main" xmlns=""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3586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80919F-FDDD-42FB-8422-A0665D558D00}"/>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5" name="Footer Placeholder 4">
            <a:extLst>
              <a:ext uri="{FF2B5EF4-FFF2-40B4-BE49-F238E27FC236}">
                <a16:creationId xmlns:a16="http://schemas.microsoft.com/office/drawing/2014/main" xmlns=""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940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6846397-BBD2-4426-B1F5-FD6EA3CDC866}"/>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5" name="Footer Placeholder 4">
            <a:extLst>
              <a:ext uri="{FF2B5EF4-FFF2-40B4-BE49-F238E27FC236}">
                <a16:creationId xmlns:a16="http://schemas.microsoft.com/office/drawing/2014/main" xmlns=""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7283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4A3A50-B922-45BE-945D-7ED3EBD83F7C}"/>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5" name="Footer Placeholder 4">
            <a:extLst>
              <a:ext uri="{FF2B5EF4-FFF2-40B4-BE49-F238E27FC236}">
                <a16:creationId xmlns:a16="http://schemas.microsoft.com/office/drawing/2014/main" xmlns=""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326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2FCA372-3F42-4113-A73B-5FDCF93CB5BC}"/>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5" name="Footer Placeholder 4">
            <a:extLst>
              <a:ext uri="{FF2B5EF4-FFF2-40B4-BE49-F238E27FC236}">
                <a16:creationId xmlns:a16="http://schemas.microsoft.com/office/drawing/2014/main" xmlns=""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6045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C074146-2374-4321-AEBB-3E9B09D7796D}"/>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6" name="Footer Placeholder 5">
            <a:extLst>
              <a:ext uri="{FF2B5EF4-FFF2-40B4-BE49-F238E27FC236}">
                <a16:creationId xmlns:a16="http://schemas.microsoft.com/office/drawing/2014/main" xmlns=""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56637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2A6EB-0285-4FA4-A00C-A7F716084FD3}"/>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8" name="Footer Placeholder 7">
            <a:extLst>
              <a:ext uri="{FF2B5EF4-FFF2-40B4-BE49-F238E27FC236}">
                <a16:creationId xmlns:a16="http://schemas.microsoft.com/office/drawing/2014/main" xmlns=""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776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72C8E6-49D6-46A5-8DC3-B0D8E683C9CB}"/>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4" name="Footer Placeholder 3">
            <a:extLst>
              <a:ext uri="{FF2B5EF4-FFF2-40B4-BE49-F238E27FC236}">
                <a16:creationId xmlns:a16="http://schemas.microsoft.com/office/drawing/2014/main" xmlns=""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9919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FBDCB94-13E9-41CB-88F0-D30A1791DCBA}"/>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3" name="Footer Placeholder 2">
            <a:extLst>
              <a:ext uri="{FF2B5EF4-FFF2-40B4-BE49-F238E27FC236}">
                <a16:creationId xmlns:a16="http://schemas.microsoft.com/office/drawing/2014/main" xmlns=""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0933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9EED06C-E016-489C-8863-EA1BE998BC48}"/>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6" name="Footer Placeholder 5">
            <a:extLst>
              <a:ext uri="{FF2B5EF4-FFF2-40B4-BE49-F238E27FC236}">
                <a16:creationId xmlns:a16="http://schemas.microsoft.com/office/drawing/2014/main" xmlns=""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9365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5C400-0D13-495F-8C4E-EC3CDF5F22AF}"/>
              </a:ext>
            </a:extLst>
          </p:cNvPr>
          <p:cNvSpPr>
            <a:spLocks noGrp="1"/>
          </p:cNvSpPr>
          <p:nvPr>
            <p:ph type="dt" sz="half" idx="10"/>
          </p:nvPr>
        </p:nvSpPr>
        <p:spPr/>
        <p:txBody>
          <a:bodyPr/>
          <a:lstStyle/>
          <a:p>
            <a:fld id="{0DAF61AA-5A98-4049-A93E-477E5505141A}" type="datetimeFigureOut">
              <a:rPr lang="en-US" smtClean="0"/>
              <a:t>12/22/2025</a:t>
            </a:fld>
            <a:endParaRPr lang="en-US"/>
          </a:p>
        </p:txBody>
      </p:sp>
      <p:sp>
        <p:nvSpPr>
          <p:cNvPr id="6" name="Footer Placeholder 5">
            <a:extLst>
              <a:ext uri="{FF2B5EF4-FFF2-40B4-BE49-F238E27FC236}">
                <a16:creationId xmlns:a16="http://schemas.microsoft.com/office/drawing/2014/main" xmlns=""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6367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xmlns=""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xmlns=""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xmlns=""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xmlns=""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xmlns=""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xmlns=""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xmlns=""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xmlns=""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xmlns=""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xmlns=""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xmlns=""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xmlns=""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xmlns=""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xmlns=""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12/22/2025</a:t>
            </a:fld>
            <a:endParaRPr lang="en-US" dirty="0"/>
          </a:p>
        </p:txBody>
      </p:sp>
      <p:sp>
        <p:nvSpPr>
          <p:cNvPr id="5" name="Footer Placeholder 4">
            <a:extLst>
              <a:ext uri="{FF2B5EF4-FFF2-40B4-BE49-F238E27FC236}">
                <a16:creationId xmlns:a16="http://schemas.microsoft.com/office/drawing/2014/main" xmlns=""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xmlns=""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85997191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ukomorje24.ru/etiologiya-vnebolnichnyh-pnevmoniy-u-detey" TargetMode="External"/><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myslide.ru/presentation/1597850176_pnevmoni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yslide.ru/presentation/skachat-sindromy-porazheniya-legki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slide.ru/presentation/skachat-sindromy-porazheniya-legkix"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stokawino.ru/pravostoronnyaya-pnevmoniya-legkih"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1BC67A1-175E-439E-85E2-88911C119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xmlns="" id="{94A7B82C-30F1-42B4-BE36-3DB42DD517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12">
            <a:extLst>
              <a:ext uri="{FF2B5EF4-FFF2-40B4-BE49-F238E27FC236}">
                <a16:creationId xmlns:a16="http://schemas.microsoft.com/office/drawing/2014/main" xmlns="" id="{43CA1578-CEEB-41BB-8068-C0DA02C36C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3">
            <a:extLst>
              <a:ext uri="{FF2B5EF4-FFF2-40B4-BE49-F238E27FC236}">
                <a16:creationId xmlns:a16="http://schemas.microsoft.com/office/drawing/2014/main" xmlns="" id="{598C9C42-0849-4948-8F9D-F79B316DB1E3}"/>
              </a:ext>
            </a:extLst>
          </p:cNvPr>
          <p:cNvPicPr>
            <a:picLocks noChangeAspect="1"/>
          </p:cNvPicPr>
          <p:nvPr/>
        </p:nvPicPr>
        <p:blipFill rotWithShape="1">
          <a:blip r:embed="rId2">
            <a:alphaModFix amt="70000"/>
          </a:blip>
          <a:srcRect t="22214" r="-1" b="2781"/>
          <a:stretch/>
        </p:blipFill>
        <p:spPr>
          <a:xfrm>
            <a:off x="93173" y="88709"/>
            <a:ext cx="12188932" cy="6856614"/>
          </a:xfrm>
          <a:prstGeom prst="rect">
            <a:avLst/>
          </a:prstGeom>
        </p:spPr>
      </p:pic>
      <p:grpSp>
        <p:nvGrpSpPr>
          <p:cNvPr id="55" name="Top Left">
            <a:extLst>
              <a:ext uri="{FF2B5EF4-FFF2-40B4-BE49-F238E27FC236}">
                <a16:creationId xmlns:a16="http://schemas.microsoft.com/office/drawing/2014/main" xmlns="" id="{7DF11618-754F-4C58-94AD-F7AA3530D6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a:off x="-125493" y="145598"/>
            <a:ext cx="5104732" cy="4853749"/>
            <a:chOff x="3538537" y="995362"/>
            <a:chExt cx="5104732" cy="4853749"/>
          </a:xfrm>
          <a:noFill/>
        </p:grpSpPr>
        <p:sp>
          <p:nvSpPr>
            <p:cNvPr id="16" name="Freeform: Shape 15">
              <a:extLst>
                <a:ext uri="{FF2B5EF4-FFF2-40B4-BE49-F238E27FC236}">
                  <a16:creationId xmlns:a16="http://schemas.microsoft.com/office/drawing/2014/main" xmlns="" id="{454C1B16-3C93-4003-88AD-F74DAD18C8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xmlns="" id="{2E65E8AD-ED51-4874-AABA-DDA0C15978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xmlns="" id="{78E5C306-3C29-4BD3-97E1-DCA86FF3E0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xmlns="" id="{0B2BA2F3-A842-4EA4-8CB8-FD66BD1CEE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xmlns="" id="{11968F54-9FAB-433B-B990-0552F58E04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21" name="Graphic 3">
              <a:extLst>
                <a:ext uri="{FF2B5EF4-FFF2-40B4-BE49-F238E27FC236}">
                  <a16:creationId xmlns:a16="http://schemas.microsoft.com/office/drawing/2014/main" xmlns="" id="{7DF11618-754F-4C58-94AD-F7AA3530D6A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3538537" y="995362"/>
              <a:ext cx="3521990" cy="2074884"/>
              <a:chOff x="3538537" y="995362"/>
              <a:chExt cx="3521990" cy="2074884"/>
            </a:xfrm>
            <a:noFill/>
          </p:grpSpPr>
          <p:sp>
            <p:nvSpPr>
              <p:cNvPr id="34" name="Freeform: Shape 33">
                <a:extLst>
                  <a:ext uri="{FF2B5EF4-FFF2-40B4-BE49-F238E27FC236}">
                    <a16:creationId xmlns:a16="http://schemas.microsoft.com/office/drawing/2014/main" xmlns="" id="{F890D7E4-2E90-4189-AA14-2693B94739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xmlns="" id="{3D53848D-8416-4C24-A2D1-CB2D5EF4B1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xmlns="" id="{D5C6ABEA-3701-4591-9F7A-DF96C707B2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xmlns="" id="{8BABF3D0-6D14-430A-8648-AA359FF6D4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xmlns="" id="{7C04F5C9-F7C6-4B5D-AA5A-252D9DDBAB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xmlns="" id="{7337B922-7D88-47CA-A9FD-0841B3735E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22" name="Freeform: Shape 21">
              <a:extLst>
                <a:ext uri="{FF2B5EF4-FFF2-40B4-BE49-F238E27FC236}">
                  <a16:creationId xmlns:a16="http://schemas.microsoft.com/office/drawing/2014/main" xmlns="" id="{3099EA02-8097-44CE-ABA3-D27A4AA008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xmlns="" id="{77B9352D-F916-42DA-A39C-C6F0C72BB0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xmlns="" id="{BBECF786-5D3B-4D7B-941E-FE96E64787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xmlns="" id="{FF19012F-4A59-4866-B2D1-60B1A896B6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xmlns="" id="{FA9DE6B4-5329-41C6-9FB0-2E88732A10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xmlns="" id="{D5B645CC-35E5-4026-A374-3213D01731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xmlns="" id="{C17ABE3A-3743-4935-8680-30474904B8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xmlns="" id="{C35BA021-8EE3-4AAC-886D-84BD02C5D5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xmlns="" id="{474FDD7A-185B-4C48-925E-B353DDF0AC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xmlns="" id="{AECAF353-692D-4440-A095-A282E677A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xmlns="" id="{68A28F31-C1FD-4B00-8A52-48952AB443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xmlns="" id="{E1E3F6DD-B482-497A-843E-010612C85F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xmlns="" id="{A5761FD8-9CFD-4F5A-AB69-F179306BCD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xmlns="" id="{853A7FDC-72AB-4F06-8A0A-EE5BE087D7B9}"/>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xmlns="" id="{4F1A41BD-2192-490D-9C88-AB9D242927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xmlns="" id="{C2F4F134-CBCA-4B59-8D8A-AEF12063F7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xmlns="" id="{6399BC90-16E2-4AAD-9BB1-6FECCA22B7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xmlns="" id="{393E4470-E7B4-49CF-9EEF-4F40E31F36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xmlns="" id="{E25ED4C5-C452-433A-9E42-979F52F8B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xmlns="" id="{40B2D17D-9313-4262-BB14-4030DE2915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xmlns="" id="{33B17B98-027F-4155-A5F5-FED5D0F73C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xmlns="" id="{01EB1739-4A5E-4811-8CCC-6E261D2921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Заголовок 1">
            <a:extLst>
              <a:ext uri="{FF2B5EF4-FFF2-40B4-BE49-F238E27FC236}">
                <a16:creationId xmlns:a16="http://schemas.microsoft.com/office/drawing/2014/main" xmlns="" id="{4BC2B8C7-B0E0-4927-A549-6C0B7C9D06BF}"/>
              </a:ext>
            </a:extLst>
          </p:cNvPr>
          <p:cNvSpPr>
            <a:spLocks noGrp="1"/>
          </p:cNvSpPr>
          <p:nvPr>
            <p:ph type="ctrTitle"/>
          </p:nvPr>
        </p:nvSpPr>
        <p:spPr>
          <a:xfrm>
            <a:off x="176823" y="332504"/>
            <a:ext cx="11760432" cy="3800072"/>
          </a:xfrm>
        </p:spPr>
        <p:txBody>
          <a:bodyPr>
            <a:normAutofit fontScale="90000"/>
          </a:bodyPr>
          <a:lstStyle/>
          <a:p>
            <a:r>
              <a:rPr lang="ru-RU" sz="3200" dirty="0">
                <a:solidFill>
                  <a:srgbClr val="FFFFFF"/>
                </a:solidFill>
                <a:latin typeface="Times New Roman" panose="02020603050405020304" pitchFamily="18" charset="0"/>
                <a:cs typeface="Times New Roman" panose="02020603050405020304" pitchFamily="18" charset="0"/>
              </a:rPr>
              <a:t>ФГБОУ ВО </a:t>
            </a:r>
            <a:r>
              <a:rPr lang="ru-RU" sz="3200" dirty="0" err="1">
                <a:solidFill>
                  <a:srgbClr val="FFFFFF"/>
                </a:solidFill>
                <a:latin typeface="Times New Roman" panose="02020603050405020304" pitchFamily="18" charset="0"/>
                <a:cs typeface="Times New Roman" panose="02020603050405020304" pitchFamily="18" charset="0"/>
              </a:rPr>
              <a:t>ОрГМУ</a:t>
            </a:r>
            <a:r>
              <a:rPr lang="ru-RU" sz="3200" dirty="0">
                <a:solidFill>
                  <a:srgbClr val="FFFFFF"/>
                </a:solidFill>
                <a:latin typeface="Times New Roman" panose="02020603050405020304" pitchFamily="18" charset="0"/>
                <a:cs typeface="Times New Roman" panose="02020603050405020304" pitchFamily="18" charset="0"/>
              </a:rPr>
              <a:t> Минздрава России</a:t>
            </a:r>
            <a:br>
              <a:rPr lang="ru-RU" sz="3200" dirty="0">
                <a:solidFill>
                  <a:srgbClr val="FFFFFF"/>
                </a:solidFill>
                <a:latin typeface="Times New Roman" panose="02020603050405020304" pitchFamily="18" charset="0"/>
                <a:cs typeface="Times New Roman" panose="02020603050405020304" pitchFamily="18" charset="0"/>
              </a:rPr>
            </a:br>
            <a:r>
              <a:rPr lang="ru-RU" sz="3200" dirty="0">
                <a:solidFill>
                  <a:srgbClr val="FFFFFF"/>
                </a:solidFill>
                <a:latin typeface="Times New Roman" panose="02020603050405020304" pitchFamily="18" charset="0"/>
                <a:cs typeface="Times New Roman" panose="02020603050405020304" pitchFamily="18" charset="0"/>
              </a:rPr>
              <a:t>кафедра госпитальной терапии им. Р. Г. </a:t>
            </a:r>
            <a:r>
              <a:rPr lang="ru-RU" sz="3200" dirty="0" err="1">
                <a:solidFill>
                  <a:srgbClr val="FFFFFF"/>
                </a:solidFill>
                <a:latin typeface="Times New Roman" panose="02020603050405020304" pitchFamily="18" charset="0"/>
                <a:cs typeface="Times New Roman" panose="02020603050405020304" pitchFamily="18" charset="0"/>
              </a:rPr>
              <a:t>Межебовского</a:t>
            </a:r>
            <a:r>
              <a:rPr lang="ru-RU" sz="3600" dirty="0">
                <a:solidFill>
                  <a:srgbClr val="FFFFFF"/>
                </a:solidFill>
                <a:latin typeface="Times New Roman" panose="02020603050405020304" pitchFamily="18" charset="0"/>
                <a:cs typeface="Times New Roman" panose="02020603050405020304" pitchFamily="18" charset="0"/>
              </a:rPr>
              <a:t/>
            </a:r>
            <a:br>
              <a:rPr lang="ru-RU" sz="3600" dirty="0">
                <a:solidFill>
                  <a:srgbClr val="FFFFFF"/>
                </a:solidFill>
                <a:latin typeface="Times New Roman" panose="02020603050405020304" pitchFamily="18" charset="0"/>
                <a:cs typeface="Times New Roman" panose="02020603050405020304" pitchFamily="18" charset="0"/>
              </a:rPr>
            </a:br>
            <a:r>
              <a:rPr lang="ru-RU" sz="2800" dirty="0">
                <a:solidFill>
                  <a:srgbClr val="FFFFFF"/>
                </a:solidFill>
                <a:latin typeface="Times New Roman" panose="02020603050405020304" pitchFamily="18" charset="0"/>
                <a:cs typeface="Times New Roman" panose="02020603050405020304" pitchFamily="18" charset="0"/>
              </a:rPr>
              <a:t>педиатрический факультет</a:t>
            </a:r>
            <a:br>
              <a:rPr lang="ru-RU" sz="2800" dirty="0">
                <a:solidFill>
                  <a:srgbClr val="FFFFFF"/>
                </a:solidFill>
                <a:latin typeface="Times New Roman" panose="02020603050405020304" pitchFamily="18" charset="0"/>
                <a:cs typeface="Times New Roman" panose="02020603050405020304" pitchFamily="18" charset="0"/>
              </a:rPr>
            </a:br>
            <a:r>
              <a:rPr lang="ru-RU" sz="2800" dirty="0">
                <a:solidFill>
                  <a:srgbClr val="FFFFFF"/>
                </a:solidFill>
                <a:latin typeface="Times New Roman" panose="02020603050405020304" pitchFamily="18" charset="0"/>
                <a:cs typeface="Times New Roman" panose="02020603050405020304" pitchFamily="18" charset="0"/>
              </a:rPr>
              <a:t>дисциплина</a:t>
            </a:r>
            <a:r>
              <a:rPr lang="ru-RU" sz="2800">
                <a:solidFill>
                  <a:srgbClr val="FFFFFF"/>
                </a:solidFill>
                <a:latin typeface="Times New Roman" panose="02020603050405020304" pitchFamily="18" charset="0"/>
                <a:cs typeface="Times New Roman" panose="02020603050405020304" pitchFamily="18" charset="0"/>
              </a:rPr>
              <a:t>: «Внутренние болезни»</a:t>
            </a:r>
            <a:r>
              <a:rPr lang="ru-RU" sz="3600" dirty="0">
                <a:solidFill>
                  <a:srgbClr val="FFFFFF"/>
                </a:solidFill>
                <a:latin typeface="Times New Roman" panose="02020603050405020304" pitchFamily="18" charset="0"/>
                <a:cs typeface="Times New Roman" panose="02020603050405020304" pitchFamily="18" charset="0"/>
              </a:rPr>
              <a:t/>
            </a:r>
            <a:br>
              <a:rPr lang="ru-RU" sz="3600" dirty="0">
                <a:solidFill>
                  <a:srgbClr val="FFFFFF"/>
                </a:solidFill>
                <a:latin typeface="Times New Roman" panose="02020603050405020304" pitchFamily="18" charset="0"/>
                <a:cs typeface="Times New Roman" panose="02020603050405020304" pitchFamily="18" charset="0"/>
              </a:rPr>
            </a:br>
            <a:r>
              <a:rPr lang="ru-RU" sz="3600" dirty="0">
                <a:solidFill>
                  <a:srgbClr val="FFFFFF"/>
                </a:solidFill>
                <a:latin typeface="Times New Roman" panose="02020603050405020304" pitchFamily="18" charset="0"/>
                <a:cs typeface="Times New Roman" panose="02020603050405020304" pitchFamily="18" charset="0"/>
              </a:rPr>
              <a:t/>
            </a:r>
            <a:br>
              <a:rPr lang="ru-RU" sz="3600" dirty="0">
                <a:solidFill>
                  <a:srgbClr val="FFFFFF"/>
                </a:solidFill>
                <a:latin typeface="Times New Roman" panose="02020603050405020304" pitchFamily="18" charset="0"/>
                <a:cs typeface="Times New Roman" panose="02020603050405020304" pitchFamily="18" charset="0"/>
              </a:rPr>
            </a:br>
            <a:r>
              <a:rPr lang="ru-RU" sz="3600" dirty="0">
                <a:solidFill>
                  <a:srgbClr val="FFFFFF"/>
                </a:solidFill>
                <a:latin typeface="Times New Roman" panose="02020603050405020304" pitchFamily="18" charset="0"/>
                <a:cs typeface="Times New Roman" panose="02020603050405020304" pitchFamily="18" charset="0"/>
              </a:rPr>
              <a:t/>
            </a:r>
            <a:br>
              <a:rPr lang="ru-RU" sz="3600" dirty="0">
                <a:solidFill>
                  <a:srgbClr val="FFFFFF"/>
                </a:solidFill>
                <a:latin typeface="Times New Roman" panose="02020603050405020304" pitchFamily="18" charset="0"/>
                <a:cs typeface="Times New Roman" panose="02020603050405020304" pitchFamily="18" charset="0"/>
              </a:rPr>
            </a:br>
            <a:r>
              <a:rPr lang="ru-RU" sz="3600" dirty="0">
                <a:solidFill>
                  <a:srgbClr val="FFFFFF"/>
                </a:solidFill>
                <a:latin typeface="Times New Roman" panose="02020603050405020304" pitchFamily="18" charset="0"/>
                <a:cs typeface="Times New Roman" panose="02020603050405020304" pitchFamily="18" charset="0"/>
              </a:rPr>
              <a:t>Пневмонии</a:t>
            </a:r>
            <a:br>
              <a:rPr lang="ru-RU" sz="3600" dirty="0">
                <a:solidFill>
                  <a:srgbClr val="FFFFFF"/>
                </a:solidFill>
                <a:latin typeface="Times New Roman" panose="02020603050405020304" pitchFamily="18" charset="0"/>
                <a:cs typeface="Times New Roman" panose="02020603050405020304" pitchFamily="18" charset="0"/>
              </a:rPr>
            </a:br>
            <a:endParaRPr lang="ru-RU" sz="3600" dirty="0">
              <a:solidFill>
                <a:srgbClr val="FFFFFF"/>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72EC6FF5-20E5-4338-9A82-59740D34BE1B}"/>
              </a:ext>
            </a:extLst>
          </p:cNvPr>
          <p:cNvSpPr>
            <a:spLocks noGrp="1"/>
          </p:cNvSpPr>
          <p:nvPr>
            <p:ph type="subTitle" idx="1"/>
          </p:nvPr>
        </p:nvSpPr>
        <p:spPr>
          <a:xfrm>
            <a:off x="4561995" y="5718051"/>
            <a:ext cx="7375259" cy="730397"/>
          </a:xfrm>
        </p:spPr>
        <p:txBody>
          <a:bodyPr>
            <a:normAutofit/>
          </a:bodyPr>
          <a:lstStyle/>
          <a:p>
            <a:pPr algn="r"/>
            <a:r>
              <a:rPr lang="ru-RU" dirty="0">
                <a:solidFill>
                  <a:srgbClr val="FFFFFF"/>
                </a:solidFill>
                <a:latin typeface="Times New Roman" panose="02020603050405020304" pitchFamily="18" charset="0"/>
                <a:cs typeface="Times New Roman" panose="02020603050405020304" pitchFamily="18" charset="0"/>
              </a:rPr>
              <a:t>Лектор: </a:t>
            </a:r>
            <a:r>
              <a:rPr lang="ru-RU" sz="2000" dirty="0">
                <a:solidFill>
                  <a:srgbClr val="FFFFFF"/>
                </a:solidFill>
                <a:latin typeface="Times New Roman" panose="02020603050405020304" pitchFamily="18" charset="0"/>
                <a:cs typeface="Times New Roman" panose="02020603050405020304" pitchFamily="18" charset="0"/>
              </a:rPr>
              <a:t>доцент</a:t>
            </a:r>
            <a:r>
              <a:rPr lang="ru-RU" dirty="0">
                <a:solidFill>
                  <a:srgbClr val="FFFFFF"/>
                </a:solidFill>
                <a:latin typeface="Times New Roman" panose="02020603050405020304" pitchFamily="18" charset="0"/>
                <a:cs typeface="Times New Roman" panose="02020603050405020304" pitchFamily="18" charset="0"/>
              </a:rPr>
              <a:t>, </a:t>
            </a:r>
            <a:r>
              <a:rPr lang="ru-RU" sz="2000" dirty="0">
                <a:solidFill>
                  <a:srgbClr val="FFFFFF"/>
                </a:solidFill>
                <a:latin typeface="Times New Roman" panose="02020603050405020304" pitchFamily="18" charset="0"/>
                <a:cs typeface="Times New Roman" panose="02020603050405020304" pitchFamily="18" charset="0"/>
              </a:rPr>
              <a:t>к.м.н. Е.А. </a:t>
            </a:r>
            <a:r>
              <a:rPr lang="ru-RU" sz="2000" dirty="0" err="1">
                <a:solidFill>
                  <a:srgbClr val="FFFFFF"/>
                </a:solidFill>
                <a:latin typeface="Times New Roman" panose="02020603050405020304" pitchFamily="18" charset="0"/>
                <a:cs typeface="Times New Roman" panose="02020603050405020304" pitchFamily="18" charset="0"/>
              </a:rPr>
              <a:t>Лопина</a:t>
            </a:r>
            <a:endParaRPr lang="ru-RU" sz="2000" dirty="0">
              <a:solidFill>
                <a:srgbClr val="FFFFFF"/>
              </a:solidFill>
              <a:latin typeface="Times New Roman" panose="02020603050405020304" pitchFamily="18" charset="0"/>
              <a:cs typeface="Times New Roman" panose="02020603050405020304" pitchFamily="18" charset="0"/>
            </a:endParaRPr>
          </a:p>
        </p:txBody>
      </p:sp>
      <p:grpSp>
        <p:nvGrpSpPr>
          <p:cNvPr id="52" name="Cross">
            <a:extLst>
              <a:ext uri="{FF2B5EF4-FFF2-40B4-BE49-F238E27FC236}">
                <a16:creationId xmlns:a16="http://schemas.microsoft.com/office/drawing/2014/main" xmlns="" id="{361195DA-BFB4-4917-BAFD-7D3D669EFA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937795" y="4013703"/>
            <a:ext cx="118872" cy="118872"/>
            <a:chOff x="1175347" y="3733800"/>
            <a:chExt cx="118872" cy="118872"/>
          </a:xfrm>
        </p:grpSpPr>
        <p:cxnSp>
          <p:nvCxnSpPr>
            <p:cNvPr id="53" name="Straight Connector 52">
              <a:extLst>
                <a:ext uri="{FF2B5EF4-FFF2-40B4-BE49-F238E27FC236}">
                  <a16:creationId xmlns:a16="http://schemas.microsoft.com/office/drawing/2014/main" xmlns="" id="{ABA6C567-3C4A-4D67-9D01-9CC2623D400C}"/>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xmlns="" id="{9180C785-A181-4425-9C06-6670254CBFC7}"/>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222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C300E9-A350-4806-B11B-70DDE710AFBE}"/>
              </a:ext>
            </a:extLst>
          </p:cNvPr>
          <p:cNvSpPr>
            <a:spLocks noGrp="1"/>
          </p:cNvSpPr>
          <p:nvPr>
            <p:ph type="title"/>
          </p:nvPr>
        </p:nvSpPr>
        <p:spPr>
          <a:xfrm>
            <a:off x="333829" y="159657"/>
            <a:ext cx="11582400" cy="1030514"/>
          </a:xfrm>
        </p:spPr>
        <p:txBody>
          <a:bodyPr>
            <a:normAutofit/>
          </a:bodyPr>
          <a:lstStyle/>
          <a:p>
            <a:pPr algn="ctr"/>
            <a:r>
              <a:rPr lang="ru-RU" dirty="0">
                <a:solidFill>
                  <a:srgbClr val="FF0000"/>
                </a:solidFill>
                <a:latin typeface="Times New Roman" panose="02020603050405020304" pitchFamily="18" charset="0"/>
                <a:cs typeface="Times New Roman" panose="02020603050405020304" pitchFamily="18" charset="0"/>
              </a:rPr>
              <a:t>Пути проникновения инфекции</a:t>
            </a:r>
          </a:p>
        </p:txBody>
      </p:sp>
      <p:sp>
        <p:nvSpPr>
          <p:cNvPr id="3" name="Объект 2">
            <a:extLst>
              <a:ext uri="{FF2B5EF4-FFF2-40B4-BE49-F238E27FC236}">
                <a16:creationId xmlns:a16="http://schemas.microsoft.com/office/drawing/2014/main" xmlns="" id="{03369ABD-4173-4F5E-99B1-A940D9397129}"/>
              </a:ext>
            </a:extLst>
          </p:cNvPr>
          <p:cNvSpPr>
            <a:spLocks noGrp="1"/>
          </p:cNvSpPr>
          <p:nvPr>
            <p:ph idx="1"/>
          </p:nvPr>
        </p:nvSpPr>
        <p:spPr>
          <a:xfrm>
            <a:off x="838200" y="1190171"/>
            <a:ext cx="10515600" cy="4986792"/>
          </a:xfrm>
        </p:spPr>
        <p:txBody>
          <a:bodyPr/>
          <a:lstStyle/>
          <a:p>
            <a:pPr marL="0" indent="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аспирация секрета ротоглотки;</a:t>
            </a:r>
          </a:p>
          <a:p>
            <a:pPr marL="0" indent="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вдыхание аэрозоля, содержащего микроорганизмы;</a:t>
            </a:r>
          </a:p>
          <a:p>
            <a:pPr marL="0" indent="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гематогенное распространение микроорганизмов из внелегочного очага инфекции;</a:t>
            </a:r>
          </a:p>
          <a:p>
            <a:pPr marL="0" indent="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непосредственное распространение инфекции из соседних пораженных органов;</a:t>
            </a:r>
          </a:p>
          <a:p>
            <a:pPr marL="0" indent="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в результате инфицирования при проникающих ранениях грудной клетки.</a:t>
            </a:r>
          </a:p>
          <a:p>
            <a:endParaRPr lang="ru-RU" dirty="0"/>
          </a:p>
        </p:txBody>
      </p:sp>
    </p:spTree>
    <p:extLst>
      <p:ext uri="{BB962C8B-B14F-4D97-AF65-F5344CB8AC3E}">
        <p14:creationId xmlns:p14="http://schemas.microsoft.com/office/powerpoint/2010/main" val="336639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5FDB15-76EC-8016-DE32-FC2880A0007F}"/>
              </a:ext>
            </a:extLst>
          </p:cNvPr>
          <p:cNvSpPr>
            <a:spLocks noGrp="1"/>
          </p:cNvSpPr>
          <p:nvPr>
            <p:ph type="title"/>
          </p:nvPr>
        </p:nvSpPr>
        <p:spPr>
          <a:xfrm>
            <a:off x="284672" y="365125"/>
            <a:ext cx="11481758" cy="756309"/>
          </a:xfrm>
        </p:spPr>
        <p:txBody>
          <a:bodyPr>
            <a:noAutofit/>
          </a:bodyPr>
          <a:lstStyle/>
          <a:p>
            <a:pPr algn="ctr"/>
            <a:r>
              <a:rPr lang="ru-RU"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Механизмы противоинфекционной защиты легких</a:t>
            </a:r>
            <a:br>
              <a:rPr lang="ru-RU"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ru-RU" sz="4000"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B3D357B-2C84-063F-07AB-C1F220DBE503}"/>
              </a:ext>
            </a:extLst>
          </p:cNvPr>
          <p:cNvSpPr>
            <a:spLocks noGrp="1"/>
          </p:cNvSpPr>
          <p:nvPr>
            <p:ph idx="1"/>
          </p:nvPr>
        </p:nvSpPr>
        <p:spPr>
          <a:xfrm>
            <a:off x="838200" y="931653"/>
            <a:ext cx="10515600" cy="5245310"/>
          </a:xfrm>
        </p:spPr>
        <p:txBody>
          <a:bodyPr>
            <a:normAutofit fontScale="47500" lnSpcReduction="20000"/>
          </a:bodyPr>
          <a:lstStyle/>
          <a:p>
            <a:pPr algn="ctr">
              <a:lnSpc>
                <a:spcPct val="120000"/>
              </a:lnSpc>
              <a:spcBef>
                <a:spcPts val="0"/>
              </a:spcBef>
              <a:buNone/>
            </a:pPr>
            <a:r>
              <a:rPr lang="ru-RU" sz="2900" b="1" u="sng" dirty="0">
                <a:effectLst/>
                <a:latin typeface="Times New Roman" panose="02020603050405020304" pitchFamily="18" charset="0"/>
                <a:ea typeface="Calibri" panose="020F0502020204030204" pitchFamily="34" charset="0"/>
                <a:cs typeface="Times New Roman" panose="02020603050405020304" pitchFamily="18" charset="0"/>
              </a:rPr>
              <a:t>Локальная защита:</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361950"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1. Механический клиренс:</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●Кашель, чихание,</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900" dirty="0" err="1">
                <a:effectLst/>
                <a:latin typeface="Times New Roman" panose="02020603050405020304" pitchFamily="18" charset="0"/>
                <a:ea typeface="Calibri" panose="020F0502020204030204" pitchFamily="34" charset="0"/>
                <a:cs typeface="Times New Roman" panose="02020603050405020304" pitchFamily="18" charset="0"/>
              </a:rPr>
              <a:t>Мукоцилиарный</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клиренс,</a:t>
            </a:r>
          </a:p>
          <a:p>
            <a:pPr marL="0" indent="361950"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2. Антимикробная секреция: прямая антибактериальная защита + фагоцитоз:</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●лизоцим (бактериостатическое действие),</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●Трансферрин и лактоферрин («отбирают» Fe у бактерий),</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900" dirty="0" err="1">
                <a:effectLst/>
                <a:latin typeface="Times New Roman" panose="02020603050405020304" pitchFamily="18" charset="0"/>
                <a:ea typeface="Calibri" panose="020F0502020204030204" pitchFamily="34" charset="0"/>
                <a:cs typeface="Times New Roman" panose="02020603050405020304" pitchFamily="18" charset="0"/>
              </a:rPr>
              <a:t>Фибронектин</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(связывают </a:t>
            </a:r>
            <a:r>
              <a:rPr lang="ru-RU" sz="2900" dirty="0" err="1">
                <a:effectLst/>
                <a:latin typeface="Times New Roman" panose="02020603050405020304" pitchFamily="18" charset="0"/>
                <a:ea typeface="Calibri" panose="020F0502020204030204" pitchFamily="34" charset="0"/>
                <a:cs typeface="Times New Roman" panose="02020603050405020304" pitchFamily="18" charset="0"/>
              </a:rPr>
              <a:t>Грам</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бактерии с эпителиальными клетками),</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●Комплемент (облегчение фагоцитоза),</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Иммуноглобулины А, I (иммунная защита),</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900" dirty="0" err="1">
                <a:effectLst/>
                <a:latin typeface="Times New Roman" panose="02020603050405020304" pitchFamily="18" charset="0"/>
                <a:ea typeface="Calibri" panose="020F0502020204030204" pitchFamily="34" charset="0"/>
                <a:cs typeface="Times New Roman" panose="02020603050405020304" pitchFamily="18" charset="0"/>
              </a:rPr>
              <a:t>Сурфактант</a:t>
            </a: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(стимулирует фагоцитоз, регулирует воспалительный и иммунный ответ на инфекцию),</a:t>
            </a:r>
          </a:p>
          <a:p>
            <a:pPr marL="0" indent="361950"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3. Альвеолярные макрофаги, которые выделяют:</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●Цитокины,</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●Антивирусные интерфероны,</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●Антиоксиданты.</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●Протеазы,</a:t>
            </a:r>
          </a:p>
          <a:p>
            <a:pPr algn="ctr">
              <a:lnSpc>
                <a:spcPct val="120000"/>
              </a:lnSpc>
              <a:spcBef>
                <a:spcPts val="0"/>
              </a:spcBef>
              <a:buNone/>
            </a:pPr>
            <a:r>
              <a:rPr lang="ru-RU" sz="2900" b="1" u="sng" dirty="0">
                <a:effectLst/>
                <a:latin typeface="Times New Roman" panose="02020603050405020304" pitchFamily="18" charset="0"/>
                <a:ea typeface="Calibri" panose="020F0502020204030204" pitchFamily="34" charset="0"/>
                <a:cs typeface="Times New Roman" panose="02020603050405020304" pitchFamily="18" charset="0"/>
              </a:rPr>
              <a:t>Системная защита:</a:t>
            </a:r>
            <a:endParaRPr lang="ru-RU"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1. Воспалительная реакция,</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2. Специфическая иммунная защита,</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Иммуноглобулины,</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●Клеточно-обусловленный иммунитет (Т – лимфоциты, макрофаги, цитокины).</a:t>
            </a:r>
          </a:p>
          <a:p>
            <a:pPr algn="just">
              <a:lnSpc>
                <a:spcPct val="120000"/>
              </a:lnSpc>
              <a:spcBef>
                <a:spcPts val="0"/>
              </a:spcBef>
              <a:buNone/>
            </a:pPr>
            <a:r>
              <a:rPr lang="ru-RU" sz="2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ru-RU"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9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57C915-6D96-2B78-03B7-3F87A9F0D8BF}"/>
              </a:ext>
            </a:extLst>
          </p:cNvPr>
          <p:cNvSpPr>
            <a:spLocks noGrp="1"/>
          </p:cNvSpPr>
          <p:nvPr>
            <p:ph type="title"/>
          </p:nvPr>
        </p:nvSpPr>
        <p:spPr>
          <a:xfrm>
            <a:off x="839788" y="189781"/>
            <a:ext cx="10515600" cy="619815"/>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Патогенез пневмонии</a:t>
            </a:r>
          </a:p>
        </p:txBody>
      </p:sp>
      <p:pic>
        <p:nvPicPr>
          <p:cNvPr id="9" name="Рисунок 8">
            <a:extLst>
              <a:ext uri="{FF2B5EF4-FFF2-40B4-BE49-F238E27FC236}">
                <a16:creationId xmlns:a16="http://schemas.microsoft.com/office/drawing/2014/main" xmlns="" id="{83C9387B-1937-D31C-4E8B-F0EEB0108690}"/>
              </a:ext>
            </a:extLst>
          </p:cNvPr>
          <p:cNvPicPr>
            <a:picLocks noChangeAspect="1"/>
          </p:cNvPicPr>
          <p:nvPr/>
        </p:nvPicPr>
        <p:blipFill>
          <a:blip r:embed="rId2"/>
          <a:srcRect t="16106"/>
          <a:stretch>
            <a:fillRect/>
          </a:stretch>
        </p:blipFill>
        <p:spPr>
          <a:xfrm>
            <a:off x="1293962" y="1069675"/>
            <a:ext cx="5952227" cy="4468483"/>
          </a:xfrm>
          <a:prstGeom prst="rect">
            <a:avLst/>
          </a:prstGeom>
        </p:spPr>
      </p:pic>
      <p:sp>
        <p:nvSpPr>
          <p:cNvPr id="4" name="Объект 3">
            <a:extLst>
              <a:ext uri="{FF2B5EF4-FFF2-40B4-BE49-F238E27FC236}">
                <a16:creationId xmlns:a16="http://schemas.microsoft.com/office/drawing/2014/main" xmlns="" id="{535F851C-E302-802C-81BC-55C7EECE8179}"/>
              </a:ext>
            </a:extLst>
          </p:cNvPr>
          <p:cNvSpPr>
            <a:spLocks noGrp="1"/>
          </p:cNvSpPr>
          <p:nvPr>
            <p:ph sz="half" idx="2"/>
          </p:nvPr>
        </p:nvSpPr>
        <p:spPr>
          <a:xfrm>
            <a:off x="839789" y="5745191"/>
            <a:ext cx="1403080" cy="444472"/>
          </a:xfrm>
        </p:spPr>
        <p:txBody>
          <a:bodyPr>
            <a:normAutofit/>
          </a:bodyPr>
          <a:lstStyle/>
          <a:p>
            <a:r>
              <a:rPr lang="en-US" sz="1000" i="0" u="none" strike="noStrike"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lukomorje24.ru</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 name="Объект 5">
            <a:extLst>
              <a:ext uri="{FF2B5EF4-FFF2-40B4-BE49-F238E27FC236}">
                <a16:creationId xmlns:a16="http://schemas.microsoft.com/office/drawing/2014/main" xmlns="" id="{FB1AC64F-7E37-C4DA-3AFF-506CC674F647}"/>
              </a:ext>
            </a:extLst>
          </p:cNvPr>
          <p:cNvSpPr>
            <a:spLocks noGrp="1"/>
          </p:cNvSpPr>
          <p:nvPr>
            <p:ph sz="quarter" idx="4"/>
          </p:nvPr>
        </p:nvSpPr>
        <p:spPr>
          <a:xfrm>
            <a:off x="10325818" y="5745191"/>
            <a:ext cx="1029569" cy="444471"/>
          </a:xfrm>
        </p:spPr>
        <p:txBody>
          <a:bodyPr>
            <a:normAutofit/>
          </a:bodyPr>
          <a:lstStyle/>
          <a:p>
            <a:pPr algn="r"/>
            <a:r>
              <a:rPr lang="en-US" sz="1000" i="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myslide.ru</a:t>
            </a:r>
            <a:endParaRPr lang="ru-RU" sz="1000" dirty="0">
              <a:solidFill>
                <a:schemeClr val="tx1"/>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xmlns="" id="{0BCA5CEB-474F-D5B4-4EE9-D5242B3017F3}"/>
              </a:ext>
            </a:extLst>
          </p:cNvPr>
          <p:cNvPicPr>
            <a:picLocks noChangeAspect="1"/>
          </p:cNvPicPr>
          <p:nvPr/>
        </p:nvPicPr>
        <p:blipFill>
          <a:blip r:embed="rId5"/>
          <a:srcRect l="3852" t="12545" r="45448" b="4803"/>
          <a:stretch>
            <a:fillRect/>
          </a:stretch>
        </p:blipFill>
        <p:spPr>
          <a:xfrm>
            <a:off x="8088773" y="1069675"/>
            <a:ext cx="3266613" cy="4209047"/>
          </a:xfrm>
          <a:prstGeom prst="rect">
            <a:avLst/>
          </a:prstGeom>
        </p:spPr>
      </p:pic>
    </p:spTree>
    <p:extLst>
      <p:ext uri="{BB962C8B-B14F-4D97-AF65-F5344CB8AC3E}">
        <p14:creationId xmlns:p14="http://schemas.microsoft.com/office/powerpoint/2010/main" val="2002884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02DF81-78C7-600D-E533-DADAFC9E8FE0}"/>
              </a:ext>
            </a:extLst>
          </p:cNvPr>
          <p:cNvSpPr>
            <a:spLocks noGrp="1"/>
          </p:cNvSpPr>
          <p:nvPr>
            <p:ph type="title"/>
          </p:nvPr>
        </p:nvSpPr>
        <p:spPr>
          <a:xfrm>
            <a:off x="838200" y="365125"/>
            <a:ext cx="10515600" cy="635539"/>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Клиническая картина пневмонии</a:t>
            </a:r>
          </a:p>
        </p:txBody>
      </p:sp>
      <p:sp>
        <p:nvSpPr>
          <p:cNvPr id="3" name="Объект 2">
            <a:extLst>
              <a:ext uri="{FF2B5EF4-FFF2-40B4-BE49-F238E27FC236}">
                <a16:creationId xmlns:a16="http://schemas.microsoft.com/office/drawing/2014/main" xmlns="" id="{BA1C4477-1AEB-80C6-5FA1-797DE6050606}"/>
              </a:ext>
            </a:extLst>
          </p:cNvPr>
          <p:cNvSpPr>
            <a:spLocks noGrp="1"/>
          </p:cNvSpPr>
          <p:nvPr>
            <p:ph idx="1"/>
          </p:nvPr>
        </p:nvSpPr>
        <p:spPr>
          <a:xfrm>
            <a:off x="838200" y="1095555"/>
            <a:ext cx="10515600" cy="5081408"/>
          </a:xfrm>
        </p:spPr>
        <p:txBody>
          <a:bodyPr>
            <a:normAutofit lnSpcReduction="10000"/>
          </a:bodyPr>
          <a:lstStyle/>
          <a:p>
            <a:pPr marL="0" indent="361950">
              <a:buAutoNum type="arabicParenR"/>
            </a:pPr>
            <a:r>
              <a:rPr lang="ru-RU" sz="2800" dirty="0">
                <a:effectLst/>
                <a:latin typeface="Times New Roman" panose="02020603050405020304" pitchFamily="18" charset="0"/>
                <a:ea typeface="Calibri" panose="020F0502020204030204" pitchFamily="34" charset="0"/>
              </a:rPr>
              <a:t>острый кашель, </a:t>
            </a:r>
          </a:p>
          <a:p>
            <a:pPr marL="0" indent="361950">
              <a:buAutoNum type="arabicParenR"/>
            </a:pPr>
            <a:r>
              <a:rPr lang="ru-RU" sz="2800" dirty="0">
                <a:effectLst/>
                <a:latin typeface="Times New Roman" panose="02020603050405020304" pitchFamily="18" charset="0"/>
                <a:ea typeface="Calibri" panose="020F0502020204030204" pitchFamily="34" charset="0"/>
              </a:rPr>
              <a:t>одышка, </a:t>
            </a:r>
          </a:p>
          <a:p>
            <a:pPr marL="0" indent="361950">
              <a:buAutoNum type="arabicParenR"/>
            </a:pPr>
            <a:r>
              <a:rPr lang="ru-RU" sz="2800" dirty="0">
                <a:effectLst/>
                <a:latin typeface="Times New Roman" panose="02020603050405020304" pitchFamily="18" charset="0"/>
                <a:ea typeface="Calibri" panose="020F0502020204030204" pitchFamily="34" charset="0"/>
              </a:rPr>
              <a:t>отделение мокроты и/или боли в грудной клетке, связанные с дыханием, </a:t>
            </a:r>
          </a:p>
          <a:p>
            <a:pPr marL="0" indent="361950">
              <a:buAutoNum type="arabicParenR"/>
            </a:pPr>
            <a:r>
              <a:rPr lang="ru-RU" sz="2800" dirty="0">
                <a:effectLst/>
                <a:latin typeface="Times New Roman" panose="02020603050405020304" pitchFamily="18" charset="0"/>
                <a:ea typeface="Calibri" panose="020F0502020204030204" pitchFamily="34" charset="0"/>
              </a:rPr>
              <a:t>лихорадка (фебрильная температура больше 3 дней),</a:t>
            </a:r>
          </a:p>
          <a:p>
            <a:pPr marL="0" indent="361950">
              <a:buAutoNum type="arabicParenR"/>
            </a:pPr>
            <a:r>
              <a:rPr lang="ru-RU" sz="2800" dirty="0">
                <a:effectLst/>
                <a:latin typeface="Times New Roman" panose="02020603050405020304" pitchFamily="18" charset="0"/>
                <a:ea typeface="Calibri" panose="020F0502020204030204" pitchFamily="34" charset="0"/>
              </a:rPr>
              <a:t> слабость, </a:t>
            </a:r>
          </a:p>
          <a:p>
            <a:pPr marL="0" indent="361950">
              <a:buAutoNum type="arabicParenR"/>
            </a:pPr>
            <a:r>
              <a:rPr lang="ru-RU" sz="2800" dirty="0">
                <a:effectLst/>
                <a:latin typeface="Times New Roman" panose="02020603050405020304" pitchFamily="18" charset="0"/>
                <a:ea typeface="Calibri" panose="020F0502020204030204" pitchFamily="34" charset="0"/>
              </a:rPr>
              <a:t>утомляемость, </a:t>
            </a:r>
          </a:p>
          <a:p>
            <a:pPr marL="0" indent="361950">
              <a:buAutoNum type="arabicParenR"/>
            </a:pPr>
            <a:r>
              <a:rPr lang="ru-RU" sz="2800" dirty="0">
                <a:effectLst/>
                <a:latin typeface="Times New Roman" panose="02020603050405020304" pitchFamily="18" charset="0"/>
                <a:ea typeface="Calibri" panose="020F0502020204030204" pitchFamily="34" charset="0"/>
              </a:rPr>
              <a:t>ознобы, </a:t>
            </a:r>
          </a:p>
          <a:p>
            <a:pPr marL="0" indent="361950">
              <a:buAutoNum type="arabicParenR"/>
            </a:pPr>
            <a:r>
              <a:rPr lang="ru-RU" sz="2800" dirty="0">
                <a:effectLst/>
                <a:latin typeface="Times New Roman" panose="02020603050405020304" pitchFamily="18" charset="0"/>
                <a:ea typeface="Calibri" panose="020F0502020204030204" pitchFamily="34" charset="0"/>
              </a:rPr>
              <a:t>сильное потоотделение по ночам.</a:t>
            </a:r>
            <a:endParaRPr lang="ru-RU" dirty="0"/>
          </a:p>
        </p:txBody>
      </p:sp>
    </p:spTree>
    <p:extLst>
      <p:ext uri="{BB962C8B-B14F-4D97-AF65-F5344CB8AC3E}">
        <p14:creationId xmlns:p14="http://schemas.microsoft.com/office/powerpoint/2010/main" val="393841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D6F0987-5EE5-4FA3-85C3-513A6CD96741}"/>
              </a:ext>
            </a:extLst>
          </p:cNvPr>
          <p:cNvSpPr>
            <a:spLocks noGrp="1"/>
          </p:cNvSpPr>
          <p:nvPr>
            <p:ph type="title"/>
          </p:nvPr>
        </p:nvSpPr>
        <p:spPr>
          <a:xfrm>
            <a:off x="838200" y="130630"/>
            <a:ext cx="10515600" cy="856342"/>
          </a:xfrm>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Диагностика ВП</a:t>
            </a:r>
          </a:p>
        </p:txBody>
      </p:sp>
      <p:sp>
        <p:nvSpPr>
          <p:cNvPr id="3" name="Объект 2">
            <a:extLst>
              <a:ext uri="{FF2B5EF4-FFF2-40B4-BE49-F238E27FC236}">
                <a16:creationId xmlns:a16="http://schemas.microsoft.com/office/drawing/2014/main" xmlns="" id="{76D7E9CC-D107-412A-9687-05F73F27B2C8}"/>
              </a:ext>
            </a:extLst>
          </p:cNvPr>
          <p:cNvSpPr>
            <a:spLocks noGrp="1"/>
          </p:cNvSpPr>
          <p:nvPr>
            <p:ph idx="1"/>
          </p:nvPr>
        </p:nvSpPr>
        <p:spPr>
          <a:xfrm>
            <a:off x="838200" y="986972"/>
            <a:ext cx="10515600" cy="5871027"/>
          </a:xfrm>
        </p:spPr>
        <p:txBody>
          <a:bodyPr>
            <a:normAutofit/>
          </a:bodyPr>
          <a:lstStyle/>
          <a:p>
            <a:pPr marL="0" indent="0" algn="just">
              <a:buNone/>
            </a:pPr>
            <a:r>
              <a:rPr lang="ru-RU" dirty="0"/>
              <a:t>1. </a:t>
            </a:r>
            <a:r>
              <a:rPr lang="ru-RU" sz="3000" dirty="0">
                <a:latin typeface="Times New Roman" panose="02020603050405020304" pitchFamily="18" charset="0"/>
                <a:cs typeface="Times New Roman" panose="02020603050405020304" pitchFamily="18" charset="0"/>
              </a:rPr>
              <a:t>Жалобы пациента; </a:t>
            </a:r>
          </a:p>
          <a:p>
            <a:pPr marL="0" indent="0" algn="just">
              <a:buNone/>
            </a:pPr>
            <a:r>
              <a:rPr lang="ru-RU" sz="3000" dirty="0">
                <a:latin typeface="Times New Roman" panose="02020603050405020304" pitchFamily="18" charset="0"/>
                <a:cs typeface="Times New Roman" panose="02020603050405020304" pitchFamily="18" charset="0"/>
              </a:rPr>
              <a:t>2. Эпидемиологический анамнез;</a:t>
            </a:r>
          </a:p>
          <a:p>
            <a:pPr marL="0" indent="0" algn="just">
              <a:buNone/>
            </a:pPr>
            <a:r>
              <a:rPr lang="ru-RU" sz="3000" dirty="0">
                <a:latin typeface="Times New Roman" panose="02020603050405020304" pitchFamily="18" charset="0"/>
                <a:cs typeface="Times New Roman" panose="02020603050405020304" pitchFamily="18" charset="0"/>
              </a:rPr>
              <a:t>3. </a:t>
            </a:r>
            <a:r>
              <a:rPr lang="ru-RU" sz="3000" dirty="0" err="1">
                <a:latin typeface="Times New Roman" panose="02020603050405020304" pitchFamily="18" charset="0"/>
                <a:cs typeface="Times New Roman" panose="02020603050405020304" pitchFamily="18" charset="0"/>
              </a:rPr>
              <a:t>Физикальное</a:t>
            </a:r>
            <a:r>
              <a:rPr lang="ru-RU" sz="3000" dirty="0">
                <a:latin typeface="Times New Roman" panose="02020603050405020304" pitchFamily="18" charset="0"/>
                <a:cs typeface="Times New Roman" panose="02020603050405020304" pitchFamily="18" charset="0"/>
              </a:rPr>
              <a:t> обследование:</a:t>
            </a:r>
          </a:p>
          <a:p>
            <a:pPr marL="0" indent="361950" algn="just">
              <a:lnSpc>
                <a:spcPct val="150000"/>
              </a:lnSpc>
              <a:spcAft>
                <a:spcPts val="800"/>
              </a:spcAft>
              <a:buNone/>
            </a:pPr>
            <a:r>
              <a:rPr lang="ru-RU" sz="1600" b="0" i="1" dirty="0">
                <a:solidFill>
                  <a:srgbClr val="333333"/>
                </a:solidFill>
                <a:effectLst/>
                <a:latin typeface="Times New Roman" panose="02020603050405020304" pitchFamily="18" charset="0"/>
                <a:cs typeface="Times New Roman" panose="02020603050405020304" pitchFamily="18" charset="0"/>
              </a:rPr>
              <a:t>Классическими объективными признаками являются отставание пораженной стороны грудной клетки при дыхании, усиление голосового дрожания, укорочение (притупление) перкуторного звука над пораженным участком легкого, появление бронхиального дыхания, наличие фокуса мелкопузырчатых хрипов или крепитации, усиление </a:t>
            </a:r>
            <a:r>
              <a:rPr lang="ru-RU" sz="1600" b="0" i="1" dirty="0" err="1">
                <a:solidFill>
                  <a:srgbClr val="333333"/>
                </a:solidFill>
                <a:effectLst/>
                <a:latin typeface="Times New Roman" panose="02020603050405020304" pitchFamily="18" charset="0"/>
                <a:cs typeface="Times New Roman" panose="02020603050405020304" pitchFamily="18" charset="0"/>
              </a:rPr>
              <a:t>бронхофонии</a:t>
            </a:r>
            <a:r>
              <a:rPr lang="ru-RU" sz="1600" b="0" i="1" dirty="0">
                <a:solidFill>
                  <a:srgbClr val="333333"/>
                </a:solidFill>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37879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142A37-5732-DE0F-67F2-C1D8C6263119}"/>
              </a:ext>
            </a:extLst>
          </p:cNvPr>
          <p:cNvSpPr>
            <a:spLocks noGrp="1"/>
          </p:cNvSpPr>
          <p:nvPr>
            <p:ph type="title"/>
          </p:nvPr>
        </p:nvSpPr>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Диагностика пневмоний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i="1" dirty="0">
                <a:latin typeface="Times New Roman" panose="02020603050405020304" pitchFamily="18" charset="0"/>
                <a:cs typeface="Times New Roman" panose="02020603050405020304" pitchFamily="18" charset="0"/>
              </a:rPr>
              <a:t>Лабораторная диагностика</a:t>
            </a:r>
          </a:p>
        </p:txBody>
      </p:sp>
      <p:sp>
        <p:nvSpPr>
          <p:cNvPr id="3" name="Объект 2">
            <a:extLst>
              <a:ext uri="{FF2B5EF4-FFF2-40B4-BE49-F238E27FC236}">
                <a16:creationId xmlns:a16="http://schemas.microsoft.com/office/drawing/2014/main" xmlns="" id="{884A49DF-B3D4-5F36-61DE-B3561A924C6D}"/>
              </a:ext>
            </a:extLst>
          </p:cNvPr>
          <p:cNvSpPr>
            <a:spLocks noGrp="1"/>
          </p:cNvSpPr>
          <p:nvPr>
            <p:ph idx="1"/>
          </p:nvPr>
        </p:nvSpPr>
        <p:spPr/>
        <p:txBody>
          <a:bodyPr>
            <a:normAutofit fontScale="70000" lnSpcReduction="20000"/>
          </a:bodyPr>
          <a:lstStyle/>
          <a:p>
            <a:pPr marL="0" indent="0" algn="just">
              <a:lnSpc>
                <a:spcPct val="170000"/>
              </a:lnSpc>
              <a:spcBef>
                <a:spcPts val="0"/>
              </a:spcBef>
              <a:buNone/>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1) Клинический анализ крови:</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 лейкоцитоз &gt; 10*10</a:t>
            </a:r>
            <a:r>
              <a:rPr lang="ru-RU" sz="2600" baseline="30000" dirty="0">
                <a:effectLst/>
                <a:latin typeface="Times New Roman" panose="02020603050405020304" pitchFamily="18" charset="0"/>
                <a:ea typeface="Calibri" panose="020F0502020204030204" pitchFamily="34" charset="0"/>
                <a:cs typeface="Times New Roman" panose="02020603050405020304" pitchFamily="18" charset="0"/>
              </a:rPr>
              <a:t>9</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/л предполагает высокую вероятность бактериальной этиологии ВП, лейкоцитоз &gt; 20 или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&lt;</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3*10</a:t>
            </a:r>
            <a:r>
              <a:rPr lang="ru-RU" sz="2600" baseline="30000" dirty="0">
                <a:effectLst/>
                <a:latin typeface="Times New Roman" panose="02020603050405020304" pitchFamily="18" charset="0"/>
                <a:ea typeface="Calibri" panose="020F0502020204030204" pitchFamily="34" charset="0"/>
                <a:cs typeface="Times New Roman" panose="02020603050405020304" pitchFamily="18" charset="0"/>
              </a:rPr>
              <a:t>9</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/л – тяжелое течение, сепсис);</a:t>
            </a:r>
          </a:p>
          <a:p>
            <a:pPr marL="0" indent="0" algn="just">
              <a:lnSpc>
                <a:spcPct val="170000"/>
              </a:lnSpc>
              <a:spcBef>
                <a:spcPts val="0"/>
              </a:spcBef>
              <a:buNone/>
            </a:pP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2) БАК: определение уровней СРБ, креатинина с расчетом СКФ, электролитов (натрий, калий), печеночных ферментов, билирубина, глюкозы, прокальцитонина); </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3) Коагулограмма: ПВ, МНО, АЧТВ,</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4) </a:t>
            </a:r>
            <a:r>
              <a:rPr lang="ru-RU" sz="2600" dirty="0">
                <a:effectLst/>
                <a:latin typeface="Times New Roman" panose="02020603050405020304" pitchFamily="18" charset="0"/>
                <a:ea typeface="Calibri" panose="020F0502020204030204" pitchFamily="34" charset="0"/>
                <a:cs typeface="Times New Roman" panose="02020603050405020304" pitchFamily="18" charset="0"/>
              </a:rPr>
              <a:t>Кислотно-основное состояние : газы крови, уровень бикарбонатов, лактат крови,</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5) бактериологическое исследование крови,</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6) бактериологическое исследование мокроты,</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7) мочевой тест на АГ (С-полисахарид) пневмококка,</a:t>
            </a:r>
          </a:p>
          <a:p>
            <a:pPr marL="0" marR="0" lvl="0" indent="0" algn="just" defTabSz="914400" rtl="0" eaLnBrk="1" fontAlgn="auto" latinLnBrk="0" hangingPunct="1">
              <a:lnSpc>
                <a:spcPct val="170000"/>
              </a:lnSpc>
              <a:spcBef>
                <a:spcPts val="0"/>
              </a:spcBef>
              <a:buClr>
                <a:srgbClr val="346EDC"/>
              </a:buClr>
              <a:buSzTx/>
              <a:buNone/>
              <a:tabLst/>
              <a:defRPr/>
            </a:pPr>
            <a:r>
              <a:rPr kumimoji="0" lang="ru-RU" sz="26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8) мочевой тест на АГ легионеллы;</a:t>
            </a:r>
          </a:p>
          <a:p>
            <a:pPr marL="0" indent="0">
              <a:buNone/>
            </a:pPr>
            <a:endParaRPr lang="ru-RU" dirty="0"/>
          </a:p>
        </p:txBody>
      </p:sp>
    </p:spTree>
    <p:extLst>
      <p:ext uri="{BB962C8B-B14F-4D97-AF65-F5344CB8AC3E}">
        <p14:creationId xmlns:p14="http://schemas.microsoft.com/office/powerpoint/2010/main" val="342467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BF5382-17EC-C8D8-8B1C-16296189D6F2}"/>
              </a:ext>
            </a:extLst>
          </p:cNvPr>
          <p:cNvSpPr>
            <a:spLocks noGrp="1"/>
          </p:cNvSpPr>
          <p:nvPr>
            <p:ph type="title"/>
          </p:nvPr>
        </p:nvSpPr>
        <p:spPr/>
        <p:txBody>
          <a:bodyPr/>
          <a:lstStyle/>
          <a:p>
            <a:pPr algn="ctr"/>
            <a:r>
              <a:rPr kumimoji="0" lang="ru-RU" sz="40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Диагностика пневмоний</a:t>
            </a:r>
            <a:r>
              <a:rPr kumimoji="0" lang="ru-RU" sz="4000" b="0" i="0" u="none" strike="noStrike" kern="1200" cap="none" spc="0" normalizeH="0" baseline="0" noProof="0" dirty="0">
                <a:ln>
                  <a:noFill/>
                </a:ln>
                <a:solidFill>
                  <a:srgbClr val="1A212E"/>
                </a:solidFill>
                <a:effectLst/>
                <a:uLnTx/>
                <a:uFillTx/>
                <a:latin typeface="Times New Roman" panose="02020603050405020304" pitchFamily="18" charset="0"/>
                <a:ea typeface="+mj-ea"/>
                <a:cs typeface="Times New Roman" panose="02020603050405020304" pitchFamily="18" charset="0"/>
              </a:rPr>
              <a:t/>
            </a:r>
            <a:br>
              <a:rPr kumimoji="0" lang="ru-RU" sz="4000" b="0" i="0" u="none" strike="noStrike" kern="1200" cap="none" spc="0" normalizeH="0" baseline="0" noProof="0" dirty="0">
                <a:ln>
                  <a:noFill/>
                </a:ln>
                <a:solidFill>
                  <a:srgbClr val="1A212E"/>
                </a:solidFill>
                <a:effectLst/>
                <a:uLnTx/>
                <a:uFillTx/>
                <a:latin typeface="Times New Roman" panose="02020603050405020304" pitchFamily="18" charset="0"/>
                <a:ea typeface="+mj-ea"/>
                <a:cs typeface="Times New Roman" panose="02020603050405020304" pitchFamily="18" charset="0"/>
              </a:rPr>
            </a:br>
            <a:r>
              <a:rPr kumimoji="0" lang="ru-RU" sz="4000" b="0" i="1" u="none" strike="noStrike" kern="1200" cap="none" spc="0" normalizeH="0" baseline="0" noProof="0" dirty="0">
                <a:ln>
                  <a:noFill/>
                </a:ln>
                <a:solidFill>
                  <a:srgbClr val="1A212E"/>
                </a:solidFill>
                <a:effectLst/>
                <a:uLnTx/>
                <a:uFillTx/>
                <a:latin typeface="Times New Roman" panose="02020603050405020304" pitchFamily="18" charset="0"/>
                <a:ea typeface="+mj-ea"/>
                <a:cs typeface="Times New Roman" panose="02020603050405020304" pitchFamily="18" charset="0"/>
              </a:rPr>
              <a:t>Инструментальная диагностика</a:t>
            </a:r>
            <a:endParaRPr lang="ru-RU" dirty="0"/>
          </a:p>
        </p:txBody>
      </p:sp>
      <p:sp>
        <p:nvSpPr>
          <p:cNvPr id="3" name="Объект 2">
            <a:extLst>
              <a:ext uri="{FF2B5EF4-FFF2-40B4-BE49-F238E27FC236}">
                <a16:creationId xmlns:a16="http://schemas.microsoft.com/office/drawing/2014/main" xmlns="" id="{BD454276-49CF-F956-3333-C1E20F9EDD34}"/>
              </a:ext>
            </a:extLst>
          </p:cNvPr>
          <p:cNvSpPr>
            <a:spLocks noGrp="1"/>
          </p:cNvSpPr>
          <p:nvPr>
            <p:ph idx="1"/>
          </p:nvPr>
        </p:nvSpPr>
        <p:spPr/>
        <p:txBody>
          <a:bodyPr>
            <a:normAutofit fontScale="85000" lnSpcReduction="20000"/>
          </a:bodyPr>
          <a:lstStyle/>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1) Рентгенография органов грудной клетки в прямой и боковой проекциях,</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2) </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КТ легких,</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3) </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пульсоксиметрия,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4) </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ЭКГ,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5) </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ПЦР на вирусы гриппа и Covid-2019,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lang="ru-RU" sz="3000" dirty="0">
                <a:solidFill>
                  <a:srgbClr val="1A212E"/>
                </a:solidFill>
                <a:latin typeface="Times New Roman" panose="02020603050405020304" pitchFamily="18" charset="0"/>
                <a:cs typeface="Times New Roman" panose="02020603050405020304" pitchFamily="18" charset="0"/>
              </a:rPr>
              <a:t>6) </a:t>
            </a: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УЗИ плевральной полости,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7) фибробронхоскопия, </a:t>
            </a:r>
          </a:p>
          <a:p>
            <a:pPr marL="0" marR="0" lvl="0" indent="0" algn="just" defTabSz="914400" rtl="0" eaLnBrk="1" fontAlgn="auto" latinLnBrk="0" hangingPunct="1">
              <a:lnSpc>
                <a:spcPct val="110000"/>
              </a:lnSpc>
              <a:spcBef>
                <a:spcPts val="1000"/>
              </a:spcBef>
              <a:spcAft>
                <a:spcPts val="0"/>
              </a:spcAft>
              <a:buClr>
                <a:srgbClr val="346EDC"/>
              </a:buClr>
              <a:buSzTx/>
              <a:buNone/>
              <a:tabLst/>
              <a:defRPr/>
            </a:pPr>
            <a:r>
              <a:rPr kumimoji="0" lang="ru-RU" sz="3000" b="0" i="0" u="none" strike="noStrike" kern="1200" cap="none" spc="0" normalizeH="0" baseline="0" noProof="0" dirty="0">
                <a:ln>
                  <a:noFill/>
                </a:ln>
                <a:solidFill>
                  <a:srgbClr val="1A212E"/>
                </a:solidFill>
                <a:effectLst/>
                <a:uLnTx/>
                <a:uFillTx/>
                <a:latin typeface="Times New Roman" panose="02020603050405020304" pitchFamily="18" charset="0"/>
                <a:ea typeface="+mn-ea"/>
                <a:cs typeface="Times New Roman" panose="02020603050405020304" pitchFamily="18" charset="0"/>
              </a:rPr>
              <a:t>8) плевральная пункция.</a:t>
            </a:r>
          </a:p>
          <a:p>
            <a:pPr marL="0" indent="0">
              <a:buNone/>
            </a:pPr>
            <a:endParaRPr lang="ru-RU" dirty="0"/>
          </a:p>
        </p:txBody>
      </p:sp>
    </p:spTree>
    <p:extLst>
      <p:ext uri="{BB962C8B-B14F-4D97-AF65-F5344CB8AC3E}">
        <p14:creationId xmlns:p14="http://schemas.microsoft.com/office/powerpoint/2010/main" val="188338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35BB54-EB0D-BFA6-9DF8-4B16B7A4B600}"/>
              </a:ext>
            </a:extLst>
          </p:cNvPr>
          <p:cNvSpPr>
            <a:spLocks noGrp="1"/>
          </p:cNvSpPr>
          <p:nvPr>
            <p:ph type="title"/>
          </p:nvPr>
        </p:nvSpPr>
        <p:spPr>
          <a:xfrm>
            <a:off x="838200" y="365126"/>
            <a:ext cx="10515600" cy="997848"/>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Рентгенологическая картина пневмонии</a:t>
            </a:r>
            <a:br>
              <a:rPr lang="ru-RU" sz="4000" dirty="0">
                <a:solidFill>
                  <a:srgbClr val="FF0000"/>
                </a:solidFill>
                <a:latin typeface="Times New Roman" panose="02020603050405020304" pitchFamily="18" charset="0"/>
                <a:cs typeface="Times New Roman" panose="02020603050405020304" pitchFamily="18" charset="0"/>
              </a:rPr>
            </a:br>
            <a:r>
              <a:rPr lang="ru-RU" sz="3100" i="1" dirty="0">
                <a:solidFill>
                  <a:schemeClr val="tx1"/>
                </a:solidFill>
                <a:latin typeface="Times New Roman" panose="02020603050405020304" pitchFamily="18" charset="0"/>
                <a:cs typeface="Times New Roman" panose="02020603050405020304" pitchFamily="18" charset="0"/>
              </a:rPr>
              <a:t>Двусторонняя </a:t>
            </a:r>
            <a:r>
              <a:rPr lang="ru-RU" sz="3100" i="1" dirty="0" err="1">
                <a:solidFill>
                  <a:schemeClr val="tx1"/>
                </a:solidFill>
                <a:latin typeface="Times New Roman" panose="02020603050405020304" pitchFamily="18" charset="0"/>
                <a:cs typeface="Times New Roman" panose="02020603050405020304" pitchFamily="18" charset="0"/>
              </a:rPr>
              <a:t>полисегментарная</a:t>
            </a:r>
            <a:r>
              <a:rPr lang="ru-RU" sz="3100" i="1" dirty="0">
                <a:solidFill>
                  <a:schemeClr val="tx1"/>
                </a:solidFill>
                <a:latin typeface="Times New Roman" panose="02020603050405020304" pitchFamily="18" charset="0"/>
                <a:cs typeface="Times New Roman" panose="02020603050405020304" pitchFamily="18" charset="0"/>
              </a:rPr>
              <a:t> пневмония</a:t>
            </a:r>
          </a:p>
        </p:txBody>
      </p:sp>
      <p:pic>
        <p:nvPicPr>
          <p:cNvPr id="4" name="Объект 3">
            <a:extLst>
              <a:ext uri="{FF2B5EF4-FFF2-40B4-BE49-F238E27FC236}">
                <a16:creationId xmlns:a16="http://schemas.microsoft.com/office/drawing/2014/main" xmlns="" id="{D195FC46-6A55-36A0-CD44-4C32DD11DA1D}"/>
              </a:ext>
            </a:extLst>
          </p:cNvPr>
          <p:cNvPicPr>
            <a:picLocks noGrp="1" noChangeAspect="1"/>
          </p:cNvPicPr>
          <p:nvPr>
            <p:ph idx="1"/>
          </p:nvPr>
        </p:nvPicPr>
        <p:blipFill>
          <a:blip r:embed="rId2"/>
          <a:srcRect l="44133" t="29322" r="6236" b="17471"/>
          <a:stretch>
            <a:fillRect/>
          </a:stretch>
        </p:blipFill>
        <p:spPr>
          <a:xfrm>
            <a:off x="3114136" y="1431985"/>
            <a:ext cx="5848709" cy="4856672"/>
          </a:xfrm>
          <a:prstGeom prst="rect">
            <a:avLst/>
          </a:prstGeom>
        </p:spPr>
      </p:pic>
      <p:sp>
        <p:nvSpPr>
          <p:cNvPr id="6" name="TextBox 5">
            <a:extLst>
              <a:ext uri="{FF2B5EF4-FFF2-40B4-BE49-F238E27FC236}">
                <a16:creationId xmlns:a16="http://schemas.microsoft.com/office/drawing/2014/main" xmlns="" id="{D5F6268E-727E-CABE-A879-8DEF78BF7B9B}"/>
              </a:ext>
            </a:extLst>
          </p:cNvPr>
          <p:cNvSpPr txBox="1"/>
          <p:nvPr/>
        </p:nvSpPr>
        <p:spPr>
          <a:xfrm flipH="1">
            <a:off x="10541478" y="3248647"/>
            <a:ext cx="1362973" cy="246221"/>
          </a:xfrm>
          <a:prstGeom prst="rect">
            <a:avLst/>
          </a:prstGeom>
          <a:noFill/>
        </p:spPr>
        <p:txBody>
          <a:bodyPr wrap="square">
            <a:spAutoFit/>
          </a:bodyPr>
          <a:lstStyle/>
          <a:p>
            <a:pPr algn="r"/>
            <a:r>
              <a:rPr lang="en-US" sz="1000" i="0"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myslide.ru</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36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D853C7-3696-FED1-5B8B-BD3325540816}"/>
              </a:ext>
            </a:extLst>
          </p:cNvPr>
          <p:cNvSpPr>
            <a:spLocks noGrp="1"/>
          </p:cNvSpPr>
          <p:nvPr>
            <p:ph type="title"/>
          </p:nvPr>
        </p:nvSpPr>
        <p:spPr/>
        <p:txBody>
          <a:bodyPr/>
          <a:lstStyle/>
          <a:p>
            <a:pPr algn="ctr"/>
            <a:r>
              <a:rPr kumimoji="0" lang="ru-RU"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Рентгенологическая картина пневмонии</a:t>
            </a:r>
            <a:br>
              <a:rPr kumimoji="0" lang="ru-RU"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ru-RU" sz="2800" b="0" i="1"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Долевая пневмония</a:t>
            </a:r>
            <a:endParaRPr lang="ru-RU" dirty="0"/>
          </a:p>
        </p:txBody>
      </p:sp>
      <p:pic>
        <p:nvPicPr>
          <p:cNvPr id="4" name="Объект 3">
            <a:extLst>
              <a:ext uri="{FF2B5EF4-FFF2-40B4-BE49-F238E27FC236}">
                <a16:creationId xmlns:a16="http://schemas.microsoft.com/office/drawing/2014/main" xmlns="" id="{9A54F3EC-1189-81FF-3BDE-504B93486430}"/>
              </a:ext>
            </a:extLst>
          </p:cNvPr>
          <p:cNvPicPr>
            <a:picLocks noGrp="1" noChangeAspect="1"/>
          </p:cNvPicPr>
          <p:nvPr>
            <p:ph idx="1"/>
          </p:nvPr>
        </p:nvPicPr>
        <p:blipFill>
          <a:blip r:embed="rId2"/>
          <a:srcRect l="3409" t="25423" r="58201" b="17691"/>
          <a:stretch>
            <a:fillRect/>
          </a:stretch>
        </p:blipFill>
        <p:spPr>
          <a:xfrm>
            <a:off x="3467819" y="1820174"/>
            <a:ext cx="4641011" cy="4672701"/>
          </a:xfrm>
          <a:prstGeom prst="rect">
            <a:avLst/>
          </a:prstGeom>
        </p:spPr>
      </p:pic>
      <p:sp>
        <p:nvSpPr>
          <p:cNvPr id="6" name="TextBox 5">
            <a:extLst>
              <a:ext uri="{FF2B5EF4-FFF2-40B4-BE49-F238E27FC236}">
                <a16:creationId xmlns:a16="http://schemas.microsoft.com/office/drawing/2014/main" xmlns="" id="{8CE80670-9E36-0686-8FD5-23795C24CF82}"/>
              </a:ext>
            </a:extLst>
          </p:cNvPr>
          <p:cNvSpPr txBox="1"/>
          <p:nvPr/>
        </p:nvSpPr>
        <p:spPr>
          <a:xfrm>
            <a:off x="10437962" y="3726611"/>
            <a:ext cx="1526876" cy="246221"/>
          </a:xfrm>
          <a:prstGeom prst="rect">
            <a:avLst/>
          </a:prstGeom>
          <a:noFill/>
        </p:spPr>
        <p:txBody>
          <a:bodyPr wrap="square">
            <a:spAutoFit/>
          </a:bodyPr>
          <a:lstStyle/>
          <a:p>
            <a:pPr algn="r"/>
            <a:r>
              <a:rPr lang="en-US" sz="100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myslide.ru</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53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54AB21-F88C-B7AA-F449-D57F37CB925D}"/>
              </a:ext>
            </a:extLst>
          </p:cNvPr>
          <p:cNvSpPr>
            <a:spLocks noGrp="1"/>
          </p:cNvSpPr>
          <p:nvPr>
            <p:ph type="title"/>
          </p:nvPr>
        </p:nvSpPr>
        <p:spPr/>
        <p:txBody>
          <a:bodyPr/>
          <a:lstStyle/>
          <a:p>
            <a:pPr algn="ctr"/>
            <a:r>
              <a:rPr kumimoji="0" lang="ru-RU"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Рентгенологическая картина пневмонии</a:t>
            </a:r>
            <a:br>
              <a:rPr kumimoji="0" lang="ru-RU"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ru-RU" sz="2800" b="0" i="1"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rPr>
              <a:t>Правостороння верхнедолевая пневмония</a:t>
            </a:r>
            <a:endParaRPr lang="ru-RU" i="1" dirty="0">
              <a:solidFill>
                <a:schemeClr val="tx1"/>
              </a:solidFill>
            </a:endParaRPr>
          </a:p>
        </p:txBody>
      </p:sp>
      <p:pic>
        <p:nvPicPr>
          <p:cNvPr id="4" name="Объект 3">
            <a:extLst>
              <a:ext uri="{FF2B5EF4-FFF2-40B4-BE49-F238E27FC236}">
                <a16:creationId xmlns:a16="http://schemas.microsoft.com/office/drawing/2014/main" xmlns="" id="{8FE06F02-033E-3B61-4D37-85C4B9A7A691}"/>
              </a:ext>
            </a:extLst>
          </p:cNvPr>
          <p:cNvPicPr>
            <a:picLocks noGrp="1" noChangeAspect="1"/>
          </p:cNvPicPr>
          <p:nvPr>
            <p:ph idx="1"/>
          </p:nvPr>
        </p:nvPicPr>
        <p:blipFill>
          <a:blip r:embed="rId2"/>
          <a:srcRect l="7264" t="21087" r="51540" b="26575"/>
          <a:stretch>
            <a:fillRect/>
          </a:stretch>
        </p:blipFill>
        <p:spPr>
          <a:xfrm>
            <a:off x="3579962" y="1906438"/>
            <a:ext cx="4554747" cy="4295954"/>
          </a:xfrm>
          <a:prstGeom prst="rect">
            <a:avLst/>
          </a:prstGeom>
        </p:spPr>
      </p:pic>
      <p:sp>
        <p:nvSpPr>
          <p:cNvPr id="8" name="TextBox 7">
            <a:extLst>
              <a:ext uri="{FF2B5EF4-FFF2-40B4-BE49-F238E27FC236}">
                <a16:creationId xmlns:a16="http://schemas.microsoft.com/office/drawing/2014/main" xmlns="" id="{3578F47E-9DE6-90A4-B91F-F2CEC21425C4}"/>
              </a:ext>
            </a:extLst>
          </p:cNvPr>
          <p:cNvSpPr txBox="1"/>
          <p:nvPr/>
        </p:nvSpPr>
        <p:spPr>
          <a:xfrm>
            <a:off x="9247517" y="3248647"/>
            <a:ext cx="2173857" cy="246221"/>
          </a:xfrm>
          <a:prstGeom prst="rect">
            <a:avLst/>
          </a:prstGeom>
          <a:noFill/>
        </p:spPr>
        <p:txBody>
          <a:bodyPr wrap="square">
            <a:spAutoFit/>
          </a:bodyPr>
          <a:lstStyle/>
          <a:p>
            <a:pPr algn="r"/>
            <a:r>
              <a:rPr lang="en-US" sz="100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prostokawino.ru</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70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5EB00A-7A70-4BE8-8618-448F599A2F30}"/>
              </a:ext>
            </a:extLst>
          </p:cNvPr>
          <p:cNvSpPr>
            <a:spLocks noGrp="1"/>
          </p:cNvSpPr>
          <p:nvPr>
            <p:ph type="title"/>
          </p:nvPr>
        </p:nvSpPr>
        <p:spPr>
          <a:xfrm>
            <a:off x="838200" y="365126"/>
            <a:ext cx="10515600" cy="583780"/>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Определение</a:t>
            </a:r>
          </a:p>
        </p:txBody>
      </p:sp>
      <p:sp>
        <p:nvSpPr>
          <p:cNvPr id="3" name="Объект 2">
            <a:extLst>
              <a:ext uri="{FF2B5EF4-FFF2-40B4-BE49-F238E27FC236}">
                <a16:creationId xmlns:a16="http://schemas.microsoft.com/office/drawing/2014/main" xmlns="" id="{E3AD87A1-83C6-4C75-9D68-025FC13C0E2B}"/>
              </a:ext>
            </a:extLst>
          </p:cNvPr>
          <p:cNvSpPr>
            <a:spLocks noGrp="1"/>
          </p:cNvSpPr>
          <p:nvPr>
            <p:ph idx="1"/>
          </p:nvPr>
        </p:nvSpPr>
        <p:spPr>
          <a:xfrm>
            <a:off x="838200" y="948906"/>
            <a:ext cx="10515600" cy="5667554"/>
          </a:xfrm>
        </p:spPr>
        <p:txBody>
          <a:bodyPr>
            <a:normAutofit/>
          </a:bodyPr>
          <a:lstStyle/>
          <a:p>
            <a:pPr marL="0" indent="358775" algn="just">
              <a:buNone/>
            </a:pPr>
            <a:r>
              <a:rPr lang="ru-RU" dirty="0">
                <a:latin typeface="Times New Roman" panose="02020603050405020304" pitchFamily="18" charset="0"/>
                <a:cs typeface="Times New Roman" panose="02020603050405020304" pitchFamily="18" charset="0"/>
              </a:rPr>
              <a:t>Пневмония – </a:t>
            </a:r>
            <a:r>
              <a:rPr lang="ru-RU" b="0" i="0" dirty="0">
                <a:solidFill>
                  <a:srgbClr val="222222"/>
                </a:solidFill>
                <a:effectLst/>
                <a:latin typeface="Times New Roman" panose="02020603050405020304" pitchFamily="18" charset="0"/>
                <a:cs typeface="Times New Roman" panose="02020603050405020304" pitchFamily="18" charset="0"/>
              </a:rPr>
              <a:t>группа различных по этиологии, патогенезу, морфологической характеристике острых инфекционных (преимущественно бактериальных) заболеваний, характеризующихся очаговым поражением респираторных отделов легких с обязательным наличием внутриальвеолярной экссудации.</a:t>
            </a:r>
          </a:p>
          <a:p>
            <a:pPr marL="0" indent="358775" algn="just">
              <a:buNone/>
            </a:pP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C0F2869D-B160-E1AE-EF5A-EFB76AD45DAF}"/>
              </a:ext>
            </a:extLst>
          </p:cNvPr>
          <p:cNvPicPr>
            <a:picLocks noChangeAspect="1"/>
          </p:cNvPicPr>
          <p:nvPr/>
        </p:nvPicPr>
        <p:blipFill>
          <a:blip r:embed="rId2"/>
          <a:stretch>
            <a:fillRect/>
          </a:stretch>
        </p:blipFill>
        <p:spPr>
          <a:xfrm>
            <a:off x="4097547" y="3562934"/>
            <a:ext cx="4502990" cy="2929940"/>
          </a:xfrm>
          <a:prstGeom prst="rect">
            <a:avLst/>
          </a:prstGeom>
        </p:spPr>
      </p:pic>
    </p:spTree>
    <p:extLst>
      <p:ext uri="{BB962C8B-B14F-4D97-AF65-F5344CB8AC3E}">
        <p14:creationId xmlns:p14="http://schemas.microsoft.com/office/powerpoint/2010/main" val="97343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A5BC8D-584E-444F-92D0-91AF77EBF4B3}"/>
              </a:ext>
            </a:extLst>
          </p:cNvPr>
          <p:cNvSpPr>
            <a:spLocks noGrp="1"/>
          </p:cNvSpPr>
          <p:nvPr>
            <p:ph type="title"/>
          </p:nvPr>
        </p:nvSpPr>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Критерии диагностики пневмонии</a:t>
            </a:r>
          </a:p>
        </p:txBody>
      </p:sp>
      <p:sp>
        <p:nvSpPr>
          <p:cNvPr id="3" name="Объект 2">
            <a:extLst>
              <a:ext uri="{FF2B5EF4-FFF2-40B4-BE49-F238E27FC236}">
                <a16:creationId xmlns:a16="http://schemas.microsoft.com/office/drawing/2014/main" xmlns="" id="{20E94AA5-1964-402A-81C1-74EF5BBC925C}"/>
              </a:ext>
            </a:extLst>
          </p:cNvPr>
          <p:cNvSpPr>
            <a:spLocks noGrp="1"/>
          </p:cNvSpPr>
          <p:nvPr>
            <p:ph idx="1"/>
          </p:nvPr>
        </p:nvSpPr>
        <p:spPr>
          <a:xfrm>
            <a:off x="838200" y="1578634"/>
            <a:ext cx="10515600" cy="4598329"/>
          </a:xfrm>
        </p:spPr>
        <p:txBody>
          <a:bodyPr>
            <a:normAutofit lnSpcReduction="10000"/>
          </a:bodyPr>
          <a:lstStyle/>
          <a:p>
            <a:pPr marL="0" indent="0" algn="ctr">
              <a:buNone/>
            </a:pPr>
            <a:r>
              <a:rPr lang="ru-RU" dirty="0">
                <a:latin typeface="Times New Roman" panose="02020603050405020304" pitchFamily="18" charset="0"/>
                <a:cs typeface="Times New Roman" panose="02020603050405020304" pitchFamily="18" charset="0"/>
              </a:rPr>
              <a:t>Рентгенологическая картина + наличие 2 из нижеперечисленных критериев: </a:t>
            </a:r>
          </a:p>
          <a:p>
            <a:pPr marL="0" indent="0" algn="just">
              <a:buNone/>
            </a:pPr>
            <a:r>
              <a:rPr lang="ru-RU" dirty="0">
                <a:latin typeface="Times New Roman" panose="02020603050405020304" pitchFamily="18" charset="0"/>
                <a:cs typeface="Times New Roman" panose="02020603050405020304" pitchFamily="18" charset="0"/>
              </a:rPr>
              <a:t>1. остро возникшая фебрильная лихорадка более 3 суток (t тела выше</a:t>
            </a:r>
            <a:r>
              <a:rPr lang="ru-RU" sz="2800" dirty="0">
                <a:effectLst/>
                <a:latin typeface="Times New Roman" panose="02020603050405020304" pitchFamily="18" charset="0"/>
                <a:ea typeface="Calibri" panose="020F0502020204030204" pitchFamily="34" charset="0"/>
              </a:rPr>
              <a:t> 38</a:t>
            </a:r>
            <a:r>
              <a:rPr lang="ru-RU" sz="2800" baseline="30000" dirty="0">
                <a:effectLst/>
                <a:latin typeface="Times New Roman" panose="02020603050405020304" pitchFamily="18" charset="0"/>
                <a:ea typeface="Calibri" panose="020F0502020204030204" pitchFamily="34" charset="0"/>
              </a:rPr>
              <a:t>0</a:t>
            </a:r>
            <a:r>
              <a:rPr lang="ru-RU" sz="2800" dirty="0">
                <a:effectLst/>
                <a:latin typeface="Times New Roman" panose="02020603050405020304" pitchFamily="18" charset="0"/>
                <a:ea typeface="Calibri" panose="020F0502020204030204" pitchFamily="34" charset="0"/>
              </a:rPr>
              <a:t>С</a:t>
            </a:r>
            <a:r>
              <a:rPr lang="ru-RU" dirty="0">
                <a:latin typeface="Times New Roman" panose="02020603050405020304" pitchFamily="18" charset="0"/>
                <a:cs typeface="Times New Roman" panose="02020603050405020304" pitchFamily="18" charset="0"/>
              </a:rPr>
              <a:t>);</a:t>
            </a:r>
          </a:p>
          <a:p>
            <a:pPr marL="0" indent="0" algn="just">
              <a:buNone/>
            </a:pPr>
            <a:r>
              <a:rPr lang="ru-RU" dirty="0">
                <a:latin typeface="Times New Roman" panose="02020603050405020304" pitchFamily="18" charset="0"/>
                <a:cs typeface="Times New Roman" panose="02020603050405020304" pitchFamily="18" charset="0"/>
              </a:rPr>
              <a:t>2. кашель с мокротой;</a:t>
            </a:r>
          </a:p>
          <a:p>
            <a:pPr marL="0" indent="0" algn="just">
              <a:buNone/>
            </a:pPr>
            <a:r>
              <a:rPr lang="ru-RU" dirty="0">
                <a:latin typeface="Times New Roman" panose="02020603050405020304" pitchFamily="18" charset="0"/>
                <a:cs typeface="Times New Roman" panose="02020603050405020304" pitchFamily="18" charset="0"/>
              </a:rPr>
              <a:t>3. укорочение/притупление перкуторного звука, бронхиальное/ослабленное дыхание, мелкопузырчатые/сухие хрипы;</a:t>
            </a:r>
          </a:p>
          <a:p>
            <a:pPr marL="0" indent="0" algn="just">
              <a:buNone/>
            </a:pPr>
            <a:r>
              <a:rPr lang="ru-RU" dirty="0">
                <a:latin typeface="Times New Roman" panose="02020603050405020304" pitchFamily="18" charset="0"/>
                <a:cs typeface="Times New Roman" panose="02020603050405020304" pitchFamily="18" charset="0"/>
              </a:rPr>
              <a:t>4. лейкоцитоз &gt; 10*</a:t>
            </a:r>
            <a:r>
              <a:rPr lang="ru-RU" sz="2800" dirty="0">
                <a:effectLst/>
                <a:latin typeface="Times New Roman" panose="02020603050405020304" pitchFamily="18" charset="0"/>
                <a:ea typeface="Calibri" panose="020F0502020204030204" pitchFamily="34" charset="0"/>
              </a:rPr>
              <a:t>10</a:t>
            </a:r>
            <a:r>
              <a:rPr lang="ru-RU" sz="2800" baseline="30000" dirty="0">
                <a:effectLst/>
                <a:latin typeface="Times New Roman" panose="02020603050405020304" pitchFamily="18" charset="0"/>
                <a:ea typeface="Calibri" panose="020F0502020204030204" pitchFamily="34" charset="0"/>
              </a:rPr>
              <a:t>9</a:t>
            </a:r>
            <a:r>
              <a:rPr lang="ru-RU" dirty="0">
                <a:latin typeface="Times New Roman" panose="02020603050405020304" pitchFamily="18" charset="0"/>
                <a:cs typeface="Times New Roman" panose="02020603050405020304" pitchFamily="18" charset="0"/>
              </a:rPr>
              <a:t>/л (или п/я &gt; 10%).</a:t>
            </a:r>
          </a:p>
          <a:p>
            <a:endParaRPr lang="ru-RU" dirty="0"/>
          </a:p>
        </p:txBody>
      </p:sp>
    </p:spTree>
    <p:extLst>
      <p:ext uri="{BB962C8B-B14F-4D97-AF65-F5344CB8AC3E}">
        <p14:creationId xmlns:p14="http://schemas.microsoft.com/office/powerpoint/2010/main" val="117110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B788BA-C566-4914-99F0-A00A0EAD724E}"/>
              </a:ext>
            </a:extLst>
          </p:cNvPr>
          <p:cNvSpPr>
            <a:spLocks noGrp="1"/>
          </p:cNvSpPr>
          <p:nvPr>
            <p:ph type="title"/>
          </p:nvPr>
        </p:nvSpPr>
        <p:spPr>
          <a:xfrm>
            <a:off x="838200" y="365125"/>
            <a:ext cx="10515600" cy="549275"/>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Шкала </a:t>
            </a:r>
            <a:r>
              <a:rPr lang="en-US" sz="4000" dirty="0">
                <a:solidFill>
                  <a:srgbClr val="FF0000"/>
                </a:solidFill>
                <a:latin typeface="Times New Roman" panose="02020603050405020304" pitchFamily="18" charset="0"/>
                <a:cs typeface="Times New Roman" panose="02020603050405020304" pitchFamily="18" charset="0"/>
              </a:rPr>
              <a:t>CRB-65</a:t>
            </a:r>
            <a:endParaRPr lang="ru-RU" sz="4000" dirty="0">
              <a:solidFill>
                <a:srgbClr val="FF0000"/>
              </a:solidFill>
              <a:latin typeface="Times New Roman" panose="02020603050405020304" pitchFamily="18" charset="0"/>
              <a:cs typeface="Times New Roman" panose="02020603050405020304" pitchFamily="18" charset="0"/>
            </a:endParaRPr>
          </a:p>
        </p:txBody>
      </p:sp>
      <p:pic>
        <p:nvPicPr>
          <p:cNvPr id="6" name="Объект 5">
            <a:extLst>
              <a:ext uri="{FF2B5EF4-FFF2-40B4-BE49-F238E27FC236}">
                <a16:creationId xmlns:a16="http://schemas.microsoft.com/office/drawing/2014/main" xmlns="" id="{09A2516B-1494-43EE-B839-B028B0C4604C}"/>
              </a:ext>
            </a:extLst>
          </p:cNvPr>
          <p:cNvPicPr>
            <a:picLocks noGrp="1" noChangeAspect="1"/>
          </p:cNvPicPr>
          <p:nvPr>
            <p:ph idx="1"/>
          </p:nvPr>
        </p:nvPicPr>
        <p:blipFill>
          <a:blip r:embed="rId2"/>
          <a:stretch>
            <a:fillRect/>
          </a:stretch>
        </p:blipFill>
        <p:spPr>
          <a:xfrm>
            <a:off x="2017487" y="1088571"/>
            <a:ext cx="8374742" cy="5404304"/>
          </a:xfrm>
          <a:prstGeom prst="rect">
            <a:avLst/>
          </a:prstGeom>
        </p:spPr>
      </p:pic>
    </p:spTree>
    <p:extLst>
      <p:ext uri="{BB962C8B-B14F-4D97-AF65-F5344CB8AC3E}">
        <p14:creationId xmlns:p14="http://schemas.microsoft.com/office/powerpoint/2010/main" val="15120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82F56C-225F-4780-A15B-AEF015A69458}"/>
              </a:ext>
            </a:extLst>
          </p:cNvPr>
          <p:cNvSpPr>
            <a:spLocks noGrp="1"/>
          </p:cNvSpPr>
          <p:nvPr>
            <p:ph type="title"/>
          </p:nvPr>
        </p:nvSpPr>
        <p:spPr>
          <a:xfrm>
            <a:off x="838200" y="224971"/>
            <a:ext cx="10515600" cy="776515"/>
          </a:xfrm>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Шкала </a:t>
            </a:r>
            <a:r>
              <a:rPr lang="en-US" sz="4000" dirty="0">
                <a:solidFill>
                  <a:srgbClr val="FF0000"/>
                </a:solidFill>
                <a:latin typeface="Times New Roman" panose="02020603050405020304" pitchFamily="18" charset="0"/>
                <a:cs typeface="Times New Roman" panose="02020603050405020304" pitchFamily="18" charset="0"/>
              </a:rPr>
              <a:t>PORT </a:t>
            </a:r>
            <a:endParaRPr lang="ru-RU" sz="4000" dirty="0">
              <a:solidFill>
                <a:srgbClr val="FF0000"/>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xmlns="" id="{65EC3583-8750-4BE1-86E2-8BBDA8EBC65A}"/>
              </a:ext>
            </a:extLst>
          </p:cNvPr>
          <p:cNvPicPr>
            <a:picLocks noGrp="1" noChangeAspect="1"/>
          </p:cNvPicPr>
          <p:nvPr>
            <p:ph idx="1"/>
          </p:nvPr>
        </p:nvPicPr>
        <p:blipFill>
          <a:blip r:embed="rId2"/>
          <a:stretch>
            <a:fillRect/>
          </a:stretch>
        </p:blipFill>
        <p:spPr>
          <a:xfrm>
            <a:off x="1582058" y="1001486"/>
            <a:ext cx="9231086" cy="5631543"/>
          </a:xfrm>
          <a:prstGeom prst="rect">
            <a:avLst/>
          </a:prstGeom>
        </p:spPr>
      </p:pic>
    </p:spTree>
    <p:extLst>
      <p:ext uri="{BB962C8B-B14F-4D97-AF65-F5344CB8AC3E}">
        <p14:creationId xmlns:p14="http://schemas.microsoft.com/office/powerpoint/2010/main" val="698422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8BE2043-A348-43AB-BE3A-C3A781CCC485}"/>
              </a:ext>
            </a:extLst>
          </p:cNvPr>
          <p:cNvSpPr>
            <a:spLocks noGrp="1"/>
          </p:cNvSpPr>
          <p:nvPr>
            <p:ph type="title"/>
          </p:nvPr>
        </p:nvSpPr>
        <p:spPr>
          <a:xfrm>
            <a:off x="838200" y="130630"/>
            <a:ext cx="10515600" cy="711200"/>
          </a:xfrm>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Лечение ВП</a:t>
            </a:r>
          </a:p>
        </p:txBody>
      </p:sp>
      <p:sp>
        <p:nvSpPr>
          <p:cNvPr id="3" name="Объект 2">
            <a:extLst>
              <a:ext uri="{FF2B5EF4-FFF2-40B4-BE49-F238E27FC236}">
                <a16:creationId xmlns:a16="http://schemas.microsoft.com/office/drawing/2014/main" xmlns="" id="{26D88809-B2B6-413A-B287-781E12BA161B}"/>
              </a:ext>
            </a:extLst>
          </p:cNvPr>
          <p:cNvSpPr>
            <a:spLocks noGrp="1"/>
          </p:cNvSpPr>
          <p:nvPr>
            <p:ph idx="1"/>
          </p:nvPr>
        </p:nvSpPr>
        <p:spPr>
          <a:xfrm>
            <a:off x="838200" y="972456"/>
            <a:ext cx="10515600" cy="5442857"/>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 Антибиотикотерапия:</a:t>
            </a:r>
          </a:p>
          <a:p>
            <a:pPr marL="0" indent="358775"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бета-</a:t>
            </a:r>
            <a:r>
              <a:rPr lang="ru-RU" dirty="0" err="1">
                <a:latin typeface="Times New Roman" panose="02020603050405020304" pitchFamily="18" charset="0"/>
                <a:cs typeface="Times New Roman" panose="02020603050405020304" pitchFamily="18" charset="0"/>
              </a:rPr>
              <a:t>лактамные</a:t>
            </a:r>
            <a:r>
              <a:rPr lang="ru-RU" dirty="0">
                <a:latin typeface="Times New Roman" panose="02020603050405020304" pitchFamily="18" charset="0"/>
                <a:cs typeface="Times New Roman" panose="02020603050405020304" pitchFamily="18" charset="0"/>
              </a:rPr>
              <a:t> АБ (пенициллины (амоксициллин), цефалоспорины (цефтриаксон, </a:t>
            </a:r>
            <a:r>
              <a:rPr lang="ru-RU" dirty="0" err="1">
                <a:latin typeface="Times New Roman" panose="02020603050405020304" pitchFamily="18" charset="0"/>
                <a:cs typeface="Times New Roman" panose="02020603050405020304" pitchFamily="18" charset="0"/>
              </a:rPr>
              <a:t>цефподоксим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карбопенемы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эртапенем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монобактамы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азтреонам</a:t>
            </a:r>
            <a:r>
              <a:rPr lang="ru-RU" dirty="0">
                <a:latin typeface="Times New Roman" panose="02020603050405020304" pitchFamily="18" charset="0"/>
                <a:cs typeface="Times New Roman" panose="02020603050405020304" pitchFamily="18" charset="0"/>
              </a:rPr>
              <a:t>));</a:t>
            </a:r>
          </a:p>
          <a:p>
            <a:pPr marL="0" indent="358775"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макролиды (азитромицин, кларитромицин);</a:t>
            </a:r>
          </a:p>
          <a:p>
            <a:pPr marL="0" indent="358775"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респираторные фторхинолоны 9левофлоксацин, </a:t>
            </a:r>
            <a:r>
              <a:rPr lang="ru-RU" dirty="0" err="1">
                <a:latin typeface="Times New Roman" panose="02020603050405020304" pitchFamily="18" charset="0"/>
                <a:cs typeface="Times New Roman" panose="02020603050405020304" pitchFamily="18" charset="0"/>
              </a:rPr>
              <a:t>моксифлоксацин</a:t>
            </a:r>
            <a:r>
              <a:rPr lang="ru-RU"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II. </a:t>
            </a:r>
            <a:r>
              <a:rPr lang="ru-RU" dirty="0">
                <a:latin typeface="Times New Roman" panose="02020603050405020304" pitchFamily="18" charset="0"/>
                <a:cs typeface="Times New Roman" panose="02020603050405020304" pitchFamily="18" charset="0"/>
              </a:rPr>
              <a:t>респираторная поддержка;</a:t>
            </a:r>
          </a:p>
          <a:p>
            <a:pPr marL="0" indent="0" algn="just">
              <a:buNone/>
            </a:pPr>
            <a:r>
              <a:rPr lang="en-US" dirty="0">
                <a:latin typeface="Times New Roman" panose="02020603050405020304" pitchFamily="18" charset="0"/>
                <a:cs typeface="Times New Roman" panose="02020603050405020304" pitchFamily="18" charset="0"/>
              </a:rPr>
              <a:t>III.</a:t>
            </a:r>
            <a:r>
              <a:rPr lang="ru-RU" dirty="0">
                <a:latin typeface="Times New Roman" panose="02020603050405020304" pitchFamily="18" charset="0"/>
                <a:cs typeface="Times New Roman" panose="02020603050405020304" pitchFamily="18" charset="0"/>
              </a:rPr>
              <a:t> применение по показаниям </a:t>
            </a:r>
            <a:r>
              <a:rPr lang="ru-RU" dirty="0" err="1">
                <a:latin typeface="Times New Roman" panose="02020603050405020304" pitchFamily="18" charset="0"/>
                <a:cs typeface="Times New Roman" panose="02020603050405020304" pitchFamily="18" charset="0"/>
              </a:rPr>
              <a:t>неантибактериальных</a:t>
            </a:r>
            <a:r>
              <a:rPr lang="ru-RU" dirty="0">
                <a:latin typeface="Times New Roman" panose="02020603050405020304" pitchFamily="18" charset="0"/>
                <a:cs typeface="Times New Roman" panose="02020603050405020304" pitchFamily="18" charset="0"/>
              </a:rPr>
              <a:t> ЛС;</a:t>
            </a:r>
          </a:p>
          <a:p>
            <a:pPr marL="0" indent="0" algn="just">
              <a:buNone/>
            </a:pPr>
            <a:r>
              <a:rPr lang="en-US" dirty="0">
                <a:latin typeface="Times New Roman" panose="02020603050405020304" pitchFamily="18" charset="0"/>
                <a:cs typeface="Times New Roman" panose="02020603050405020304" pitchFamily="18" charset="0"/>
              </a:rPr>
              <a:t>IV</a:t>
            </a:r>
            <a:r>
              <a:rPr lang="ru-RU" dirty="0">
                <a:latin typeface="Times New Roman" panose="02020603050405020304" pitchFamily="18" charset="0"/>
                <a:cs typeface="Times New Roman" panose="02020603050405020304" pitchFamily="18" charset="0"/>
              </a:rPr>
              <a:t>. профилактика осложнений. </a:t>
            </a:r>
          </a:p>
        </p:txBody>
      </p:sp>
    </p:spTree>
    <p:extLst>
      <p:ext uri="{BB962C8B-B14F-4D97-AF65-F5344CB8AC3E}">
        <p14:creationId xmlns:p14="http://schemas.microsoft.com/office/powerpoint/2010/main" val="79113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DBFD47-3BCA-4BFE-B18C-9E0BFB56A540}"/>
              </a:ext>
            </a:extLst>
          </p:cNvPr>
          <p:cNvSpPr>
            <a:spLocks noGrp="1"/>
          </p:cNvSpPr>
          <p:nvPr>
            <p:ph type="title"/>
          </p:nvPr>
        </p:nvSpPr>
        <p:spPr>
          <a:xfrm>
            <a:off x="319177" y="2"/>
            <a:ext cx="11593902" cy="986970"/>
          </a:xfrm>
        </p:spPr>
        <p:txBody>
          <a:bodyPr>
            <a:normAutofit fontScale="90000"/>
          </a:bodyPr>
          <a:lstStyle/>
          <a:p>
            <a:pPr algn="ctr"/>
            <a:r>
              <a:rPr lang="ru-RU" dirty="0">
                <a:solidFill>
                  <a:srgbClr val="FF0000"/>
                </a:solidFill>
                <a:latin typeface="Times New Roman" panose="02020603050405020304" pitchFamily="18" charset="0"/>
                <a:cs typeface="Times New Roman" panose="02020603050405020304" pitchFamily="18" charset="0"/>
              </a:rPr>
              <a:t>АБ-терапия при </a:t>
            </a:r>
            <a:r>
              <a:rPr lang="ru-RU" dirty="0" err="1">
                <a:solidFill>
                  <a:srgbClr val="FF0000"/>
                </a:solidFill>
                <a:latin typeface="Times New Roman" panose="02020603050405020304" pitchFamily="18" charset="0"/>
                <a:cs typeface="Times New Roman" panose="02020603050405020304" pitchFamily="18" charset="0"/>
              </a:rPr>
              <a:t>внтурибольничной</a:t>
            </a:r>
            <a:r>
              <a:rPr lang="ru-RU" dirty="0">
                <a:solidFill>
                  <a:srgbClr val="FF0000"/>
                </a:solidFill>
                <a:latin typeface="Times New Roman" panose="02020603050405020304" pitchFamily="18" charset="0"/>
                <a:cs typeface="Times New Roman" panose="02020603050405020304" pitchFamily="18" charset="0"/>
              </a:rPr>
              <a:t> пневмонии у амбулаторных пациентов</a:t>
            </a:r>
          </a:p>
        </p:txBody>
      </p:sp>
      <p:graphicFrame>
        <p:nvGraphicFramePr>
          <p:cNvPr id="4" name="Объект 3">
            <a:extLst>
              <a:ext uri="{FF2B5EF4-FFF2-40B4-BE49-F238E27FC236}">
                <a16:creationId xmlns:a16="http://schemas.microsoft.com/office/drawing/2014/main" xmlns="" id="{F73FC7F8-965F-452D-82D5-6C4B066F20B3}"/>
              </a:ext>
            </a:extLst>
          </p:cNvPr>
          <p:cNvGraphicFramePr>
            <a:graphicFrameLocks noGrp="1"/>
          </p:cNvGraphicFramePr>
          <p:nvPr>
            <p:ph idx="1"/>
            <p:extLst>
              <p:ext uri="{D42A27DB-BD31-4B8C-83A1-F6EECF244321}">
                <p14:modId xmlns:p14="http://schemas.microsoft.com/office/powerpoint/2010/main" val="2481776667"/>
              </p:ext>
            </p:extLst>
          </p:nvPr>
        </p:nvGraphicFramePr>
        <p:xfrm>
          <a:off x="1465943" y="1397479"/>
          <a:ext cx="9042400" cy="5250064"/>
        </p:xfrm>
        <a:graphic>
          <a:graphicData uri="http://schemas.openxmlformats.org/drawingml/2006/table">
            <a:tbl>
              <a:tblPr firstRow="1" firstCol="1" bandRow="1">
                <a:tableStyleId>{5C22544A-7EE6-4342-B048-85BDC9FD1C3A}</a:tableStyleId>
              </a:tblPr>
              <a:tblGrid>
                <a:gridCol w="2260358">
                  <a:extLst>
                    <a:ext uri="{9D8B030D-6E8A-4147-A177-3AD203B41FA5}">
                      <a16:colId xmlns:a16="http://schemas.microsoft.com/office/drawing/2014/main" xmlns="" val="2746297379"/>
                    </a:ext>
                  </a:extLst>
                </a:gridCol>
                <a:gridCol w="2260358">
                  <a:extLst>
                    <a:ext uri="{9D8B030D-6E8A-4147-A177-3AD203B41FA5}">
                      <a16:colId xmlns:a16="http://schemas.microsoft.com/office/drawing/2014/main" xmlns="" val="1695028835"/>
                    </a:ext>
                  </a:extLst>
                </a:gridCol>
                <a:gridCol w="2260358">
                  <a:extLst>
                    <a:ext uri="{9D8B030D-6E8A-4147-A177-3AD203B41FA5}">
                      <a16:colId xmlns:a16="http://schemas.microsoft.com/office/drawing/2014/main" xmlns="" val="4152152625"/>
                    </a:ext>
                  </a:extLst>
                </a:gridCol>
                <a:gridCol w="2261326">
                  <a:extLst>
                    <a:ext uri="{9D8B030D-6E8A-4147-A177-3AD203B41FA5}">
                      <a16:colId xmlns:a16="http://schemas.microsoft.com/office/drawing/2014/main" xmlns="" val="1957223188"/>
                    </a:ext>
                  </a:extLst>
                </a:gridCol>
              </a:tblGrid>
              <a:tr h="696965">
                <a:tc>
                  <a:txBody>
                    <a:bodyPr/>
                    <a:lstStyle/>
                    <a:p>
                      <a:pPr algn="ctr">
                        <a:lnSpc>
                          <a:spcPct val="150000"/>
                        </a:lnSpc>
                        <a:spcAft>
                          <a:spcPts val="800"/>
                        </a:spcAft>
                      </a:pPr>
                      <a:r>
                        <a:rPr lang="ru-RU" sz="1100">
                          <a:effectLst/>
                        </a:rPr>
                        <a:t>Группа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ctr">
                        <a:lnSpc>
                          <a:spcPct val="150000"/>
                        </a:lnSpc>
                        <a:spcAft>
                          <a:spcPts val="800"/>
                        </a:spcAft>
                      </a:pPr>
                      <a:r>
                        <a:rPr lang="ru-RU" sz="1100">
                          <a:effectLst/>
                        </a:rPr>
                        <a:t>Наиболее частые</a:t>
                      </a:r>
                      <a:endParaRPr lang="ru-RU" sz="1000">
                        <a:effectLst/>
                      </a:endParaRPr>
                    </a:p>
                    <a:p>
                      <a:pPr algn="ctr">
                        <a:lnSpc>
                          <a:spcPct val="150000"/>
                        </a:lnSpc>
                        <a:spcAft>
                          <a:spcPts val="800"/>
                        </a:spcAft>
                      </a:pPr>
                      <a:r>
                        <a:rPr lang="ru-RU" sz="1100">
                          <a:effectLst/>
                        </a:rPr>
                        <a:t>возбудители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ctr">
                        <a:lnSpc>
                          <a:spcPct val="150000"/>
                        </a:lnSpc>
                        <a:spcAft>
                          <a:spcPts val="800"/>
                        </a:spcAft>
                      </a:pPr>
                      <a:r>
                        <a:rPr lang="ru-RU" sz="1100">
                          <a:effectLst/>
                        </a:rPr>
                        <a:t>Препараты выбора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ctr">
                        <a:lnSpc>
                          <a:spcPct val="150000"/>
                        </a:lnSpc>
                        <a:spcAft>
                          <a:spcPts val="800"/>
                        </a:spcAft>
                      </a:pPr>
                      <a:r>
                        <a:rPr lang="ru-RU" sz="1100">
                          <a:effectLst/>
                        </a:rPr>
                        <a:t>Альтернатива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extLst>
                  <a:ext uri="{0D108BD9-81ED-4DB2-BD59-A6C34878D82A}">
                    <a16:rowId xmlns:a16="http://schemas.microsoft.com/office/drawing/2014/main" xmlns="" val="2780604707"/>
                  </a:ext>
                </a:extLst>
              </a:tr>
              <a:tr h="2114442">
                <a:tc>
                  <a:txBody>
                    <a:bodyPr/>
                    <a:lstStyle/>
                    <a:p>
                      <a:pPr algn="just">
                        <a:lnSpc>
                          <a:spcPct val="115000"/>
                        </a:lnSpc>
                        <a:spcAft>
                          <a:spcPts val="800"/>
                        </a:spcAft>
                      </a:pPr>
                      <a:r>
                        <a:rPr lang="ru-RU" sz="1100">
                          <a:effectLst/>
                        </a:rPr>
                        <a:t>Нетяжелая ВП у пациентов без сопутствующих</a:t>
                      </a:r>
                      <a:endParaRPr lang="ru-RU" sz="1000">
                        <a:effectLst/>
                      </a:endParaRPr>
                    </a:p>
                    <a:p>
                      <a:pPr algn="just">
                        <a:lnSpc>
                          <a:spcPct val="115000"/>
                        </a:lnSpc>
                        <a:spcAft>
                          <a:spcPts val="800"/>
                        </a:spcAft>
                      </a:pPr>
                      <a:r>
                        <a:rPr lang="ru-RU" sz="1100">
                          <a:effectLst/>
                        </a:rPr>
                        <a:t>заболеваний1</a:t>
                      </a:r>
                      <a:endParaRPr lang="ru-RU" sz="1000">
                        <a:effectLst/>
                      </a:endParaRPr>
                    </a:p>
                    <a:p>
                      <a:pPr algn="just">
                        <a:lnSpc>
                          <a:spcPct val="115000"/>
                        </a:lnSpc>
                        <a:spcAft>
                          <a:spcPts val="800"/>
                        </a:spcAft>
                      </a:pPr>
                      <a:r>
                        <a:rPr lang="ru-RU" sz="1100">
                          <a:effectLst/>
                        </a:rPr>
                        <a:t>, не принимавших за последние 3 мес</a:t>
                      </a:r>
                      <a:endParaRPr lang="ru-RU" sz="1000">
                        <a:effectLst/>
                      </a:endParaRPr>
                    </a:p>
                    <a:p>
                      <a:pPr algn="just">
                        <a:lnSpc>
                          <a:spcPct val="115000"/>
                        </a:lnSpc>
                        <a:spcAft>
                          <a:spcPts val="800"/>
                        </a:spcAft>
                      </a:pPr>
                      <a:r>
                        <a:rPr lang="ru-RU" sz="1100">
                          <a:effectLst/>
                        </a:rPr>
                        <a:t>АМП ≥2 дней и не имеющих других факторов</a:t>
                      </a:r>
                      <a:endParaRPr lang="ru-RU" sz="1000">
                        <a:effectLst/>
                      </a:endParaRPr>
                    </a:p>
                    <a:p>
                      <a:pPr algn="just">
                        <a:lnSpc>
                          <a:spcPct val="115000"/>
                        </a:lnSpc>
                        <a:spcAft>
                          <a:spcPts val="800"/>
                        </a:spcAft>
                      </a:pPr>
                      <a:r>
                        <a:rPr lang="ru-RU" sz="1100">
                          <a:effectLst/>
                        </a:rPr>
                        <a:t>риска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en-US" sz="1100" dirty="0">
                          <a:effectLst/>
                        </a:rPr>
                        <a:t>S. pneumoniae</a:t>
                      </a:r>
                      <a:endParaRPr lang="ru-RU" sz="1000" dirty="0">
                        <a:effectLst/>
                      </a:endParaRPr>
                    </a:p>
                    <a:p>
                      <a:pPr algn="just">
                        <a:lnSpc>
                          <a:spcPct val="115000"/>
                        </a:lnSpc>
                        <a:spcAft>
                          <a:spcPts val="800"/>
                        </a:spcAft>
                      </a:pPr>
                      <a:r>
                        <a:rPr lang="en-US" sz="1100" dirty="0">
                          <a:effectLst/>
                        </a:rPr>
                        <a:t>M. pneumoniae</a:t>
                      </a:r>
                      <a:endParaRPr lang="ru-RU" sz="1000" dirty="0">
                        <a:effectLst/>
                      </a:endParaRPr>
                    </a:p>
                    <a:p>
                      <a:pPr algn="just">
                        <a:lnSpc>
                          <a:spcPct val="115000"/>
                        </a:lnSpc>
                        <a:spcAft>
                          <a:spcPts val="800"/>
                        </a:spcAft>
                      </a:pPr>
                      <a:r>
                        <a:rPr lang="en-US" sz="1100" dirty="0">
                          <a:effectLst/>
                        </a:rPr>
                        <a:t>C. pneumoniae</a:t>
                      </a:r>
                      <a:endParaRPr lang="ru-RU" sz="1000" dirty="0">
                        <a:effectLst/>
                      </a:endParaRPr>
                    </a:p>
                    <a:p>
                      <a:pPr algn="just">
                        <a:lnSpc>
                          <a:spcPct val="115000"/>
                        </a:lnSpc>
                        <a:spcAft>
                          <a:spcPts val="800"/>
                        </a:spcAft>
                      </a:pPr>
                      <a:r>
                        <a:rPr lang="ru-RU" sz="1100" dirty="0">
                          <a:effectLst/>
                        </a:rPr>
                        <a:t>H. </a:t>
                      </a:r>
                      <a:r>
                        <a:rPr lang="ru-RU" sz="1100" dirty="0" err="1">
                          <a:effectLst/>
                        </a:rPr>
                        <a:t>influenzae</a:t>
                      </a:r>
                      <a:endParaRPr lang="ru-RU" sz="1000" dirty="0">
                        <a:effectLst/>
                      </a:endParaRPr>
                    </a:p>
                    <a:p>
                      <a:pPr algn="just">
                        <a:lnSpc>
                          <a:spcPct val="115000"/>
                        </a:lnSpc>
                        <a:spcAft>
                          <a:spcPts val="800"/>
                        </a:spcAft>
                      </a:pPr>
                      <a:r>
                        <a:rPr lang="ru-RU" sz="1100" dirty="0">
                          <a:effectLst/>
                        </a:rPr>
                        <a:t>Респираторные вирусы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ru-RU" sz="1100">
                          <a:effectLst/>
                        </a:rPr>
                        <a:t>Амоксициллин внутрь</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ru-RU" sz="1100">
                          <a:effectLst/>
                        </a:rPr>
                        <a:t>Макролид внутрь (азитромицин)</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extLst>
                  <a:ext uri="{0D108BD9-81ED-4DB2-BD59-A6C34878D82A}">
                    <a16:rowId xmlns:a16="http://schemas.microsoft.com/office/drawing/2014/main" xmlns="" val="2527608253"/>
                  </a:ext>
                </a:extLst>
              </a:tr>
              <a:tr h="2438657">
                <a:tc>
                  <a:txBody>
                    <a:bodyPr/>
                    <a:lstStyle/>
                    <a:p>
                      <a:pPr algn="just">
                        <a:lnSpc>
                          <a:spcPct val="115000"/>
                        </a:lnSpc>
                        <a:spcAft>
                          <a:spcPts val="800"/>
                        </a:spcAft>
                      </a:pPr>
                      <a:r>
                        <a:rPr lang="ru-RU" sz="1100">
                          <a:effectLst/>
                        </a:rPr>
                        <a:t>Нетяжелая ВП у пациентов с сопутствующими</a:t>
                      </a:r>
                      <a:endParaRPr lang="ru-RU" sz="1000">
                        <a:effectLst/>
                      </a:endParaRPr>
                    </a:p>
                    <a:p>
                      <a:pPr algn="just">
                        <a:lnSpc>
                          <a:spcPct val="115000"/>
                        </a:lnSpc>
                        <a:spcAft>
                          <a:spcPts val="800"/>
                        </a:spcAft>
                      </a:pPr>
                      <a:r>
                        <a:rPr lang="ru-RU" sz="1100">
                          <a:effectLst/>
                        </a:rPr>
                        <a:t>заболеваниями1</a:t>
                      </a:r>
                      <a:endParaRPr lang="ru-RU" sz="1000">
                        <a:effectLst/>
                      </a:endParaRPr>
                    </a:p>
                    <a:p>
                      <a:pPr algn="just">
                        <a:lnSpc>
                          <a:spcPct val="115000"/>
                        </a:lnSpc>
                        <a:spcAft>
                          <a:spcPts val="800"/>
                        </a:spcAft>
                      </a:pPr>
                      <a:r>
                        <a:rPr lang="ru-RU" sz="1100">
                          <a:effectLst/>
                        </a:rPr>
                        <a:t>и/или принимавшими за последние</a:t>
                      </a:r>
                      <a:endParaRPr lang="ru-RU" sz="1000">
                        <a:effectLst/>
                      </a:endParaRPr>
                    </a:p>
                    <a:p>
                      <a:pPr algn="just">
                        <a:lnSpc>
                          <a:spcPct val="115000"/>
                        </a:lnSpc>
                        <a:spcAft>
                          <a:spcPts val="800"/>
                        </a:spcAft>
                      </a:pPr>
                      <a:r>
                        <a:rPr lang="ru-RU" sz="1100">
                          <a:effectLst/>
                        </a:rPr>
                        <a:t>3 мес. АМП ≥2 дней и/или имеющих другие факторы</a:t>
                      </a:r>
                      <a:endParaRPr lang="ru-RU" sz="1000">
                        <a:effectLst/>
                      </a:endParaRPr>
                    </a:p>
                    <a:p>
                      <a:pPr algn="just">
                        <a:lnSpc>
                          <a:spcPct val="115000"/>
                        </a:lnSpc>
                        <a:spcAft>
                          <a:spcPts val="800"/>
                        </a:spcAft>
                      </a:pPr>
                      <a:r>
                        <a:rPr lang="ru-RU" sz="1100">
                          <a:effectLst/>
                        </a:rPr>
                        <a:t>риска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en-US" sz="1100" dirty="0">
                          <a:effectLst/>
                        </a:rPr>
                        <a:t>S. pneumoniae</a:t>
                      </a:r>
                      <a:endParaRPr lang="ru-RU" sz="1000" dirty="0">
                        <a:effectLst/>
                      </a:endParaRPr>
                    </a:p>
                    <a:p>
                      <a:pPr algn="just">
                        <a:lnSpc>
                          <a:spcPct val="115000"/>
                        </a:lnSpc>
                        <a:spcAft>
                          <a:spcPts val="800"/>
                        </a:spcAft>
                      </a:pPr>
                      <a:r>
                        <a:rPr lang="en-US" sz="1100" dirty="0">
                          <a:effectLst/>
                        </a:rPr>
                        <a:t>H. influenzae</a:t>
                      </a:r>
                      <a:endParaRPr lang="ru-RU" sz="1000" dirty="0">
                        <a:effectLst/>
                      </a:endParaRPr>
                    </a:p>
                    <a:p>
                      <a:pPr algn="just">
                        <a:lnSpc>
                          <a:spcPct val="115000"/>
                        </a:lnSpc>
                        <a:spcAft>
                          <a:spcPts val="800"/>
                        </a:spcAft>
                      </a:pPr>
                      <a:r>
                        <a:rPr lang="en-US" sz="1100" dirty="0">
                          <a:effectLst/>
                        </a:rPr>
                        <a:t>C. pneumoniae</a:t>
                      </a:r>
                      <a:endParaRPr lang="ru-RU" sz="1000" dirty="0">
                        <a:effectLst/>
                      </a:endParaRPr>
                    </a:p>
                    <a:p>
                      <a:pPr algn="just">
                        <a:lnSpc>
                          <a:spcPct val="115000"/>
                        </a:lnSpc>
                        <a:spcAft>
                          <a:spcPts val="800"/>
                        </a:spcAft>
                      </a:pPr>
                      <a:r>
                        <a:rPr lang="ru-RU" sz="1100" dirty="0">
                          <a:effectLst/>
                        </a:rPr>
                        <a:t>S. </a:t>
                      </a:r>
                      <a:r>
                        <a:rPr lang="ru-RU" sz="1100" dirty="0" err="1">
                          <a:effectLst/>
                        </a:rPr>
                        <a:t>aureus</a:t>
                      </a:r>
                      <a:endParaRPr lang="ru-RU" sz="1000" dirty="0">
                        <a:effectLst/>
                      </a:endParaRPr>
                    </a:p>
                    <a:p>
                      <a:pPr algn="just">
                        <a:lnSpc>
                          <a:spcPct val="115000"/>
                        </a:lnSpc>
                        <a:spcAft>
                          <a:spcPts val="800"/>
                        </a:spcAft>
                      </a:pPr>
                      <a:r>
                        <a:rPr lang="ru-RU" sz="1100" dirty="0" err="1">
                          <a:effectLst/>
                        </a:rPr>
                        <a:t>Enterobacterales</a:t>
                      </a:r>
                      <a:endParaRPr lang="ru-RU" sz="1000" dirty="0">
                        <a:effectLst/>
                      </a:endParaRPr>
                    </a:p>
                    <a:p>
                      <a:pPr algn="just">
                        <a:lnSpc>
                          <a:spcPct val="115000"/>
                        </a:lnSpc>
                        <a:spcAft>
                          <a:spcPts val="800"/>
                        </a:spcAft>
                      </a:pPr>
                      <a:r>
                        <a:rPr lang="ru-RU" sz="1100" dirty="0">
                          <a:effectLst/>
                        </a:rPr>
                        <a:t>Респираторные вирусы</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ru-RU" sz="1100">
                          <a:effectLst/>
                        </a:rPr>
                        <a:t>Амоксициллин/клавуланат и</a:t>
                      </a:r>
                      <a:endParaRPr lang="ru-RU" sz="1000">
                        <a:effectLst/>
                      </a:endParaRPr>
                    </a:p>
                    <a:p>
                      <a:pPr algn="just">
                        <a:lnSpc>
                          <a:spcPct val="115000"/>
                        </a:lnSpc>
                        <a:spcAft>
                          <a:spcPts val="800"/>
                        </a:spcAft>
                      </a:pPr>
                      <a:r>
                        <a:rPr lang="ru-RU" sz="1100">
                          <a:effectLst/>
                        </a:rPr>
                        <a:t>др. ингибиторзащищенные пенициллины внутрь</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tc>
                  <a:txBody>
                    <a:bodyPr/>
                    <a:lstStyle/>
                    <a:p>
                      <a:pPr algn="just">
                        <a:lnSpc>
                          <a:spcPct val="115000"/>
                        </a:lnSpc>
                        <a:spcAft>
                          <a:spcPts val="800"/>
                        </a:spcAft>
                      </a:pPr>
                      <a:r>
                        <a:rPr lang="ru-RU" sz="1100" dirty="0">
                          <a:effectLst/>
                        </a:rPr>
                        <a:t>Респираторные </a:t>
                      </a:r>
                      <a:r>
                        <a:rPr lang="ru-RU" sz="1100" dirty="0" err="1">
                          <a:effectLst/>
                        </a:rPr>
                        <a:t>фторхинолоны</a:t>
                      </a:r>
                      <a:r>
                        <a:rPr lang="ru-RU" sz="1100" dirty="0">
                          <a:effectLst/>
                        </a:rPr>
                        <a:t> (</a:t>
                      </a:r>
                      <a:r>
                        <a:rPr lang="ru-RU" sz="1100" dirty="0" err="1">
                          <a:effectLst/>
                        </a:rPr>
                        <a:t>левофлоксацин</a:t>
                      </a:r>
                      <a:r>
                        <a:rPr lang="ru-RU" sz="1100" dirty="0">
                          <a:effectLst/>
                        </a:rPr>
                        <a:t>,</a:t>
                      </a:r>
                      <a:endParaRPr lang="ru-RU" sz="1000" dirty="0">
                        <a:effectLst/>
                      </a:endParaRPr>
                    </a:p>
                    <a:p>
                      <a:pPr algn="just">
                        <a:lnSpc>
                          <a:spcPct val="115000"/>
                        </a:lnSpc>
                        <a:spcAft>
                          <a:spcPts val="800"/>
                        </a:spcAft>
                      </a:pPr>
                      <a:r>
                        <a:rPr lang="ru-RU" sz="1100" dirty="0" err="1">
                          <a:effectLst/>
                        </a:rPr>
                        <a:t>моксифлоксацин</a:t>
                      </a:r>
                      <a:r>
                        <a:rPr lang="ru-RU" sz="1100" dirty="0">
                          <a:effectLst/>
                        </a:rPr>
                        <a:t>,</a:t>
                      </a:r>
                      <a:endParaRPr lang="ru-RU" sz="1000" dirty="0">
                        <a:effectLst/>
                      </a:endParaRPr>
                    </a:p>
                    <a:p>
                      <a:pPr algn="just">
                        <a:lnSpc>
                          <a:spcPct val="115000"/>
                        </a:lnSpc>
                        <a:spcAft>
                          <a:spcPts val="800"/>
                        </a:spcAft>
                      </a:pPr>
                      <a:r>
                        <a:rPr lang="ru-RU" sz="1100" dirty="0" err="1">
                          <a:effectLst/>
                        </a:rPr>
                        <a:t>гемифлоксацин</a:t>
                      </a:r>
                      <a:r>
                        <a:rPr lang="ru-RU" sz="1100" dirty="0">
                          <a:effectLst/>
                        </a:rPr>
                        <a:t>) внутрь</a:t>
                      </a:r>
                      <a:endParaRPr lang="ru-RU" sz="1000" dirty="0">
                        <a:effectLst/>
                      </a:endParaRPr>
                    </a:p>
                    <a:p>
                      <a:pPr algn="just">
                        <a:lnSpc>
                          <a:spcPct val="115000"/>
                        </a:lnSpc>
                        <a:spcAft>
                          <a:spcPts val="800"/>
                        </a:spcAft>
                      </a:pPr>
                      <a:r>
                        <a:rPr lang="ru-RU" sz="1100" dirty="0">
                          <a:effectLst/>
                        </a:rPr>
                        <a:t>ИЛИ</a:t>
                      </a:r>
                      <a:endParaRPr lang="ru-RU" sz="1000" dirty="0">
                        <a:effectLst/>
                      </a:endParaRPr>
                    </a:p>
                    <a:p>
                      <a:pPr algn="just">
                        <a:lnSpc>
                          <a:spcPct val="115000"/>
                        </a:lnSpc>
                        <a:spcAft>
                          <a:spcPts val="800"/>
                        </a:spcAft>
                      </a:pPr>
                      <a:r>
                        <a:rPr lang="ru-RU" sz="1100" dirty="0">
                          <a:effectLst/>
                        </a:rPr>
                        <a:t>Цефалоспорины </a:t>
                      </a:r>
                      <a:r>
                        <a:rPr lang="en-US" sz="1100" dirty="0">
                          <a:effectLst/>
                        </a:rPr>
                        <a:t>III</a:t>
                      </a:r>
                      <a:r>
                        <a:rPr lang="ru-RU" sz="1100" dirty="0">
                          <a:effectLst/>
                        </a:rPr>
                        <a:t> поколения</a:t>
                      </a:r>
                      <a:endParaRPr lang="ru-RU" sz="1000" dirty="0">
                        <a:effectLst/>
                      </a:endParaRPr>
                    </a:p>
                    <a:p>
                      <a:pPr algn="just">
                        <a:lnSpc>
                          <a:spcPct val="115000"/>
                        </a:lnSpc>
                        <a:spcAft>
                          <a:spcPts val="800"/>
                        </a:spcAft>
                      </a:pPr>
                      <a:r>
                        <a:rPr lang="ru-RU" sz="1100" dirty="0">
                          <a:effectLst/>
                        </a:rPr>
                        <a:t> внутрь</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58" marR="60158" marT="0" marB="0"/>
                </a:tc>
                <a:extLst>
                  <a:ext uri="{0D108BD9-81ED-4DB2-BD59-A6C34878D82A}">
                    <a16:rowId xmlns:a16="http://schemas.microsoft.com/office/drawing/2014/main" xmlns="" val="1206395637"/>
                  </a:ext>
                </a:extLst>
              </a:tr>
            </a:tbl>
          </a:graphicData>
        </a:graphic>
      </p:graphicFrame>
    </p:spTree>
    <p:extLst>
      <p:ext uri="{BB962C8B-B14F-4D97-AF65-F5344CB8AC3E}">
        <p14:creationId xmlns:p14="http://schemas.microsoft.com/office/powerpoint/2010/main" val="3289938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E8FAD8-1B6A-47A5-A65C-38C0ADBFE740}"/>
              </a:ext>
            </a:extLst>
          </p:cNvPr>
          <p:cNvSpPr>
            <a:spLocks noGrp="1"/>
          </p:cNvSpPr>
          <p:nvPr>
            <p:ph type="title"/>
          </p:nvPr>
        </p:nvSpPr>
        <p:spPr>
          <a:xfrm>
            <a:off x="838200" y="130630"/>
            <a:ext cx="10515600" cy="1030514"/>
          </a:xfrm>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АБТ нетяжелой ВП в стационаре</a:t>
            </a:r>
          </a:p>
        </p:txBody>
      </p:sp>
      <p:graphicFrame>
        <p:nvGraphicFramePr>
          <p:cNvPr id="5" name="Объект 4">
            <a:extLst>
              <a:ext uri="{FF2B5EF4-FFF2-40B4-BE49-F238E27FC236}">
                <a16:creationId xmlns:a16="http://schemas.microsoft.com/office/drawing/2014/main" xmlns="" id="{67F74A13-43AA-4D5C-BDF2-2D11DA8FAC2A}"/>
              </a:ext>
            </a:extLst>
          </p:cNvPr>
          <p:cNvGraphicFramePr>
            <a:graphicFrameLocks noGrp="1"/>
          </p:cNvGraphicFramePr>
          <p:nvPr>
            <p:ph idx="1"/>
            <p:extLst>
              <p:ext uri="{D42A27DB-BD31-4B8C-83A1-F6EECF244321}">
                <p14:modId xmlns:p14="http://schemas.microsoft.com/office/powerpoint/2010/main" val="1240332692"/>
              </p:ext>
            </p:extLst>
          </p:nvPr>
        </p:nvGraphicFramePr>
        <p:xfrm>
          <a:off x="1349829" y="1161145"/>
          <a:ext cx="9260114" cy="5513200"/>
        </p:xfrm>
        <a:graphic>
          <a:graphicData uri="http://schemas.openxmlformats.org/drawingml/2006/table">
            <a:tbl>
              <a:tblPr firstRow="1" firstCol="1" bandRow="1">
                <a:tableStyleId>{5C22544A-7EE6-4342-B048-85BDC9FD1C3A}</a:tableStyleId>
              </a:tblPr>
              <a:tblGrid>
                <a:gridCol w="2137406">
                  <a:extLst>
                    <a:ext uri="{9D8B030D-6E8A-4147-A177-3AD203B41FA5}">
                      <a16:colId xmlns:a16="http://schemas.microsoft.com/office/drawing/2014/main" xmlns="" val="93717603"/>
                    </a:ext>
                  </a:extLst>
                </a:gridCol>
                <a:gridCol w="2027416">
                  <a:extLst>
                    <a:ext uri="{9D8B030D-6E8A-4147-A177-3AD203B41FA5}">
                      <a16:colId xmlns:a16="http://schemas.microsoft.com/office/drawing/2014/main" xmlns="" val="2010831553"/>
                    </a:ext>
                  </a:extLst>
                </a:gridCol>
                <a:gridCol w="2948967">
                  <a:extLst>
                    <a:ext uri="{9D8B030D-6E8A-4147-A177-3AD203B41FA5}">
                      <a16:colId xmlns:a16="http://schemas.microsoft.com/office/drawing/2014/main" xmlns="" val="3778716292"/>
                    </a:ext>
                  </a:extLst>
                </a:gridCol>
                <a:gridCol w="2146325">
                  <a:extLst>
                    <a:ext uri="{9D8B030D-6E8A-4147-A177-3AD203B41FA5}">
                      <a16:colId xmlns:a16="http://schemas.microsoft.com/office/drawing/2014/main" xmlns="" val="1143487085"/>
                    </a:ext>
                  </a:extLst>
                </a:gridCol>
              </a:tblGrid>
              <a:tr h="501481">
                <a:tc>
                  <a:txBody>
                    <a:bodyPr/>
                    <a:lstStyle/>
                    <a:p>
                      <a:pPr algn="just">
                        <a:lnSpc>
                          <a:spcPct val="150000"/>
                        </a:lnSpc>
                        <a:spcAft>
                          <a:spcPts val="800"/>
                        </a:spcAft>
                      </a:pPr>
                      <a:r>
                        <a:rPr lang="ru-RU" sz="900">
                          <a:effectLst/>
                        </a:rPr>
                        <a:t>Группа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ru-RU" sz="900">
                          <a:effectLst/>
                        </a:rPr>
                        <a:t>Наиболее частые</a:t>
                      </a:r>
                      <a:endParaRPr lang="ru-RU" sz="800">
                        <a:effectLst/>
                      </a:endParaRPr>
                    </a:p>
                    <a:p>
                      <a:pPr algn="just">
                        <a:lnSpc>
                          <a:spcPct val="150000"/>
                        </a:lnSpc>
                        <a:spcAft>
                          <a:spcPts val="800"/>
                        </a:spcAft>
                      </a:pPr>
                      <a:r>
                        <a:rPr lang="ru-RU" sz="900">
                          <a:effectLst/>
                        </a:rPr>
                        <a:t>возбудители</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ru-RU" sz="900">
                          <a:effectLst/>
                        </a:rPr>
                        <a:t>Препараты выбора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ru-RU" sz="900">
                          <a:effectLst/>
                        </a:rPr>
                        <a:t>Альтернатива</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extLst>
                  <a:ext uri="{0D108BD9-81ED-4DB2-BD59-A6C34878D82A}">
                    <a16:rowId xmlns:a16="http://schemas.microsoft.com/office/drawing/2014/main" xmlns="" val="1685945173"/>
                  </a:ext>
                </a:extLst>
              </a:tr>
              <a:tr h="2312574">
                <a:tc>
                  <a:txBody>
                    <a:bodyPr/>
                    <a:lstStyle/>
                    <a:p>
                      <a:pPr algn="just">
                        <a:lnSpc>
                          <a:spcPct val="150000"/>
                        </a:lnSpc>
                        <a:spcAft>
                          <a:spcPts val="800"/>
                        </a:spcAft>
                      </a:pPr>
                      <a:r>
                        <a:rPr lang="ru-RU" sz="900">
                          <a:effectLst/>
                        </a:rPr>
                        <a:t>Нетяжелая ВП у пациентов без сопутствующих</a:t>
                      </a:r>
                      <a:endParaRPr lang="ru-RU" sz="800">
                        <a:effectLst/>
                      </a:endParaRPr>
                    </a:p>
                    <a:p>
                      <a:pPr algn="just">
                        <a:lnSpc>
                          <a:spcPct val="150000"/>
                        </a:lnSpc>
                        <a:spcAft>
                          <a:spcPts val="800"/>
                        </a:spcAft>
                      </a:pPr>
                      <a:r>
                        <a:rPr lang="ru-RU" sz="900">
                          <a:effectLst/>
                        </a:rPr>
                        <a:t>заболеваний1</a:t>
                      </a:r>
                      <a:endParaRPr lang="ru-RU" sz="800">
                        <a:effectLst/>
                      </a:endParaRPr>
                    </a:p>
                    <a:p>
                      <a:pPr algn="just">
                        <a:lnSpc>
                          <a:spcPct val="150000"/>
                        </a:lnSpc>
                        <a:spcAft>
                          <a:spcPts val="800"/>
                        </a:spcAft>
                      </a:pPr>
                      <a:r>
                        <a:rPr lang="ru-RU" sz="900">
                          <a:effectLst/>
                        </a:rPr>
                        <a:t>, не принимавших за последние 3 мес</a:t>
                      </a:r>
                      <a:endParaRPr lang="ru-RU" sz="800">
                        <a:effectLst/>
                      </a:endParaRPr>
                    </a:p>
                    <a:p>
                      <a:pPr algn="just">
                        <a:lnSpc>
                          <a:spcPct val="150000"/>
                        </a:lnSpc>
                        <a:spcAft>
                          <a:spcPts val="800"/>
                        </a:spcAft>
                      </a:pPr>
                      <a:r>
                        <a:rPr lang="ru-RU" sz="900">
                          <a:effectLst/>
                        </a:rPr>
                        <a:t>АМП ≥2 дней и не имеющих других факторов</a:t>
                      </a:r>
                      <a:endParaRPr lang="ru-RU" sz="800">
                        <a:effectLst/>
                      </a:endParaRPr>
                    </a:p>
                    <a:p>
                      <a:pPr algn="just">
                        <a:lnSpc>
                          <a:spcPct val="150000"/>
                        </a:lnSpc>
                        <a:spcAft>
                          <a:spcPts val="800"/>
                        </a:spcAft>
                      </a:pPr>
                      <a:r>
                        <a:rPr lang="ru-RU" sz="900">
                          <a:effectLst/>
                        </a:rPr>
                        <a:t>риска2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en-US" sz="900">
                          <a:effectLst/>
                        </a:rPr>
                        <a:t>S. pneumoniae</a:t>
                      </a:r>
                      <a:endParaRPr lang="ru-RU" sz="800">
                        <a:effectLst/>
                      </a:endParaRPr>
                    </a:p>
                    <a:p>
                      <a:pPr algn="just">
                        <a:lnSpc>
                          <a:spcPct val="150000"/>
                        </a:lnSpc>
                        <a:spcAft>
                          <a:spcPts val="800"/>
                        </a:spcAft>
                      </a:pPr>
                      <a:r>
                        <a:rPr lang="en-US" sz="900">
                          <a:effectLst/>
                        </a:rPr>
                        <a:t>M. pneumoniae</a:t>
                      </a:r>
                      <a:endParaRPr lang="ru-RU" sz="800">
                        <a:effectLst/>
                      </a:endParaRPr>
                    </a:p>
                    <a:p>
                      <a:pPr algn="just">
                        <a:lnSpc>
                          <a:spcPct val="150000"/>
                        </a:lnSpc>
                        <a:spcAft>
                          <a:spcPts val="800"/>
                        </a:spcAft>
                      </a:pPr>
                      <a:r>
                        <a:rPr lang="en-US" sz="900">
                          <a:effectLst/>
                        </a:rPr>
                        <a:t>C. pneumoniae</a:t>
                      </a:r>
                      <a:endParaRPr lang="ru-RU" sz="800">
                        <a:effectLst/>
                      </a:endParaRPr>
                    </a:p>
                    <a:p>
                      <a:pPr algn="just">
                        <a:lnSpc>
                          <a:spcPct val="150000"/>
                        </a:lnSpc>
                        <a:spcAft>
                          <a:spcPts val="800"/>
                        </a:spcAft>
                      </a:pPr>
                      <a:r>
                        <a:rPr lang="ru-RU" sz="900">
                          <a:effectLst/>
                        </a:rPr>
                        <a:t>H. influenzae</a:t>
                      </a:r>
                      <a:endParaRPr lang="ru-RU" sz="800">
                        <a:effectLst/>
                      </a:endParaRPr>
                    </a:p>
                    <a:p>
                      <a:pPr algn="just">
                        <a:lnSpc>
                          <a:spcPct val="150000"/>
                        </a:lnSpc>
                        <a:spcAft>
                          <a:spcPts val="800"/>
                        </a:spcAft>
                      </a:pPr>
                      <a:r>
                        <a:rPr lang="ru-RU" sz="900">
                          <a:effectLst/>
                        </a:rPr>
                        <a:t>Респираторные вирусы</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ru-RU" sz="900">
                          <a:effectLst/>
                        </a:rPr>
                        <a:t>Амоксициллин/клавуланат</a:t>
                      </a:r>
                      <a:endParaRPr lang="ru-RU" sz="800">
                        <a:effectLst/>
                      </a:endParaRPr>
                    </a:p>
                    <a:p>
                      <a:pPr algn="just">
                        <a:lnSpc>
                          <a:spcPct val="150000"/>
                        </a:lnSpc>
                        <a:spcAft>
                          <a:spcPts val="800"/>
                        </a:spcAft>
                      </a:pPr>
                      <a:r>
                        <a:rPr lang="ru-RU" sz="900">
                          <a:effectLst/>
                        </a:rPr>
                        <a:t>и др. ИЗП* в/в, в/м ИЛИ</a:t>
                      </a:r>
                      <a:endParaRPr lang="ru-RU" sz="800">
                        <a:effectLst/>
                      </a:endParaRPr>
                    </a:p>
                    <a:p>
                      <a:pPr algn="just">
                        <a:lnSpc>
                          <a:spcPct val="150000"/>
                        </a:lnSpc>
                        <a:spcAft>
                          <a:spcPts val="800"/>
                        </a:spcAft>
                      </a:pPr>
                      <a:r>
                        <a:rPr lang="ru-RU" sz="900">
                          <a:effectLst/>
                        </a:rPr>
                        <a:t>Ампициллин в/в, в/м</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ru-RU" sz="900">
                          <a:effectLst/>
                        </a:rPr>
                        <a:t>Респираторные фторхинолоны (левофлоксацин,</a:t>
                      </a:r>
                      <a:endParaRPr lang="ru-RU" sz="800">
                        <a:effectLst/>
                      </a:endParaRPr>
                    </a:p>
                    <a:p>
                      <a:pPr algn="just">
                        <a:lnSpc>
                          <a:spcPct val="150000"/>
                        </a:lnSpc>
                        <a:spcAft>
                          <a:spcPts val="800"/>
                        </a:spcAft>
                      </a:pPr>
                      <a:r>
                        <a:rPr lang="ru-RU" sz="900">
                          <a:effectLst/>
                        </a:rPr>
                        <a:t>моксифлоксацин) в/в</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extLst>
                  <a:ext uri="{0D108BD9-81ED-4DB2-BD59-A6C34878D82A}">
                    <a16:rowId xmlns:a16="http://schemas.microsoft.com/office/drawing/2014/main" xmlns="" val="2975997402"/>
                  </a:ext>
                </a:extLst>
              </a:tr>
              <a:tr h="2699145">
                <a:tc>
                  <a:txBody>
                    <a:bodyPr/>
                    <a:lstStyle/>
                    <a:p>
                      <a:pPr algn="just">
                        <a:lnSpc>
                          <a:spcPct val="150000"/>
                        </a:lnSpc>
                        <a:spcAft>
                          <a:spcPts val="800"/>
                        </a:spcAft>
                      </a:pPr>
                      <a:r>
                        <a:rPr lang="ru-RU" sz="900">
                          <a:effectLst/>
                        </a:rPr>
                        <a:t>Нетяжелая ВП у пациентов с сопутствующими</a:t>
                      </a:r>
                      <a:endParaRPr lang="ru-RU" sz="800">
                        <a:effectLst/>
                      </a:endParaRPr>
                    </a:p>
                    <a:p>
                      <a:pPr algn="just">
                        <a:lnSpc>
                          <a:spcPct val="150000"/>
                        </a:lnSpc>
                        <a:spcAft>
                          <a:spcPts val="800"/>
                        </a:spcAft>
                      </a:pPr>
                      <a:r>
                        <a:rPr lang="ru-RU" sz="900">
                          <a:effectLst/>
                        </a:rPr>
                        <a:t>заболеваниями1</a:t>
                      </a:r>
                      <a:endParaRPr lang="ru-RU" sz="800">
                        <a:effectLst/>
                      </a:endParaRPr>
                    </a:p>
                    <a:p>
                      <a:pPr algn="just">
                        <a:lnSpc>
                          <a:spcPct val="150000"/>
                        </a:lnSpc>
                        <a:spcAft>
                          <a:spcPts val="800"/>
                        </a:spcAft>
                      </a:pPr>
                      <a:r>
                        <a:rPr lang="ru-RU" sz="900">
                          <a:effectLst/>
                        </a:rPr>
                        <a:t>и/или принимавшими за последние</a:t>
                      </a:r>
                      <a:endParaRPr lang="ru-RU" sz="800">
                        <a:effectLst/>
                      </a:endParaRPr>
                    </a:p>
                    <a:p>
                      <a:pPr algn="just">
                        <a:lnSpc>
                          <a:spcPct val="150000"/>
                        </a:lnSpc>
                        <a:spcAft>
                          <a:spcPts val="800"/>
                        </a:spcAft>
                      </a:pPr>
                      <a:r>
                        <a:rPr lang="ru-RU" sz="900">
                          <a:effectLst/>
                        </a:rPr>
                        <a:t>3 мес АМП ≥2 дней и/или имеющих другие</a:t>
                      </a:r>
                      <a:endParaRPr lang="ru-RU" sz="800">
                        <a:effectLst/>
                      </a:endParaRPr>
                    </a:p>
                    <a:p>
                      <a:pPr algn="just">
                        <a:lnSpc>
                          <a:spcPct val="150000"/>
                        </a:lnSpc>
                        <a:spcAft>
                          <a:spcPts val="800"/>
                        </a:spcAft>
                      </a:pPr>
                      <a:r>
                        <a:rPr lang="ru-RU" sz="900">
                          <a:effectLst/>
                        </a:rPr>
                        <a:t>факторы риска2</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a:txBody>
                    <a:bodyPr/>
                    <a:lstStyle/>
                    <a:p>
                      <a:pPr algn="just">
                        <a:lnSpc>
                          <a:spcPct val="150000"/>
                        </a:lnSpc>
                        <a:spcAft>
                          <a:spcPts val="800"/>
                        </a:spcAft>
                      </a:pPr>
                      <a:r>
                        <a:rPr lang="en-US" sz="900">
                          <a:effectLst/>
                        </a:rPr>
                        <a:t>S. pneumoniae</a:t>
                      </a:r>
                      <a:endParaRPr lang="ru-RU" sz="800">
                        <a:effectLst/>
                      </a:endParaRPr>
                    </a:p>
                    <a:p>
                      <a:pPr algn="just">
                        <a:lnSpc>
                          <a:spcPct val="150000"/>
                        </a:lnSpc>
                        <a:spcAft>
                          <a:spcPts val="800"/>
                        </a:spcAft>
                      </a:pPr>
                      <a:r>
                        <a:rPr lang="en-US" sz="900">
                          <a:effectLst/>
                        </a:rPr>
                        <a:t>H. influenzae</a:t>
                      </a:r>
                      <a:endParaRPr lang="ru-RU" sz="800">
                        <a:effectLst/>
                      </a:endParaRPr>
                    </a:p>
                    <a:p>
                      <a:pPr algn="just">
                        <a:lnSpc>
                          <a:spcPct val="150000"/>
                        </a:lnSpc>
                        <a:spcAft>
                          <a:spcPts val="800"/>
                        </a:spcAft>
                      </a:pPr>
                      <a:r>
                        <a:rPr lang="en-US" sz="900">
                          <a:effectLst/>
                        </a:rPr>
                        <a:t>C. pneumoniae</a:t>
                      </a:r>
                      <a:endParaRPr lang="ru-RU" sz="800">
                        <a:effectLst/>
                      </a:endParaRPr>
                    </a:p>
                    <a:p>
                      <a:pPr algn="just">
                        <a:lnSpc>
                          <a:spcPct val="150000"/>
                        </a:lnSpc>
                        <a:spcAft>
                          <a:spcPts val="800"/>
                        </a:spcAft>
                      </a:pPr>
                      <a:r>
                        <a:rPr lang="ru-RU" sz="900">
                          <a:effectLst/>
                        </a:rPr>
                        <a:t>S. aureus</a:t>
                      </a:r>
                      <a:endParaRPr lang="ru-RU" sz="800">
                        <a:effectLst/>
                      </a:endParaRPr>
                    </a:p>
                    <a:p>
                      <a:pPr algn="just">
                        <a:lnSpc>
                          <a:spcPct val="150000"/>
                        </a:lnSpc>
                        <a:spcAft>
                          <a:spcPts val="800"/>
                        </a:spcAft>
                      </a:pPr>
                      <a:r>
                        <a:rPr lang="ru-RU" sz="900">
                          <a:effectLst/>
                        </a:rPr>
                        <a:t>Enterobacterales</a:t>
                      </a:r>
                      <a:endParaRPr lang="ru-RU" sz="800">
                        <a:effectLst/>
                      </a:endParaRPr>
                    </a:p>
                    <a:p>
                      <a:pPr algn="just">
                        <a:lnSpc>
                          <a:spcPct val="150000"/>
                        </a:lnSpc>
                        <a:spcAft>
                          <a:spcPts val="800"/>
                        </a:spcAft>
                      </a:pPr>
                      <a:r>
                        <a:rPr lang="ru-RU" sz="900">
                          <a:effectLst/>
                        </a:rPr>
                        <a:t>Респираторные вирусы</a:t>
                      </a:r>
                      <a:endParaRPr lang="ru-RU" sz="80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gridSpan="2">
                  <a:txBody>
                    <a:bodyPr/>
                    <a:lstStyle/>
                    <a:p>
                      <a:pPr algn="just">
                        <a:lnSpc>
                          <a:spcPct val="150000"/>
                        </a:lnSpc>
                        <a:spcAft>
                          <a:spcPts val="800"/>
                        </a:spcAft>
                      </a:pPr>
                      <a:r>
                        <a:rPr lang="ru-RU" sz="900" dirty="0">
                          <a:effectLst/>
                        </a:rPr>
                        <a:t>Амоксициллин/</a:t>
                      </a:r>
                      <a:r>
                        <a:rPr lang="ru-RU" sz="900" dirty="0" err="1">
                          <a:effectLst/>
                        </a:rPr>
                        <a:t>клавуланат</a:t>
                      </a:r>
                      <a:r>
                        <a:rPr lang="ru-RU" sz="900" dirty="0">
                          <a:effectLst/>
                        </a:rPr>
                        <a:t> и др. ИЗП* в/в, в/м</a:t>
                      </a:r>
                      <a:endParaRPr lang="ru-RU" sz="800" dirty="0">
                        <a:effectLst/>
                      </a:endParaRPr>
                    </a:p>
                    <a:p>
                      <a:pPr algn="just">
                        <a:lnSpc>
                          <a:spcPct val="150000"/>
                        </a:lnSpc>
                        <a:spcAft>
                          <a:spcPts val="800"/>
                        </a:spcAft>
                      </a:pPr>
                      <a:r>
                        <a:rPr lang="ru-RU" sz="900" dirty="0">
                          <a:effectLst/>
                        </a:rPr>
                        <a:t>ИЛИ</a:t>
                      </a:r>
                      <a:endParaRPr lang="ru-RU" sz="800" dirty="0">
                        <a:effectLst/>
                      </a:endParaRPr>
                    </a:p>
                    <a:p>
                      <a:pPr algn="just">
                        <a:lnSpc>
                          <a:spcPct val="150000"/>
                        </a:lnSpc>
                        <a:spcAft>
                          <a:spcPts val="800"/>
                        </a:spcAft>
                      </a:pPr>
                      <a:r>
                        <a:rPr lang="ru-RU" sz="900" dirty="0">
                          <a:effectLst/>
                        </a:rPr>
                        <a:t>ЦС III поколения (</a:t>
                      </a:r>
                      <a:r>
                        <a:rPr lang="ru-RU" sz="900" dirty="0" err="1">
                          <a:effectLst/>
                        </a:rPr>
                        <a:t>цефотаксим</a:t>
                      </a:r>
                      <a:r>
                        <a:rPr lang="ru-RU" sz="900" dirty="0">
                          <a:effectLst/>
                        </a:rPr>
                        <a:t>, </a:t>
                      </a:r>
                      <a:r>
                        <a:rPr lang="ru-RU" sz="900" dirty="0" err="1">
                          <a:effectLst/>
                        </a:rPr>
                        <a:t>цефтриаксон</a:t>
                      </a:r>
                      <a:r>
                        <a:rPr lang="ru-RU" sz="900" dirty="0">
                          <a:effectLst/>
                        </a:rPr>
                        <a:t>) в/в, в/м</a:t>
                      </a:r>
                      <a:endParaRPr lang="ru-RU" sz="800" dirty="0">
                        <a:effectLst/>
                      </a:endParaRPr>
                    </a:p>
                    <a:p>
                      <a:pPr algn="just">
                        <a:lnSpc>
                          <a:spcPct val="150000"/>
                        </a:lnSpc>
                        <a:spcAft>
                          <a:spcPts val="800"/>
                        </a:spcAft>
                      </a:pPr>
                      <a:r>
                        <a:rPr lang="ru-RU" sz="900" dirty="0">
                          <a:effectLst/>
                        </a:rPr>
                        <a:t>ИЛИ</a:t>
                      </a:r>
                      <a:endParaRPr lang="ru-RU" sz="800" dirty="0">
                        <a:effectLst/>
                      </a:endParaRPr>
                    </a:p>
                    <a:p>
                      <a:pPr algn="just">
                        <a:lnSpc>
                          <a:spcPct val="150000"/>
                        </a:lnSpc>
                        <a:spcAft>
                          <a:spcPts val="800"/>
                        </a:spcAft>
                      </a:pPr>
                      <a:r>
                        <a:rPr lang="ru-RU" sz="900" dirty="0">
                          <a:effectLst/>
                        </a:rPr>
                        <a:t>РХ (</a:t>
                      </a:r>
                      <a:r>
                        <a:rPr lang="ru-RU" sz="900" dirty="0" err="1">
                          <a:effectLst/>
                        </a:rPr>
                        <a:t>левофлоксацин</a:t>
                      </a:r>
                      <a:r>
                        <a:rPr lang="ru-RU" sz="900" dirty="0">
                          <a:effectLst/>
                        </a:rPr>
                        <a:t>, </a:t>
                      </a:r>
                      <a:r>
                        <a:rPr lang="ru-RU" sz="900" dirty="0" err="1">
                          <a:effectLst/>
                        </a:rPr>
                        <a:t>моксифлоксацин</a:t>
                      </a:r>
                      <a:r>
                        <a:rPr lang="ru-RU" sz="900" dirty="0">
                          <a:effectLst/>
                        </a:rPr>
                        <a:t>) в/в</a:t>
                      </a:r>
                      <a:endParaRPr lang="ru-RU" sz="800" dirty="0">
                        <a:effectLst/>
                      </a:endParaRPr>
                    </a:p>
                    <a:p>
                      <a:pPr algn="just">
                        <a:lnSpc>
                          <a:spcPct val="150000"/>
                        </a:lnSpc>
                        <a:spcAft>
                          <a:spcPts val="800"/>
                        </a:spcAft>
                      </a:pPr>
                      <a:r>
                        <a:rPr lang="ru-RU" sz="900" dirty="0">
                          <a:effectLst/>
                        </a:rPr>
                        <a:t>ИЛИ</a:t>
                      </a:r>
                      <a:endParaRPr lang="ru-RU" sz="800" dirty="0">
                        <a:effectLst/>
                      </a:endParaRPr>
                    </a:p>
                    <a:p>
                      <a:pPr algn="just">
                        <a:lnSpc>
                          <a:spcPct val="150000"/>
                        </a:lnSpc>
                        <a:spcAft>
                          <a:spcPts val="800"/>
                        </a:spcAft>
                      </a:pPr>
                      <a:r>
                        <a:rPr lang="ru-RU" sz="900" dirty="0">
                          <a:effectLst/>
                        </a:rPr>
                        <a:t>Цефалоспорины </a:t>
                      </a:r>
                      <a:r>
                        <a:rPr lang="en-US" sz="900" dirty="0">
                          <a:effectLst/>
                        </a:rPr>
                        <a:t>V</a:t>
                      </a:r>
                      <a:r>
                        <a:rPr lang="ru-RU" sz="900" dirty="0">
                          <a:effectLst/>
                        </a:rPr>
                        <a:t> поколения (</a:t>
                      </a:r>
                      <a:r>
                        <a:rPr lang="ru-RU" sz="900" dirty="0" err="1">
                          <a:effectLst/>
                        </a:rPr>
                        <a:t>цефтаролин</a:t>
                      </a:r>
                      <a:r>
                        <a:rPr lang="ru-RU" sz="900" dirty="0">
                          <a:effectLst/>
                        </a:rPr>
                        <a:t>)  в/в</a:t>
                      </a:r>
                      <a:endParaRPr lang="ru-RU" sz="800" dirty="0">
                        <a:effectLst/>
                      </a:endParaRPr>
                    </a:p>
                    <a:p>
                      <a:pPr algn="just">
                        <a:lnSpc>
                          <a:spcPct val="150000"/>
                        </a:lnSpc>
                        <a:spcAft>
                          <a:spcPts val="800"/>
                        </a:spcAft>
                      </a:pPr>
                      <a:r>
                        <a:rPr lang="ru-RU" sz="900" dirty="0">
                          <a:effectLst/>
                        </a:rPr>
                        <a:t>или</a:t>
                      </a:r>
                      <a:endParaRPr lang="ru-RU" sz="800" dirty="0">
                        <a:effectLst/>
                      </a:endParaRPr>
                    </a:p>
                    <a:p>
                      <a:pPr algn="just">
                        <a:lnSpc>
                          <a:spcPct val="150000"/>
                        </a:lnSpc>
                        <a:spcAft>
                          <a:spcPts val="800"/>
                        </a:spcAft>
                      </a:pPr>
                      <a:r>
                        <a:rPr lang="ru-RU" sz="900" dirty="0" err="1">
                          <a:effectLst/>
                        </a:rPr>
                        <a:t>Карбопенемы</a:t>
                      </a:r>
                      <a:r>
                        <a:rPr lang="ru-RU" sz="900" dirty="0">
                          <a:effectLst/>
                        </a:rPr>
                        <a:t> (</a:t>
                      </a:r>
                      <a:r>
                        <a:rPr lang="ru-RU" sz="900" dirty="0" err="1">
                          <a:effectLst/>
                        </a:rPr>
                        <a:t>эртапенем</a:t>
                      </a:r>
                      <a:r>
                        <a:rPr lang="ru-RU" sz="900" dirty="0">
                          <a:effectLst/>
                        </a:rPr>
                        <a:t>) в/в, в/м</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420" marR="50420" marT="0" marB="0"/>
                </a:tc>
                <a:tc hMerge="1">
                  <a:txBody>
                    <a:bodyPr/>
                    <a:lstStyle/>
                    <a:p>
                      <a:endParaRPr lang="ru-RU"/>
                    </a:p>
                  </a:txBody>
                  <a:tcPr/>
                </a:tc>
                <a:extLst>
                  <a:ext uri="{0D108BD9-81ED-4DB2-BD59-A6C34878D82A}">
                    <a16:rowId xmlns:a16="http://schemas.microsoft.com/office/drawing/2014/main" xmlns="" val="1464115235"/>
                  </a:ext>
                </a:extLst>
              </a:tr>
            </a:tbl>
          </a:graphicData>
        </a:graphic>
      </p:graphicFrame>
    </p:spTree>
    <p:extLst>
      <p:ext uri="{BB962C8B-B14F-4D97-AF65-F5344CB8AC3E}">
        <p14:creationId xmlns:p14="http://schemas.microsoft.com/office/powerpoint/2010/main" val="4248918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43D943-CD5D-4785-839F-9C4477DF9067}"/>
              </a:ext>
            </a:extLst>
          </p:cNvPr>
          <p:cNvSpPr>
            <a:spLocks noGrp="1"/>
          </p:cNvSpPr>
          <p:nvPr>
            <p:ph type="title"/>
          </p:nvPr>
        </p:nvSpPr>
        <p:spPr>
          <a:xfrm>
            <a:off x="838200" y="145144"/>
            <a:ext cx="10515600" cy="667656"/>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АБТ тяжелой ВП в стационаре</a:t>
            </a:r>
          </a:p>
        </p:txBody>
      </p:sp>
      <p:graphicFrame>
        <p:nvGraphicFramePr>
          <p:cNvPr id="4" name="Объект 3">
            <a:extLst>
              <a:ext uri="{FF2B5EF4-FFF2-40B4-BE49-F238E27FC236}">
                <a16:creationId xmlns:a16="http://schemas.microsoft.com/office/drawing/2014/main" xmlns="" id="{A3DF1775-6076-42B7-AF09-9D272B45B731}"/>
              </a:ext>
            </a:extLst>
          </p:cNvPr>
          <p:cNvGraphicFramePr>
            <a:graphicFrameLocks noGrp="1"/>
          </p:cNvGraphicFramePr>
          <p:nvPr>
            <p:ph idx="1"/>
            <p:extLst>
              <p:ext uri="{D42A27DB-BD31-4B8C-83A1-F6EECF244321}">
                <p14:modId xmlns:p14="http://schemas.microsoft.com/office/powerpoint/2010/main" val="3021372909"/>
              </p:ext>
            </p:extLst>
          </p:nvPr>
        </p:nvGraphicFramePr>
        <p:xfrm>
          <a:off x="1538514" y="812800"/>
          <a:ext cx="8824685" cy="6058948"/>
        </p:xfrm>
        <a:graphic>
          <a:graphicData uri="http://schemas.openxmlformats.org/drawingml/2006/table">
            <a:tbl>
              <a:tblPr firstRow="1" firstCol="1" bandRow="1">
                <a:tableStyleId>{5C22544A-7EE6-4342-B048-85BDC9FD1C3A}</a:tableStyleId>
              </a:tblPr>
              <a:tblGrid>
                <a:gridCol w="8824685">
                  <a:extLst>
                    <a:ext uri="{9D8B030D-6E8A-4147-A177-3AD203B41FA5}">
                      <a16:colId xmlns:a16="http://schemas.microsoft.com/office/drawing/2014/main" xmlns="" val="2872351186"/>
                    </a:ext>
                  </a:extLst>
                </a:gridCol>
              </a:tblGrid>
              <a:tr h="228185">
                <a:tc>
                  <a:txBody>
                    <a:bodyPr/>
                    <a:lstStyle/>
                    <a:p>
                      <a:pPr algn="just">
                        <a:lnSpc>
                          <a:spcPct val="150000"/>
                        </a:lnSpc>
                        <a:spcAft>
                          <a:spcPts val="800"/>
                        </a:spcAft>
                      </a:pPr>
                      <a:r>
                        <a:rPr lang="ru-RU" sz="1100" dirty="0">
                          <a:effectLst/>
                        </a:rPr>
                        <a:t>1. Пациенты без факторов риска инфицирования P. aeruginosa1 и аспирации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830076577"/>
                  </a:ext>
                </a:extLst>
              </a:tr>
              <a:tr h="1202153">
                <a:tc>
                  <a:txBody>
                    <a:bodyPr/>
                    <a:lstStyle/>
                    <a:p>
                      <a:pPr algn="just">
                        <a:lnSpc>
                          <a:spcPct val="150000"/>
                        </a:lnSpc>
                        <a:spcAft>
                          <a:spcPts val="800"/>
                        </a:spcAft>
                      </a:pPr>
                      <a:r>
                        <a:rPr lang="ru-RU" sz="1100" dirty="0" err="1">
                          <a:effectLst/>
                        </a:rPr>
                        <a:t>Цефтриаксон</a:t>
                      </a:r>
                      <a:r>
                        <a:rPr lang="ru-RU" sz="1100" dirty="0">
                          <a:effectLst/>
                        </a:rPr>
                        <a:t>, </a:t>
                      </a:r>
                      <a:r>
                        <a:rPr lang="ru-RU" sz="1100" dirty="0" err="1">
                          <a:effectLst/>
                        </a:rPr>
                        <a:t>цефотаксим</a:t>
                      </a:r>
                      <a:r>
                        <a:rPr lang="ru-RU" sz="1100" dirty="0">
                          <a:effectLst/>
                        </a:rPr>
                        <a:t>, </a:t>
                      </a:r>
                      <a:r>
                        <a:rPr lang="ru-RU" sz="1100" dirty="0" err="1">
                          <a:effectLst/>
                        </a:rPr>
                        <a:t>цефтаролин</a:t>
                      </a:r>
                      <a:r>
                        <a:rPr lang="ru-RU" sz="1100" dirty="0">
                          <a:effectLst/>
                        </a:rPr>
                        <a:t>, амоксициллин/</a:t>
                      </a:r>
                      <a:r>
                        <a:rPr lang="ru-RU" sz="1100" dirty="0" err="1">
                          <a:effectLst/>
                        </a:rPr>
                        <a:t>клавуланат</a:t>
                      </a:r>
                      <a:r>
                        <a:rPr lang="ru-RU" sz="1100" dirty="0">
                          <a:effectLst/>
                        </a:rPr>
                        <a:t>, ампициллин/</a:t>
                      </a:r>
                      <a:r>
                        <a:rPr lang="ru-RU" sz="1100" dirty="0" err="1">
                          <a:effectLst/>
                        </a:rPr>
                        <a:t>сульбактам</a:t>
                      </a:r>
                      <a:r>
                        <a:rPr lang="ru-RU" sz="1100" dirty="0">
                          <a:effectLst/>
                        </a:rPr>
                        <a:t>, </a:t>
                      </a:r>
                      <a:r>
                        <a:rPr lang="ru-RU" sz="1100" dirty="0" err="1">
                          <a:effectLst/>
                        </a:rPr>
                        <a:t>карбопенемы</a:t>
                      </a:r>
                      <a:r>
                        <a:rPr lang="ru-RU" sz="1100" dirty="0">
                          <a:effectLst/>
                        </a:rPr>
                        <a:t> (</a:t>
                      </a:r>
                      <a:r>
                        <a:rPr lang="ru-RU" sz="1100" dirty="0" err="1">
                          <a:effectLst/>
                        </a:rPr>
                        <a:t>эртапенем</a:t>
                      </a:r>
                      <a:r>
                        <a:rPr lang="ru-RU" sz="1100" dirty="0">
                          <a:effectLst/>
                        </a:rPr>
                        <a:t>) в/в + </a:t>
                      </a:r>
                      <a:r>
                        <a:rPr lang="ru-RU" sz="1100" dirty="0" err="1">
                          <a:effectLst/>
                        </a:rPr>
                        <a:t>макролиды</a:t>
                      </a:r>
                      <a:r>
                        <a:rPr lang="ru-RU" sz="1100" dirty="0">
                          <a:effectLst/>
                        </a:rPr>
                        <a:t> (азитромицин или </a:t>
                      </a:r>
                      <a:r>
                        <a:rPr lang="ru-RU" sz="1100" dirty="0" err="1">
                          <a:effectLst/>
                        </a:rPr>
                        <a:t>кларитромицин</a:t>
                      </a:r>
                      <a:r>
                        <a:rPr lang="ru-RU" sz="1100" dirty="0">
                          <a:effectLst/>
                        </a:rPr>
                        <a:t>) в/в</a:t>
                      </a:r>
                      <a:endParaRPr lang="ru-RU" sz="1000" dirty="0">
                        <a:effectLst/>
                      </a:endParaRPr>
                    </a:p>
                    <a:p>
                      <a:pPr algn="just">
                        <a:lnSpc>
                          <a:spcPct val="150000"/>
                        </a:lnSpc>
                        <a:spcAft>
                          <a:spcPts val="800"/>
                        </a:spcAft>
                      </a:pPr>
                      <a:r>
                        <a:rPr lang="ru-RU" sz="1100" dirty="0">
                          <a:effectLst/>
                        </a:rPr>
                        <a:t>или</a:t>
                      </a:r>
                      <a:endParaRPr lang="ru-RU" sz="1000" dirty="0">
                        <a:effectLst/>
                      </a:endParaRPr>
                    </a:p>
                    <a:p>
                      <a:pPr algn="just">
                        <a:lnSpc>
                          <a:spcPct val="150000"/>
                        </a:lnSpc>
                        <a:spcAft>
                          <a:spcPts val="800"/>
                        </a:spcAft>
                      </a:pPr>
                      <a:r>
                        <a:rPr lang="ru-RU" sz="1100" dirty="0" err="1">
                          <a:effectLst/>
                        </a:rPr>
                        <a:t>Моксифлоксацин</a:t>
                      </a:r>
                      <a:r>
                        <a:rPr lang="ru-RU" sz="1100" dirty="0">
                          <a:effectLst/>
                        </a:rPr>
                        <a:t>, </a:t>
                      </a:r>
                      <a:r>
                        <a:rPr lang="ru-RU" sz="1100" dirty="0" err="1">
                          <a:effectLst/>
                        </a:rPr>
                        <a:t>левофлоксацин</a:t>
                      </a:r>
                      <a:r>
                        <a:rPr lang="ru-RU" sz="1100" dirty="0">
                          <a:effectLst/>
                        </a:rPr>
                        <a:t> в/в + </a:t>
                      </a:r>
                      <a:r>
                        <a:rPr lang="ru-RU" sz="1100" dirty="0" err="1">
                          <a:effectLst/>
                        </a:rPr>
                        <a:t>цефтриаксон</a:t>
                      </a:r>
                      <a:r>
                        <a:rPr lang="ru-RU" sz="1100" dirty="0">
                          <a:effectLst/>
                        </a:rPr>
                        <a:t>, </a:t>
                      </a:r>
                      <a:r>
                        <a:rPr lang="ru-RU" sz="1100" dirty="0" err="1">
                          <a:effectLst/>
                        </a:rPr>
                        <a:t>цефотаксим</a:t>
                      </a:r>
                      <a:r>
                        <a:rPr lang="ru-RU" sz="1100" dirty="0">
                          <a:effectLst/>
                        </a:rPr>
                        <a:t> в/в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2924940964"/>
                  </a:ext>
                </a:extLst>
              </a:tr>
              <a:tr h="228185">
                <a:tc>
                  <a:txBody>
                    <a:bodyPr/>
                    <a:lstStyle/>
                    <a:p>
                      <a:pPr algn="just">
                        <a:lnSpc>
                          <a:spcPct val="150000"/>
                        </a:lnSpc>
                        <a:spcAft>
                          <a:spcPts val="800"/>
                        </a:spcAft>
                      </a:pPr>
                      <a:r>
                        <a:rPr lang="ru-RU" sz="1100" dirty="0">
                          <a:effectLst/>
                        </a:rPr>
                        <a:t>2. Пациенты с факторами риска инфицирования P. </a:t>
                      </a:r>
                      <a:r>
                        <a:rPr lang="en-US" sz="1100" dirty="0">
                          <a:effectLst/>
                        </a:rPr>
                        <a:t>A</a:t>
                      </a:r>
                      <a:r>
                        <a:rPr lang="ru-RU" sz="1100" dirty="0" err="1">
                          <a:effectLst/>
                        </a:rPr>
                        <a:t>eruginosa</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1766326401"/>
                  </a:ext>
                </a:extLst>
              </a:tr>
              <a:tr h="2382799">
                <a:tc>
                  <a:txBody>
                    <a:bodyPr/>
                    <a:lstStyle/>
                    <a:p>
                      <a:pPr algn="just">
                        <a:lnSpc>
                          <a:spcPct val="150000"/>
                        </a:lnSpc>
                        <a:spcAft>
                          <a:spcPts val="800"/>
                        </a:spcAft>
                      </a:pPr>
                      <a:r>
                        <a:rPr lang="ru-RU" sz="1100" dirty="0" err="1">
                          <a:effectLst/>
                        </a:rPr>
                        <a:t>Уреидопенициллин</a:t>
                      </a:r>
                      <a:r>
                        <a:rPr lang="ru-RU" sz="1100" dirty="0">
                          <a:effectLst/>
                        </a:rPr>
                        <a:t> (</a:t>
                      </a:r>
                      <a:r>
                        <a:rPr lang="ru-RU" sz="1100" dirty="0" err="1">
                          <a:effectLst/>
                        </a:rPr>
                        <a:t>Пиперациллин</a:t>
                      </a:r>
                      <a:r>
                        <a:rPr lang="ru-RU" sz="1100" dirty="0">
                          <a:effectLst/>
                        </a:rPr>
                        <a:t>) /</a:t>
                      </a:r>
                      <a:r>
                        <a:rPr lang="ru-RU" sz="1100" dirty="0" err="1">
                          <a:effectLst/>
                        </a:rPr>
                        <a:t>тазобактам</a:t>
                      </a:r>
                      <a:r>
                        <a:rPr lang="ru-RU" sz="1100" dirty="0">
                          <a:effectLst/>
                        </a:rPr>
                        <a:t>, </a:t>
                      </a:r>
                      <a:r>
                        <a:rPr lang="ru-RU" sz="1100" dirty="0" err="1">
                          <a:effectLst/>
                        </a:rPr>
                        <a:t>меропенем</a:t>
                      </a:r>
                      <a:r>
                        <a:rPr lang="ru-RU" sz="1100" dirty="0">
                          <a:effectLst/>
                        </a:rPr>
                        <a:t>, </a:t>
                      </a:r>
                      <a:r>
                        <a:rPr lang="ru-RU" sz="1100" dirty="0" err="1">
                          <a:effectLst/>
                        </a:rPr>
                        <a:t>имипенем</a:t>
                      </a:r>
                      <a:r>
                        <a:rPr lang="ru-RU" sz="1100" dirty="0">
                          <a:effectLst/>
                        </a:rPr>
                        <a:t> в/в</a:t>
                      </a:r>
                      <a:endParaRPr lang="ru-RU" sz="1000" dirty="0">
                        <a:effectLst/>
                      </a:endParaRPr>
                    </a:p>
                    <a:p>
                      <a:pPr algn="just">
                        <a:lnSpc>
                          <a:spcPct val="150000"/>
                        </a:lnSpc>
                        <a:spcAft>
                          <a:spcPts val="800"/>
                        </a:spcAft>
                      </a:pPr>
                      <a:r>
                        <a:rPr lang="ru-RU" sz="1100" dirty="0">
                          <a:effectLst/>
                        </a:rPr>
                        <a:t>+ ципрофлоксацин или </a:t>
                      </a:r>
                      <a:r>
                        <a:rPr lang="ru-RU" sz="1100" dirty="0" err="1">
                          <a:effectLst/>
                        </a:rPr>
                        <a:t>левофлоксацин</a:t>
                      </a:r>
                      <a:r>
                        <a:rPr lang="ru-RU" sz="1100" dirty="0">
                          <a:effectLst/>
                        </a:rPr>
                        <a:t> в/в2</a:t>
                      </a:r>
                      <a:endParaRPr lang="ru-RU" sz="1000" dirty="0">
                        <a:effectLst/>
                      </a:endParaRPr>
                    </a:p>
                    <a:p>
                      <a:pPr algn="just">
                        <a:lnSpc>
                          <a:spcPct val="150000"/>
                        </a:lnSpc>
                        <a:spcAft>
                          <a:spcPts val="800"/>
                        </a:spcAft>
                      </a:pPr>
                      <a:r>
                        <a:rPr lang="ru-RU" sz="1100" dirty="0">
                          <a:effectLst/>
                        </a:rPr>
                        <a:t>или</a:t>
                      </a:r>
                      <a:endParaRPr lang="ru-RU" sz="1000" dirty="0">
                        <a:effectLst/>
                      </a:endParaRPr>
                    </a:p>
                    <a:p>
                      <a:pPr algn="just">
                        <a:lnSpc>
                          <a:spcPct val="150000"/>
                        </a:lnSpc>
                        <a:spcAft>
                          <a:spcPts val="800"/>
                        </a:spcAft>
                      </a:pPr>
                      <a:r>
                        <a:rPr lang="ru-RU" sz="1100" dirty="0" err="1">
                          <a:effectLst/>
                        </a:rPr>
                        <a:t>Пиперациллин</a:t>
                      </a:r>
                      <a:r>
                        <a:rPr lang="ru-RU" sz="1100" dirty="0">
                          <a:effectLst/>
                        </a:rPr>
                        <a:t>/</a:t>
                      </a:r>
                      <a:r>
                        <a:rPr lang="ru-RU" sz="1100" dirty="0" err="1">
                          <a:effectLst/>
                        </a:rPr>
                        <a:t>тазобактам</a:t>
                      </a:r>
                      <a:r>
                        <a:rPr lang="ru-RU" sz="1100" dirty="0">
                          <a:effectLst/>
                        </a:rPr>
                        <a:t>, </a:t>
                      </a:r>
                      <a:r>
                        <a:rPr lang="ru-RU" sz="1100" dirty="0" err="1">
                          <a:effectLst/>
                        </a:rPr>
                        <a:t>меропенем</a:t>
                      </a:r>
                      <a:r>
                        <a:rPr lang="ru-RU" sz="1100" dirty="0">
                          <a:effectLst/>
                        </a:rPr>
                        <a:t>, </a:t>
                      </a:r>
                      <a:r>
                        <a:rPr lang="ru-RU" sz="1100" dirty="0" err="1">
                          <a:effectLst/>
                        </a:rPr>
                        <a:t>имипенем</a:t>
                      </a:r>
                      <a:r>
                        <a:rPr lang="ru-RU" sz="1100" dirty="0">
                          <a:effectLst/>
                        </a:rPr>
                        <a:t>/</a:t>
                      </a:r>
                      <a:r>
                        <a:rPr lang="ru-RU" sz="1100" dirty="0" err="1">
                          <a:effectLst/>
                        </a:rPr>
                        <a:t>циластатин</a:t>
                      </a:r>
                      <a:r>
                        <a:rPr lang="ru-RU" sz="1100" dirty="0">
                          <a:effectLst/>
                        </a:rPr>
                        <a:t> в/в</a:t>
                      </a:r>
                      <a:endParaRPr lang="ru-RU" sz="1000" dirty="0">
                        <a:effectLst/>
                      </a:endParaRPr>
                    </a:p>
                    <a:p>
                      <a:pPr algn="just">
                        <a:lnSpc>
                          <a:spcPct val="150000"/>
                        </a:lnSpc>
                        <a:spcAft>
                          <a:spcPts val="800"/>
                        </a:spcAft>
                      </a:pPr>
                      <a:r>
                        <a:rPr lang="ru-RU" sz="1100" dirty="0">
                          <a:effectLst/>
                        </a:rPr>
                        <a:t>+ азитромицин или </a:t>
                      </a:r>
                      <a:r>
                        <a:rPr lang="ru-RU" sz="1100" dirty="0" err="1">
                          <a:effectLst/>
                        </a:rPr>
                        <a:t>кларитромицин</a:t>
                      </a:r>
                      <a:r>
                        <a:rPr lang="ru-RU" sz="1100" dirty="0">
                          <a:effectLst/>
                        </a:rPr>
                        <a:t> в/в или </a:t>
                      </a:r>
                      <a:r>
                        <a:rPr lang="ru-RU" sz="1100" dirty="0" err="1">
                          <a:effectLst/>
                        </a:rPr>
                        <a:t>моксифлоксацин</a:t>
                      </a:r>
                      <a:r>
                        <a:rPr lang="ru-RU" sz="1100" dirty="0">
                          <a:effectLst/>
                        </a:rPr>
                        <a:t> или </a:t>
                      </a:r>
                      <a:r>
                        <a:rPr lang="ru-RU" sz="1100" dirty="0" err="1">
                          <a:effectLst/>
                        </a:rPr>
                        <a:t>левофлоксацин</a:t>
                      </a:r>
                      <a:r>
                        <a:rPr lang="ru-RU" sz="1100" dirty="0">
                          <a:effectLst/>
                        </a:rPr>
                        <a:t> в/в</a:t>
                      </a:r>
                      <a:endParaRPr lang="ru-RU" sz="1000" dirty="0">
                        <a:effectLst/>
                      </a:endParaRPr>
                    </a:p>
                    <a:p>
                      <a:pPr algn="just">
                        <a:lnSpc>
                          <a:spcPct val="150000"/>
                        </a:lnSpc>
                        <a:spcAft>
                          <a:spcPts val="800"/>
                        </a:spcAft>
                      </a:pPr>
                      <a:r>
                        <a:rPr lang="ru-RU" sz="1100" dirty="0">
                          <a:effectLst/>
                        </a:rPr>
                        <a:t>+/- аминогликозид II-III поколения</a:t>
                      </a:r>
                      <a:endParaRPr lang="ru-RU" sz="1000" dirty="0">
                        <a:effectLst/>
                      </a:endParaRPr>
                    </a:p>
                    <a:p>
                      <a:pPr algn="just">
                        <a:lnSpc>
                          <a:spcPct val="150000"/>
                        </a:lnSpc>
                        <a:spcAft>
                          <a:spcPts val="800"/>
                        </a:spcAft>
                      </a:pPr>
                      <a:r>
                        <a:rPr lang="ru-RU" sz="1100" dirty="0">
                          <a:effectLst/>
                        </a:rPr>
                        <a:t>в/в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81162382"/>
                  </a:ext>
                </a:extLst>
              </a:tr>
              <a:tr h="228185">
                <a:tc>
                  <a:txBody>
                    <a:bodyPr/>
                    <a:lstStyle/>
                    <a:p>
                      <a:pPr algn="just">
                        <a:lnSpc>
                          <a:spcPct val="150000"/>
                        </a:lnSpc>
                        <a:spcAft>
                          <a:spcPts val="800"/>
                        </a:spcAft>
                      </a:pPr>
                      <a:r>
                        <a:rPr lang="ru-RU" sz="1100">
                          <a:effectLst/>
                        </a:rPr>
                        <a:t>3. Пациенты с подтвержденной/предполагаемой аспирацией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652027701"/>
                  </a:ext>
                </a:extLst>
              </a:tr>
              <a:tr h="1305492">
                <a:tc>
                  <a:txBody>
                    <a:bodyPr/>
                    <a:lstStyle/>
                    <a:p>
                      <a:pPr algn="just">
                        <a:lnSpc>
                          <a:spcPct val="150000"/>
                        </a:lnSpc>
                        <a:spcAft>
                          <a:spcPts val="800"/>
                        </a:spcAft>
                      </a:pPr>
                      <a:r>
                        <a:rPr lang="ru-RU" sz="1100" dirty="0">
                          <a:effectLst/>
                        </a:rPr>
                        <a:t>Амоксициллин/</a:t>
                      </a:r>
                      <a:r>
                        <a:rPr lang="ru-RU" sz="1100" dirty="0" err="1">
                          <a:effectLst/>
                        </a:rPr>
                        <a:t>клавуланат</a:t>
                      </a:r>
                      <a:r>
                        <a:rPr lang="ru-RU" sz="1100" dirty="0">
                          <a:effectLst/>
                        </a:rPr>
                        <a:t>, ампициллин/</a:t>
                      </a:r>
                      <a:r>
                        <a:rPr lang="ru-RU" sz="1100" dirty="0" err="1">
                          <a:effectLst/>
                        </a:rPr>
                        <a:t>сульбактам</a:t>
                      </a:r>
                      <a:r>
                        <a:rPr lang="ru-RU" sz="1100" dirty="0">
                          <a:effectLst/>
                        </a:rPr>
                        <a:t>, </a:t>
                      </a:r>
                      <a:r>
                        <a:rPr lang="ru-RU" sz="1100" dirty="0" err="1">
                          <a:effectLst/>
                        </a:rPr>
                        <a:t>пиперациллин</a:t>
                      </a:r>
                      <a:r>
                        <a:rPr lang="ru-RU" sz="1100" dirty="0">
                          <a:effectLst/>
                        </a:rPr>
                        <a:t>/</a:t>
                      </a:r>
                      <a:r>
                        <a:rPr lang="ru-RU" sz="1100" dirty="0" err="1">
                          <a:effectLst/>
                        </a:rPr>
                        <a:t>тазобактам</a:t>
                      </a:r>
                      <a:r>
                        <a:rPr lang="ru-RU" sz="1100" dirty="0">
                          <a:effectLst/>
                        </a:rPr>
                        <a:t>,</a:t>
                      </a:r>
                      <a:endParaRPr lang="ru-RU" sz="1000" dirty="0">
                        <a:effectLst/>
                      </a:endParaRPr>
                    </a:p>
                    <a:p>
                      <a:pPr algn="just">
                        <a:lnSpc>
                          <a:spcPct val="150000"/>
                        </a:lnSpc>
                        <a:spcAft>
                          <a:spcPts val="800"/>
                        </a:spcAft>
                      </a:pPr>
                      <a:r>
                        <a:rPr lang="ru-RU" sz="1100" dirty="0" err="1">
                          <a:effectLst/>
                        </a:rPr>
                        <a:t>эртапенем</a:t>
                      </a:r>
                      <a:r>
                        <a:rPr lang="ru-RU" sz="1100" dirty="0">
                          <a:effectLst/>
                        </a:rPr>
                        <a:t>, </a:t>
                      </a:r>
                      <a:r>
                        <a:rPr lang="ru-RU" sz="1100" dirty="0" err="1">
                          <a:effectLst/>
                        </a:rPr>
                        <a:t>меропенем</a:t>
                      </a:r>
                      <a:r>
                        <a:rPr lang="ru-RU" sz="1100" dirty="0">
                          <a:effectLst/>
                        </a:rPr>
                        <a:t>, </a:t>
                      </a:r>
                      <a:r>
                        <a:rPr lang="ru-RU" sz="1100" dirty="0" err="1">
                          <a:effectLst/>
                        </a:rPr>
                        <a:t>имипенем</a:t>
                      </a:r>
                      <a:r>
                        <a:rPr lang="ru-RU" sz="1100" dirty="0">
                          <a:effectLst/>
                        </a:rPr>
                        <a:t>/</a:t>
                      </a:r>
                      <a:r>
                        <a:rPr lang="ru-RU" sz="1100" dirty="0" err="1">
                          <a:effectLst/>
                        </a:rPr>
                        <a:t>циластатин</a:t>
                      </a:r>
                      <a:r>
                        <a:rPr lang="ru-RU" sz="1100" dirty="0">
                          <a:effectLst/>
                        </a:rPr>
                        <a:t> в/в</a:t>
                      </a:r>
                      <a:endParaRPr lang="ru-RU" sz="1000" dirty="0">
                        <a:effectLst/>
                      </a:endParaRPr>
                    </a:p>
                    <a:p>
                      <a:pPr algn="just">
                        <a:lnSpc>
                          <a:spcPct val="150000"/>
                        </a:lnSpc>
                        <a:spcAft>
                          <a:spcPts val="800"/>
                        </a:spcAft>
                      </a:pPr>
                      <a:r>
                        <a:rPr lang="ru-RU" sz="1100" dirty="0">
                          <a:effectLst/>
                        </a:rPr>
                        <a:t>или</a:t>
                      </a:r>
                      <a:endParaRPr lang="ru-RU" sz="1000" dirty="0">
                        <a:effectLst/>
                      </a:endParaRPr>
                    </a:p>
                    <a:p>
                      <a:pPr algn="just">
                        <a:lnSpc>
                          <a:spcPct val="150000"/>
                        </a:lnSpc>
                        <a:spcAft>
                          <a:spcPts val="800"/>
                        </a:spcAft>
                      </a:pPr>
                      <a:r>
                        <a:rPr lang="ru-RU" sz="1100" dirty="0" err="1">
                          <a:effectLst/>
                        </a:rPr>
                        <a:t>Цефтриаксон</a:t>
                      </a:r>
                      <a:r>
                        <a:rPr lang="ru-RU" sz="1100" dirty="0">
                          <a:effectLst/>
                        </a:rPr>
                        <a:t>, </a:t>
                      </a:r>
                      <a:r>
                        <a:rPr lang="ru-RU" sz="1100" dirty="0" err="1">
                          <a:effectLst/>
                        </a:rPr>
                        <a:t>цефотаксим</a:t>
                      </a:r>
                      <a:r>
                        <a:rPr lang="ru-RU" sz="1100" dirty="0">
                          <a:effectLst/>
                        </a:rPr>
                        <a:t> в/в + </a:t>
                      </a:r>
                      <a:r>
                        <a:rPr lang="ru-RU" sz="1100" dirty="0" err="1">
                          <a:effectLst/>
                        </a:rPr>
                        <a:t>линкозамиды</a:t>
                      </a:r>
                      <a:r>
                        <a:rPr lang="ru-RU" sz="1100" dirty="0">
                          <a:effectLst/>
                        </a:rPr>
                        <a:t> (</a:t>
                      </a:r>
                      <a:r>
                        <a:rPr lang="ru-RU" sz="1100" dirty="0" err="1">
                          <a:effectLst/>
                        </a:rPr>
                        <a:t>клиндамицин</a:t>
                      </a:r>
                      <a:r>
                        <a:rPr lang="ru-RU" sz="1100" dirty="0">
                          <a:effectLst/>
                        </a:rPr>
                        <a:t>) или </a:t>
                      </a:r>
                      <a:r>
                        <a:rPr lang="ru-RU" sz="1100" dirty="0" err="1">
                          <a:effectLst/>
                        </a:rPr>
                        <a:t>нитроимидазолы</a:t>
                      </a:r>
                      <a:r>
                        <a:rPr lang="ru-RU" sz="1100" dirty="0">
                          <a:effectLst/>
                        </a:rPr>
                        <a:t> (</a:t>
                      </a:r>
                      <a:r>
                        <a:rPr lang="ru-RU" sz="1100" dirty="0" err="1">
                          <a:effectLst/>
                        </a:rPr>
                        <a:t>метронидазол</a:t>
                      </a:r>
                      <a:r>
                        <a:rPr lang="ru-RU" sz="1100" dirty="0">
                          <a:effectLst/>
                        </a:rPr>
                        <a:t>) в/в</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2978200937"/>
                  </a:ext>
                </a:extLst>
              </a:tr>
              <a:tr h="483949">
                <a:tc>
                  <a:txBody>
                    <a:bodyPr/>
                    <a:lstStyle/>
                    <a:p>
                      <a:pPr algn="just">
                        <a:lnSpc>
                          <a:spcPct val="150000"/>
                        </a:lnSpc>
                        <a:spcAft>
                          <a:spcPts val="800"/>
                        </a:spcAft>
                      </a:pPr>
                      <a:r>
                        <a:rPr lang="ru-RU" sz="1100" dirty="0">
                          <a:effectLst/>
                        </a:rPr>
                        <a:t>При наличии показаний всем пациентам дополнительно к АБТ могут назначаться </a:t>
                      </a:r>
                      <a:r>
                        <a:rPr lang="ru-RU" sz="1100" dirty="0" err="1">
                          <a:effectLst/>
                        </a:rPr>
                        <a:t>осельтамивир</a:t>
                      </a:r>
                      <a:r>
                        <a:rPr lang="ru-RU" sz="1100" dirty="0">
                          <a:effectLst/>
                        </a:rPr>
                        <a:t> внутрь или </a:t>
                      </a:r>
                      <a:r>
                        <a:rPr lang="ru-RU" sz="1100" dirty="0" err="1">
                          <a:effectLst/>
                        </a:rPr>
                        <a:t>занамивир</a:t>
                      </a:r>
                      <a:r>
                        <a:rPr lang="ru-RU" sz="1100" dirty="0">
                          <a:effectLst/>
                        </a:rPr>
                        <a:t> </a:t>
                      </a:r>
                      <a:r>
                        <a:rPr lang="ru-RU" sz="1100" dirty="0" err="1">
                          <a:effectLst/>
                        </a:rPr>
                        <a:t>ингаляционно</a:t>
                      </a:r>
                      <a:r>
                        <a:rPr lang="ru-RU" sz="1100" dirty="0">
                          <a:effectLst/>
                        </a:rPr>
                        <a:t>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32" marR="60432" marT="0" marB="0"/>
                </a:tc>
                <a:extLst>
                  <a:ext uri="{0D108BD9-81ED-4DB2-BD59-A6C34878D82A}">
                    <a16:rowId xmlns:a16="http://schemas.microsoft.com/office/drawing/2014/main" xmlns="" val="3401813776"/>
                  </a:ext>
                </a:extLst>
              </a:tr>
            </a:tbl>
          </a:graphicData>
        </a:graphic>
      </p:graphicFrame>
    </p:spTree>
    <p:extLst>
      <p:ext uri="{BB962C8B-B14F-4D97-AF65-F5344CB8AC3E}">
        <p14:creationId xmlns:p14="http://schemas.microsoft.com/office/powerpoint/2010/main" val="270118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BA562B-3DEC-1EC0-8450-9B06C52247E3}"/>
              </a:ext>
            </a:extLst>
          </p:cNvPr>
          <p:cNvSpPr>
            <a:spLocks noGrp="1"/>
          </p:cNvSpPr>
          <p:nvPr>
            <p:ph type="title"/>
          </p:nvPr>
        </p:nvSpPr>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Лечение внутрибольничной пневмонии</a:t>
            </a:r>
            <a:br>
              <a:rPr lang="ru-RU" sz="4000" dirty="0">
                <a:solidFill>
                  <a:srgbClr val="FF0000"/>
                </a:solidFill>
                <a:latin typeface="Times New Roman" panose="02020603050405020304" pitchFamily="18" charset="0"/>
                <a:cs typeface="Times New Roman" panose="02020603050405020304" pitchFamily="18" charset="0"/>
              </a:rPr>
            </a:br>
            <a:r>
              <a:rPr lang="ru-RU" sz="4000" i="1" dirty="0">
                <a:solidFill>
                  <a:schemeClr val="tx1"/>
                </a:solidFill>
                <a:latin typeface="Times New Roman" panose="02020603050405020304" pitchFamily="18" charset="0"/>
                <a:cs typeface="Times New Roman" panose="02020603050405020304" pitchFamily="18" charset="0"/>
              </a:rPr>
              <a:t>Лечение ранней внутрибольничной пневмонии</a:t>
            </a:r>
          </a:p>
        </p:txBody>
      </p:sp>
      <p:sp>
        <p:nvSpPr>
          <p:cNvPr id="3" name="Объект 2">
            <a:extLst>
              <a:ext uri="{FF2B5EF4-FFF2-40B4-BE49-F238E27FC236}">
                <a16:creationId xmlns:a16="http://schemas.microsoft.com/office/drawing/2014/main" xmlns="" id="{24911093-B72C-525F-8532-2BE1E2897E2E}"/>
              </a:ext>
            </a:extLst>
          </p:cNvPr>
          <p:cNvSpPr>
            <a:spLocks noGrp="1"/>
          </p:cNvSpPr>
          <p:nvPr>
            <p:ph idx="1"/>
          </p:nvPr>
        </p:nvSpPr>
        <p:spPr/>
        <p:txBody>
          <a:bodyPr>
            <a:normAutofit fontScale="70000" lnSpcReduction="20000"/>
          </a:bodyPr>
          <a:lstStyle/>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ингибиторозащищенные</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аминопенициллины</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(ампициллин +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сульбактам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амоксициллин +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клавуланат</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карбапенем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без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антисинегнойной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активности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эртапенем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 цефалоспорин III поколения без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антисинегнойной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активности (цефтриаксон,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цефотаксим</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фторхинолон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левофлоксацин</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моксифлоксацин</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При риске MRSA в отделении надо рассмотреть вопрос о дополнительном назначении линезолида или ванкомицина.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708001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A67396-067F-0920-A44B-584218285C03}"/>
              </a:ext>
            </a:extLst>
          </p:cNvPr>
          <p:cNvSpPr>
            <a:spLocks noGrp="1"/>
          </p:cNvSpPr>
          <p:nvPr>
            <p:ph type="title"/>
          </p:nvPr>
        </p:nvSpPr>
        <p:spPr/>
        <p:txBody>
          <a:bodyPr/>
          <a:lstStyle/>
          <a:p>
            <a:pPr algn="ctr"/>
            <a:r>
              <a:rPr kumimoji="0" lang="ru-RU" sz="40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Лечение внутрибольничной пневмонии</a:t>
            </a:r>
            <a:br>
              <a:rPr kumimoji="0" lang="ru-RU" sz="40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ru-RU" sz="4000" b="0" i="1"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Лечение поздней внутрибольничной пневмонии</a:t>
            </a:r>
            <a:endParaRPr lang="ru-RU" dirty="0"/>
          </a:p>
        </p:txBody>
      </p:sp>
      <p:sp>
        <p:nvSpPr>
          <p:cNvPr id="3" name="Объект 2">
            <a:extLst>
              <a:ext uri="{FF2B5EF4-FFF2-40B4-BE49-F238E27FC236}">
                <a16:creationId xmlns:a16="http://schemas.microsoft.com/office/drawing/2014/main" xmlns="" id="{3485CCD5-07E7-A5B6-090C-C916BC426F80}"/>
              </a:ext>
            </a:extLst>
          </p:cNvPr>
          <p:cNvSpPr>
            <a:spLocks noGrp="1"/>
          </p:cNvSpPr>
          <p:nvPr>
            <p:ph idx="1"/>
          </p:nvPr>
        </p:nvSpPr>
        <p:spPr/>
        <p:txBody>
          <a:bodyPr>
            <a:normAutofit/>
          </a:bodyPr>
          <a:lstStyle/>
          <a:p>
            <a:pPr marL="0" indent="361950" algn="just">
              <a:buNone/>
            </a:pPr>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карбапенем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меропенем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имипенем</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оксазолидинон</a:t>
            </a:r>
            <a:r>
              <a:rPr lang="ru-RU" dirty="0">
                <a:latin typeface="Times New Roman" panose="02020603050405020304" pitchFamily="18" charset="0"/>
                <a:cs typeface="Times New Roman" panose="02020603050405020304" pitchFamily="18" charset="0"/>
              </a:rPr>
              <a:t> (линезолид) или </a:t>
            </a:r>
            <a:r>
              <a:rPr lang="ru-RU" dirty="0" err="1">
                <a:latin typeface="Times New Roman" panose="02020603050405020304" pitchFamily="18" charset="0"/>
                <a:cs typeface="Times New Roman" panose="02020603050405020304" pitchFamily="18" charset="0"/>
              </a:rPr>
              <a:t>гликопептид</a:t>
            </a:r>
            <a:r>
              <a:rPr lang="ru-RU" dirty="0">
                <a:latin typeface="Times New Roman" panose="02020603050405020304" pitchFamily="18" charset="0"/>
                <a:cs typeface="Times New Roman" panose="02020603050405020304" pitchFamily="18" charset="0"/>
              </a:rPr>
              <a:t> (ванкомицин)</a:t>
            </a:r>
            <a:r>
              <a:rPr kumimoji="0" lang="ru-RU" sz="2800" b="0" i="0" u="none" strike="noStrike" kern="1200" cap="none" spc="0" normalizeH="0" baseline="0" noProof="0" dirty="0">
                <a:ln>
                  <a:noFill/>
                </a:ln>
                <a:solidFill>
                  <a:srgbClr val="1A212E"/>
                </a:solidFill>
                <a:effectLst/>
                <a:uLnTx/>
                <a:uFillTx/>
                <a:latin typeface="Times New Roman" panose="02020603050405020304" pitchFamily="18" charset="0"/>
                <a:cs typeface="Times New Roman" panose="02020603050405020304" pitchFamily="18" charset="0"/>
              </a:rPr>
              <a:t> (при наличии факторов риска MRSA),</a:t>
            </a:r>
            <a:endParaRPr lang="ru-RU" dirty="0">
              <a:latin typeface="Times New Roman" panose="02020603050405020304" pitchFamily="18" charset="0"/>
              <a:cs typeface="Times New Roman" panose="02020603050405020304" pitchFamily="18" charset="0"/>
            </a:endParaRPr>
          </a:p>
          <a:p>
            <a:pPr marL="0" indent="361950" algn="just">
              <a:buNone/>
            </a:pPr>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ингибиторозащищенный</a:t>
            </a:r>
            <a:r>
              <a:rPr lang="ru-RU" dirty="0">
                <a:latin typeface="Times New Roman" panose="02020603050405020304" pitchFamily="18" charset="0"/>
                <a:cs typeface="Times New Roman" panose="02020603050405020304" pitchFamily="18" charset="0"/>
              </a:rPr>
              <a:t> бета-лактам с </a:t>
            </a:r>
            <a:r>
              <a:rPr lang="ru-RU" dirty="0" err="1">
                <a:latin typeface="Times New Roman" panose="02020603050405020304" pitchFamily="18" charset="0"/>
                <a:cs typeface="Times New Roman" panose="02020603050405020304" pitchFamily="18" charset="0"/>
              </a:rPr>
              <a:t>антисинегнойной</a:t>
            </a:r>
            <a:r>
              <a:rPr lang="ru-RU" dirty="0">
                <a:latin typeface="Times New Roman" panose="02020603050405020304" pitchFamily="18" charset="0"/>
                <a:cs typeface="Times New Roman" panose="02020603050405020304" pitchFamily="18" charset="0"/>
              </a:rPr>
              <a:t> активностью (</a:t>
            </a:r>
            <a:r>
              <a:rPr lang="ru-RU" dirty="0" err="1">
                <a:latin typeface="Times New Roman" panose="02020603050405020304" pitchFamily="18" charset="0"/>
                <a:cs typeface="Times New Roman" panose="02020603050405020304" pitchFamily="18" charset="0"/>
              </a:rPr>
              <a:t>цефоперазон</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сульбактам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пиперациллин</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тазобактам</a:t>
            </a:r>
            <a:r>
              <a:rPr lang="ru-RU" dirty="0">
                <a:latin typeface="Times New Roman" panose="02020603050405020304" pitchFamily="18" charset="0"/>
                <a:cs typeface="Times New Roman" panose="02020603050405020304" pitchFamily="18" charset="0"/>
              </a:rPr>
              <a:t>) с </a:t>
            </a:r>
            <a:r>
              <a:rPr lang="ru-RU" dirty="0" err="1">
                <a:latin typeface="Times New Roman" panose="02020603050405020304" pitchFamily="18" charset="0"/>
                <a:cs typeface="Times New Roman" panose="02020603050405020304" pitchFamily="18" charset="0"/>
              </a:rPr>
              <a:t>оксазалидинон</a:t>
            </a:r>
            <a:r>
              <a:rPr lang="ru-RU" dirty="0">
                <a:latin typeface="Times New Roman" panose="02020603050405020304" pitchFamily="18" charset="0"/>
                <a:cs typeface="Times New Roman" panose="02020603050405020304" pitchFamily="18" charset="0"/>
              </a:rPr>
              <a:t> (линезолид) или </a:t>
            </a:r>
            <a:r>
              <a:rPr lang="ru-RU" dirty="0" err="1">
                <a:latin typeface="Times New Roman" panose="02020603050405020304" pitchFamily="18" charset="0"/>
                <a:cs typeface="Times New Roman" panose="02020603050405020304" pitchFamily="18" charset="0"/>
              </a:rPr>
              <a:t>гликопептид</a:t>
            </a:r>
            <a:r>
              <a:rPr lang="ru-RU" dirty="0">
                <a:latin typeface="Times New Roman" panose="02020603050405020304" pitchFamily="18" charset="0"/>
                <a:cs typeface="Times New Roman" panose="02020603050405020304" pitchFamily="18" charset="0"/>
              </a:rPr>
              <a:t> (ванкомицин) (при наличии факторов риска MRSA).</a:t>
            </a:r>
          </a:p>
        </p:txBody>
      </p:sp>
    </p:spTree>
    <p:extLst>
      <p:ext uri="{BB962C8B-B14F-4D97-AF65-F5344CB8AC3E}">
        <p14:creationId xmlns:p14="http://schemas.microsoft.com/office/powerpoint/2010/main" val="171562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772E2E9-CC56-4CAF-B974-880B974558D1}"/>
              </a:ext>
            </a:extLst>
          </p:cNvPr>
          <p:cNvSpPr>
            <a:spLocks noGrp="1"/>
          </p:cNvSpPr>
          <p:nvPr>
            <p:ph type="title"/>
          </p:nvPr>
        </p:nvSpPr>
        <p:spPr>
          <a:xfrm>
            <a:off x="838200" y="365125"/>
            <a:ext cx="10515600" cy="636361"/>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Респираторная поддержка</a:t>
            </a:r>
          </a:p>
        </p:txBody>
      </p:sp>
      <p:sp>
        <p:nvSpPr>
          <p:cNvPr id="3" name="Объект 2">
            <a:extLst>
              <a:ext uri="{FF2B5EF4-FFF2-40B4-BE49-F238E27FC236}">
                <a16:creationId xmlns:a16="http://schemas.microsoft.com/office/drawing/2014/main" xmlns="" id="{110B087B-8254-404A-B548-9CD730E26C29}"/>
              </a:ext>
            </a:extLst>
          </p:cNvPr>
          <p:cNvSpPr>
            <a:spLocks noGrp="1"/>
          </p:cNvSpPr>
          <p:nvPr>
            <p:ph idx="1"/>
          </p:nvPr>
        </p:nvSpPr>
        <p:spPr>
          <a:xfrm>
            <a:off x="838200" y="1132114"/>
            <a:ext cx="10515600" cy="5044849"/>
          </a:xfrm>
        </p:spPr>
        <p:txBody>
          <a:bodyPr>
            <a:normAutofit/>
          </a:bodyPr>
          <a:lstStyle/>
          <a:p>
            <a:pPr marL="0" indent="0" algn="ctr">
              <a:lnSpc>
                <a:spcPct val="107000"/>
              </a:lnSpc>
              <a:spcAft>
                <a:spcPts val="800"/>
              </a:spcAft>
              <a:buNone/>
            </a:pPr>
            <a:r>
              <a:rPr lang="ru-RU" dirty="0">
                <a:solidFill>
                  <a:schemeClr val="tx1"/>
                </a:solidFill>
                <a:latin typeface="Times New Roman" panose="02020603050405020304" pitchFamily="18" charset="0"/>
                <a:cs typeface="Times New Roman" panose="02020603050405020304" pitchFamily="18" charset="0"/>
              </a:rPr>
              <a:t>Оптимально: </a:t>
            </a:r>
            <a:r>
              <a:rPr lang="ru-RU" sz="2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SрO</a:t>
            </a:r>
            <a:r>
              <a:rPr lang="ru-RU" sz="2800"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28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90-95% или PaO</a:t>
            </a:r>
            <a:r>
              <a:rPr lang="ru-RU" sz="2800"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ru-RU" dirty="0">
                <a:solidFill>
                  <a:schemeClr val="tx1"/>
                </a:solidFill>
                <a:latin typeface="Times New Roman" panose="02020603050405020304" pitchFamily="18" charset="0"/>
                <a:cs typeface="Times New Roman" panose="02020603050405020304" pitchFamily="18" charset="0"/>
              </a:rPr>
              <a:t>– 60-70 мм рт. ст.</a:t>
            </a:r>
          </a:p>
          <a:p>
            <a:pPr marL="0" indent="358775" algn="just">
              <a:buNone/>
            </a:pPr>
            <a:r>
              <a:rPr lang="ru-RU" dirty="0">
                <a:latin typeface="Times New Roman" panose="02020603050405020304" pitchFamily="18" charset="0"/>
                <a:cs typeface="Times New Roman" panose="02020603050405020304" pitchFamily="18" charset="0"/>
              </a:rPr>
              <a:t>Легкая-умеренная гипоксемия: ингаляциями кислорода (через канули и маску),  </a:t>
            </a:r>
            <a:r>
              <a:rPr lang="ru-RU" dirty="0" err="1">
                <a:latin typeface="Times New Roman" panose="02020603050405020304" pitchFamily="18" charset="0"/>
                <a:cs typeface="Times New Roman" panose="02020603050405020304" pitchFamily="18" charset="0"/>
              </a:rPr>
              <a:t>высокопоточная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кислородотерапия</a:t>
            </a:r>
            <a:r>
              <a:rPr lang="ru-RU" dirty="0">
                <a:latin typeface="Times New Roman" panose="02020603050405020304" pitchFamily="18" charset="0"/>
                <a:cs typeface="Times New Roman" panose="02020603050405020304" pitchFamily="18" charset="0"/>
              </a:rPr>
              <a:t> через носовые канули, неинвазивная вентиляция легких.</a:t>
            </a:r>
          </a:p>
          <a:p>
            <a:pPr marL="0" indent="358775" algn="just">
              <a:buNone/>
            </a:pPr>
            <a:r>
              <a:rPr lang="ru-RU" dirty="0">
                <a:latin typeface="Times New Roman" panose="02020603050405020304" pitchFamily="18" charset="0"/>
                <a:cs typeface="Times New Roman" panose="02020603050405020304" pitchFamily="18" charset="0"/>
              </a:rPr>
              <a:t>Тяжелая гипоксемия: ИВЛ, </a:t>
            </a:r>
            <a:r>
              <a:rPr lang="ru-RU" dirty="0" err="1">
                <a:latin typeface="Times New Roman" panose="02020603050405020304" pitchFamily="18" charset="0"/>
                <a:cs typeface="Times New Roman" panose="02020603050405020304" pitchFamily="18" charset="0"/>
              </a:rPr>
              <a:t>эктракорпоральная</a:t>
            </a:r>
            <a:r>
              <a:rPr lang="ru-RU" dirty="0">
                <a:latin typeface="Times New Roman" panose="02020603050405020304" pitchFamily="18" charset="0"/>
                <a:cs typeface="Times New Roman" panose="02020603050405020304" pitchFamily="18" charset="0"/>
              </a:rPr>
              <a:t> мембранная оксигенация.</a:t>
            </a:r>
          </a:p>
        </p:txBody>
      </p:sp>
    </p:spTree>
    <p:extLst>
      <p:ext uri="{BB962C8B-B14F-4D97-AF65-F5344CB8AC3E}">
        <p14:creationId xmlns:p14="http://schemas.microsoft.com/office/powerpoint/2010/main" val="427550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77C56E-6262-45F5-8979-E69C6654E216}"/>
              </a:ext>
            </a:extLst>
          </p:cNvPr>
          <p:cNvSpPr>
            <a:spLocks noGrp="1"/>
          </p:cNvSpPr>
          <p:nvPr>
            <p:ph type="title"/>
          </p:nvPr>
        </p:nvSpPr>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Классификация пневмоний</a:t>
            </a:r>
          </a:p>
        </p:txBody>
      </p:sp>
      <p:sp>
        <p:nvSpPr>
          <p:cNvPr id="3" name="Объект 2">
            <a:extLst>
              <a:ext uri="{FF2B5EF4-FFF2-40B4-BE49-F238E27FC236}">
                <a16:creationId xmlns:a16="http://schemas.microsoft.com/office/drawing/2014/main" xmlns="" id="{4FE29A91-78AF-4080-9C6E-86C051746569}"/>
              </a:ext>
            </a:extLst>
          </p:cNvPr>
          <p:cNvSpPr>
            <a:spLocks noGrp="1"/>
          </p:cNvSpPr>
          <p:nvPr>
            <p:ph idx="1"/>
          </p:nvPr>
        </p:nvSpPr>
        <p:spPr>
          <a:xfrm>
            <a:off x="838199" y="1509486"/>
            <a:ext cx="10903857" cy="4983389"/>
          </a:xfrm>
        </p:spPr>
        <p:txBody>
          <a:bodyPr>
            <a:normAutofit fontScale="77500" lnSpcReduction="20000"/>
          </a:bodyPr>
          <a:lstStyle/>
          <a:p>
            <a:pPr marL="0" indent="36195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внебольничная (ВП) – пневмония, развившаяся вне стационара, либо минимум через 2 недели после выписки из стационара, либо диагностированная в первые 48 ч с момента госпитализации. Особые формы ВП:</a:t>
            </a:r>
          </a:p>
          <a:p>
            <a:pPr marL="0" indent="0" algn="just">
              <a:buNone/>
            </a:pPr>
            <a:r>
              <a:rPr lang="ru-RU" sz="3200" dirty="0">
                <a:latin typeface="Times New Roman" panose="02020603050405020304" pitchFamily="18" charset="0"/>
                <a:cs typeface="Times New Roman" panose="02020603050405020304" pitchFamily="18" charset="0"/>
              </a:rPr>
              <a:t>1) тяжелая внебольничная пневмония,</a:t>
            </a:r>
          </a:p>
          <a:p>
            <a:pPr marL="0" indent="0" algn="just">
              <a:buNone/>
            </a:pPr>
            <a:r>
              <a:rPr lang="ru-RU" sz="3200" dirty="0">
                <a:latin typeface="Times New Roman" panose="02020603050405020304" pitchFamily="18" charset="0"/>
                <a:cs typeface="Times New Roman" panose="02020603050405020304" pitchFamily="18" charset="0"/>
              </a:rPr>
              <a:t>2) медленно разрешающаяся внебольничная </a:t>
            </a:r>
            <a:r>
              <a:rPr lang="ru-RU" sz="3200" dirty="0" err="1">
                <a:latin typeface="Times New Roman" panose="02020603050405020304" pitchFamily="18" charset="0"/>
                <a:cs typeface="Times New Roman" panose="02020603050405020304" pitchFamily="18" charset="0"/>
              </a:rPr>
              <a:t>вневмония</a:t>
            </a:r>
            <a:r>
              <a:rPr lang="ru-RU" sz="3200" dirty="0">
                <a:latin typeface="Times New Roman" panose="02020603050405020304" pitchFamily="18" charset="0"/>
                <a:cs typeface="Times New Roman" panose="02020603050405020304" pitchFamily="18" charset="0"/>
              </a:rPr>
              <a:t>,</a:t>
            </a:r>
          </a:p>
          <a:p>
            <a:pPr marL="0" indent="361950" algn="just">
              <a:buFont typeface="Arial" panose="020B0604020202020204" pitchFamily="34" charset="0"/>
              <a:buChar char="•"/>
            </a:pPr>
            <a:r>
              <a:rPr lang="ru-RU" sz="3200" dirty="0" err="1">
                <a:latin typeface="Times New Roman" panose="02020603050405020304" pitchFamily="18" charset="0"/>
                <a:cs typeface="Times New Roman" panose="02020603050405020304" pitchFamily="18" charset="0"/>
              </a:rPr>
              <a:t>нозокомиальная</a:t>
            </a:r>
            <a:r>
              <a:rPr lang="ru-RU" sz="3200" dirty="0">
                <a:latin typeface="Times New Roman" panose="02020603050405020304" pitchFamily="18" charset="0"/>
                <a:cs typeface="Times New Roman" panose="02020603050405020304" pitchFamily="18" charset="0"/>
              </a:rPr>
              <a:t> (госпитальная/внутрибольничная):</a:t>
            </a:r>
          </a:p>
          <a:p>
            <a:pPr marL="0" indent="0" algn="just">
              <a:buNone/>
            </a:pPr>
            <a:r>
              <a:rPr lang="ru-RU" sz="3200" dirty="0">
                <a:latin typeface="Times New Roman" panose="02020603050405020304" pitchFamily="18" charset="0"/>
                <a:cs typeface="Times New Roman" panose="02020603050405020304" pitchFamily="18" charset="0"/>
              </a:rPr>
              <a:t>1) ранняя (первые 4 дня с момента госпитализации),</a:t>
            </a:r>
          </a:p>
          <a:p>
            <a:pPr marL="0" indent="0" algn="just">
              <a:buNone/>
            </a:pPr>
            <a:r>
              <a:rPr lang="ru-RU" sz="3200" dirty="0">
                <a:latin typeface="Times New Roman" panose="02020603050405020304" pitchFamily="18" charset="0"/>
                <a:cs typeface="Times New Roman" panose="02020603050405020304" pitchFamily="18" charset="0"/>
              </a:rPr>
              <a:t>2) поздняя (не ранее 5 дня после госпитализации),</a:t>
            </a:r>
          </a:p>
          <a:p>
            <a:pPr marL="0" indent="36195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 аспирационная,</a:t>
            </a:r>
          </a:p>
          <a:p>
            <a:pPr marL="0" indent="36195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пневмония у лиц с иммунодефицитом.</a:t>
            </a:r>
          </a:p>
        </p:txBody>
      </p:sp>
    </p:spTree>
    <p:extLst>
      <p:ext uri="{BB962C8B-B14F-4D97-AF65-F5344CB8AC3E}">
        <p14:creationId xmlns:p14="http://schemas.microsoft.com/office/powerpoint/2010/main" val="4152741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E037F6-4F4D-4A0A-9EC9-2382C4909274}"/>
              </a:ext>
            </a:extLst>
          </p:cNvPr>
          <p:cNvSpPr>
            <a:spLocks noGrp="1"/>
          </p:cNvSpPr>
          <p:nvPr>
            <p:ph type="title"/>
          </p:nvPr>
        </p:nvSpPr>
        <p:spPr>
          <a:xfrm>
            <a:off x="838200" y="217714"/>
            <a:ext cx="10515600" cy="957944"/>
          </a:xfrm>
        </p:spPr>
        <p:txBody>
          <a:bodyPr>
            <a:normAutofit/>
          </a:bodyPr>
          <a:lstStyle/>
          <a:p>
            <a:pPr algn="ctr"/>
            <a:r>
              <a:rPr lang="ru-RU" sz="4000" dirty="0" err="1">
                <a:solidFill>
                  <a:srgbClr val="FF0000"/>
                </a:solidFill>
                <a:latin typeface="Times New Roman" panose="02020603050405020304" pitchFamily="18" charset="0"/>
                <a:cs typeface="Times New Roman" panose="02020603050405020304" pitchFamily="18" charset="0"/>
              </a:rPr>
              <a:t>Неантибактериальная</a:t>
            </a:r>
            <a:r>
              <a:rPr lang="ru-RU" sz="4000" dirty="0">
                <a:solidFill>
                  <a:srgbClr val="FF0000"/>
                </a:solidFill>
                <a:latin typeface="Times New Roman" panose="02020603050405020304" pitchFamily="18" charset="0"/>
                <a:cs typeface="Times New Roman" panose="02020603050405020304" pitchFamily="18" charset="0"/>
              </a:rPr>
              <a:t> терапия</a:t>
            </a:r>
          </a:p>
        </p:txBody>
      </p:sp>
      <p:sp>
        <p:nvSpPr>
          <p:cNvPr id="3" name="Объект 2">
            <a:extLst>
              <a:ext uri="{FF2B5EF4-FFF2-40B4-BE49-F238E27FC236}">
                <a16:creationId xmlns:a16="http://schemas.microsoft.com/office/drawing/2014/main" xmlns="" id="{1375F4AD-2B23-4CA2-8FCD-31A45F707117}"/>
              </a:ext>
            </a:extLst>
          </p:cNvPr>
          <p:cNvSpPr>
            <a:spLocks noGrp="1"/>
          </p:cNvSpPr>
          <p:nvPr>
            <p:ph idx="1"/>
          </p:nvPr>
        </p:nvSpPr>
        <p:spPr>
          <a:xfrm>
            <a:off x="838200" y="1175658"/>
            <a:ext cx="10515600" cy="5326742"/>
          </a:xfrm>
        </p:spPr>
        <p:txBody>
          <a:bodyPr>
            <a:normAutofit/>
          </a:bodyPr>
          <a:lstStyle/>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ГКС;</a:t>
            </a:r>
          </a:p>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Иммуноглобулины;</a:t>
            </a:r>
          </a:p>
          <a:p>
            <a:pPr>
              <a:buFont typeface="Arial" panose="020B0604020202020204" pitchFamily="34" charset="0"/>
              <a:buChar char="•"/>
            </a:pPr>
            <a:r>
              <a:rPr lang="ru-RU">
                <a:latin typeface="Times New Roman" panose="02020603050405020304" pitchFamily="18" charset="0"/>
                <a:cs typeface="Times New Roman" panose="02020603050405020304" pitchFamily="18" charset="0"/>
              </a:rPr>
              <a:t>НПВС (жаропонижающие);</a:t>
            </a:r>
            <a:endParaRPr lang="ru-RU"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Мукоактивные</a:t>
            </a:r>
            <a:r>
              <a:rPr lang="ru-RU" dirty="0">
                <a:latin typeface="Times New Roman" panose="02020603050405020304" pitchFamily="18" charset="0"/>
                <a:cs typeface="Times New Roman" panose="02020603050405020304" pitchFamily="18" charset="0"/>
              </a:rPr>
              <a:t> ЛС: </a:t>
            </a:r>
            <a:r>
              <a:rPr lang="ru-RU" sz="2800" dirty="0">
                <a:effectLst/>
                <a:latin typeface="Times New Roman" panose="02020603050405020304" pitchFamily="18" charset="0"/>
                <a:ea typeface="Calibri" panose="020F0502020204030204" pitchFamily="34" charset="0"/>
              </a:rPr>
              <a:t>N-ацетилцистеин, бромгексин,</a:t>
            </a:r>
          </a:p>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Парентеральные антикоагулянты только по показаниям.</a:t>
            </a:r>
          </a:p>
          <a:p>
            <a:pPr>
              <a:buFont typeface="Arial" panose="020B0604020202020204" pitchFamily="34" charset="0"/>
              <a:buChar char="•"/>
            </a:pPr>
            <a:r>
              <a:rPr lang="ru-RU" dirty="0" err="1">
                <a:latin typeface="Times New Roman" panose="02020603050405020304" pitchFamily="18" charset="0"/>
                <a:cs typeface="Times New Roman" panose="02020603050405020304" pitchFamily="18" charset="0"/>
              </a:rPr>
              <a:t>Антисекреторные</a:t>
            </a:r>
            <a:r>
              <a:rPr lang="ru-RU" dirty="0">
                <a:latin typeface="Times New Roman" panose="02020603050405020304" pitchFamily="18" charset="0"/>
                <a:cs typeface="Times New Roman" panose="02020603050405020304" pitchFamily="18" charset="0"/>
              </a:rPr>
              <a:t> препараты (ингибиторы протонной помпы, H2-гистаминоблокаторы) по показаниям.</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334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05329C-E05D-42FE-8F06-C9BCEAE8ABC8}"/>
              </a:ext>
            </a:extLst>
          </p:cNvPr>
          <p:cNvSpPr>
            <a:spLocks noGrp="1"/>
          </p:cNvSpPr>
          <p:nvPr>
            <p:ph type="title"/>
          </p:nvPr>
        </p:nvSpPr>
        <p:spPr>
          <a:xfrm>
            <a:off x="838200" y="365124"/>
            <a:ext cx="10515600" cy="4571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xmlns="" id="{8FE23FC3-300F-494C-83C9-00F0F91B5823}"/>
              </a:ext>
            </a:extLst>
          </p:cNvPr>
          <p:cNvSpPr>
            <a:spLocks noGrp="1"/>
          </p:cNvSpPr>
          <p:nvPr>
            <p:ph idx="1"/>
          </p:nvPr>
        </p:nvSpPr>
        <p:spPr/>
        <p:txBody>
          <a:bodyPr>
            <a:normAutofit/>
          </a:bodyPr>
          <a:lstStyle/>
          <a:p>
            <a:pPr marL="0" indent="0" algn="ctr">
              <a:buNone/>
            </a:pPr>
            <a:r>
              <a:rPr lang="ru-RU" sz="6600" dirty="0">
                <a:solidFill>
                  <a:srgbClr val="FF0000"/>
                </a:solidFill>
                <a:latin typeface="Times New Roman" panose="02020603050405020304" pitchFamily="18" charset="0"/>
                <a:cs typeface="Times New Roman" panose="02020603050405020304" pitchFamily="18" charset="0"/>
              </a:rPr>
              <a:t>Благодарю за внимание!</a:t>
            </a:r>
          </a:p>
        </p:txBody>
      </p:sp>
    </p:spTree>
    <p:extLst>
      <p:ext uri="{BB962C8B-B14F-4D97-AF65-F5344CB8AC3E}">
        <p14:creationId xmlns:p14="http://schemas.microsoft.com/office/powerpoint/2010/main" val="130548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4AAECD3-F75D-0880-6369-042AB92C6F97}"/>
              </a:ext>
            </a:extLst>
          </p:cNvPr>
          <p:cNvSpPr>
            <a:spLocks noGrp="1"/>
          </p:cNvSpPr>
          <p:nvPr>
            <p:ph type="title"/>
          </p:nvPr>
        </p:nvSpPr>
        <p:spPr>
          <a:xfrm>
            <a:off x="838200" y="365125"/>
            <a:ext cx="10515600" cy="626913"/>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Классификация пневмоний</a:t>
            </a:r>
          </a:p>
        </p:txBody>
      </p:sp>
      <p:sp>
        <p:nvSpPr>
          <p:cNvPr id="3" name="Объект 2">
            <a:extLst>
              <a:ext uri="{FF2B5EF4-FFF2-40B4-BE49-F238E27FC236}">
                <a16:creationId xmlns:a16="http://schemas.microsoft.com/office/drawing/2014/main" xmlns="" id="{995AF84D-AE5B-1DAD-0228-FC024C8550D0}"/>
              </a:ext>
            </a:extLst>
          </p:cNvPr>
          <p:cNvSpPr>
            <a:spLocks noGrp="1"/>
          </p:cNvSpPr>
          <p:nvPr>
            <p:ph idx="1"/>
          </p:nvPr>
        </p:nvSpPr>
        <p:spPr>
          <a:xfrm>
            <a:off x="838200" y="1207698"/>
            <a:ext cx="10515600" cy="4969265"/>
          </a:xfrm>
        </p:spPr>
        <p:txBody>
          <a:bodyPr>
            <a:normAutofit fontScale="62500" lnSpcReduction="20000"/>
          </a:bodyPr>
          <a:lstStyle/>
          <a:p>
            <a:pPr marL="0" indent="361950"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По морфологическим характеристикам выделяют следующие формы ВП:</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1) очаговая пневмония – один или несколько очагов пневмонической инфильтрации размером до 1–2 см;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2) очагово-сливная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псевдолобарный</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инфильтрат) – неоднородная массивная пневмоническая инфильтрация, состоящая из нескольких очагов; может осложняться деструктивными процессами и экссудативным плевритом;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3) сегментарная – пневмония, границы которой повторяют анатомические границы одного сегмента;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2800" dirty="0" err="1">
                <a:effectLst/>
                <a:latin typeface="Times New Roman" panose="02020603050405020304" pitchFamily="18" charset="0"/>
                <a:ea typeface="Calibri" panose="020F0502020204030204" pitchFamily="34" charset="0"/>
                <a:cs typeface="Times New Roman" panose="02020603050405020304" pitchFamily="18" charset="0"/>
              </a:rPr>
              <a:t>полисегментарная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пневмония, границы которой повторяют анатомические границы нескольких сегментов;</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5) лобарная (долевая) пневмония – воспалительный процесс охватывает долю легкого.</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8556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F10C5F-587A-4FDE-B790-AEEF63BCE3EC}"/>
              </a:ext>
            </a:extLst>
          </p:cNvPr>
          <p:cNvSpPr>
            <a:spLocks noGrp="1"/>
          </p:cNvSpPr>
          <p:nvPr>
            <p:ph type="title"/>
          </p:nvPr>
        </p:nvSpPr>
        <p:spPr>
          <a:xfrm>
            <a:off x="838200" y="365126"/>
            <a:ext cx="10515600" cy="471636"/>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Этиология «классической» ВП</a:t>
            </a:r>
          </a:p>
        </p:txBody>
      </p:sp>
      <p:sp>
        <p:nvSpPr>
          <p:cNvPr id="3" name="Объект 2">
            <a:extLst>
              <a:ext uri="{FF2B5EF4-FFF2-40B4-BE49-F238E27FC236}">
                <a16:creationId xmlns:a16="http://schemas.microsoft.com/office/drawing/2014/main" xmlns="" id="{92901EB2-D0CB-43C8-BF78-EAAACB151B30}"/>
              </a:ext>
            </a:extLst>
          </p:cNvPr>
          <p:cNvSpPr>
            <a:spLocks noGrp="1"/>
          </p:cNvSpPr>
          <p:nvPr>
            <p:ph idx="1"/>
          </p:nvPr>
        </p:nvSpPr>
        <p:spPr>
          <a:xfrm>
            <a:off x="838200" y="914400"/>
            <a:ext cx="10515600" cy="5578474"/>
          </a:xfrm>
        </p:spPr>
        <p:txBody>
          <a:bodyPr>
            <a:normAutofit fontScale="92500" lnSpcReduction="10000"/>
          </a:bodyPr>
          <a:lstStyle/>
          <a:p>
            <a:pPr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пневмококк (</a:t>
            </a:r>
            <a:r>
              <a:rPr lang="en-US" sz="3200" dirty="0">
                <a:latin typeface="Times New Roman" panose="02020603050405020304" pitchFamily="18" charset="0"/>
                <a:cs typeface="Times New Roman" panose="02020603050405020304" pitchFamily="18" charset="0"/>
              </a:rPr>
              <a:t>Streptococcus pneumoniae) – 30-50% </a:t>
            </a:r>
            <a:r>
              <a:rPr lang="ru-RU" sz="3200" dirty="0">
                <a:latin typeface="Times New Roman" panose="02020603050405020304" pitchFamily="18" charset="0"/>
                <a:cs typeface="Times New Roman" panose="02020603050405020304" pitchFamily="18" charset="0"/>
              </a:rPr>
              <a:t>случаев ВП,</a:t>
            </a:r>
          </a:p>
          <a:p>
            <a:pPr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хламидии (</a:t>
            </a:r>
            <a:r>
              <a:rPr lang="en-US" sz="3200" dirty="0">
                <a:latin typeface="Times New Roman" panose="02020603050405020304" pitchFamily="18" charset="0"/>
                <a:cs typeface="Times New Roman" panose="02020603050405020304" pitchFamily="18" charset="0"/>
              </a:rPr>
              <a:t>Chlamydophila pneumoniae)</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21%</a:t>
            </a:r>
            <a:r>
              <a:rPr lang="ru-R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гемофильная палочка (</a:t>
            </a:r>
            <a:r>
              <a:rPr lang="en-US" sz="3200" dirty="0" err="1">
                <a:latin typeface="Times New Roman" panose="02020603050405020304" pitchFamily="18" charset="0"/>
                <a:cs typeface="Times New Roman" panose="02020603050405020304" pitchFamily="18" charset="0"/>
              </a:rPr>
              <a:t>Haemophilus</a:t>
            </a:r>
            <a:r>
              <a:rPr lang="en-US" sz="3200" dirty="0">
                <a:latin typeface="Times New Roman" panose="02020603050405020304" pitchFamily="18" charset="0"/>
                <a:cs typeface="Times New Roman" panose="02020603050405020304" pitchFamily="18" charset="0"/>
              </a:rPr>
              <a:t> influenzae) – 13%</a:t>
            </a:r>
            <a:r>
              <a:rPr lang="ru-R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микоплазма (</a:t>
            </a:r>
            <a:r>
              <a:rPr lang="en-US" sz="3200" dirty="0">
                <a:latin typeface="Times New Roman" panose="02020603050405020304" pitchFamily="18" charset="0"/>
                <a:cs typeface="Times New Roman" panose="02020603050405020304" pitchFamily="18" charset="0"/>
              </a:rPr>
              <a:t>Mycoplasma pneumoniae)</a:t>
            </a:r>
            <a:r>
              <a:rPr lang="ru-RU"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ru-RU" sz="3200" dirty="0" err="1">
                <a:latin typeface="Times New Roman" panose="02020603050405020304" pitchFamily="18" charset="0"/>
                <a:cs typeface="Times New Roman" panose="02020603050405020304" pitchFamily="18" charset="0"/>
              </a:rPr>
              <a:t>легионелла</a:t>
            </a:r>
            <a:r>
              <a:rPr lang="ru-RU"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Legionella pneumophila)</a:t>
            </a:r>
            <a:r>
              <a:rPr lang="ru-RU" sz="3200"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3200" b="0" i="0" dirty="0">
                <a:solidFill>
                  <a:srgbClr val="222222"/>
                </a:solidFill>
                <a:effectLst/>
                <a:latin typeface="Times New Roman" panose="02020603050405020304" pitchFamily="18" charset="0"/>
                <a:cs typeface="Times New Roman" panose="02020603050405020304" pitchFamily="18" charset="0"/>
              </a:rPr>
              <a:t>вирус </a:t>
            </a:r>
            <a:r>
              <a:rPr lang="en-US" sz="3200" b="0" i="0" dirty="0">
                <a:solidFill>
                  <a:srgbClr val="222222"/>
                </a:solidFill>
                <a:effectLst/>
                <a:latin typeface="Times New Roman" panose="02020603050405020304" pitchFamily="18" charset="0"/>
                <a:cs typeface="Times New Roman" panose="02020603050405020304" pitchFamily="18" charset="0"/>
              </a:rPr>
              <a:t>SARS-CoV-2</a:t>
            </a:r>
            <a:r>
              <a:rPr lang="ru-RU" sz="3200" b="0" i="0" dirty="0">
                <a:solidFill>
                  <a:srgbClr val="222222"/>
                </a:solidFill>
                <a:effectLst/>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a:p>
            <a:pPr marL="0" indent="0" algn="just">
              <a:buNone/>
            </a:pPr>
            <a:r>
              <a:rPr lang="ru-RU" sz="3200" dirty="0">
                <a:latin typeface="Times New Roman" panose="02020603050405020304" pitchFamily="18" charset="0"/>
                <a:cs typeface="Times New Roman" panose="02020603050405020304" pitchFamily="18" charset="0"/>
              </a:rPr>
              <a:t>Реже: золотистый стафилококк (</a:t>
            </a:r>
            <a:r>
              <a:rPr lang="en-US" sz="3200" dirty="0">
                <a:latin typeface="Times New Roman" panose="02020603050405020304" pitchFamily="18" charset="0"/>
                <a:cs typeface="Times New Roman" panose="02020603050405020304" pitchFamily="18" charset="0"/>
              </a:rPr>
              <a:t>Staphylococcus aureus)</a:t>
            </a:r>
            <a:r>
              <a:rPr lang="ru-RU" sz="3200" dirty="0">
                <a:latin typeface="Times New Roman" panose="02020603050405020304" pitchFamily="18" charset="0"/>
                <a:cs typeface="Times New Roman" panose="02020603050405020304" pitchFamily="18" charset="0"/>
              </a:rPr>
              <a:t>, кишечная палочка (</a:t>
            </a:r>
            <a:r>
              <a:rPr lang="en-US" sz="3200" dirty="0">
                <a:latin typeface="Times New Roman" panose="02020603050405020304" pitchFamily="18" charset="0"/>
                <a:cs typeface="Times New Roman" panose="02020603050405020304" pitchFamily="18" charset="0"/>
              </a:rPr>
              <a:t>Escherichia coli)</a:t>
            </a:r>
            <a:r>
              <a:rPr lang="ru-RU"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клебсиелла (</a:t>
            </a:r>
            <a:r>
              <a:rPr lang="en-US" sz="3200" dirty="0">
                <a:latin typeface="Times New Roman" panose="02020603050405020304" pitchFamily="18" charset="0"/>
                <a:cs typeface="Times New Roman" panose="02020603050405020304" pitchFamily="18" charset="0"/>
              </a:rPr>
              <a:t>Klebsiella pneumoniae</a:t>
            </a:r>
            <a:r>
              <a:rPr lang="ru-RU" sz="3200" dirty="0">
                <a:latin typeface="Times New Roman" panose="02020603050405020304" pitchFamily="18" charset="0"/>
                <a:cs typeface="Times New Roman" panose="02020603050405020304" pitchFamily="18" charset="0"/>
              </a:rPr>
              <a:t>), грибы, вирусы,</a:t>
            </a:r>
          </a:p>
          <a:p>
            <a:pPr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другие причины.</a:t>
            </a:r>
          </a:p>
          <a:p>
            <a:pPr marL="0" indent="0" algn="just">
              <a:buNone/>
            </a:pPr>
            <a:endParaRPr lang="en-US"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2739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B00C9AB-0E32-4730-8B1E-CEF504FE09CA}"/>
              </a:ext>
            </a:extLst>
          </p:cNvPr>
          <p:cNvSpPr>
            <a:spLocks noGrp="1"/>
          </p:cNvSpPr>
          <p:nvPr>
            <p:ph type="title"/>
          </p:nvPr>
        </p:nvSpPr>
        <p:spPr>
          <a:xfrm>
            <a:off x="838200" y="101601"/>
            <a:ext cx="10515600" cy="1724024"/>
          </a:xfrm>
        </p:spPr>
        <p:txBody>
          <a:bodyPr>
            <a:normAutofit/>
          </a:bodyPr>
          <a:lstStyle/>
          <a:p>
            <a:pPr algn="ctr"/>
            <a:r>
              <a:rPr lang="ru-RU" sz="4000" dirty="0">
                <a:solidFill>
                  <a:srgbClr val="FF0000"/>
                </a:solidFill>
                <a:latin typeface="Times New Roman" panose="02020603050405020304" pitchFamily="18" charset="0"/>
                <a:cs typeface="Times New Roman" panose="02020603050405020304" pitchFamily="18" charset="0"/>
              </a:rPr>
              <a:t>Сопутствующие заболевания/факторы риска, ассоциированные с возбудителями ВП</a:t>
            </a:r>
          </a:p>
        </p:txBody>
      </p:sp>
      <p:pic>
        <p:nvPicPr>
          <p:cNvPr id="4" name="Объект 3">
            <a:extLst>
              <a:ext uri="{FF2B5EF4-FFF2-40B4-BE49-F238E27FC236}">
                <a16:creationId xmlns:a16="http://schemas.microsoft.com/office/drawing/2014/main" xmlns="" id="{A100084E-7FF6-4B09-9501-E3913AF50226}"/>
              </a:ext>
            </a:extLst>
          </p:cNvPr>
          <p:cNvPicPr>
            <a:picLocks noGrp="1" noChangeAspect="1"/>
          </p:cNvPicPr>
          <p:nvPr>
            <p:ph idx="1"/>
          </p:nvPr>
        </p:nvPicPr>
        <p:blipFill>
          <a:blip r:embed="rId2"/>
          <a:stretch>
            <a:fillRect/>
          </a:stretch>
        </p:blipFill>
        <p:spPr>
          <a:xfrm>
            <a:off x="1886857" y="1596571"/>
            <a:ext cx="8490857" cy="5036458"/>
          </a:xfrm>
          <a:prstGeom prst="rect">
            <a:avLst/>
          </a:prstGeom>
        </p:spPr>
      </p:pic>
    </p:spTree>
    <p:extLst>
      <p:ext uri="{BB962C8B-B14F-4D97-AF65-F5344CB8AC3E}">
        <p14:creationId xmlns:p14="http://schemas.microsoft.com/office/powerpoint/2010/main" val="317155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1D45219-860B-76CC-D3B4-36EDD21B9A16}"/>
              </a:ext>
            </a:extLst>
          </p:cNvPr>
          <p:cNvSpPr>
            <a:spLocks noGrp="1"/>
          </p:cNvSpPr>
          <p:nvPr>
            <p:ph type="title"/>
          </p:nvPr>
        </p:nvSpPr>
        <p:spPr>
          <a:xfrm>
            <a:off x="838200" y="365126"/>
            <a:ext cx="10515600" cy="730430"/>
          </a:xfrm>
        </p:spPr>
        <p:txBody>
          <a:bodyPr>
            <a:normAutofit fontScale="90000"/>
          </a:bodyPr>
          <a:lstStyle/>
          <a:p>
            <a:r>
              <a:rPr lang="ru-RU" dirty="0"/>
              <a:t>Этиология </a:t>
            </a:r>
            <a:r>
              <a:rPr lang="ru-RU" dirty="0" err="1"/>
              <a:t>нозокомиальной</a:t>
            </a:r>
            <a:r>
              <a:rPr lang="ru-RU" dirty="0"/>
              <a:t> пневмонии</a:t>
            </a:r>
          </a:p>
        </p:txBody>
      </p:sp>
      <p:pic>
        <p:nvPicPr>
          <p:cNvPr id="5" name="Объект 4">
            <a:extLst>
              <a:ext uri="{FF2B5EF4-FFF2-40B4-BE49-F238E27FC236}">
                <a16:creationId xmlns:a16="http://schemas.microsoft.com/office/drawing/2014/main" xmlns="" id="{5F0E2283-3BDD-C43A-9279-0EAEBF50730D}"/>
              </a:ext>
            </a:extLst>
          </p:cNvPr>
          <p:cNvPicPr>
            <a:picLocks noGrp="1" noChangeAspect="1"/>
          </p:cNvPicPr>
          <p:nvPr>
            <p:ph sz="half" idx="1"/>
          </p:nvPr>
        </p:nvPicPr>
        <p:blipFill>
          <a:blip r:embed="rId2"/>
          <a:stretch>
            <a:fillRect/>
          </a:stretch>
        </p:blipFill>
        <p:spPr>
          <a:xfrm>
            <a:off x="3088257" y="1216326"/>
            <a:ext cx="5831456" cy="5426014"/>
          </a:xfrm>
          <a:prstGeom prst="rect">
            <a:avLst/>
          </a:prstGeom>
        </p:spPr>
      </p:pic>
      <p:sp>
        <p:nvSpPr>
          <p:cNvPr id="4" name="Объект 3">
            <a:extLst>
              <a:ext uri="{FF2B5EF4-FFF2-40B4-BE49-F238E27FC236}">
                <a16:creationId xmlns:a16="http://schemas.microsoft.com/office/drawing/2014/main" xmlns="" id="{FA355150-5277-0F17-D0E6-77B3F94E9689}"/>
              </a:ext>
            </a:extLst>
          </p:cNvPr>
          <p:cNvSpPr>
            <a:spLocks noGrp="1"/>
          </p:cNvSpPr>
          <p:nvPr>
            <p:ph sz="half" idx="2"/>
          </p:nvPr>
        </p:nvSpPr>
        <p:spPr>
          <a:xfrm flipH="1">
            <a:off x="10714008" y="6222679"/>
            <a:ext cx="685510" cy="195373"/>
          </a:xfrm>
        </p:spPr>
        <p:txBody>
          <a:bodyPr>
            <a:noAutofit/>
          </a:bodyPr>
          <a:lstStyle/>
          <a:p>
            <a:pPr marL="0" indent="0" algn="r">
              <a:buNone/>
            </a:pPr>
            <a:r>
              <a:rPr lang="en-US" sz="1000">
                <a:solidFill>
                  <a:schemeClr val="tx1"/>
                </a:solidFill>
                <a:latin typeface="Times New Roman" panose="02020603050405020304" pitchFamily="18" charset="0"/>
                <a:cs typeface="Times New Roman" panose="02020603050405020304" pitchFamily="18" charset="0"/>
              </a:rPr>
              <a:t>rmj.ru</a:t>
            </a:r>
            <a:endParaRPr lang="ru-RU"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78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3EF2AA5-1B9B-422F-B8FF-8BF476E15745}"/>
              </a:ext>
            </a:extLst>
          </p:cNvPr>
          <p:cNvSpPr>
            <a:spLocks noGrp="1"/>
          </p:cNvSpPr>
          <p:nvPr>
            <p:ph type="title"/>
          </p:nvPr>
        </p:nvSpPr>
        <p:spPr>
          <a:xfrm>
            <a:off x="838200" y="130630"/>
            <a:ext cx="10515600" cy="856342"/>
          </a:xfrm>
        </p:spPr>
        <p:txBody>
          <a:bodyPr>
            <a:normAutofit fontScale="90000"/>
          </a:bodyPr>
          <a:lstStyle/>
          <a:p>
            <a:pPr algn="ctr"/>
            <a:r>
              <a:rPr lang="ru-RU" sz="4000" dirty="0">
                <a:solidFill>
                  <a:srgbClr val="FF0000"/>
                </a:solidFill>
                <a:latin typeface="Times New Roman" panose="02020603050405020304" pitchFamily="18" charset="0"/>
                <a:cs typeface="Times New Roman" panose="02020603050405020304" pitchFamily="18" charset="0"/>
              </a:rPr>
              <a:t>Факторы риска развития внебольничных пневмоний</a:t>
            </a:r>
          </a:p>
        </p:txBody>
      </p:sp>
      <p:sp>
        <p:nvSpPr>
          <p:cNvPr id="3" name="Объект 2">
            <a:extLst>
              <a:ext uri="{FF2B5EF4-FFF2-40B4-BE49-F238E27FC236}">
                <a16:creationId xmlns:a16="http://schemas.microsoft.com/office/drawing/2014/main" xmlns="" id="{D3EC6BE1-59D2-4E91-B1E8-53CFFE3B13E0}"/>
              </a:ext>
            </a:extLst>
          </p:cNvPr>
          <p:cNvSpPr>
            <a:spLocks noGrp="1"/>
          </p:cNvSpPr>
          <p:nvPr>
            <p:ph idx="1"/>
          </p:nvPr>
        </p:nvSpPr>
        <p:spPr>
          <a:xfrm>
            <a:off x="838199" y="986972"/>
            <a:ext cx="10802257" cy="5740398"/>
          </a:xfrm>
        </p:spPr>
        <p:txBody>
          <a:bodyPr>
            <a:normAutofit fontScale="55000" lnSpcReduction="20000"/>
          </a:bodyPr>
          <a:lstStyle/>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Частые инфекции дыхательных путей;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Наличие обструктивного синдрома в анамнезе;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Длительная антибиотикотерапия;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Частые эпидемии гриппа в регионе проживания;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Наличие иммунодефицитных состояний: СПИД или ВИЧ;</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Неблагоприятные рабочие или бытовые условия;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Переохлаждение или перегрев организма;</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Несоблюдение гигиенических норм и правил: курение;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Несбалансированное питание;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Сильные стрессы;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Перенесенные операции и инвазивные манипуляции;</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Times New Roman" panose="02020603050405020304" pitchFamily="18" charset="0"/>
              <a:buChar char="•"/>
            </a:pP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Длительная химиотерапия или гормонотерапия.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84369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25C25C-BBB4-5E49-DF3B-F54FB419ECCD}"/>
              </a:ext>
            </a:extLst>
          </p:cNvPr>
          <p:cNvSpPr>
            <a:spLocks noGrp="1"/>
          </p:cNvSpPr>
          <p:nvPr>
            <p:ph type="title"/>
          </p:nvPr>
        </p:nvSpPr>
        <p:spPr>
          <a:xfrm>
            <a:off x="517585" y="365126"/>
            <a:ext cx="11369615" cy="687298"/>
          </a:xfrm>
        </p:spPr>
        <p:txBody>
          <a:bodyPr/>
          <a:lstStyle/>
          <a:p>
            <a:pPr algn="ctr"/>
            <a:r>
              <a:rPr kumimoji="0" lang="ru-RU"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Факторы риска развития внутрибольничных пневмоний</a:t>
            </a:r>
            <a:endParaRPr lang="ru-RU" dirty="0"/>
          </a:p>
        </p:txBody>
      </p:sp>
      <p:sp>
        <p:nvSpPr>
          <p:cNvPr id="3" name="Объект 2">
            <a:extLst>
              <a:ext uri="{FF2B5EF4-FFF2-40B4-BE49-F238E27FC236}">
                <a16:creationId xmlns:a16="http://schemas.microsoft.com/office/drawing/2014/main" xmlns="" id="{E6DEA20A-2018-E7FF-8D7B-66D196FA95B6}"/>
              </a:ext>
            </a:extLst>
          </p:cNvPr>
          <p:cNvSpPr>
            <a:spLocks noGrp="1"/>
          </p:cNvSpPr>
          <p:nvPr>
            <p:ph idx="1"/>
          </p:nvPr>
        </p:nvSpPr>
        <p:spPr>
          <a:xfrm>
            <a:off x="838200" y="1181819"/>
            <a:ext cx="10515600" cy="4995144"/>
          </a:xfrm>
        </p:spPr>
        <p:txBody>
          <a:bodyPr>
            <a:normAutofit/>
          </a:bodyPr>
          <a:lstStyle/>
          <a:p>
            <a:pPr marL="0" indent="361950" algn="just">
              <a:lnSpc>
                <a:spcPct val="150000"/>
              </a:lnSpc>
              <a:spcAft>
                <a:spcPts val="800"/>
              </a:spcAft>
              <a:buNone/>
            </a:pPr>
            <a:r>
              <a:rPr lang="ru-RU"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связанные с пациентом: возраст ≥60 лет, мужской пол, заболевания органов дыхания, прочие заболевания: СН, СД, ХБП и т.д., недостаточное питание, кома, травмы, метаболический ацидоз, любой очаг инфекции в организме;</a:t>
            </a:r>
          </a:p>
          <a:p>
            <a:pPr marL="0" indent="361950" algn="just">
              <a:lnSpc>
                <a:spcPct val="150000"/>
              </a:lnSpc>
              <a:spcAft>
                <a:spcPts val="800"/>
              </a:spcAft>
              <a:buNone/>
            </a:pPr>
            <a:r>
              <a:rPr lang="ru-RU" sz="1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обусловленные характером лечебного процесса: инвазивные диагностические и лечебные процедуры, необходимость проведения ИВЛ, длительные хирургические вмешательства, использование отдельных классов лекарственных средств, бронхоскопия;</a:t>
            </a:r>
          </a:p>
          <a:p>
            <a:pPr marL="0" indent="361950" algn="just">
              <a:lnSpc>
                <a:spcPct val="150000"/>
              </a:lnSpc>
              <a:spcAft>
                <a:spcPts val="800"/>
              </a:spcAft>
              <a:buNone/>
            </a:pPr>
            <a:r>
              <a:rPr lang="ru-RU"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ru-RU"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являющиеся следствием неправильной организации лечебного процесса: перегруженность отделений, высокая плотность пациентов, отсутствие специальной подготовки персонала, неадекватная стартовая антимикробная химиотерапия.</a:t>
            </a:r>
            <a:endParaRPr lang="ru-RU"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buNone/>
            </a:pP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800"/>
              </a:spcAft>
              <a:buNone/>
            </a:pPr>
            <a:endParaRPr lang="ru-RU" dirty="0"/>
          </a:p>
        </p:txBody>
      </p:sp>
    </p:spTree>
    <p:extLst>
      <p:ext uri="{BB962C8B-B14F-4D97-AF65-F5344CB8AC3E}">
        <p14:creationId xmlns:p14="http://schemas.microsoft.com/office/powerpoint/2010/main" val="2851478110"/>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1A212E"/>
      </a:dk2>
      <a:lt2>
        <a:srgbClr val="F0F3F1"/>
      </a:lt2>
      <a:accent1>
        <a:srgbClr val="DC34A6"/>
      </a:accent1>
      <a:accent2>
        <a:srgbClr val="BA22CA"/>
      </a:accent2>
      <a:accent3>
        <a:srgbClr val="8634DC"/>
      </a:accent3>
      <a:accent4>
        <a:srgbClr val="4034CF"/>
      </a:accent4>
      <a:accent5>
        <a:srgbClr val="346EDC"/>
      </a:accent5>
      <a:accent6>
        <a:srgbClr val="22A2CA"/>
      </a:accent6>
      <a:hlink>
        <a:srgbClr val="3F56BF"/>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911</TotalTime>
  <Words>1691</Words>
  <Application>Microsoft Office PowerPoint</Application>
  <PresentationFormat>Произвольный</PresentationFormat>
  <Paragraphs>253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ExploreVTI</vt:lpstr>
      <vt:lpstr>ФГБОУ ВО ОрГМУ Минздрава России кафедра госпитальной терапии им. Р. Г. Межебовского педиатрический факультет дисциплина: «Внутренние болезни»   Пневмонии </vt:lpstr>
      <vt:lpstr>Определение</vt:lpstr>
      <vt:lpstr>Классификация пневмоний</vt:lpstr>
      <vt:lpstr>Классификация пневмоний</vt:lpstr>
      <vt:lpstr>Этиология «классической» ВП</vt:lpstr>
      <vt:lpstr>Сопутствующие заболевания/факторы риска, ассоциированные с возбудителями ВП</vt:lpstr>
      <vt:lpstr>Этиология нозокомиальной пневмонии</vt:lpstr>
      <vt:lpstr>Факторы риска развития внебольничных пневмоний</vt:lpstr>
      <vt:lpstr>Факторы риска развития внутрибольничных пневмоний</vt:lpstr>
      <vt:lpstr>Пути проникновения инфекции</vt:lpstr>
      <vt:lpstr>Механизмы противоинфекционной защиты легких </vt:lpstr>
      <vt:lpstr>Патогенез пневмонии</vt:lpstr>
      <vt:lpstr>Клиническая картина пневмонии</vt:lpstr>
      <vt:lpstr>Диагностика ВП</vt:lpstr>
      <vt:lpstr>Диагностика пневмоний Лабораторная диагностика</vt:lpstr>
      <vt:lpstr>Диагностика пневмоний Инструментальная диагностика</vt:lpstr>
      <vt:lpstr>Рентгенологическая картина пневмонии Двусторонняя полисегментарная пневмония</vt:lpstr>
      <vt:lpstr>Рентгенологическая картина пневмонии Долевая пневмония</vt:lpstr>
      <vt:lpstr>Рентгенологическая картина пневмонии Правостороння верхнедолевая пневмония</vt:lpstr>
      <vt:lpstr>Критерии диагностики пневмонии</vt:lpstr>
      <vt:lpstr>Шкала CRB-65</vt:lpstr>
      <vt:lpstr>Шкала PORT </vt:lpstr>
      <vt:lpstr>Лечение ВП</vt:lpstr>
      <vt:lpstr>АБ-терапия при внтурибольничной пневмонии у амбулаторных пациентов</vt:lpstr>
      <vt:lpstr>АБТ нетяжелой ВП в стационаре</vt:lpstr>
      <vt:lpstr>АБТ тяжелой ВП в стационаре</vt:lpstr>
      <vt:lpstr>Лечение внутрибольничной пневмонии Лечение ранней внутрибольничной пневмонии</vt:lpstr>
      <vt:lpstr>Лечение внутрибольничной пневмонии Лечение поздней внутрибольничной пневмонии</vt:lpstr>
      <vt:lpstr>Респираторная поддержка</vt:lpstr>
      <vt:lpstr>Неантибактериальная терапия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ФГБОУ ВО ОрГМУ МЗ РФ кафедра госпитальной терапии им. Р. Г. Межебовского   Лечение внебольничных пневмоний  в условиях распространения новой коронавирусной инфекцией COVID-19</dc:title>
  <dc:creator>Екатерина Л.</dc:creator>
  <cp:lastModifiedBy>Microsoft Office</cp:lastModifiedBy>
  <cp:revision>150</cp:revision>
  <dcterms:created xsi:type="dcterms:W3CDTF">2020-10-25T15:50:28Z</dcterms:created>
  <dcterms:modified xsi:type="dcterms:W3CDTF">2025-12-22T05:34:46Z</dcterms:modified>
</cp:coreProperties>
</file>