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3" r:id="rId2"/>
    <p:sldId id="258" r:id="rId3"/>
    <p:sldId id="300" r:id="rId4"/>
    <p:sldId id="302" r:id="rId5"/>
    <p:sldId id="259" r:id="rId6"/>
    <p:sldId id="267" r:id="rId7"/>
    <p:sldId id="303" r:id="rId8"/>
    <p:sldId id="307" r:id="rId9"/>
    <p:sldId id="304" r:id="rId10"/>
    <p:sldId id="308" r:id="rId11"/>
    <p:sldId id="313" r:id="rId12"/>
    <p:sldId id="310" r:id="rId13"/>
    <p:sldId id="309" r:id="rId14"/>
    <p:sldId id="311" r:id="rId15"/>
    <p:sldId id="312" r:id="rId16"/>
    <p:sldId id="281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857" autoAdjust="0"/>
    <p:restoredTop sz="94660"/>
  </p:normalViewPr>
  <p:slideViewPr>
    <p:cSldViewPr>
      <p:cViewPr>
        <p:scale>
          <a:sx n="70" d="100"/>
          <a:sy n="70" d="100"/>
        </p:scale>
        <p:origin x="-1080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E:\&#1057;&#1055;&#1056;&#1040;&#1042;&#1054;&#1063;&#1053;&#1048;&#1050;%20&#1055;&#1045;&#1044;&#1048;&#1040;&#1058;&#1056;&#1040;\&#1054;&#1044;&#1062;&#1040;&#1050;&#1048;\&#1054;&#1044;&#1062;&#1040;&#1050;&#1048;\&#1076;&#1077;&#1090;&#1082;&#1080;.xls" TargetMode="External"/><Relationship Id="rId1" Type="http://schemas.openxmlformats.org/officeDocument/2006/relationships/themeOverride" Target="../theme/themeOverride3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E:\&#1057;&#1055;&#1056;&#1040;&#1042;&#1054;&#1063;&#1053;&#1048;&#1050;%20&#1055;&#1045;&#1044;&#1048;&#1040;&#1058;&#1056;&#1040;\&#1054;&#1044;&#1062;&#1040;&#1050;&#1048;\&#1054;&#1044;&#1062;&#1040;&#1050;&#1048;\&#1076;&#1077;&#1090;&#1082;&#1080;.xls" TargetMode="External"/><Relationship Id="rId1" Type="http://schemas.openxmlformats.org/officeDocument/2006/relationships/themeOverride" Target="../theme/themeOverride4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E:\&#1057;&#1055;&#1056;&#1040;&#1042;&#1054;&#1063;&#1053;&#1048;&#1050;%20&#1055;&#1045;&#1044;&#1048;&#1040;&#1058;&#1056;&#1040;\&#1054;&#1044;&#1062;&#1040;&#1050;&#1048;\&#1054;&#1044;&#1062;&#1040;&#1050;&#1048;\&#1076;&#1077;&#1090;&#1082;&#1080;.xls" TargetMode="External"/><Relationship Id="rId1" Type="http://schemas.openxmlformats.org/officeDocument/2006/relationships/themeOverride" Target="../theme/themeOverride5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E:\&#1057;&#1055;&#1056;&#1040;&#1042;&#1054;&#1063;&#1053;&#1048;&#1050;%20&#1055;&#1045;&#1044;&#1048;&#1040;&#1058;&#1056;&#1040;\&#1054;&#1044;&#1062;&#1040;&#1050;&#1048;\&#1054;&#1044;&#1062;&#1040;&#1050;&#1048;\&#1076;&#1077;&#1090;&#1082;&#1080;.xls" TargetMode="External"/><Relationship Id="rId1" Type="http://schemas.openxmlformats.org/officeDocument/2006/relationships/themeOverride" Target="../theme/themeOverride6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E:\&#1057;&#1055;&#1056;&#1040;&#1042;&#1054;&#1063;&#1053;&#1048;&#1050;%20&#1055;&#1045;&#1044;&#1048;&#1040;&#1058;&#1056;&#1040;\&#1054;&#1044;&#1062;&#1040;&#1050;&#1048;\&#1054;&#1044;&#1062;&#1040;&#1050;&#1048;\&#1076;&#1077;&#1090;&#1082;&#1080;.xls" TargetMode="External"/><Relationship Id="rId1" Type="http://schemas.openxmlformats.org/officeDocument/2006/relationships/themeOverride" Target="../theme/themeOverrid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Лист1!$D$45:$D$46</c:f>
              <c:strCache>
                <c:ptCount val="2"/>
                <c:pt idx="0">
                  <c:v>Девочки</c:v>
                </c:pt>
                <c:pt idx="1">
                  <c:v>Мальчики</c:v>
                </c:pt>
              </c:strCache>
            </c:strRef>
          </c:cat>
          <c:val>
            <c:numRef>
              <c:f>Лист1!$E$45:$E$46</c:f>
              <c:numCache>
                <c:formatCode>0%</c:formatCode>
                <c:ptCount val="2"/>
                <c:pt idx="0">
                  <c:v>0.3400000000000003</c:v>
                </c:pt>
                <c:pt idx="1">
                  <c:v>0.66000000000000092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0.16837668637723799"/>
          <c:y val="0.80188784328788165"/>
          <c:w val="0.61655402024163319"/>
          <c:h val="0.12900646565520774"/>
        </c:manualLayout>
      </c:layout>
      <c:txPr>
        <a:bodyPr/>
        <a:lstStyle/>
        <a:p>
          <a:pPr>
            <a:defRPr sz="1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4.1666666666666683E-3"/>
          <c:y val="0.10424285505978419"/>
          <c:w val="0.90277777777777779"/>
          <c:h val="0.71403470399533397"/>
        </c:manualLayout>
      </c:layout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Лист1!$F$132:$F$133</c:f>
              <c:strCache>
                <c:ptCount val="2"/>
                <c:pt idx="0">
                  <c:v>Патология</c:v>
                </c:pt>
                <c:pt idx="1">
                  <c:v>Без патологии</c:v>
                </c:pt>
              </c:strCache>
            </c:strRef>
          </c:cat>
          <c:val>
            <c:numRef>
              <c:f>Лист1!$G$132:$G$133</c:f>
              <c:numCache>
                <c:formatCode>0%</c:formatCode>
                <c:ptCount val="2"/>
                <c:pt idx="0">
                  <c:v>0.8</c:v>
                </c:pt>
                <c:pt idx="1">
                  <c:v>0.2</c:v>
                </c:pt>
              </c:numCache>
            </c:numRef>
          </c:val>
        </c:ser>
      </c:pie3DChart>
    </c:plotArea>
    <c:legend>
      <c:legendPos val="b"/>
      <c:txPr>
        <a:bodyPr/>
        <a:lstStyle/>
        <a:p>
          <a:pPr>
            <a:defRPr sz="1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spPr>
            <a:solidFill>
              <a:schemeClr val="accent2"/>
            </a:solidFill>
          </c:spPr>
          <c:dLbls>
            <c:txPr>
              <a:bodyPr/>
              <a:lstStyle/>
              <a:p>
                <a:pPr>
                  <a:defRPr sz="20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Лист1!$F$148:$F$149</c:f>
              <c:strCache>
                <c:ptCount val="2"/>
                <c:pt idx="0">
                  <c:v>Легкие и умеренные</c:v>
                </c:pt>
                <c:pt idx="1">
                  <c:v>Без изменений</c:v>
                </c:pt>
              </c:strCache>
            </c:strRef>
          </c:cat>
          <c:val>
            <c:numRef>
              <c:f>Лист1!$G$148:$G$149</c:f>
              <c:numCache>
                <c:formatCode>General</c:formatCode>
                <c:ptCount val="2"/>
                <c:pt idx="0">
                  <c:v>24</c:v>
                </c:pt>
                <c:pt idx="1">
                  <c:v>6</c:v>
                </c:pt>
              </c:numCache>
            </c:numRef>
          </c:val>
        </c:ser>
        <c:axId val="57476992"/>
        <c:axId val="57524224"/>
      </c:barChart>
      <c:catAx>
        <c:axId val="5747699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400">
                    <a:latin typeface="Times New Roman" pitchFamily="18" charset="0"/>
                    <a:cs typeface="Times New Roman" pitchFamily="18" charset="0"/>
                  </a:rPr>
                  <a:t>Изменения</a:t>
                </a:r>
              </a:p>
            </c:rich>
          </c:tx>
        </c:title>
        <c:maj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7524224"/>
        <c:crosses val="autoZero"/>
        <c:auto val="1"/>
        <c:lblAlgn val="ctr"/>
        <c:lblOffset val="100"/>
      </c:catAx>
      <c:valAx>
        <c:axId val="5752422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400">
                    <a:latin typeface="Times New Roman" pitchFamily="18" charset="0"/>
                    <a:cs typeface="Times New Roman" pitchFamily="18" charset="0"/>
                  </a:rPr>
                  <a:t>Количество случаев</a:t>
                </a:r>
              </a:p>
            </c:rich>
          </c:tx>
          <c:layout>
            <c:manualLayout>
              <c:xMode val="edge"/>
              <c:yMode val="edge"/>
              <c:x val="1.9790501663557881E-2"/>
              <c:y val="0.28639898483428383"/>
            </c:manualLayout>
          </c:layout>
        </c:title>
        <c:numFmt formatCode="General" sourceLinked="1"/>
        <c:tickLblPos val="nextTo"/>
        <c:crossAx val="57476992"/>
        <c:crosses val="autoZero"/>
        <c:crossBetween val="between"/>
      </c:valAx>
    </c:plotArea>
    <c:plotVisOnly val="1"/>
    <c:dispBlanksAs val="gap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Лист1!$E$141:$E$142</c:f>
              <c:strCache>
                <c:ptCount val="2"/>
                <c:pt idx="0">
                  <c:v>Патология</c:v>
                </c:pt>
                <c:pt idx="1">
                  <c:v>Без патологии</c:v>
                </c:pt>
              </c:strCache>
            </c:strRef>
          </c:cat>
          <c:val>
            <c:numRef>
              <c:f>Лист1!$F$141:$F$142</c:f>
              <c:numCache>
                <c:formatCode>0%</c:formatCode>
                <c:ptCount val="2"/>
                <c:pt idx="0">
                  <c:v>0.30000000000000032</c:v>
                </c:pt>
                <c:pt idx="1">
                  <c:v>0.70000000000000062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0.2054599737532809"/>
          <c:y val="0.83757910469524643"/>
          <c:w val="0.63074671916010605"/>
          <c:h val="8.3717191601050012E-2"/>
        </c:manualLayout>
      </c:layout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16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Лист1!$E$158:$E$163</c:f>
              <c:strCache>
                <c:ptCount val="6"/>
                <c:pt idx="0">
                  <c:v>Синдром минимаьной церебральной дисфункции</c:v>
                </c:pt>
                <c:pt idx="1">
                  <c:v>Энурез</c:v>
                </c:pt>
                <c:pt idx="2">
                  <c:v>Неврозоподобные тики</c:v>
                </c:pt>
                <c:pt idx="3">
                  <c:v>Гипертензионный синдром</c:v>
                </c:pt>
                <c:pt idx="4">
                  <c:v>Синкопальное состояние</c:v>
                </c:pt>
                <c:pt idx="5">
                  <c:v>Без патологии </c:v>
                </c:pt>
              </c:strCache>
            </c:strRef>
          </c:cat>
          <c:val>
            <c:numRef>
              <c:f>Лист1!$F$158:$F$163</c:f>
              <c:numCache>
                <c:formatCode>General</c:formatCode>
                <c:ptCount val="6"/>
                <c:pt idx="0">
                  <c:v>6</c:v>
                </c:pt>
                <c:pt idx="1">
                  <c:v>3</c:v>
                </c:pt>
                <c:pt idx="2">
                  <c:v>2</c:v>
                </c:pt>
                <c:pt idx="3">
                  <c:v>2</c:v>
                </c:pt>
                <c:pt idx="4">
                  <c:v>1</c:v>
                </c:pt>
                <c:pt idx="5">
                  <c:v>16</c:v>
                </c:pt>
              </c:numCache>
            </c:numRef>
          </c:val>
        </c:ser>
        <c:axId val="57953280"/>
        <c:axId val="57472128"/>
      </c:barChart>
      <c:catAx>
        <c:axId val="57953280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1200"/>
                </a:pPr>
                <a:r>
                  <a:rPr lang="ru-RU" sz="1200"/>
                  <a:t>Патология</a:t>
                </a:r>
              </a:p>
            </c:rich>
          </c:tx>
        </c:title>
        <c:maj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7472128"/>
        <c:crosses val="autoZero"/>
        <c:auto val="1"/>
        <c:lblAlgn val="ctr"/>
        <c:lblOffset val="100"/>
      </c:catAx>
      <c:valAx>
        <c:axId val="57472128"/>
        <c:scaling>
          <c:orientation val="minMax"/>
        </c:scaling>
        <c:axPos val="b"/>
        <c:maj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ru-RU" sz="1200"/>
                  <a:t>Количество детей</a:t>
                </a:r>
              </a:p>
            </c:rich>
          </c:tx>
        </c:title>
        <c:numFmt formatCode="General" sourceLinked="1"/>
        <c:tickLblPos val="nextTo"/>
        <c:crossAx val="57953280"/>
        <c:crosses val="autoZero"/>
        <c:crossBetween val="between"/>
      </c:valAx>
    </c:plotArea>
    <c:plotVisOnly val="1"/>
    <c:dispBlanksAs val="gap"/>
  </c:chart>
  <c:externalData r:id="rId2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4126A-0292-4F5C-ACC9-5526C97A4E4B}" type="datetimeFigureOut">
              <a:rPr lang="ru-RU"/>
              <a:pPr>
                <a:defRPr/>
              </a:pPr>
              <a:t>16.12.2013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AA741-C961-4918-9B62-7609900123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FDC4D-11E3-4C83-BD99-746971FF6C41}" type="datetimeFigureOut">
              <a:rPr lang="ru-RU"/>
              <a:pPr>
                <a:defRPr/>
              </a:pPr>
              <a:t>16.12.2013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0FA48-DCAA-4818-9744-34D2419C55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035D4-C521-48E8-AD00-D3E91E8D63BE}" type="datetimeFigureOut">
              <a:rPr lang="ru-RU"/>
              <a:pPr>
                <a:defRPr/>
              </a:pPr>
              <a:t>16.12.2013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83990-5A72-44B8-B94B-8F88575533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09E8E-85AA-4CEB-8983-6E4BC4039730}" type="datetimeFigureOut">
              <a:rPr lang="ru-RU"/>
              <a:pPr>
                <a:defRPr/>
              </a:pPr>
              <a:t>16.12.2013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D6D1C-2E12-4AB8-B658-8DC16B1E51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A64F2-CDAB-4C4E-84F1-BCFF91427881}" type="datetimeFigureOut">
              <a:rPr lang="ru-RU"/>
              <a:pPr>
                <a:defRPr/>
              </a:pPr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3E565-67D0-4B87-B923-B70C125137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DBDEC-0C46-4ECB-9132-DBD075B8FF5E}" type="datetimeFigureOut">
              <a:rPr lang="ru-RU"/>
              <a:pPr>
                <a:defRPr/>
              </a:pPr>
              <a:t>16.12.2013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26EC1-6B97-4A25-B419-E472A715DD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66969-9247-4DDF-9A9C-E10303FA090D}" type="datetimeFigureOut">
              <a:rPr lang="ru-RU"/>
              <a:pPr>
                <a:defRPr/>
              </a:pPr>
              <a:t>16.12.2013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41E81-A008-4603-872E-EB8497D61F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91CBC-1051-4358-8B35-E37A6C43E625}" type="datetimeFigureOut">
              <a:rPr lang="ru-RU"/>
              <a:pPr>
                <a:defRPr/>
              </a:pPr>
              <a:t>16.12.2013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FC050-2DC8-471E-9A70-0FF0524154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B6618-714C-4D9A-ACB7-3AF43188D246}" type="datetimeFigureOut">
              <a:rPr lang="ru-RU"/>
              <a:pPr>
                <a:defRPr/>
              </a:pPr>
              <a:t>16.12.2013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41288-24AA-47E7-A5F7-AECC12F714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8D309-2816-4926-B2B3-2184C980911F}" type="datetimeFigureOut">
              <a:rPr lang="ru-RU"/>
              <a:pPr>
                <a:defRPr/>
              </a:pPr>
              <a:t>16.12.2013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210B2-FD93-457F-A81F-6DD3F608EC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7547B-C9EB-422E-B0B8-DBDEC3247C59}" type="datetimeFigureOut">
              <a:rPr lang="ru-RU"/>
              <a:pPr>
                <a:defRPr/>
              </a:pPr>
              <a:t>16.12.2013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EB538-BF3B-4299-9F86-D88531EAFE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3CAAA94-801D-4991-A7D0-6CF935C70506}" type="datetimeFigureOut">
              <a:rPr lang="ru-RU"/>
              <a:pPr>
                <a:defRPr/>
              </a:pPr>
              <a:t>16.12.2013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4045F25-4E9F-408E-A317-62338F14BF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15" r:id="rId2"/>
    <p:sldLayoutId id="2147483824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5" r:id="rId9"/>
    <p:sldLayoutId id="2147483821" r:id="rId10"/>
    <p:sldLayoutId id="214748382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00ADDC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 idx="4294967295"/>
          </p:nvPr>
        </p:nvSpPr>
        <p:spPr>
          <a:xfrm>
            <a:off x="395288" y="765175"/>
            <a:ext cx="8229600" cy="2519363"/>
          </a:xfrm>
        </p:spPr>
        <p:txBody>
          <a:bodyPr/>
          <a:lstStyle/>
          <a:p>
            <a:pPr algn="ctr" eaLnBrk="1" hangingPunct="1"/>
            <a:r>
              <a:rPr lang="ru-RU" sz="4000" b="1" dirty="0" smtClean="0">
                <a:latin typeface="Arial" charset="0"/>
              </a:rPr>
              <a:t>Нейрофизиологический статус и параметры нейрогенного воспаления </a:t>
            </a:r>
            <a:r>
              <a:rPr lang="ru-RU" sz="4000" b="1" smtClean="0">
                <a:latin typeface="Arial" charset="0"/>
              </a:rPr>
              <a:t>у детей, больных </a:t>
            </a:r>
            <a:r>
              <a:rPr lang="ru-RU" sz="4000" b="1" dirty="0" smtClean="0">
                <a:latin typeface="Arial" charset="0"/>
              </a:rPr>
              <a:t>бронхиальной астмой</a:t>
            </a:r>
            <a:endParaRPr lang="ru-RU" sz="4000" b="1" dirty="0" smtClean="0"/>
          </a:p>
        </p:txBody>
      </p:sp>
      <p:sp>
        <p:nvSpPr>
          <p:cNvPr id="5123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2852738"/>
            <a:ext cx="8362950" cy="381635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1" hangingPunct="1">
              <a:buFont typeface="Wingdings 2" pitchFamily="18" charset="2"/>
              <a:buNone/>
            </a:pP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1" hangingPunct="1">
              <a:buFont typeface="Wingdings 2" pitchFamily="18" charset="2"/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Шахмуратова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Ю.И., 511 гр.</a:t>
            </a:r>
          </a:p>
          <a:p>
            <a:pPr algn="r" eaLnBrk="1" hangingPunct="1">
              <a:buFont typeface="Wingdings 2" pitchFamily="18" charset="2"/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Раскалеева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Э.М., 511 гр.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Руководитель  -д.м.н., доцент кафедры детских болезней Г.Д.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Алеманова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Оренбург, 2013</a:t>
            </a: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836613"/>
            <a:ext cx="8424862" cy="500062"/>
          </a:xfrm>
        </p:spPr>
        <p:txBody>
          <a:bodyPr/>
          <a:lstStyle/>
          <a:p>
            <a:pPr algn="ctr">
              <a:defRPr/>
            </a:pPr>
            <a:r>
              <a:rPr lang="ru-RU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Характеристика неврологической патологии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0" y="1500174"/>
          <a:ext cx="9144000" cy="5357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539750" y="260350"/>
            <a:ext cx="7558088" cy="801688"/>
          </a:xfrm>
        </p:spPr>
        <p:txBody>
          <a:bodyPr/>
          <a:lstStyle/>
          <a:p>
            <a:pPr algn="ctr"/>
            <a:r>
              <a:rPr lang="ru-RU" sz="2500" b="1" i="1" smtClean="0">
                <a:latin typeface="Times New Roman" pitchFamily="18" charset="0"/>
              </a:rPr>
              <a:t>Уровень субстанции Р, определенный методом ИФА</a:t>
            </a:r>
          </a:p>
        </p:txBody>
      </p:sp>
      <p:sp>
        <p:nvSpPr>
          <p:cNvPr id="15363" name="Текст 2"/>
          <p:cNvSpPr>
            <a:spLocks noGrp="1"/>
          </p:cNvSpPr>
          <p:nvPr>
            <p:ph type="body" idx="2"/>
          </p:nvPr>
        </p:nvSpPr>
        <p:spPr>
          <a:xfrm>
            <a:off x="684213" y="1268413"/>
            <a:ext cx="7559675" cy="5003800"/>
          </a:xfrm>
          <a:ln>
            <a:solidFill>
              <a:schemeClr val="bg1"/>
            </a:solidFill>
          </a:ln>
        </p:spPr>
        <p:txBody>
          <a:bodyPr/>
          <a:lstStyle/>
          <a:p>
            <a:endParaRPr lang="ru-RU" smtClean="0"/>
          </a:p>
        </p:txBody>
      </p:sp>
      <p:sp>
        <p:nvSpPr>
          <p:cNvPr id="15364" name="Oval 6"/>
          <p:cNvSpPr>
            <a:spLocks noChangeArrowheads="1"/>
          </p:cNvSpPr>
          <p:nvPr/>
        </p:nvSpPr>
        <p:spPr bwMode="auto">
          <a:xfrm>
            <a:off x="2987675" y="2420938"/>
            <a:ext cx="2736850" cy="9366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5" name="Oval 7"/>
          <p:cNvSpPr>
            <a:spLocks noChangeArrowheads="1"/>
          </p:cNvSpPr>
          <p:nvPr/>
        </p:nvSpPr>
        <p:spPr bwMode="auto">
          <a:xfrm>
            <a:off x="971550" y="5013325"/>
            <a:ext cx="2808288" cy="863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6" name="Oval 8"/>
          <p:cNvSpPr>
            <a:spLocks noChangeArrowheads="1"/>
          </p:cNvSpPr>
          <p:nvPr/>
        </p:nvSpPr>
        <p:spPr bwMode="auto">
          <a:xfrm>
            <a:off x="5435600" y="5013325"/>
            <a:ext cx="2520950" cy="7921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7" name="Text Box 10"/>
          <p:cNvSpPr txBox="1">
            <a:spLocks noChangeArrowheads="1"/>
          </p:cNvSpPr>
          <p:nvPr/>
        </p:nvSpPr>
        <p:spPr bwMode="auto">
          <a:xfrm>
            <a:off x="3059113" y="1916113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>
                <a:solidFill>
                  <a:schemeClr val="accent2"/>
                </a:solidFill>
                <a:latin typeface="Times New Roman" pitchFamily="18" charset="0"/>
              </a:rPr>
              <a:t>Нормативное значение</a:t>
            </a:r>
          </a:p>
        </p:txBody>
      </p:sp>
      <p:sp>
        <p:nvSpPr>
          <p:cNvPr id="15368" name="Text Box 11"/>
          <p:cNvSpPr txBox="1">
            <a:spLocks noChangeArrowheads="1"/>
          </p:cNvSpPr>
          <p:nvPr/>
        </p:nvSpPr>
        <p:spPr bwMode="auto">
          <a:xfrm>
            <a:off x="468313" y="4437063"/>
            <a:ext cx="3673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i="1">
                <a:solidFill>
                  <a:schemeClr val="accent2"/>
                </a:solidFill>
                <a:latin typeface="Times New Roman" pitchFamily="18" charset="0"/>
              </a:rPr>
              <a:t>У детей</a:t>
            </a:r>
          </a:p>
        </p:txBody>
      </p:sp>
      <p:sp>
        <p:nvSpPr>
          <p:cNvPr id="15369" name="Text Box 12"/>
          <p:cNvSpPr txBox="1">
            <a:spLocks noChangeArrowheads="1"/>
          </p:cNvSpPr>
          <p:nvPr/>
        </p:nvSpPr>
        <p:spPr bwMode="auto">
          <a:xfrm>
            <a:off x="5795963" y="4508500"/>
            <a:ext cx="25923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>
                <a:solidFill>
                  <a:schemeClr val="accent2"/>
                </a:solidFill>
                <a:latin typeface="Times New Roman" pitchFamily="18" charset="0"/>
              </a:rPr>
              <a:t>У подростков</a:t>
            </a:r>
          </a:p>
        </p:txBody>
      </p:sp>
      <p:sp>
        <p:nvSpPr>
          <p:cNvPr id="15370" name="Text Box 13"/>
          <p:cNvSpPr txBox="1">
            <a:spLocks noChangeArrowheads="1"/>
          </p:cNvSpPr>
          <p:nvPr/>
        </p:nvSpPr>
        <p:spPr bwMode="auto">
          <a:xfrm>
            <a:off x="3492500" y="2708275"/>
            <a:ext cx="1873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/>
              <a:t>2,5±0,91 пг/мл</a:t>
            </a:r>
            <a:r>
              <a:rPr lang="ru-RU"/>
              <a:t> </a:t>
            </a:r>
          </a:p>
        </p:txBody>
      </p:sp>
      <p:sp>
        <p:nvSpPr>
          <p:cNvPr id="15371" name="Text Box 14"/>
          <p:cNvSpPr txBox="1">
            <a:spLocks noChangeArrowheads="1"/>
          </p:cNvSpPr>
          <p:nvPr/>
        </p:nvSpPr>
        <p:spPr bwMode="auto">
          <a:xfrm>
            <a:off x="1331913" y="5300663"/>
            <a:ext cx="20875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/>
              <a:t>44,24±7,45пг/мл </a:t>
            </a:r>
          </a:p>
        </p:txBody>
      </p:sp>
      <p:sp>
        <p:nvSpPr>
          <p:cNvPr id="15372" name="Text Box 15"/>
          <p:cNvSpPr txBox="1">
            <a:spLocks noChangeArrowheads="1"/>
          </p:cNvSpPr>
          <p:nvPr/>
        </p:nvSpPr>
        <p:spPr bwMode="auto">
          <a:xfrm>
            <a:off x="5724525" y="5157788"/>
            <a:ext cx="20161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/>
              <a:t>22,44±2,44пг/мл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4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360362"/>
          </a:xfrm>
        </p:spPr>
        <p:txBody>
          <a:bodyPr/>
          <a:lstStyle/>
          <a:p>
            <a:pPr algn="ctr"/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Клинический пример:</a:t>
            </a:r>
          </a:p>
        </p:txBody>
      </p:sp>
      <p:sp>
        <p:nvSpPr>
          <p:cNvPr id="16387" name="Содержимое 5"/>
          <p:cNvSpPr>
            <a:spLocks noGrp="1"/>
          </p:cNvSpPr>
          <p:nvPr>
            <p:ph idx="1"/>
          </p:nvPr>
        </p:nvSpPr>
        <p:spPr>
          <a:xfrm>
            <a:off x="107950" y="908050"/>
            <a:ext cx="8856663" cy="5834063"/>
          </a:xfrm>
        </p:spPr>
        <p:txBody>
          <a:bodyPr/>
          <a:lstStyle/>
          <a:p>
            <a:pPr algn="just"/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Мальчик,15 лет. Диагноз: БА, атопическая, средней степени тяжести, персистирующая, частично контролируемая, ремиссия. Синдром минимальной церебральной дисфункции. А</a:t>
            </a: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намнез: 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1 беременность в возрасте 30 лет, протекала с постоянной угрозой прерывания, роды стремительные, в срок по шкале Апгар 7/8 баллов. Масса тела 3000 кг, длина 52 см.  БА болен с 4-х лет.</a:t>
            </a:r>
          </a:p>
          <a:p>
            <a:pPr algn="just"/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Жалобы: 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на головные боли без тошноты и рвоты во второй половине дня, утомляемость, повышенная раздражительность, снижение концентрации внимания.</a:t>
            </a:r>
          </a:p>
          <a:p>
            <a:pPr algn="just"/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Неврологический статус: 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микроорганическая симптоматика со стороны ЧМН, оживление сухожильных и периостальных рефлексов. </a:t>
            </a:r>
            <a:endParaRPr lang="ru-RU" sz="1800" b="1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ЭЭГ: 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отмечается сглаженность зональных различий, снижение индекса α </a:t>
            </a: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ритма до 22%, наличие межполушарной ассиметрии с левосторонней латерализацией. Функциональная проба с открыванием и закрыванием глаз показывает ослабленную реакцию, депрессия α </a:t>
            </a: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ритма ослаблена. Функциональная проба с ритмической фоностимуляцией при частоте 1 Гц – отсутствие устранения ритма. Очаг патологической активности расположен в глубинных структурах височных отделах левого полушария. </a:t>
            </a:r>
          </a:p>
          <a:p>
            <a:pPr algn="just"/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Эхо- ЭГ: 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патологии не выявлено.</a:t>
            </a:r>
          </a:p>
          <a:p>
            <a:pPr algn="just"/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Уровень субстанции Р 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в период ремиссии БА превышал нормативное значение в 15 раз, что </a:t>
            </a:r>
            <a:r>
              <a:rPr lang="ru-RU" sz="1800" smtClean="0">
                <a:latin typeface="Times New Roman" pitchFamily="18" charset="0"/>
              </a:rPr>
              <a:t>свидетельствует о сохранении  нейрогенного воспаления в дыхательных путях.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25"/>
            <a:ext cx="8229600" cy="1000125"/>
          </a:xfrm>
        </p:spPr>
        <p:txBody>
          <a:bodyPr/>
          <a:lstStyle/>
          <a:p>
            <a:pPr algn="ctr">
              <a:defRPr/>
            </a:pPr>
            <a:r>
              <a:rPr lang="ru-RU" sz="4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Выводы:</a:t>
            </a:r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323850" y="1628775"/>
            <a:ext cx="8362950" cy="4824413"/>
          </a:xfrm>
        </p:spPr>
        <p:txBody>
          <a:bodyPr/>
          <a:lstStyle/>
          <a:p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Неврологическая симптоматика у детей с БА отличается многообразием неврологических проявлений. У большинства больных выявлено  наличие резидуальной патологии  ЦНС в виде церебрастенического,  гиперкинетического и микроорганического синдромов.</a:t>
            </a:r>
          </a:p>
          <a:p>
            <a:endParaRPr lang="ru-RU" sz="320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23813"/>
            <a:ext cx="8229600" cy="1143000"/>
          </a:xfrm>
        </p:spPr>
        <p:txBody>
          <a:bodyPr/>
          <a:lstStyle/>
          <a:p>
            <a:pPr algn="ctr">
              <a:defRPr/>
            </a:pPr>
            <a:r>
              <a:rPr lang="ru-RU" sz="5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Выводы:</a:t>
            </a:r>
            <a:endParaRPr lang="ru-RU" dirty="0" smtClean="0"/>
          </a:p>
        </p:txBody>
      </p:sp>
      <p:sp>
        <p:nvSpPr>
          <p:cNvPr id="18435" name="Объект 2"/>
          <p:cNvSpPr>
            <a:spLocks noGrp="1"/>
          </p:cNvSpPr>
          <p:nvPr>
            <p:ph idx="1"/>
          </p:nvPr>
        </p:nvSpPr>
        <p:spPr>
          <a:xfrm>
            <a:off x="395288" y="1557338"/>
            <a:ext cx="8229600" cy="4389437"/>
          </a:xfrm>
        </p:spPr>
        <p:txBody>
          <a:bodyPr/>
          <a:lstStyle/>
          <a:p>
            <a:r>
              <a:rPr lang="ru-RU" smtClean="0"/>
              <a:t>Выявленные изменения в нейрофизиологическом статусе требуют комплексного дифференцированного подхода с привлечением неврологов при проведении реабилитационных мероприятий, направленных на улучшение функционального состояния головного мозга и ликвородинамики, коррекцию условно – рефлекторных механизмов неврологических расстройств у больных бронхиальной астмой. 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5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Выводы:</a:t>
            </a:r>
            <a:endParaRPr lang="ru-RU" smtClean="0"/>
          </a:p>
        </p:txBody>
      </p:sp>
      <p:sp>
        <p:nvSpPr>
          <p:cNvPr id="1945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smtClean="0"/>
              <a:t>Высокий уровень субстанции Р маркера нейрогенного воспаления в период ремиссии бронхиальной астмы позволяет использовать данный показатель для оценки степени выраженности нейрогенного воспаления в дыхательных путях в целях  индивидуализации патогенетической терапии. 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z="3200" b="1" smtClean="0">
              <a:solidFill>
                <a:schemeClr val="tx1"/>
              </a:solidFill>
            </a:endParaRPr>
          </a:p>
        </p:txBody>
      </p:sp>
      <p:pic>
        <p:nvPicPr>
          <p:cNvPr id="20483" name="Picture 2" descr="C:\Users\Юля\Desktop\662118-480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-1285875"/>
            <a:ext cx="9144000" cy="14716125"/>
          </a:xfrm>
        </p:spPr>
      </p:pic>
      <p:sp>
        <p:nvSpPr>
          <p:cNvPr id="20484" name="Прямоугольник 4"/>
          <p:cNvSpPr>
            <a:spLocks noChangeArrowheads="1"/>
          </p:cNvSpPr>
          <p:nvPr/>
        </p:nvSpPr>
        <p:spPr bwMode="auto">
          <a:xfrm>
            <a:off x="357188" y="928688"/>
            <a:ext cx="8389937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>
                <a:latin typeface="Century Schoolbook" pitchFamily="18" charset="0"/>
              </a:rPr>
              <a:t>БЛАГОДАРЮ ЗА ВНИМАНИЕ</a:t>
            </a:r>
            <a:r>
              <a:rPr lang="ru-RU" sz="3600" b="1">
                <a:latin typeface="Century Schoolbook" pitchFamily="18" charset="0"/>
              </a:rPr>
              <a:t>!</a:t>
            </a:r>
            <a:endParaRPr lang="ru-RU" sz="3600"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850" y="333375"/>
            <a:ext cx="8229600" cy="7366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46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Актуальность</a:t>
            </a: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0" y="1314450"/>
            <a:ext cx="9036050" cy="55435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2800" smtClean="0">
                <a:latin typeface="Arial" charset="0"/>
              </a:rPr>
              <a:t>   </a:t>
            </a:r>
            <a:r>
              <a:rPr lang="ru-RU" sz="2900" smtClean="0">
                <a:latin typeface="Times New Roman" pitchFamily="18" charset="0"/>
              </a:rPr>
              <a:t>Бронхиальная астма принадлежит к числу наиболее распространенных заболеваний и представляет серьезную медико-социальную проблему.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2900" smtClean="0">
                <a:latin typeface="Times New Roman" pitchFamily="18" charset="0"/>
              </a:rPr>
              <a:t>   На современном этапе патогенез бронхиальной астмы включает не только аллергическое, но и нейрогенное воспаление с участием нейропептидов.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2900" smtClean="0">
                <a:latin typeface="Times New Roman" pitchFamily="18" charset="0"/>
              </a:rPr>
              <a:t>   Отмечается рост неврологической  патологии у детей, страдающих бронхиальной астмой, которая проявляется не только дисфункцией вегетативной нервной системы, но и наличием микроорганической неврологической симптоматики.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 flipV="1">
            <a:off x="9540875" y="981075"/>
            <a:ext cx="82550" cy="71438"/>
          </a:xfrm>
        </p:spPr>
        <p:txBody>
          <a:bodyPr/>
          <a:lstStyle/>
          <a:p>
            <a:endParaRPr lang="ru-RU" sz="900" smtClean="0"/>
          </a:p>
        </p:txBody>
      </p:sp>
      <p:sp>
        <p:nvSpPr>
          <p:cNvPr id="7171" name="Объект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199062"/>
          </a:xfrm>
        </p:spPr>
        <p:txBody>
          <a:bodyPr/>
          <a:lstStyle/>
          <a:p>
            <a:r>
              <a:rPr lang="ru-RU" sz="1600" smtClean="0"/>
              <a:t> </a:t>
            </a:r>
            <a:r>
              <a:rPr lang="ru-RU" sz="2400" smtClean="0"/>
              <a:t>БА у детей, имевших перинатальные поражения  ЦНС, характеризуется особой тяжестью течения, чрезвычайной трудностью лечения. </a:t>
            </a:r>
          </a:p>
          <a:p>
            <a:endParaRPr lang="ru-RU" sz="2400" smtClean="0"/>
          </a:p>
          <a:p>
            <a:r>
              <a:rPr lang="ru-RU" sz="2400" smtClean="0"/>
              <a:t>По </a:t>
            </a:r>
            <a:r>
              <a:rPr lang="ru-RU" sz="2400" smtClean="0">
                <a:latin typeface="Times New Roman" pitchFamily="18" charset="0"/>
              </a:rPr>
              <a:t>нашим </a:t>
            </a:r>
            <a:r>
              <a:rPr lang="ru-RU" sz="2400" smtClean="0"/>
              <a:t>наблюдениям, последствия перинатальной патологии нервной системы у детей с БА проявляются в виде гипертензионно - гидроцефального, неврозоподобного и церебрастенического синдромов, задержки темпов психофизического и речевого развития.</a:t>
            </a:r>
          </a:p>
          <a:p>
            <a:endParaRPr lang="ru-RU" sz="2400" smtClean="0"/>
          </a:p>
          <a:p>
            <a:endParaRPr lang="ru-RU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 flipH="1" flipV="1">
            <a:off x="9612313" y="1196975"/>
            <a:ext cx="82550" cy="71438"/>
          </a:xfrm>
        </p:spPr>
        <p:txBody>
          <a:bodyPr/>
          <a:lstStyle/>
          <a:p>
            <a:endParaRPr lang="ru-RU" sz="1000" smtClean="0"/>
          </a:p>
        </p:txBody>
      </p:sp>
      <p:sp>
        <p:nvSpPr>
          <p:cNvPr id="8195" name="Объект 2"/>
          <p:cNvSpPr>
            <a:spLocks noGrp="1"/>
          </p:cNvSpPr>
          <p:nvPr>
            <p:ph idx="1"/>
          </p:nvPr>
        </p:nvSpPr>
        <p:spPr>
          <a:xfrm>
            <a:off x="457200" y="1571625"/>
            <a:ext cx="8229600" cy="475297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3600" b="1" smtClean="0">
                <a:solidFill>
                  <a:srgbClr val="080808"/>
                </a:solidFill>
              </a:rPr>
              <a:t>Цель исследования - </a:t>
            </a:r>
            <a:r>
              <a:rPr lang="ru-RU" sz="3600" smtClean="0"/>
              <a:t>изучить параметры нейрогенного воспаления и  оценить нейрофизиологический статус  детей и подростков при БА средней  степени тяжести в период ремиссии в целях индивидуализации патогенетической терапии. </a:t>
            </a:r>
          </a:p>
          <a:p>
            <a:pPr>
              <a:buFont typeface="Wingdings 2" pitchFamily="18" charset="2"/>
              <a:buNone/>
            </a:pPr>
            <a:r>
              <a:rPr lang="ru-RU" sz="3600" b="1" smtClean="0">
                <a:solidFill>
                  <a:srgbClr val="080808"/>
                </a:solidFill>
              </a:rPr>
              <a:t> </a:t>
            </a:r>
            <a:endParaRPr lang="ru-RU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Дизайн исследования:</a:t>
            </a:r>
            <a:endParaRPr lang="ru-RU" sz="5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19" name="Oval 6"/>
          <p:cNvSpPr>
            <a:spLocks noChangeArrowheads="1"/>
          </p:cNvSpPr>
          <p:nvPr/>
        </p:nvSpPr>
        <p:spPr bwMode="auto">
          <a:xfrm>
            <a:off x="3203575" y="1341438"/>
            <a:ext cx="2736850" cy="6477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0" name="Oval 7"/>
          <p:cNvSpPr>
            <a:spLocks noChangeArrowheads="1"/>
          </p:cNvSpPr>
          <p:nvPr/>
        </p:nvSpPr>
        <p:spPr bwMode="auto">
          <a:xfrm>
            <a:off x="900113" y="2349500"/>
            <a:ext cx="2303462" cy="6477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1" name="Oval 8"/>
          <p:cNvSpPr>
            <a:spLocks noChangeArrowheads="1"/>
          </p:cNvSpPr>
          <p:nvPr/>
        </p:nvSpPr>
        <p:spPr bwMode="auto">
          <a:xfrm>
            <a:off x="5940425" y="2276475"/>
            <a:ext cx="2519363" cy="7207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2" name="Text Box 9"/>
          <p:cNvSpPr txBox="1">
            <a:spLocks noChangeArrowheads="1"/>
          </p:cNvSpPr>
          <p:nvPr/>
        </p:nvSpPr>
        <p:spPr bwMode="auto">
          <a:xfrm>
            <a:off x="3492500" y="1484313"/>
            <a:ext cx="2232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i="1">
                <a:latin typeface="Times New Roman" pitchFamily="18" charset="0"/>
              </a:rPr>
              <a:t>75 пациентов</a:t>
            </a:r>
          </a:p>
        </p:txBody>
      </p:sp>
      <p:sp>
        <p:nvSpPr>
          <p:cNvPr id="9223" name="Text Box 10"/>
          <p:cNvSpPr txBox="1">
            <a:spLocks noChangeArrowheads="1"/>
          </p:cNvSpPr>
          <p:nvPr/>
        </p:nvSpPr>
        <p:spPr bwMode="auto">
          <a:xfrm>
            <a:off x="1187450" y="2492375"/>
            <a:ext cx="1655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i="1">
                <a:latin typeface="Times New Roman" pitchFamily="18" charset="0"/>
              </a:rPr>
              <a:t>35 детей</a:t>
            </a:r>
          </a:p>
        </p:txBody>
      </p:sp>
      <p:sp>
        <p:nvSpPr>
          <p:cNvPr id="9224" name="Text Box 11"/>
          <p:cNvSpPr txBox="1">
            <a:spLocks noChangeArrowheads="1"/>
          </p:cNvSpPr>
          <p:nvPr/>
        </p:nvSpPr>
        <p:spPr bwMode="auto">
          <a:xfrm>
            <a:off x="6227763" y="2492375"/>
            <a:ext cx="19446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i="1">
                <a:latin typeface="Times New Roman" pitchFamily="18" charset="0"/>
              </a:rPr>
              <a:t>40 подростков</a:t>
            </a:r>
          </a:p>
        </p:txBody>
      </p:sp>
      <p:sp>
        <p:nvSpPr>
          <p:cNvPr id="9225" name="Oval 12"/>
          <p:cNvSpPr>
            <a:spLocks noChangeArrowheads="1"/>
          </p:cNvSpPr>
          <p:nvPr/>
        </p:nvSpPr>
        <p:spPr bwMode="auto">
          <a:xfrm>
            <a:off x="0" y="3573463"/>
            <a:ext cx="2808288" cy="10810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6" name="Oval 14"/>
          <p:cNvSpPr>
            <a:spLocks noChangeArrowheads="1"/>
          </p:cNvSpPr>
          <p:nvPr/>
        </p:nvSpPr>
        <p:spPr bwMode="auto">
          <a:xfrm>
            <a:off x="3132138" y="3573463"/>
            <a:ext cx="2952750" cy="11525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7" name="Oval 15"/>
          <p:cNvSpPr>
            <a:spLocks noChangeArrowheads="1"/>
          </p:cNvSpPr>
          <p:nvPr/>
        </p:nvSpPr>
        <p:spPr bwMode="auto">
          <a:xfrm>
            <a:off x="6516688" y="3573463"/>
            <a:ext cx="2627312" cy="11525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8" name="Text Box 16"/>
          <p:cNvSpPr txBox="1">
            <a:spLocks noChangeArrowheads="1"/>
          </p:cNvSpPr>
          <p:nvPr/>
        </p:nvSpPr>
        <p:spPr bwMode="auto">
          <a:xfrm>
            <a:off x="395288" y="3789363"/>
            <a:ext cx="2089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i="1">
                <a:latin typeface="Times New Roman" pitchFamily="18" charset="0"/>
              </a:rPr>
              <a:t>Данные анамнеза</a:t>
            </a:r>
          </a:p>
        </p:txBody>
      </p:sp>
      <p:sp>
        <p:nvSpPr>
          <p:cNvPr id="9229" name="Text Box 17"/>
          <p:cNvSpPr txBox="1">
            <a:spLocks noChangeArrowheads="1"/>
          </p:cNvSpPr>
          <p:nvPr/>
        </p:nvSpPr>
        <p:spPr bwMode="auto">
          <a:xfrm>
            <a:off x="3419475" y="3716338"/>
            <a:ext cx="230505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 i="1">
                <a:latin typeface="Times New Roman" pitchFamily="18" charset="0"/>
              </a:rPr>
              <a:t>Лабораторно-инструментальное исследование</a:t>
            </a:r>
          </a:p>
        </p:txBody>
      </p:sp>
      <p:sp>
        <p:nvSpPr>
          <p:cNvPr id="9230" name="Text Box 18"/>
          <p:cNvSpPr txBox="1">
            <a:spLocks noChangeArrowheads="1"/>
          </p:cNvSpPr>
          <p:nvPr/>
        </p:nvSpPr>
        <p:spPr bwMode="auto">
          <a:xfrm>
            <a:off x="6877050" y="3644900"/>
            <a:ext cx="19431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i="1">
                <a:latin typeface="Times New Roman" pitchFamily="18" charset="0"/>
              </a:rPr>
              <a:t>Аллергологи-ческое обследование</a:t>
            </a:r>
          </a:p>
        </p:txBody>
      </p:sp>
      <p:sp>
        <p:nvSpPr>
          <p:cNvPr id="9231" name="Oval 19"/>
          <p:cNvSpPr>
            <a:spLocks noChangeArrowheads="1"/>
          </p:cNvSpPr>
          <p:nvPr/>
        </p:nvSpPr>
        <p:spPr bwMode="auto">
          <a:xfrm>
            <a:off x="2627313" y="5229225"/>
            <a:ext cx="4249737" cy="13684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32" name="Text Box 20"/>
          <p:cNvSpPr txBox="1">
            <a:spLocks noChangeArrowheads="1"/>
          </p:cNvSpPr>
          <p:nvPr/>
        </p:nvSpPr>
        <p:spPr bwMode="auto">
          <a:xfrm>
            <a:off x="3203575" y="5373688"/>
            <a:ext cx="30972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i="1">
                <a:latin typeface="Times New Roman" pitchFamily="18" charset="0"/>
              </a:rPr>
              <a:t>ЭЭГ, Эхо-ЭГ, определение уровня субстанции Р</a:t>
            </a:r>
          </a:p>
        </p:txBody>
      </p:sp>
      <p:sp>
        <p:nvSpPr>
          <p:cNvPr id="9233" name="Line 21"/>
          <p:cNvSpPr>
            <a:spLocks noChangeShapeType="1"/>
          </p:cNvSpPr>
          <p:nvPr/>
        </p:nvSpPr>
        <p:spPr bwMode="auto">
          <a:xfrm flipH="1">
            <a:off x="2627313" y="1916113"/>
            <a:ext cx="9366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34" name="Line 22"/>
          <p:cNvSpPr>
            <a:spLocks noChangeShapeType="1"/>
          </p:cNvSpPr>
          <p:nvPr/>
        </p:nvSpPr>
        <p:spPr bwMode="auto">
          <a:xfrm>
            <a:off x="5580063" y="1916113"/>
            <a:ext cx="936625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35" name="Line 23"/>
          <p:cNvSpPr>
            <a:spLocks noChangeShapeType="1"/>
          </p:cNvSpPr>
          <p:nvPr/>
        </p:nvSpPr>
        <p:spPr bwMode="auto">
          <a:xfrm flipH="1">
            <a:off x="1476375" y="2997200"/>
            <a:ext cx="43180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36" name="Line 24"/>
          <p:cNvSpPr>
            <a:spLocks noChangeShapeType="1"/>
          </p:cNvSpPr>
          <p:nvPr/>
        </p:nvSpPr>
        <p:spPr bwMode="auto">
          <a:xfrm>
            <a:off x="1979613" y="2997200"/>
            <a:ext cx="1728787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37" name="Line 25"/>
          <p:cNvSpPr>
            <a:spLocks noChangeShapeType="1"/>
          </p:cNvSpPr>
          <p:nvPr/>
        </p:nvSpPr>
        <p:spPr bwMode="auto">
          <a:xfrm>
            <a:off x="1979613" y="2997200"/>
            <a:ext cx="5113337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38" name="Line 26"/>
          <p:cNvSpPr>
            <a:spLocks noChangeShapeType="1"/>
          </p:cNvSpPr>
          <p:nvPr/>
        </p:nvSpPr>
        <p:spPr bwMode="auto">
          <a:xfrm flipH="1">
            <a:off x="2124075" y="2997200"/>
            <a:ext cx="4968875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39" name="Line 27"/>
          <p:cNvSpPr>
            <a:spLocks noChangeShapeType="1"/>
          </p:cNvSpPr>
          <p:nvPr/>
        </p:nvSpPr>
        <p:spPr bwMode="auto">
          <a:xfrm flipH="1">
            <a:off x="5508625" y="2997200"/>
            <a:ext cx="1584325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40" name="Line 28"/>
          <p:cNvSpPr>
            <a:spLocks noChangeShapeType="1"/>
          </p:cNvSpPr>
          <p:nvPr/>
        </p:nvSpPr>
        <p:spPr bwMode="auto">
          <a:xfrm>
            <a:off x="7092950" y="2997200"/>
            <a:ext cx="2159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41" name="Line 29"/>
          <p:cNvSpPr>
            <a:spLocks noChangeShapeType="1"/>
          </p:cNvSpPr>
          <p:nvPr/>
        </p:nvSpPr>
        <p:spPr bwMode="auto">
          <a:xfrm>
            <a:off x="2124075" y="4581525"/>
            <a:ext cx="1152525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42" name="Line 31"/>
          <p:cNvSpPr>
            <a:spLocks noChangeShapeType="1"/>
          </p:cNvSpPr>
          <p:nvPr/>
        </p:nvSpPr>
        <p:spPr bwMode="auto">
          <a:xfrm>
            <a:off x="4643438" y="47244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43" name="Line 32"/>
          <p:cNvSpPr>
            <a:spLocks noChangeShapeType="1"/>
          </p:cNvSpPr>
          <p:nvPr/>
        </p:nvSpPr>
        <p:spPr bwMode="auto">
          <a:xfrm flipH="1">
            <a:off x="6372225" y="4724400"/>
            <a:ext cx="1223963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500063" y="428625"/>
            <a:ext cx="8143875" cy="642938"/>
          </a:xfrm>
        </p:spPr>
        <p:txBody>
          <a:bodyPr/>
          <a:lstStyle/>
          <a:p>
            <a:pPr algn="ctr" eaLnBrk="1" hangingPunct="1"/>
            <a:r>
              <a:rPr lang="ru-RU" sz="3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Характеристика обследованных больных</a:t>
            </a: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0" y="1411225"/>
          <a:ext cx="9144000" cy="5446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44" name="Text Box 6"/>
          <p:cNvSpPr txBox="1">
            <a:spLocks noChangeArrowheads="1"/>
          </p:cNvSpPr>
          <p:nvPr/>
        </p:nvSpPr>
        <p:spPr bwMode="auto">
          <a:xfrm>
            <a:off x="2916238" y="5949950"/>
            <a:ext cx="936625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дети</a:t>
            </a:r>
          </a:p>
        </p:txBody>
      </p:sp>
      <p:sp>
        <p:nvSpPr>
          <p:cNvPr id="10245" name="Text Box 7"/>
          <p:cNvSpPr txBox="1">
            <a:spLocks noChangeArrowheads="1"/>
          </p:cNvSpPr>
          <p:nvPr/>
        </p:nvSpPr>
        <p:spPr bwMode="auto">
          <a:xfrm>
            <a:off x="5076825" y="5949950"/>
            <a:ext cx="1368425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подростки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7815263" cy="985838"/>
          </a:xfrm>
        </p:spPr>
        <p:txBody>
          <a:bodyPr/>
          <a:lstStyle/>
          <a:p>
            <a:pPr algn="ctr"/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Анализ проведенных исследований по ЭЭГ</a:t>
            </a:r>
          </a:p>
        </p:txBody>
      </p:sp>
      <p:sp>
        <p:nvSpPr>
          <p:cNvPr id="11267" name="Текст 4"/>
          <p:cNvSpPr>
            <a:spLocks noGrp="1"/>
          </p:cNvSpPr>
          <p:nvPr>
            <p:ph type="body" idx="2"/>
          </p:nvPr>
        </p:nvSpPr>
        <p:spPr>
          <a:xfrm>
            <a:off x="5148263" y="1989138"/>
            <a:ext cx="3638550" cy="4103687"/>
          </a:xfrm>
        </p:spPr>
        <p:txBody>
          <a:bodyPr/>
          <a:lstStyle/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На ЭЭГ зафиксированы значительные изменения биопотенциалов головного мозга резидуально – органической природы, очаг патологической активности, изменения по пароксизмальному типу.</a:t>
            </a:r>
          </a:p>
          <a:p>
            <a:endParaRPr lang="ru-RU" sz="240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half" idx="1"/>
          </p:nvPr>
        </p:nvGraphicFramePr>
        <p:xfrm>
          <a:off x="214282" y="1714488"/>
          <a:ext cx="5429288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75" y="357188"/>
            <a:ext cx="8001000" cy="785812"/>
          </a:xfrm>
        </p:spPr>
        <p:txBody>
          <a:bodyPr/>
          <a:lstStyle/>
          <a:p>
            <a:pPr algn="ctr">
              <a:defRPr/>
            </a:pPr>
            <a:r>
              <a:rPr lang="ru-RU" sz="3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Выраженность изменений на ЭЭГ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idx="2"/>
          </p:nvPr>
        </p:nvSpPr>
        <p:spPr>
          <a:xfrm>
            <a:off x="5508625" y="1989138"/>
            <a:ext cx="3349625" cy="4368800"/>
          </a:xfrm>
        </p:spPr>
        <p:txBody>
          <a:bodyPr/>
          <a:lstStyle/>
          <a:p>
            <a:pPr>
              <a:defRPr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У  </a:t>
            </a:r>
            <a:r>
              <a:rPr lang="ru-RU" sz="1800" u="sng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14 детей  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из 24 при легких и умеренных изменениях биоэлектрической активности головного мозга  выявлены  клинические признаки  резидуальной энцефалопатии. </a:t>
            </a:r>
          </a:p>
          <a:p>
            <a:pPr algn="just">
              <a:defRPr/>
            </a:pPr>
            <a:endParaRPr lang="ru-RU" sz="180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286013" y="1500174"/>
          <a:ext cx="4855508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4"/>
          <p:cNvSpPr>
            <a:spLocks noGrp="1"/>
          </p:cNvSpPr>
          <p:nvPr>
            <p:ph type="title"/>
          </p:nvPr>
        </p:nvSpPr>
        <p:spPr>
          <a:xfrm>
            <a:off x="685800" y="514350"/>
            <a:ext cx="7743825" cy="771525"/>
          </a:xfrm>
        </p:spPr>
        <p:txBody>
          <a:bodyPr/>
          <a:lstStyle/>
          <a:p>
            <a:pPr algn="ctr"/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Анализ проведенных исследований на ЭХО-ЭГ</a:t>
            </a:r>
          </a:p>
        </p:txBody>
      </p:sp>
      <p:sp>
        <p:nvSpPr>
          <p:cNvPr id="13315" name="Текст 6"/>
          <p:cNvSpPr>
            <a:spLocks noGrp="1"/>
          </p:cNvSpPr>
          <p:nvPr>
            <p:ph type="body" idx="2"/>
          </p:nvPr>
        </p:nvSpPr>
        <p:spPr>
          <a:xfrm>
            <a:off x="4643438" y="1928813"/>
            <a:ext cx="3889375" cy="3587750"/>
          </a:xfrm>
        </p:spPr>
        <p:txBody>
          <a:bodyPr/>
          <a:lstStyle/>
          <a:p>
            <a:pPr algn="just"/>
            <a:r>
              <a:rPr lang="ru-RU" sz="2000" smtClean="0">
                <a:latin typeface="Times New Roman" pitchFamily="18" charset="0"/>
              </a:rPr>
              <a:t>На ЭХО-ЭГ зарегистрировано легкое повышение внутричерепного давления. Смещения срединного комплекса, а также расширение желудочковой системы нами  обнаружено не было.</a:t>
            </a:r>
          </a:p>
          <a:p>
            <a:pPr algn="just"/>
            <a:endParaRPr lang="ru-RU" sz="2000" smtClean="0">
              <a:latin typeface="Times New Roman" pitchFamily="18" charset="0"/>
            </a:endParaRPr>
          </a:p>
          <a:p>
            <a:pPr algn="just"/>
            <a:endParaRPr lang="ru-RU" sz="220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20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20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-142908" y="1357298"/>
          <a:ext cx="4929222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Метро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2.xml><?xml version="1.0" encoding="utf-8"?>
<a:themeOverride xmlns:a="http://schemas.openxmlformats.org/drawingml/2006/main">
  <a:clrScheme name="Метро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3.xml><?xml version="1.0" encoding="utf-8"?>
<a:themeOverride xmlns:a="http://schemas.openxmlformats.org/drawingml/2006/main">
  <a:clrScheme name="Метро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  <a:fontScheme name="Поток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Поток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ppt/theme/themeOverride4.xml><?xml version="1.0" encoding="utf-8"?>
<a:themeOverride xmlns:a="http://schemas.openxmlformats.org/drawingml/2006/main">
  <a:clrScheme name="Метро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  <a:fontScheme name="Поток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Поток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ppt/theme/themeOverride5.xml><?xml version="1.0" encoding="utf-8"?>
<a:themeOverride xmlns:a="http://schemas.openxmlformats.org/drawingml/2006/main">
  <a:clrScheme name="Метро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  <a:fontScheme name="Поток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Поток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ppt/theme/themeOverride6.xml><?xml version="1.0" encoding="utf-8"?>
<a:themeOverride xmlns:a="http://schemas.openxmlformats.org/drawingml/2006/main">
  <a:clrScheme name="Метро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  <a:fontScheme name="Поток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Поток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ppt/theme/themeOverride7.xml><?xml version="1.0" encoding="utf-8"?>
<a:themeOverride xmlns:a="http://schemas.openxmlformats.org/drawingml/2006/main">
  <a:clrScheme name="Метро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  <a:fontScheme name="Поток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Поток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1299</TotalTime>
  <Words>611</Words>
  <Application>Microsoft Office PowerPoint</Application>
  <PresentationFormat>Экран (4:3)</PresentationFormat>
  <Paragraphs>61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Calibri</vt:lpstr>
      <vt:lpstr>Constantia</vt:lpstr>
      <vt:lpstr>Wingdings 2</vt:lpstr>
      <vt:lpstr>Times New Roman</vt:lpstr>
      <vt:lpstr>Century Schoolbook</vt:lpstr>
      <vt:lpstr>Поток</vt:lpstr>
      <vt:lpstr>Нейрофизиологический статус и параметры нейрогенного воспаления у детей, больных бронхиальной астмой</vt:lpstr>
      <vt:lpstr>Актуальность</vt:lpstr>
      <vt:lpstr>Слайд 3</vt:lpstr>
      <vt:lpstr>Слайд 4</vt:lpstr>
      <vt:lpstr>Дизайн исследования:</vt:lpstr>
      <vt:lpstr>Характеристика обследованных больных</vt:lpstr>
      <vt:lpstr>Анализ проведенных исследований по ЭЭГ</vt:lpstr>
      <vt:lpstr>Выраженность изменений на ЭЭГ</vt:lpstr>
      <vt:lpstr>Анализ проведенных исследований на ЭХО-ЭГ</vt:lpstr>
      <vt:lpstr>Характеристика неврологической патологии</vt:lpstr>
      <vt:lpstr>Уровень субстанции Р, определенный методом ИФА</vt:lpstr>
      <vt:lpstr>Клинический пример:</vt:lpstr>
      <vt:lpstr>Выводы:</vt:lpstr>
      <vt:lpstr>Выводы:</vt:lpstr>
      <vt:lpstr>Выводы: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Юля</dc:creator>
  <cp:lastModifiedBy>1</cp:lastModifiedBy>
  <cp:revision>136</cp:revision>
  <dcterms:created xsi:type="dcterms:W3CDTF">2011-02-06T21:50:52Z</dcterms:created>
  <dcterms:modified xsi:type="dcterms:W3CDTF">2013-12-16T16:06:50Z</dcterms:modified>
</cp:coreProperties>
</file>