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2" r:id="rId7"/>
    <p:sldId id="263" r:id="rId8"/>
    <p:sldId id="264" r:id="rId9"/>
    <p:sldId id="269" r:id="rId10"/>
    <p:sldId id="270" r:id="rId11"/>
    <p:sldId id="258" r:id="rId12"/>
    <p:sldId id="257" r:id="rId13"/>
    <p:sldId id="261" r:id="rId14"/>
    <p:sldId id="260" r:id="rId15"/>
    <p:sldId id="273" r:id="rId16"/>
    <p:sldId id="274" r:id="rId17"/>
    <p:sldId id="278" r:id="rId18"/>
    <p:sldId id="303" r:id="rId19"/>
    <p:sldId id="275" r:id="rId20"/>
    <p:sldId id="276" r:id="rId21"/>
    <p:sldId id="279" r:id="rId22"/>
    <p:sldId id="280" r:id="rId23"/>
    <p:sldId id="281" r:id="rId24"/>
    <p:sldId id="282" r:id="rId25"/>
    <p:sldId id="304" r:id="rId26"/>
    <p:sldId id="308" r:id="rId27"/>
    <p:sldId id="309" r:id="rId28"/>
    <p:sldId id="297" r:id="rId29"/>
    <p:sldId id="284" r:id="rId30"/>
    <p:sldId id="287" r:id="rId31"/>
    <p:sldId id="285" r:id="rId32"/>
    <p:sldId id="298" r:id="rId33"/>
    <p:sldId id="288" r:id="rId34"/>
    <p:sldId id="299" r:id="rId35"/>
    <p:sldId id="300" r:id="rId36"/>
    <p:sldId id="301" r:id="rId37"/>
    <p:sldId id="291" r:id="rId38"/>
    <p:sldId id="296" r:id="rId39"/>
    <p:sldId id="292" r:id="rId40"/>
    <p:sldId id="293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7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202F5-B985-4D92-B344-758013669E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6CCCF-B2FE-460D-B428-680B782EDA2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поступление воды</a:t>
          </a:r>
          <a:endParaRPr lang="ru-RU" dirty="0"/>
        </a:p>
      </dgm:t>
    </dgm:pt>
    <dgm:pt modelId="{C3D1487F-8268-41FD-B235-57CE52E3B81B}" type="parTrans" cxnId="{5C4C3DB9-37C8-4AB6-9FAB-7163073D63C4}">
      <dgm:prSet/>
      <dgm:spPr/>
      <dgm:t>
        <a:bodyPr/>
        <a:lstStyle/>
        <a:p>
          <a:endParaRPr lang="ru-RU"/>
        </a:p>
      </dgm:t>
    </dgm:pt>
    <dgm:pt modelId="{3FF27DB9-0F21-4A28-B7F2-FFE04E92A55F}" type="sibTrans" cxnId="{5C4C3DB9-37C8-4AB6-9FAB-7163073D63C4}">
      <dgm:prSet/>
      <dgm:spPr/>
      <dgm:t>
        <a:bodyPr/>
        <a:lstStyle/>
        <a:p>
          <a:endParaRPr lang="ru-RU"/>
        </a:p>
      </dgm:t>
    </dgm:pt>
    <dgm:pt modelId="{4A6A1261-F2A4-4778-AD98-A138CE82785F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 Питье                  1000 мл</a:t>
          </a:r>
          <a:endParaRPr lang="ru-RU" dirty="0"/>
        </a:p>
      </dgm:t>
    </dgm:pt>
    <dgm:pt modelId="{FACBD91C-BD9E-41F6-A6D9-AB7BF34AA66E}" type="parTrans" cxnId="{2757CBEE-F82F-4AE5-A9E7-DC14BE3E1A61}">
      <dgm:prSet/>
      <dgm:spPr/>
      <dgm:t>
        <a:bodyPr/>
        <a:lstStyle/>
        <a:p>
          <a:endParaRPr lang="ru-RU"/>
        </a:p>
      </dgm:t>
    </dgm:pt>
    <dgm:pt modelId="{B89B94BF-D636-4FE9-B1F2-13F836631510}" type="sibTrans" cxnId="{2757CBEE-F82F-4AE5-A9E7-DC14BE3E1A61}">
      <dgm:prSet/>
      <dgm:spPr/>
      <dgm:t>
        <a:bodyPr/>
        <a:lstStyle/>
        <a:p>
          <a:endParaRPr lang="ru-RU"/>
        </a:p>
      </dgm:t>
    </dgm:pt>
    <dgm:pt modelId="{FD36B704-C398-45D0-B7EB-D9143354A89F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Пища                    1200 мл</a:t>
          </a:r>
          <a:endParaRPr lang="ru-RU" dirty="0"/>
        </a:p>
      </dgm:t>
    </dgm:pt>
    <dgm:pt modelId="{AAA16F2B-EFA3-4AAF-87C2-F5DA89F2045E}" type="parTrans" cxnId="{B36D0B57-8314-4F8A-B6DD-D46990199182}">
      <dgm:prSet/>
      <dgm:spPr/>
      <dgm:t>
        <a:bodyPr/>
        <a:lstStyle/>
        <a:p>
          <a:endParaRPr lang="ru-RU"/>
        </a:p>
      </dgm:t>
    </dgm:pt>
    <dgm:pt modelId="{77EE5CC0-3C51-4AF1-9657-118FEE59BE99}" type="sibTrans" cxnId="{B36D0B57-8314-4F8A-B6DD-D46990199182}">
      <dgm:prSet/>
      <dgm:spPr/>
      <dgm:t>
        <a:bodyPr/>
        <a:lstStyle/>
        <a:p>
          <a:endParaRPr lang="ru-RU"/>
        </a:p>
      </dgm:t>
    </dgm:pt>
    <dgm:pt modelId="{6DE47359-25F1-454A-8F83-74440C987AD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потеря воды</a:t>
          </a:r>
          <a:endParaRPr lang="ru-RU" dirty="0"/>
        </a:p>
      </dgm:t>
    </dgm:pt>
    <dgm:pt modelId="{65E164C0-5A1D-4205-90AC-B4D905FCA851}" type="parTrans" cxnId="{9593FB6B-7D17-4810-9B79-427D8CA91D82}">
      <dgm:prSet/>
      <dgm:spPr/>
      <dgm:t>
        <a:bodyPr/>
        <a:lstStyle/>
        <a:p>
          <a:endParaRPr lang="ru-RU"/>
        </a:p>
      </dgm:t>
    </dgm:pt>
    <dgm:pt modelId="{62F07160-8912-4907-B040-DFD299EA9174}" type="sibTrans" cxnId="{9593FB6B-7D17-4810-9B79-427D8CA91D82}">
      <dgm:prSet/>
      <dgm:spPr/>
      <dgm:t>
        <a:bodyPr/>
        <a:lstStyle/>
        <a:p>
          <a:endParaRPr lang="ru-RU"/>
        </a:p>
      </dgm:t>
    </dgm:pt>
    <dgm:pt modelId="{86E260A4-AB15-42D6-A555-A98A26D656E3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Кожа и легкие      900 мл</a:t>
          </a:r>
          <a:endParaRPr lang="ru-RU" dirty="0"/>
        </a:p>
      </dgm:t>
    </dgm:pt>
    <dgm:pt modelId="{77DE8234-B13C-4BA2-B1F5-17B0854B6A78}" type="parTrans" cxnId="{915545F9-4BE3-4F55-A13E-B4423D737276}">
      <dgm:prSet/>
      <dgm:spPr/>
      <dgm:t>
        <a:bodyPr/>
        <a:lstStyle/>
        <a:p>
          <a:endParaRPr lang="ru-RU"/>
        </a:p>
      </dgm:t>
    </dgm:pt>
    <dgm:pt modelId="{C6380461-87CB-44E7-91A0-227AA10347A2}" type="sibTrans" cxnId="{915545F9-4BE3-4F55-A13E-B4423D737276}">
      <dgm:prSet/>
      <dgm:spPr/>
      <dgm:t>
        <a:bodyPr/>
        <a:lstStyle/>
        <a:p>
          <a:endParaRPr lang="ru-RU"/>
        </a:p>
      </dgm:t>
    </dgm:pt>
    <dgm:pt modelId="{9FE3AB57-2805-41C6-9286-04EADA77919D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 почки(моча)      1500 мл</a:t>
          </a:r>
          <a:endParaRPr lang="ru-RU" dirty="0"/>
        </a:p>
      </dgm:t>
    </dgm:pt>
    <dgm:pt modelId="{FEF4F779-D86D-48AD-830B-290CF45E93FD}" type="parTrans" cxnId="{AF942CB2-AD96-4B5A-B303-9597814DD18D}">
      <dgm:prSet/>
      <dgm:spPr/>
      <dgm:t>
        <a:bodyPr/>
        <a:lstStyle/>
        <a:p>
          <a:endParaRPr lang="ru-RU"/>
        </a:p>
      </dgm:t>
    </dgm:pt>
    <dgm:pt modelId="{2E5AFC94-4781-42B1-8193-D08DE8AE4C06}" type="sibTrans" cxnId="{AF942CB2-AD96-4B5A-B303-9597814DD18D}">
      <dgm:prSet/>
      <dgm:spPr/>
      <dgm:t>
        <a:bodyPr/>
        <a:lstStyle/>
        <a:p>
          <a:endParaRPr lang="ru-RU"/>
        </a:p>
      </dgm:t>
    </dgm:pt>
    <dgm:pt modelId="{64B408B0-86BC-4450-B8E5-F5326C618693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ЖКТ(фекалии)      100 мл</a:t>
          </a:r>
          <a:endParaRPr lang="ru-RU" dirty="0"/>
        </a:p>
      </dgm:t>
    </dgm:pt>
    <dgm:pt modelId="{5874137D-AFC2-49DA-B753-074616BA4FF8}" type="parTrans" cxnId="{3BAC343E-3F6A-455B-8E3A-1D32FB14C6D0}">
      <dgm:prSet/>
      <dgm:spPr/>
      <dgm:t>
        <a:bodyPr/>
        <a:lstStyle/>
        <a:p>
          <a:endParaRPr lang="ru-RU"/>
        </a:p>
      </dgm:t>
    </dgm:pt>
    <dgm:pt modelId="{BDABE729-1D5B-44EF-83B2-2199330108DB}" type="sibTrans" cxnId="{3BAC343E-3F6A-455B-8E3A-1D32FB14C6D0}">
      <dgm:prSet/>
      <dgm:spPr/>
      <dgm:t>
        <a:bodyPr/>
        <a:lstStyle/>
        <a:p>
          <a:endParaRPr lang="ru-RU"/>
        </a:p>
      </dgm:t>
    </dgm:pt>
    <dgm:pt modelId="{6757CA29-1B21-408F-89F8-2D0529C9B92D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Метаболическая         вода                        300 мл</a:t>
          </a:r>
          <a:endParaRPr lang="ru-RU" dirty="0"/>
        </a:p>
      </dgm:t>
    </dgm:pt>
    <dgm:pt modelId="{0E6705B6-3627-4C06-97F0-23F043064E12}" type="parTrans" cxnId="{AA232D69-4500-4761-8E1F-C23FE51D3F34}">
      <dgm:prSet/>
      <dgm:spPr/>
      <dgm:t>
        <a:bodyPr/>
        <a:lstStyle/>
        <a:p>
          <a:endParaRPr lang="ru-RU"/>
        </a:p>
      </dgm:t>
    </dgm:pt>
    <dgm:pt modelId="{FF52419C-9086-42C1-AFF9-C898E73EDE71}" type="sibTrans" cxnId="{AA232D69-4500-4761-8E1F-C23FE51D3F34}">
      <dgm:prSet/>
      <dgm:spPr/>
      <dgm:t>
        <a:bodyPr/>
        <a:lstStyle/>
        <a:p>
          <a:endParaRPr lang="ru-RU"/>
        </a:p>
      </dgm:t>
    </dgm:pt>
    <dgm:pt modelId="{F188D548-E2EA-40D5-913E-A781C7F1DDBB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••••••••••••••</a:t>
          </a:r>
          <a:endParaRPr lang="ru-RU" dirty="0"/>
        </a:p>
      </dgm:t>
    </dgm:pt>
    <dgm:pt modelId="{5DB2BE18-97D9-4EAA-8A91-31C670D55112}" type="parTrans" cxnId="{C8140C47-413D-422B-A465-A14589396985}">
      <dgm:prSet/>
      <dgm:spPr/>
      <dgm:t>
        <a:bodyPr/>
        <a:lstStyle/>
        <a:p>
          <a:endParaRPr lang="ru-RU"/>
        </a:p>
      </dgm:t>
    </dgm:pt>
    <dgm:pt modelId="{D25A0520-87B9-4263-B352-6A640415B8D6}" type="sibTrans" cxnId="{C8140C47-413D-422B-A465-A14589396985}">
      <dgm:prSet/>
      <dgm:spPr/>
      <dgm:t>
        <a:bodyPr/>
        <a:lstStyle/>
        <a:p>
          <a:endParaRPr lang="ru-RU"/>
        </a:p>
      </dgm:t>
    </dgm:pt>
    <dgm:pt modelId="{D7081ADF-1D4E-4D8D-B681-47339F26B35F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Итого                    2500 мл</a:t>
          </a:r>
          <a:endParaRPr lang="ru-RU" dirty="0"/>
        </a:p>
      </dgm:t>
    </dgm:pt>
    <dgm:pt modelId="{C1ACF44F-0BB3-4964-AF08-4E36DE156B39}" type="parTrans" cxnId="{513D5199-4F8C-4835-9717-B37305B021A9}">
      <dgm:prSet/>
      <dgm:spPr/>
      <dgm:t>
        <a:bodyPr/>
        <a:lstStyle/>
        <a:p>
          <a:endParaRPr lang="ru-RU"/>
        </a:p>
      </dgm:t>
    </dgm:pt>
    <dgm:pt modelId="{B6BDBB8C-24F0-4E73-BAC5-EAD7EB4DD787}" type="sibTrans" cxnId="{513D5199-4F8C-4835-9717-B37305B021A9}">
      <dgm:prSet/>
      <dgm:spPr/>
      <dgm:t>
        <a:bodyPr/>
        <a:lstStyle/>
        <a:p>
          <a:endParaRPr lang="ru-RU"/>
        </a:p>
      </dgm:t>
    </dgm:pt>
    <dgm:pt modelId="{5439224D-16E8-41A7-A7F5-7EA3DB5D8982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••••••••••••••</a:t>
          </a:r>
          <a:endParaRPr lang="ru-RU" dirty="0"/>
        </a:p>
      </dgm:t>
    </dgm:pt>
    <dgm:pt modelId="{862283AC-4D9C-4BCE-A549-0D2BC221BDC9}" type="parTrans" cxnId="{69F65D6E-E8FA-491A-BEDA-63DA6264227E}">
      <dgm:prSet/>
      <dgm:spPr/>
      <dgm:t>
        <a:bodyPr/>
        <a:lstStyle/>
        <a:p>
          <a:endParaRPr lang="ru-RU"/>
        </a:p>
      </dgm:t>
    </dgm:pt>
    <dgm:pt modelId="{FB380E86-CED6-4C96-95D2-DA3937AED0AF}" type="sibTrans" cxnId="{69F65D6E-E8FA-491A-BEDA-63DA6264227E}">
      <dgm:prSet/>
      <dgm:spPr/>
      <dgm:t>
        <a:bodyPr/>
        <a:lstStyle/>
        <a:p>
          <a:endParaRPr lang="ru-RU"/>
        </a:p>
      </dgm:t>
    </dgm:pt>
    <dgm:pt modelId="{ADEF610D-BFAF-45A3-A8DF-D4A3374F4AF4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/>
            <a:t>Итого                    2500 мл</a:t>
          </a:r>
          <a:endParaRPr lang="ru-RU" dirty="0"/>
        </a:p>
      </dgm:t>
    </dgm:pt>
    <dgm:pt modelId="{D973A340-A69A-47AD-821C-535256531EEA}" type="parTrans" cxnId="{577A5418-9A39-44EA-A33C-3BD25076D39A}">
      <dgm:prSet/>
      <dgm:spPr/>
      <dgm:t>
        <a:bodyPr/>
        <a:lstStyle/>
        <a:p>
          <a:endParaRPr lang="ru-RU"/>
        </a:p>
      </dgm:t>
    </dgm:pt>
    <dgm:pt modelId="{E53B3569-969F-4AD4-B2D6-FA54215991D1}" type="sibTrans" cxnId="{577A5418-9A39-44EA-A33C-3BD25076D39A}">
      <dgm:prSet/>
      <dgm:spPr/>
      <dgm:t>
        <a:bodyPr/>
        <a:lstStyle/>
        <a:p>
          <a:endParaRPr lang="ru-RU"/>
        </a:p>
      </dgm:t>
    </dgm:pt>
    <dgm:pt modelId="{A21CF642-6B2C-40E6-8512-D1C5DD8201C9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endParaRPr lang="ru-RU" dirty="0"/>
        </a:p>
      </dgm:t>
    </dgm:pt>
    <dgm:pt modelId="{34AAEA74-2DE5-43D6-B934-80B77C28B4AA}" type="parTrans" cxnId="{C34E9E55-EC85-425D-AC1A-A023D5039B98}">
      <dgm:prSet/>
      <dgm:spPr/>
      <dgm:t>
        <a:bodyPr/>
        <a:lstStyle/>
        <a:p>
          <a:endParaRPr lang="ru-RU"/>
        </a:p>
      </dgm:t>
    </dgm:pt>
    <dgm:pt modelId="{B5DAF67B-810E-4F9F-AF5A-22744A6C76D8}" type="sibTrans" cxnId="{C34E9E55-EC85-425D-AC1A-A023D5039B98}">
      <dgm:prSet/>
      <dgm:spPr/>
      <dgm:t>
        <a:bodyPr/>
        <a:lstStyle/>
        <a:p>
          <a:endParaRPr lang="ru-RU"/>
        </a:p>
      </dgm:t>
    </dgm:pt>
    <dgm:pt modelId="{BC7FCA78-8AA1-4EA8-8186-5152EB285A5E}" type="pres">
      <dgm:prSet presAssocID="{9A2202F5-B985-4D92-B344-758013669E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EA4E8-8FCB-4FB9-9752-0E2742CC41A2}" type="pres">
      <dgm:prSet presAssocID="{B1F6CCCF-B2FE-460D-B428-680B782EDA2F}" presName="composite" presStyleCnt="0"/>
      <dgm:spPr/>
    </dgm:pt>
    <dgm:pt modelId="{8D9195D8-A3FD-4064-B941-D9F625720E97}" type="pres">
      <dgm:prSet presAssocID="{B1F6CCCF-B2FE-460D-B428-680B782EDA2F}" presName="parTx" presStyleLbl="alignNode1" presStyleIdx="0" presStyleCnt="2" custLinFactNeighborY="-6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F3C1-F67E-4635-888E-35C9EE12B003}" type="pres">
      <dgm:prSet presAssocID="{B1F6CCCF-B2FE-460D-B428-680B782EDA2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0C8FC-58C8-4493-9A58-867D3D331B20}" type="pres">
      <dgm:prSet presAssocID="{3FF27DB9-0F21-4A28-B7F2-FFE04E92A55F}" presName="space" presStyleCnt="0"/>
      <dgm:spPr/>
    </dgm:pt>
    <dgm:pt modelId="{18D18788-B02F-4576-9339-DCF7B77D8687}" type="pres">
      <dgm:prSet presAssocID="{6DE47359-25F1-454A-8F83-74440C987AD2}" presName="composite" presStyleCnt="0"/>
      <dgm:spPr/>
    </dgm:pt>
    <dgm:pt modelId="{9A64D308-F017-422A-8C42-6741BFEBC3C3}" type="pres">
      <dgm:prSet presAssocID="{6DE47359-25F1-454A-8F83-74440C987AD2}" presName="parTx" presStyleLbl="alignNode1" presStyleIdx="1" presStyleCnt="2" custLinFactNeighborY="-2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8D2CB-19F7-4A54-B54B-DFA3A4493B40}" type="pres">
      <dgm:prSet presAssocID="{6DE47359-25F1-454A-8F83-74440C987AD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A8A2A-E8CE-45A3-B09E-8ED2512F211C}" type="presOf" srcId="{86E260A4-AB15-42D6-A555-A98A26D656E3}" destId="{D1D8D2CB-19F7-4A54-B54B-DFA3A4493B40}" srcOrd="0" destOrd="0" presId="urn:microsoft.com/office/officeart/2005/8/layout/hList1"/>
    <dgm:cxn modelId="{D6AEE892-61C8-4FCE-AD64-FAAF01024C54}" type="presOf" srcId="{B1F6CCCF-B2FE-460D-B428-680B782EDA2F}" destId="{8D9195D8-A3FD-4064-B941-D9F625720E97}" srcOrd="0" destOrd="0" presId="urn:microsoft.com/office/officeart/2005/8/layout/hList1"/>
    <dgm:cxn modelId="{AD579E24-8DD6-410F-9FC1-76E3CACBD1B4}" type="presOf" srcId="{FD36B704-C398-45D0-B7EB-D9143354A89F}" destId="{2908F3C1-F67E-4635-888E-35C9EE12B003}" srcOrd="0" destOrd="1" presId="urn:microsoft.com/office/officeart/2005/8/layout/hList1"/>
    <dgm:cxn modelId="{71FC4CA1-2471-4E4C-B394-8738DEE6F0BF}" type="presOf" srcId="{D7081ADF-1D4E-4D8D-B681-47339F26B35F}" destId="{2908F3C1-F67E-4635-888E-35C9EE12B003}" srcOrd="0" destOrd="4" presId="urn:microsoft.com/office/officeart/2005/8/layout/hList1"/>
    <dgm:cxn modelId="{FB997A61-A338-4004-ADED-91B4C256E0B2}" type="presOf" srcId="{ADEF610D-BFAF-45A3-A8DF-D4A3374F4AF4}" destId="{D1D8D2CB-19F7-4A54-B54B-DFA3A4493B40}" srcOrd="0" destOrd="5" presId="urn:microsoft.com/office/officeart/2005/8/layout/hList1"/>
    <dgm:cxn modelId="{AA232D69-4500-4761-8E1F-C23FE51D3F34}" srcId="{B1F6CCCF-B2FE-460D-B428-680B782EDA2F}" destId="{6757CA29-1B21-408F-89F8-2D0529C9B92D}" srcOrd="2" destOrd="0" parTransId="{0E6705B6-3627-4C06-97F0-23F043064E12}" sibTransId="{FF52419C-9086-42C1-AFF9-C898E73EDE71}"/>
    <dgm:cxn modelId="{4A150F3F-4037-4E6C-B640-EFA7B4BF59C6}" type="presOf" srcId="{9A2202F5-B985-4D92-B344-758013669EB1}" destId="{BC7FCA78-8AA1-4EA8-8186-5152EB285A5E}" srcOrd="0" destOrd="0" presId="urn:microsoft.com/office/officeart/2005/8/layout/hList1"/>
    <dgm:cxn modelId="{91FD2FFE-7772-4D3A-8543-48A0CC0D8342}" type="presOf" srcId="{F188D548-E2EA-40D5-913E-A781C7F1DDBB}" destId="{2908F3C1-F67E-4635-888E-35C9EE12B003}" srcOrd="0" destOrd="3" presId="urn:microsoft.com/office/officeart/2005/8/layout/hList1"/>
    <dgm:cxn modelId="{69F65D6E-E8FA-491A-BEDA-63DA6264227E}" srcId="{6DE47359-25F1-454A-8F83-74440C987AD2}" destId="{5439224D-16E8-41A7-A7F5-7EA3DB5D8982}" srcOrd="4" destOrd="0" parTransId="{862283AC-4D9C-4BCE-A549-0D2BC221BDC9}" sibTransId="{FB380E86-CED6-4C96-95D2-DA3937AED0AF}"/>
    <dgm:cxn modelId="{AF942CB2-AD96-4B5A-B303-9597814DD18D}" srcId="{6DE47359-25F1-454A-8F83-74440C987AD2}" destId="{9FE3AB57-2805-41C6-9286-04EADA77919D}" srcOrd="2" destOrd="0" parTransId="{FEF4F779-D86D-48AD-830B-290CF45E93FD}" sibTransId="{2E5AFC94-4781-42B1-8193-D08DE8AE4C06}"/>
    <dgm:cxn modelId="{03A77282-064C-48E7-A7BB-7328890A0F69}" type="presOf" srcId="{5439224D-16E8-41A7-A7F5-7EA3DB5D8982}" destId="{D1D8D2CB-19F7-4A54-B54B-DFA3A4493B40}" srcOrd="0" destOrd="4" presId="urn:microsoft.com/office/officeart/2005/8/layout/hList1"/>
    <dgm:cxn modelId="{E4E9ADA4-DD09-4EB0-8194-D7ABAEA65D9F}" type="presOf" srcId="{6757CA29-1B21-408F-89F8-2D0529C9B92D}" destId="{2908F3C1-F67E-4635-888E-35C9EE12B003}" srcOrd="0" destOrd="2" presId="urn:microsoft.com/office/officeart/2005/8/layout/hList1"/>
    <dgm:cxn modelId="{C8140C47-413D-422B-A465-A14589396985}" srcId="{B1F6CCCF-B2FE-460D-B428-680B782EDA2F}" destId="{F188D548-E2EA-40D5-913E-A781C7F1DDBB}" srcOrd="3" destOrd="0" parTransId="{5DB2BE18-97D9-4EAA-8A91-31C670D55112}" sibTransId="{D25A0520-87B9-4263-B352-6A640415B8D6}"/>
    <dgm:cxn modelId="{B36D0B57-8314-4F8A-B6DD-D46990199182}" srcId="{B1F6CCCF-B2FE-460D-B428-680B782EDA2F}" destId="{FD36B704-C398-45D0-B7EB-D9143354A89F}" srcOrd="1" destOrd="0" parTransId="{AAA16F2B-EFA3-4AAF-87C2-F5DA89F2045E}" sibTransId="{77EE5CC0-3C51-4AF1-9657-118FEE59BE99}"/>
    <dgm:cxn modelId="{45D2D898-F34C-4A9E-BCCA-776816340CF8}" type="presOf" srcId="{6DE47359-25F1-454A-8F83-74440C987AD2}" destId="{9A64D308-F017-422A-8C42-6741BFEBC3C3}" srcOrd="0" destOrd="0" presId="urn:microsoft.com/office/officeart/2005/8/layout/hList1"/>
    <dgm:cxn modelId="{9593FB6B-7D17-4810-9B79-427D8CA91D82}" srcId="{9A2202F5-B985-4D92-B344-758013669EB1}" destId="{6DE47359-25F1-454A-8F83-74440C987AD2}" srcOrd="1" destOrd="0" parTransId="{65E164C0-5A1D-4205-90AC-B4D905FCA851}" sibTransId="{62F07160-8912-4907-B040-DFD299EA9174}"/>
    <dgm:cxn modelId="{797CDAEA-4A17-4C40-ACE0-AA90877D544D}" type="presOf" srcId="{A21CF642-6B2C-40E6-8512-D1C5DD8201C9}" destId="{D1D8D2CB-19F7-4A54-B54B-DFA3A4493B40}" srcOrd="0" destOrd="3" presId="urn:microsoft.com/office/officeart/2005/8/layout/hList1"/>
    <dgm:cxn modelId="{577A5418-9A39-44EA-A33C-3BD25076D39A}" srcId="{6DE47359-25F1-454A-8F83-74440C987AD2}" destId="{ADEF610D-BFAF-45A3-A8DF-D4A3374F4AF4}" srcOrd="5" destOrd="0" parTransId="{D973A340-A69A-47AD-821C-535256531EEA}" sibTransId="{E53B3569-969F-4AD4-B2D6-FA54215991D1}"/>
    <dgm:cxn modelId="{5C4C3DB9-37C8-4AB6-9FAB-7163073D63C4}" srcId="{9A2202F5-B985-4D92-B344-758013669EB1}" destId="{B1F6CCCF-B2FE-460D-B428-680B782EDA2F}" srcOrd="0" destOrd="0" parTransId="{C3D1487F-8268-41FD-B235-57CE52E3B81B}" sibTransId="{3FF27DB9-0F21-4A28-B7F2-FFE04E92A55F}"/>
    <dgm:cxn modelId="{3BAC343E-3F6A-455B-8E3A-1D32FB14C6D0}" srcId="{6DE47359-25F1-454A-8F83-74440C987AD2}" destId="{64B408B0-86BC-4450-B8E5-F5326C618693}" srcOrd="1" destOrd="0" parTransId="{5874137D-AFC2-49DA-B753-074616BA4FF8}" sibTransId="{BDABE729-1D5B-44EF-83B2-2199330108DB}"/>
    <dgm:cxn modelId="{2757CBEE-F82F-4AE5-A9E7-DC14BE3E1A61}" srcId="{B1F6CCCF-B2FE-460D-B428-680B782EDA2F}" destId="{4A6A1261-F2A4-4778-AD98-A138CE82785F}" srcOrd="0" destOrd="0" parTransId="{FACBD91C-BD9E-41F6-A6D9-AB7BF34AA66E}" sibTransId="{B89B94BF-D636-4FE9-B1F2-13F836631510}"/>
    <dgm:cxn modelId="{D237DA3C-CD0B-4DE2-B890-3BF8AB0A8FB9}" type="presOf" srcId="{9FE3AB57-2805-41C6-9286-04EADA77919D}" destId="{D1D8D2CB-19F7-4A54-B54B-DFA3A4493B40}" srcOrd="0" destOrd="2" presId="urn:microsoft.com/office/officeart/2005/8/layout/hList1"/>
    <dgm:cxn modelId="{0BF294AA-ED8D-42D8-86FF-4DC71BCAF7D3}" type="presOf" srcId="{4A6A1261-F2A4-4778-AD98-A138CE82785F}" destId="{2908F3C1-F67E-4635-888E-35C9EE12B003}" srcOrd="0" destOrd="0" presId="urn:microsoft.com/office/officeart/2005/8/layout/hList1"/>
    <dgm:cxn modelId="{915545F9-4BE3-4F55-A13E-B4423D737276}" srcId="{6DE47359-25F1-454A-8F83-74440C987AD2}" destId="{86E260A4-AB15-42D6-A555-A98A26D656E3}" srcOrd="0" destOrd="0" parTransId="{77DE8234-B13C-4BA2-B1F5-17B0854B6A78}" sibTransId="{C6380461-87CB-44E7-91A0-227AA10347A2}"/>
    <dgm:cxn modelId="{513D5199-4F8C-4835-9717-B37305B021A9}" srcId="{B1F6CCCF-B2FE-460D-B428-680B782EDA2F}" destId="{D7081ADF-1D4E-4D8D-B681-47339F26B35F}" srcOrd="4" destOrd="0" parTransId="{C1ACF44F-0BB3-4964-AF08-4E36DE156B39}" sibTransId="{B6BDBB8C-24F0-4E73-BAC5-EAD7EB4DD787}"/>
    <dgm:cxn modelId="{C34E9E55-EC85-425D-AC1A-A023D5039B98}" srcId="{6DE47359-25F1-454A-8F83-74440C987AD2}" destId="{A21CF642-6B2C-40E6-8512-D1C5DD8201C9}" srcOrd="3" destOrd="0" parTransId="{34AAEA74-2DE5-43D6-B934-80B77C28B4AA}" sibTransId="{B5DAF67B-810E-4F9F-AF5A-22744A6C76D8}"/>
    <dgm:cxn modelId="{A74380FC-56D0-4729-BB7C-7C0013FE68D6}" type="presOf" srcId="{64B408B0-86BC-4450-B8E5-F5326C618693}" destId="{D1D8D2CB-19F7-4A54-B54B-DFA3A4493B40}" srcOrd="0" destOrd="1" presId="urn:microsoft.com/office/officeart/2005/8/layout/hList1"/>
    <dgm:cxn modelId="{CEA966D8-B17E-4D0F-970A-E89B2195EED6}" type="presParOf" srcId="{BC7FCA78-8AA1-4EA8-8186-5152EB285A5E}" destId="{F07EA4E8-8FCB-4FB9-9752-0E2742CC41A2}" srcOrd="0" destOrd="0" presId="urn:microsoft.com/office/officeart/2005/8/layout/hList1"/>
    <dgm:cxn modelId="{D739E52E-D68D-4C8C-9D1D-02217F59F097}" type="presParOf" srcId="{F07EA4E8-8FCB-4FB9-9752-0E2742CC41A2}" destId="{8D9195D8-A3FD-4064-B941-D9F625720E97}" srcOrd="0" destOrd="0" presId="urn:microsoft.com/office/officeart/2005/8/layout/hList1"/>
    <dgm:cxn modelId="{D604ABF2-674A-4C6A-BA38-F752F37D8549}" type="presParOf" srcId="{F07EA4E8-8FCB-4FB9-9752-0E2742CC41A2}" destId="{2908F3C1-F67E-4635-888E-35C9EE12B003}" srcOrd="1" destOrd="0" presId="urn:microsoft.com/office/officeart/2005/8/layout/hList1"/>
    <dgm:cxn modelId="{501EC630-3EE9-4F91-B3B8-F451A1328A14}" type="presParOf" srcId="{BC7FCA78-8AA1-4EA8-8186-5152EB285A5E}" destId="{E770C8FC-58C8-4493-9A58-867D3D331B20}" srcOrd="1" destOrd="0" presId="urn:microsoft.com/office/officeart/2005/8/layout/hList1"/>
    <dgm:cxn modelId="{5D4F475E-83E4-44BA-ADEF-3F175260D459}" type="presParOf" srcId="{BC7FCA78-8AA1-4EA8-8186-5152EB285A5E}" destId="{18D18788-B02F-4576-9339-DCF7B77D8687}" srcOrd="2" destOrd="0" presId="urn:microsoft.com/office/officeart/2005/8/layout/hList1"/>
    <dgm:cxn modelId="{71C45C60-AF77-460D-A133-C64D7125222D}" type="presParOf" srcId="{18D18788-B02F-4576-9339-DCF7B77D8687}" destId="{9A64D308-F017-422A-8C42-6741BFEBC3C3}" srcOrd="0" destOrd="0" presId="urn:microsoft.com/office/officeart/2005/8/layout/hList1"/>
    <dgm:cxn modelId="{20F2E806-DF34-46EB-9ED6-01003645C17C}" type="presParOf" srcId="{18D18788-B02F-4576-9339-DCF7B77D8687}" destId="{D1D8D2CB-19F7-4A54-B54B-DFA3A4493B40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F7A2-05CC-4C42-A7CE-340571D417D3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2E5D-4168-49CA-8E5D-75E2A2256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046" y="176497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Водно-электролитный гомеостаз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967" y="1597795"/>
            <a:ext cx="5257800" cy="50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93626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Водный баланс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313" y="1337912"/>
            <a:ext cx="8220710" cy="49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20" y="6028789"/>
            <a:ext cx="806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From Edelman IS, </a:t>
            </a:r>
            <a:r>
              <a:rPr lang="en-US" b="1" dirty="0" err="1" smtClean="0"/>
              <a:t>Leibman</a:t>
            </a:r>
            <a:r>
              <a:rPr lang="en-US" b="1" dirty="0" smtClean="0"/>
              <a:t> J. Anatomy of body water and electrolytes.</a:t>
            </a:r>
          </a:p>
          <a:p>
            <a:r>
              <a:rPr lang="en-US" b="1" dirty="0" smtClean="0"/>
              <a:t>Am J Med 1959;27:256–277.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3360" y="1706878"/>
          <a:ext cx="8717280" cy="42007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97480"/>
                <a:gridCol w="1981200"/>
                <a:gridCol w="2225040"/>
                <a:gridCol w="1813560"/>
              </a:tblGrid>
              <a:tr h="525088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ru-RU" sz="2400" dirty="0" smtClean="0"/>
                        <a:t>Возраст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ru-RU" sz="2400" dirty="0" smtClean="0"/>
                        <a:t>Мужчины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ru-RU" sz="2400" dirty="0" smtClean="0"/>
                        <a:t>У обоих полов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ru-RU" sz="2400" dirty="0" smtClean="0"/>
                        <a:t>Женщины </a:t>
                      </a:r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0–1 </a:t>
                      </a:r>
                      <a:r>
                        <a:rPr lang="ru-RU" sz="2400" dirty="0" smtClean="0"/>
                        <a:t>месяц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1–12 </a:t>
                      </a:r>
                      <a:r>
                        <a:rPr lang="ru-RU" sz="2400" dirty="0" smtClean="0"/>
                        <a:t>месяцев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65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1–10 </a:t>
                      </a:r>
                      <a:r>
                        <a:rPr lang="ru-RU" sz="2400" dirty="0" smtClean="0"/>
                        <a:t>лет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10–16 </a:t>
                      </a:r>
                      <a:r>
                        <a:rPr lang="ru-RU" sz="2400" dirty="0" smtClean="0"/>
                        <a:t>лет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</a:t>
                      </a:r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17–39 </a:t>
                      </a:r>
                      <a:r>
                        <a:rPr lang="ru-RU" sz="2400" dirty="0" smtClean="0"/>
                        <a:t>лет</a:t>
                      </a:r>
                      <a:r>
                        <a:rPr lang="en-US" sz="240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40–59 </a:t>
                      </a:r>
                      <a:r>
                        <a:rPr lang="ru-RU" sz="2400" dirty="0" smtClean="0"/>
                        <a:t>лет</a:t>
                      </a:r>
                      <a:r>
                        <a:rPr lang="en-US" sz="240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52</a:t>
                      </a:r>
                      <a:endParaRPr lang="ru-RU" sz="2400" b="1" dirty="0"/>
                    </a:p>
                  </a:txBody>
                  <a:tcPr/>
                </a:tc>
              </a:tr>
              <a:tr h="52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 </a:t>
                      </a:r>
                      <a:r>
                        <a:rPr lang="ru-RU" sz="2400" dirty="0" smtClean="0"/>
                        <a:t>лет и старше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0040" y="0"/>
            <a:ext cx="8580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Количество воды в организме 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 процентах от массы тела)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6535" y="313133"/>
            <a:ext cx="764383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Распределение воды в организме человека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178" y="2877889"/>
            <a:ext cx="4928134" cy="1376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Внутриклеточная вода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9937" y="2877890"/>
            <a:ext cx="2242685" cy="1376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Межклеточная вода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23750" y="2868260"/>
            <a:ext cx="693016" cy="1395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Плазма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81802" y="2444659"/>
            <a:ext cx="4931550" cy="972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-224589" y="4812567"/>
            <a:ext cx="1193532" cy="19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025987" y="4557503"/>
            <a:ext cx="577525" cy="9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93688" y="2433524"/>
            <a:ext cx="2257330" cy="130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45275" y="2434826"/>
            <a:ext cx="688258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67364" y="5139836"/>
            <a:ext cx="7849402" cy="24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-226193" y="2916391"/>
            <a:ext cx="1193532" cy="19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759693" y="2858639"/>
            <a:ext cx="1068404" cy="9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997567" y="2873077"/>
            <a:ext cx="1068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680909" y="2848496"/>
            <a:ext cx="1068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61567" y="2483676"/>
            <a:ext cx="253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28л (40% от массы тела)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309531" y="1992375"/>
            <a:ext cx="271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10,5л (15% от массы тела)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7671335" y="4700273"/>
            <a:ext cx="1068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311334" y="4541161"/>
            <a:ext cx="2895807" cy="191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60193" y="4235062"/>
            <a:ext cx="23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Внеклеточная вода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451234" y="4762847"/>
            <a:ext cx="410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количество воды в организме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25483" y="4474090"/>
            <a:ext cx="253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14л (20% от массы тела)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701535" y="5263361"/>
            <a:ext cx="253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42л (60% от массы тела)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457442" y="199237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3,5л </a:t>
            </a:r>
          </a:p>
          <a:p>
            <a:r>
              <a:rPr lang="ru-RU" dirty="0" smtClean="0"/>
              <a:t>(5%)</a:t>
            </a:r>
            <a:endParaRPr lang="ru-RU" dirty="0"/>
          </a:p>
        </p:txBody>
      </p:sp>
      <p:sp>
        <p:nvSpPr>
          <p:cNvPr id="44" name="Стрелка углом вверх 43"/>
          <p:cNvSpPr/>
          <p:nvPr/>
        </p:nvSpPr>
        <p:spPr>
          <a:xfrm flipV="1">
            <a:off x="5916328" y="2165628"/>
            <a:ext cx="654519" cy="32726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углом вверх 44"/>
          <p:cNvSpPr/>
          <p:nvPr/>
        </p:nvSpPr>
        <p:spPr>
          <a:xfrm flipH="1" flipV="1">
            <a:off x="7830151" y="2154399"/>
            <a:ext cx="654519" cy="32726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2" grpId="0"/>
      <p:bldP spid="33" grpId="0"/>
      <p:bldP spid="39" grpId="1"/>
      <p:bldP spid="40" grpId="0"/>
      <p:bldP spid="41" grpId="1"/>
      <p:bldP spid="42" grpId="0"/>
      <p:bldP spid="43" grpId="0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5506" y="1916764"/>
          <a:ext cx="8874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8" y="587141"/>
            <a:ext cx="8835992" cy="67376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Суточный баланс воды у человека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195D8-A3FD-4064-B941-D9F62572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D9195D8-A3FD-4064-B941-D9F625720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08F3C1-F67E-4635-888E-35C9EE12B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908F3C1-F67E-4635-888E-35C9EE12B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4D308-F017-422A-8C42-6741BFEB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A64D308-F017-422A-8C42-6741BFEBC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8D2CB-19F7-4A54-B54B-DFA3A4493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1D8D2CB-19F7-4A54-B54B-DFA3A4493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47" y="0"/>
            <a:ext cx="8229600" cy="1143000"/>
          </a:xfrm>
        </p:spPr>
        <p:txBody>
          <a:bodyPr/>
          <a:lstStyle/>
          <a:p>
            <a:r>
              <a:rPr lang="ru-RU" dirty="0" smtClean="0"/>
              <a:t>Поступление 2 л чистой воды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1668" y="1183947"/>
            <a:ext cx="3147473" cy="4841409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Внутриклеточная </a:t>
            </a:r>
          </a:p>
          <a:p>
            <a:pPr algn="ctr"/>
            <a:r>
              <a:rPr lang="ru-RU" sz="2400" dirty="0" smtClean="0"/>
              <a:t>вода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9141" y="1193538"/>
            <a:ext cx="1828800" cy="4841508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Внеклеточная </a:t>
            </a:r>
          </a:p>
          <a:p>
            <a:pPr algn="ctr"/>
            <a:r>
              <a:rPr lang="ru-RU" sz="2400" dirty="0" smtClean="0"/>
              <a:t>вода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9653" y="1595801"/>
            <a:ext cx="5691113" cy="443924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62699" y="6479040"/>
            <a:ext cx="121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Объем, 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8509" y="2607156"/>
            <a:ext cx="461665" cy="283032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b="1" dirty="0" err="1" smtClean="0"/>
              <a:t>Осмолярность</a:t>
            </a:r>
            <a:r>
              <a:rPr lang="ru-RU" b="1" dirty="0" smtClean="0"/>
              <a:t>, </a:t>
            </a:r>
            <a:r>
              <a:rPr lang="ru-RU" b="1" dirty="0" err="1" smtClean="0"/>
              <a:t>мосмоль</a:t>
            </a:r>
            <a:r>
              <a:rPr lang="ru-RU" b="1" dirty="0" smtClean="0"/>
              <a:t>/л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36999" y="6107566"/>
            <a:ext cx="338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5324" y="6108838"/>
            <a:ext cx="30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3958" y="135918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272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1259" y="89567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4988" y="6119210"/>
            <a:ext cx="49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08833" y="6150983"/>
            <a:ext cx="879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29,3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92930" y="6059854"/>
            <a:ext cx="469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42636" y="5977934"/>
            <a:ext cx="68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44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20" name="Прямая со стрелкой 19"/>
          <p:cNvCxnSpPr>
            <a:stCxn id="4" idx="0"/>
          </p:cNvCxnSpPr>
          <p:nvPr/>
        </p:nvCxnSpPr>
        <p:spPr>
          <a:xfrm rot="16200000" flipH="1" flipV="1">
            <a:off x="3299076" y="1292214"/>
            <a:ext cx="394596" cy="17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718226" y="1386857"/>
            <a:ext cx="394596" cy="4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549667" y="2691904"/>
            <a:ext cx="463612" cy="31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1538438" y="4932986"/>
            <a:ext cx="463612" cy="31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987936" y="2594047"/>
            <a:ext cx="269512" cy="4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005582" y="5056510"/>
            <a:ext cx="269512" cy="4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849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Поступление 2 л </a:t>
            </a:r>
            <a:r>
              <a:rPr lang="ru-RU" dirty="0" err="1" smtClean="0"/>
              <a:t>изотоничного</a:t>
            </a:r>
            <a:r>
              <a:rPr lang="ru-RU" dirty="0" smtClean="0"/>
              <a:t> раствора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6893" y="1164662"/>
            <a:ext cx="1780672" cy="4841508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Внеклеточная </a:t>
            </a:r>
          </a:p>
          <a:p>
            <a:pPr algn="ctr"/>
            <a:r>
              <a:rPr lang="ru-RU" sz="2400" dirty="0" smtClean="0"/>
              <a:t>вода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2790" y="1172289"/>
            <a:ext cx="5691113" cy="485312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62699" y="6479040"/>
            <a:ext cx="121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Объем, 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8509" y="2607156"/>
            <a:ext cx="461665" cy="283032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b="1" dirty="0" err="1" smtClean="0"/>
              <a:t>Осмолярность</a:t>
            </a:r>
            <a:r>
              <a:rPr lang="ru-RU" b="1" dirty="0" smtClean="0"/>
              <a:t>, </a:t>
            </a:r>
            <a:r>
              <a:rPr lang="ru-RU" b="1" dirty="0" err="1" smtClean="0"/>
              <a:t>мосмоль</a:t>
            </a:r>
            <a:r>
              <a:rPr lang="ru-RU" b="1" dirty="0" smtClean="0"/>
              <a:t>/л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36999" y="6107566"/>
            <a:ext cx="338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6469" y="6070337"/>
            <a:ext cx="30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0842" y="1214805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285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1259" y="89567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4988" y="6119210"/>
            <a:ext cx="49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37708" y="6073981"/>
            <a:ext cx="706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92930" y="6059854"/>
            <a:ext cx="469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42636" y="5977934"/>
            <a:ext cx="68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44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987936" y="2594047"/>
            <a:ext cx="683399" cy="14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005582" y="5056510"/>
            <a:ext cx="665753" cy="256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11671" y="1183947"/>
            <a:ext cx="3243723" cy="4841409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Внутриклеточная </a:t>
            </a:r>
          </a:p>
          <a:p>
            <a:pPr algn="ctr"/>
            <a:r>
              <a:rPr lang="ru-RU" sz="2400" dirty="0" smtClean="0"/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Поступление 1 л 5% раствора </a:t>
            </a:r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1273" y="1645920"/>
            <a:ext cx="1626668" cy="4389126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Внеклеточная </a:t>
            </a:r>
          </a:p>
          <a:p>
            <a:pPr algn="ctr"/>
            <a:r>
              <a:rPr lang="ru-RU" sz="2400" dirty="0" smtClean="0"/>
              <a:t>вода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2790" y="1172289"/>
            <a:ext cx="5168781" cy="485312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62699" y="6479040"/>
            <a:ext cx="121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Объем, 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8509" y="2607156"/>
            <a:ext cx="461665" cy="283032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b="1" dirty="0" err="1" smtClean="0"/>
              <a:t>Осмолярность</a:t>
            </a:r>
            <a:r>
              <a:rPr lang="ru-RU" b="1" dirty="0" smtClean="0"/>
              <a:t>, </a:t>
            </a:r>
            <a:r>
              <a:rPr lang="ru-RU" b="1" dirty="0" err="1" smtClean="0"/>
              <a:t>мосмоль</a:t>
            </a:r>
            <a:r>
              <a:rPr lang="ru-RU" b="1" dirty="0" smtClean="0"/>
              <a:t>/л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36999" y="6107566"/>
            <a:ext cx="338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6469" y="6070337"/>
            <a:ext cx="30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8219" y="945298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315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51752" y="1559815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76391" y="6071084"/>
            <a:ext cx="49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85321" y="6054731"/>
            <a:ext cx="706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92930" y="6059854"/>
            <a:ext cx="469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02004" y="5987559"/>
            <a:ext cx="68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43</a:t>
            </a:r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3106532" y="1426961"/>
            <a:ext cx="409112" cy="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607496" y="1406106"/>
            <a:ext cx="409112" cy="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21292" y="1636295"/>
            <a:ext cx="3349605" cy="435056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Внутриклеточная </a:t>
            </a:r>
          </a:p>
          <a:p>
            <a:pPr algn="ctr"/>
            <a:r>
              <a:rPr lang="ru-RU" sz="2400" dirty="0" smtClean="0"/>
              <a:t>вода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478510" y="3546909"/>
            <a:ext cx="4880008" cy="19251"/>
          </a:xfrm>
          <a:prstGeom prst="lin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4937760" y="2829827"/>
            <a:ext cx="442764" cy="96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4897655" y="4570396"/>
            <a:ext cx="442764" cy="96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13609" y="4616919"/>
            <a:ext cx="157212" cy="22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002378" y="3287028"/>
            <a:ext cx="157212" cy="22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323" y="0"/>
            <a:ext cx="4025736" cy="2599191"/>
          </a:xfrm>
        </p:spPr>
        <p:txBody>
          <a:bodyPr/>
          <a:lstStyle/>
          <a:p>
            <a:r>
              <a:rPr lang="ru-RU" sz="3600" b="1" dirty="0" smtClean="0"/>
              <a:t>Осмотическое концентрирование</a:t>
            </a:r>
            <a:endParaRPr lang="ru-RU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0635" t="55923" r="3789" b="5397"/>
          <a:stretch>
            <a:fillRect/>
          </a:stretch>
        </p:blipFill>
        <p:spPr bwMode="auto">
          <a:xfrm>
            <a:off x="4444678" y="3264061"/>
            <a:ext cx="4699322" cy="359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124" r="5011" b="45042"/>
          <a:stretch>
            <a:fillRect/>
          </a:stretch>
        </p:blipFill>
        <p:spPr bwMode="auto">
          <a:xfrm>
            <a:off x="0" y="0"/>
            <a:ext cx="4641448" cy="39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113781" y="568727"/>
            <a:ext cx="860425" cy="1139825"/>
          </a:xfrm>
          <a:custGeom>
            <a:avLst/>
            <a:gdLst>
              <a:gd name="connsiteX0" fmla="*/ 789709 w 865139"/>
              <a:gd name="connsiteY0" fmla="*/ 266315 h 1139151"/>
              <a:gd name="connsiteX1" fmla="*/ 678873 w 865139"/>
              <a:gd name="connsiteY1" fmla="*/ 109296 h 1139151"/>
              <a:gd name="connsiteX2" fmla="*/ 558800 w 865139"/>
              <a:gd name="connsiteY2" fmla="*/ 35406 h 1139151"/>
              <a:gd name="connsiteX3" fmla="*/ 355600 w 865139"/>
              <a:gd name="connsiteY3" fmla="*/ 16933 h 1139151"/>
              <a:gd name="connsiteX4" fmla="*/ 152400 w 865139"/>
              <a:gd name="connsiteY4" fmla="*/ 137006 h 1139151"/>
              <a:gd name="connsiteX5" fmla="*/ 41564 w 865139"/>
              <a:gd name="connsiteY5" fmla="*/ 284787 h 1139151"/>
              <a:gd name="connsiteX6" fmla="*/ 23091 w 865139"/>
              <a:gd name="connsiteY6" fmla="*/ 358678 h 1139151"/>
              <a:gd name="connsiteX7" fmla="*/ 32327 w 865139"/>
              <a:gd name="connsiteY7" fmla="*/ 432569 h 1139151"/>
              <a:gd name="connsiteX8" fmla="*/ 106218 w 865139"/>
              <a:gd name="connsiteY8" fmla="*/ 441806 h 1139151"/>
              <a:gd name="connsiteX9" fmla="*/ 152400 w 865139"/>
              <a:gd name="connsiteY9" fmla="*/ 414096 h 1139151"/>
              <a:gd name="connsiteX10" fmla="*/ 207818 w 865139"/>
              <a:gd name="connsiteY10" fmla="*/ 321733 h 1139151"/>
              <a:gd name="connsiteX11" fmla="*/ 318655 w 865139"/>
              <a:gd name="connsiteY11" fmla="*/ 275551 h 1139151"/>
              <a:gd name="connsiteX12" fmla="*/ 429491 w 865139"/>
              <a:gd name="connsiteY12" fmla="*/ 257078 h 1139151"/>
              <a:gd name="connsiteX13" fmla="*/ 595746 w 865139"/>
              <a:gd name="connsiteY13" fmla="*/ 321733 h 1139151"/>
              <a:gd name="connsiteX14" fmla="*/ 660400 w 865139"/>
              <a:gd name="connsiteY14" fmla="*/ 423333 h 1139151"/>
              <a:gd name="connsiteX15" fmla="*/ 715818 w 865139"/>
              <a:gd name="connsiteY15" fmla="*/ 571115 h 1139151"/>
              <a:gd name="connsiteX16" fmla="*/ 706582 w 865139"/>
              <a:gd name="connsiteY16" fmla="*/ 718896 h 1139151"/>
              <a:gd name="connsiteX17" fmla="*/ 586509 w 865139"/>
              <a:gd name="connsiteY17" fmla="*/ 848206 h 1139151"/>
              <a:gd name="connsiteX18" fmla="*/ 447964 w 865139"/>
              <a:gd name="connsiteY18" fmla="*/ 903624 h 1139151"/>
              <a:gd name="connsiteX19" fmla="*/ 226291 w 865139"/>
              <a:gd name="connsiteY19" fmla="*/ 848206 h 1139151"/>
              <a:gd name="connsiteX20" fmla="*/ 143164 w 865139"/>
              <a:gd name="connsiteY20" fmla="*/ 737369 h 1139151"/>
              <a:gd name="connsiteX21" fmla="*/ 96982 w 865139"/>
              <a:gd name="connsiteY21" fmla="*/ 728133 h 1139151"/>
              <a:gd name="connsiteX22" fmla="*/ 60037 w 865139"/>
              <a:gd name="connsiteY22" fmla="*/ 737369 h 1139151"/>
              <a:gd name="connsiteX23" fmla="*/ 23091 w 865139"/>
              <a:gd name="connsiteY23" fmla="*/ 774315 h 1139151"/>
              <a:gd name="connsiteX24" fmla="*/ 4618 w 865139"/>
              <a:gd name="connsiteY24" fmla="*/ 820496 h 1139151"/>
              <a:gd name="connsiteX25" fmla="*/ 13855 w 865139"/>
              <a:gd name="connsiteY25" fmla="*/ 885151 h 1139151"/>
              <a:gd name="connsiteX26" fmla="*/ 87746 w 865139"/>
              <a:gd name="connsiteY26" fmla="*/ 977515 h 1139151"/>
              <a:gd name="connsiteX27" fmla="*/ 244764 w 865139"/>
              <a:gd name="connsiteY27" fmla="*/ 1106824 h 1139151"/>
              <a:gd name="connsiteX28" fmla="*/ 438727 w 865139"/>
              <a:gd name="connsiteY28" fmla="*/ 1134533 h 1139151"/>
              <a:gd name="connsiteX29" fmla="*/ 604982 w 865139"/>
              <a:gd name="connsiteY29" fmla="*/ 1079115 h 1139151"/>
              <a:gd name="connsiteX30" fmla="*/ 734291 w 865139"/>
              <a:gd name="connsiteY30" fmla="*/ 977515 h 1139151"/>
              <a:gd name="connsiteX31" fmla="*/ 817418 w 865139"/>
              <a:gd name="connsiteY31" fmla="*/ 820496 h 1139151"/>
              <a:gd name="connsiteX32" fmla="*/ 845127 w 865139"/>
              <a:gd name="connsiteY32" fmla="*/ 700424 h 1139151"/>
              <a:gd name="connsiteX33" fmla="*/ 863600 w 865139"/>
              <a:gd name="connsiteY33" fmla="*/ 524933 h 1139151"/>
              <a:gd name="connsiteX34" fmla="*/ 854364 w 865139"/>
              <a:gd name="connsiteY34" fmla="*/ 506460 h 1139151"/>
              <a:gd name="connsiteX0" fmla="*/ 786630 w 862060"/>
              <a:gd name="connsiteY0" fmla="*/ 266315 h 1139151"/>
              <a:gd name="connsiteX1" fmla="*/ 675794 w 862060"/>
              <a:gd name="connsiteY1" fmla="*/ 109296 h 1139151"/>
              <a:gd name="connsiteX2" fmla="*/ 555721 w 862060"/>
              <a:gd name="connsiteY2" fmla="*/ 35406 h 1139151"/>
              <a:gd name="connsiteX3" fmla="*/ 352521 w 862060"/>
              <a:gd name="connsiteY3" fmla="*/ 16933 h 1139151"/>
              <a:gd name="connsiteX4" fmla="*/ 149321 w 862060"/>
              <a:gd name="connsiteY4" fmla="*/ 137006 h 1139151"/>
              <a:gd name="connsiteX5" fmla="*/ 38485 w 862060"/>
              <a:gd name="connsiteY5" fmla="*/ 284787 h 1139151"/>
              <a:gd name="connsiteX6" fmla="*/ 20012 w 862060"/>
              <a:gd name="connsiteY6" fmla="*/ 358678 h 1139151"/>
              <a:gd name="connsiteX7" fmla="*/ 29248 w 862060"/>
              <a:gd name="connsiteY7" fmla="*/ 432569 h 1139151"/>
              <a:gd name="connsiteX8" fmla="*/ 103139 w 862060"/>
              <a:gd name="connsiteY8" fmla="*/ 441806 h 1139151"/>
              <a:gd name="connsiteX9" fmla="*/ 149321 w 862060"/>
              <a:gd name="connsiteY9" fmla="*/ 414096 h 1139151"/>
              <a:gd name="connsiteX10" fmla="*/ 204739 w 862060"/>
              <a:gd name="connsiteY10" fmla="*/ 321733 h 1139151"/>
              <a:gd name="connsiteX11" fmla="*/ 315576 w 862060"/>
              <a:gd name="connsiteY11" fmla="*/ 275551 h 1139151"/>
              <a:gd name="connsiteX12" fmla="*/ 426412 w 862060"/>
              <a:gd name="connsiteY12" fmla="*/ 257078 h 1139151"/>
              <a:gd name="connsiteX13" fmla="*/ 592667 w 862060"/>
              <a:gd name="connsiteY13" fmla="*/ 321733 h 1139151"/>
              <a:gd name="connsiteX14" fmla="*/ 657321 w 862060"/>
              <a:gd name="connsiteY14" fmla="*/ 423333 h 1139151"/>
              <a:gd name="connsiteX15" fmla="*/ 712739 w 862060"/>
              <a:gd name="connsiteY15" fmla="*/ 571115 h 1139151"/>
              <a:gd name="connsiteX16" fmla="*/ 703503 w 862060"/>
              <a:gd name="connsiteY16" fmla="*/ 718896 h 1139151"/>
              <a:gd name="connsiteX17" fmla="*/ 583430 w 862060"/>
              <a:gd name="connsiteY17" fmla="*/ 848206 h 1139151"/>
              <a:gd name="connsiteX18" fmla="*/ 444885 w 862060"/>
              <a:gd name="connsiteY18" fmla="*/ 903624 h 1139151"/>
              <a:gd name="connsiteX19" fmla="*/ 223212 w 862060"/>
              <a:gd name="connsiteY19" fmla="*/ 848206 h 1139151"/>
              <a:gd name="connsiteX20" fmla="*/ 140085 w 862060"/>
              <a:gd name="connsiteY20" fmla="*/ 737369 h 1139151"/>
              <a:gd name="connsiteX21" fmla="*/ 93903 w 862060"/>
              <a:gd name="connsiteY21" fmla="*/ 728133 h 1139151"/>
              <a:gd name="connsiteX22" fmla="*/ 56958 w 862060"/>
              <a:gd name="connsiteY22" fmla="*/ 737369 h 1139151"/>
              <a:gd name="connsiteX23" fmla="*/ 20012 w 862060"/>
              <a:gd name="connsiteY23" fmla="*/ 774315 h 1139151"/>
              <a:gd name="connsiteX24" fmla="*/ 1539 w 862060"/>
              <a:gd name="connsiteY24" fmla="*/ 820496 h 1139151"/>
              <a:gd name="connsiteX25" fmla="*/ 10776 w 862060"/>
              <a:gd name="connsiteY25" fmla="*/ 885151 h 1139151"/>
              <a:gd name="connsiteX26" fmla="*/ 20012 w 862060"/>
              <a:gd name="connsiteY26" fmla="*/ 885151 h 1139151"/>
              <a:gd name="connsiteX27" fmla="*/ 84667 w 862060"/>
              <a:gd name="connsiteY27" fmla="*/ 977515 h 1139151"/>
              <a:gd name="connsiteX28" fmla="*/ 241685 w 862060"/>
              <a:gd name="connsiteY28" fmla="*/ 1106824 h 1139151"/>
              <a:gd name="connsiteX29" fmla="*/ 435648 w 862060"/>
              <a:gd name="connsiteY29" fmla="*/ 1134533 h 1139151"/>
              <a:gd name="connsiteX30" fmla="*/ 601903 w 862060"/>
              <a:gd name="connsiteY30" fmla="*/ 1079115 h 1139151"/>
              <a:gd name="connsiteX31" fmla="*/ 731212 w 862060"/>
              <a:gd name="connsiteY31" fmla="*/ 977515 h 1139151"/>
              <a:gd name="connsiteX32" fmla="*/ 814339 w 862060"/>
              <a:gd name="connsiteY32" fmla="*/ 820496 h 1139151"/>
              <a:gd name="connsiteX33" fmla="*/ 842048 w 862060"/>
              <a:gd name="connsiteY33" fmla="*/ 700424 h 1139151"/>
              <a:gd name="connsiteX34" fmla="*/ 860521 w 862060"/>
              <a:gd name="connsiteY34" fmla="*/ 524933 h 1139151"/>
              <a:gd name="connsiteX35" fmla="*/ 851285 w 862060"/>
              <a:gd name="connsiteY35" fmla="*/ 506460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60521 w 860521"/>
              <a:gd name="connsiteY34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60521 w 860521"/>
              <a:gd name="connsiteY35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0521" h="1139151">
                <a:moveTo>
                  <a:pt x="786630" y="266315"/>
                </a:moveTo>
                <a:cubicBezTo>
                  <a:pt x="750454" y="207048"/>
                  <a:pt x="714279" y="147781"/>
                  <a:pt x="675794" y="109296"/>
                </a:cubicBezTo>
                <a:cubicBezTo>
                  <a:pt x="637309" y="70811"/>
                  <a:pt x="609600" y="50800"/>
                  <a:pt x="555721" y="35406"/>
                </a:cubicBezTo>
                <a:cubicBezTo>
                  <a:pt x="501842" y="20012"/>
                  <a:pt x="420254" y="0"/>
                  <a:pt x="352521" y="16933"/>
                </a:cubicBezTo>
                <a:cubicBezTo>
                  <a:pt x="284788" y="33866"/>
                  <a:pt x="201660" y="92364"/>
                  <a:pt x="149321" y="137006"/>
                </a:cubicBezTo>
                <a:cubicBezTo>
                  <a:pt x="96982" y="181648"/>
                  <a:pt x="60036" y="247842"/>
                  <a:pt x="38485" y="284787"/>
                </a:cubicBezTo>
                <a:cubicBezTo>
                  <a:pt x="16934" y="321732"/>
                  <a:pt x="21552" y="334048"/>
                  <a:pt x="20012" y="358678"/>
                </a:cubicBezTo>
                <a:cubicBezTo>
                  <a:pt x="18473" y="383308"/>
                  <a:pt x="15394" y="418714"/>
                  <a:pt x="29248" y="432569"/>
                </a:cubicBezTo>
                <a:cubicBezTo>
                  <a:pt x="43102" y="446424"/>
                  <a:pt x="83127" y="444885"/>
                  <a:pt x="103139" y="441806"/>
                </a:cubicBezTo>
                <a:cubicBezTo>
                  <a:pt x="123151" y="438727"/>
                  <a:pt x="132388" y="434108"/>
                  <a:pt x="149321" y="414096"/>
                </a:cubicBezTo>
                <a:cubicBezTo>
                  <a:pt x="166254" y="394084"/>
                  <a:pt x="177030" y="344824"/>
                  <a:pt x="204739" y="321733"/>
                </a:cubicBezTo>
                <a:cubicBezTo>
                  <a:pt x="232448" y="298642"/>
                  <a:pt x="278631" y="286327"/>
                  <a:pt x="315576" y="275551"/>
                </a:cubicBezTo>
                <a:cubicBezTo>
                  <a:pt x="352522" y="264775"/>
                  <a:pt x="380230" y="249381"/>
                  <a:pt x="426412" y="257078"/>
                </a:cubicBezTo>
                <a:cubicBezTo>
                  <a:pt x="472594" y="264775"/>
                  <a:pt x="554182" y="294024"/>
                  <a:pt x="592667" y="321733"/>
                </a:cubicBezTo>
                <a:cubicBezTo>
                  <a:pt x="631152" y="349442"/>
                  <a:pt x="637309" y="381769"/>
                  <a:pt x="657321" y="423333"/>
                </a:cubicBezTo>
                <a:cubicBezTo>
                  <a:pt x="677333" y="464897"/>
                  <a:pt x="705042" y="521855"/>
                  <a:pt x="712739" y="571115"/>
                </a:cubicBezTo>
                <a:cubicBezTo>
                  <a:pt x="720436" y="620375"/>
                  <a:pt x="725054" y="672714"/>
                  <a:pt x="703503" y="718896"/>
                </a:cubicBezTo>
                <a:cubicBezTo>
                  <a:pt x="681952" y="765078"/>
                  <a:pt x="626533" y="817418"/>
                  <a:pt x="583430" y="848206"/>
                </a:cubicBezTo>
                <a:cubicBezTo>
                  <a:pt x="540327" y="878994"/>
                  <a:pt x="504921" y="903624"/>
                  <a:pt x="444885" y="903624"/>
                </a:cubicBezTo>
                <a:cubicBezTo>
                  <a:pt x="384849" y="903624"/>
                  <a:pt x="274012" y="875915"/>
                  <a:pt x="223212" y="848206"/>
                </a:cubicBezTo>
                <a:cubicBezTo>
                  <a:pt x="172412" y="820497"/>
                  <a:pt x="161636" y="757381"/>
                  <a:pt x="140085" y="737369"/>
                </a:cubicBezTo>
                <a:cubicBezTo>
                  <a:pt x="118534" y="717357"/>
                  <a:pt x="107757" y="728133"/>
                  <a:pt x="93903" y="728133"/>
                </a:cubicBezTo>
                <a:cubicBezTo>
                  <a:pt x="80049" y="728133"/>
                  <a:pt x="69273" y="729672"/>
                  <a:pt x="56958" y="737369"/>
                </a:cubicBezTo>
                <a:cubicBezTo>
                  <a:pt x="44643" y="745066"/>
                  <a:pt x="29248" y="760461"/>
                  <a:pt x="20012" y="774315"/>
                </a:cubicBezTo>
                <a:cubicBezTo>
                  <a:pt x="10776" y="788169"/>
                  <a:pt x="3078" y="802023"/>
                  <a:pt x="1539" y="820496"/>
                </a:cubicBezTo>
                <a:cubicBezTo>
                  <a:pt x="0" y="838969"/>
                  <a:pt x="7697" y="874375"/>
                  <a:pt x="10776" y="885151"/>
                </a:cubicBezTo>
                <a:cubicBezTo>
                  <a:pt x="13855" y="895927"/>
                  <a:pt x="7697" y="869757"/>
                  <a:pt x="20012" y="885151"/>
                </a:cubicBezTo>
                <a:cubicBezTo>
                  <a:pt x="32327" y="900545"/>
                  <a:pt x="47722" y="940570"/>
                  <a:pt x="84667" y="977515"/>
                </a:cubicBezTo>
                <a:cubicBezTo>
                  <a:pt x="121612" y="1014460"/>
                  <a:pt x="183188" y="1080654"/>
                  <a:pt x="241685" y="1106824"/>
                </a:cubicBezTo>
                <a:cubicBezTo>
                  <a:pt x="300182" y="1132994"/>
                  <a:pt x="375612" y="1139151"/>
                  <a:pt x="435648" y="1134533"/>
                </a:cubicBezTo>
                <a:cubicBezTo>
                  <a:pt x="495684" y="1129915"/>
                  <a:pt x="552642" y="1105285"/>
                  <a:pt x="601903" y="1079115"/>
                </a:cubicBezTo>
                <a:cubicBezTo>
                  <a:pt x="651164" y="1052945"/>
                  <a:pt x="695806" y="1020618"/>
                  <a:pt x="731212" y="977515"/>
                </a:cubicBezTo>
                <a:cubicBezTo>
                  <a:pt x="766618" y="934412"/>
                  <a:pt x="795866" y="866678"/>
                  <a:pt x="814339" y="820496"/>
                </a:cubicBezTo>
                <a:cubicBezTo>
                  <a:pt x="832812" y="774314"/>
                  <a:pt x="837237" y="721398"/>
                  <a:pt x="842048" y="700424"/>
                </a:cubicBezTo>
                <a:cubicBezTo>
                  <a:pt x="846859" y="679450"/>
                  <a:pt x="842217" y="695613"/>
                  <a:pt x="843203" y="694651"/>
                </a:cubicBezTo>
                <a:cubicBezTo>
                  <a:pt x="844189" y="693689"/>
                  <a:pt x="845080" y="722937"/>
                  <a:pt x="847966" y="694651"/>
                </a:cubicBezTo>
                <a:cubicBezTo>
                  <a:pt x="850852" y="666365"/>
                  <a:pt x="858429" y="553219"/>
                  <a:pt x="860521" y="52493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43"/>
          <p:cNvGrpSpPr>
            <a:grpSpLocks/>
          </p:cNvGrpSpPr>
          <p:nvPr/>
        </p:nvGrpSpPr>
        <p:grpSpPr bwMode="auto">
          <a:xfrm>
            <a:off x="1918518" y="568727"/>
            <a:ext cx="879475" cy="844550"/>
            <a:chOff x="228359" y="638175"/>
            <a:chExt cx="879475" cy="844550"/>
          </a:xfrm>
        </p:grpSpPr>
        <p:sp>
          <p:nvSpPr>
            <p:cNvPr id="6" name="Полилиния 5"/>
            <p:cNvSpPr/>
            <p:nvPr/>
          </p:nvSpPr>
          <p:spPr>
            <a:xfrm>
              <a:off x="356947" y="638175"/>
              <a:ext cx="750887" cy="844550"/>
            </a:xfrm>
            <a:custGeom>
              <a:avLst/>
              <a:gdLst>
                <a:gd name="connsiteX0" fmla="*/ 19050 w 750887"/>
                <a:gd name="connsiteY0" fmla="*/ 0 h 844550"/>
                <a:gd name="connsiteX1" fmla="*/ 33337 w 750887"/>
                <a:gd name="connsiteY1" fmla="*/ 223838 h 844550"/>
                <a:gd name="connsiteX2" fmla="*/ 61912 w 750887"/>
                <a:gd name="connsiteY2" fmla="*/ 419100 h 844550"/>
                <a:gd name="connsiteX3" fmla="*/ 123825 w 750887"/>
                <a:gd name="connsiteY3" fmla="*/ 490538 h 844550"/>
                <a:gd name="connsiteX4" fmla="*/ 223837 w 750887"/>
                <a:gd name="connsiteY4" fmla="*/ 481013 h 844550"/>
                <a:gd name="connsiteX5" fmla="*/ 295275 w 750887"/>
                <a:gd name="connsiteY5" fmla="*/ 404813 h 844550"/>
                <a:gd name="connsiteX6" fmla="*/ 347662 w 750887"/>
                <a:gd name="connsiteY6" fmla="*/ 333375 h 844550"/>
                <a:gd name="connsiteX7" fmla="*/ 442912 w 750887"/>
                <a:gd name="connsiteY7" fmla="*/ 309563 h 844550"/>
                <a:gd name="connsiteX8" fmla="*/ 566737 w 750887"/>
                <a:gd name="connsiteY8" fmla="*/ 328613 h 844550"/>
                <a:gd name="connsiteX9" fmla="*/ 666750 w 750887"/>
                <a:gd name="connsiteY9" fmla="*/ 381000 h 844550"/>
                <a:gd name="connsiteX10" fmla="*/ 723900 w 750887"/>
                <a:gd name="connsiteY10" fmla="*/ 485775 h 844550"/>
                <a:gd name="connsiteX11" fmla="*/ 747712 w 750887"/>
                <a:gd name="connsiteY11" fmla="*/ 623888 h 844550"/>
                <a:gd name="connsiteX12" fmla="*/ 704850 w 750887"/>
                <a:gd name="connsiteY12" fmla="*/ 742950 h 844550"/>
                <a:gd name="connsiteX13" fmla="*/ 595312 w 750887"/>
                <a:gd name="connsiteY13" fmla="*/ 828675 h 844550"/>
                <a:gd name="connsiteX14" fmla="*/ 452437 w 750887"/>
                <a:gd name="connsiteY14" fmla="*/ 838200 h 844550"/>
                <a:gd name="connsiteX15" fmla="*/ 319087 w 750887"/>
                <a:gd name="connsiteY15" fmla="*/ 795338 h 844550"/>
                <a:gd name="connsiteX16" fmla="*/ 252412 w 750887"/>
                <a:gd name="connsiteY16" fmla="*/ 704850 h 844550"/>
                <a:gd name="connsiteX17" fmla="*/ 152400 w 750887"/>
                <a:gd name="connsiteY17" fmla="*/ 690563 h 844550"/>
                <a:gd name="connsiteX18" fmla="*/ 80962 w 750887"/>
                <a:gd name="connsiteY18" fmla="*/ 719138 h 844550"/>
                <a:gd name="connsiteX19" fmla="*/ 0 w 750887"/>
                <a:gd name="connsiteY19" fmla="*/ 823913 h 844550"/>
                <a:gd name="connsiteX20" fmla="*/ 0 w 750887"/>
                <a:gd name="connsiteY20" fmla="*/ 823913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0887" h="844550">
                  <a:moveTo>
                    <a:pt x="19050" y="0"/>
                  </a:moveTo>
                  <a:cubicBezTo>
                    <a:pt x="22621" y="76994"/>
                    <a:pt x="26193" y="153988"/>
                    <a:pt x="33337" y="223838"/>
                  </a:cubicBezTo>
                  <a:cubicBezTo>
                    <a:pt x="40481" y="293688"/>
                    <a:pt x="46831" y="374650"/>
                    <a:pt x="61912" y="419100"/>
                  </a:cubicBezTo>
                  <a:cubicBezTo>
                    <a:pt x="76993" y="463550"/>
                    <a:pt x="96838" y="480219"/>
                    <a:pt x="123825" y="490538"/>
                  </a:cubicBezTo>
                  <a:cubicBezTo>
                    <a:pt x="150813" y="500857"/>
                    <a:pt x="195262" y="495300"/>
                    <a:pt x="223837" y="481013"/>
                  </a:cubicBezTo>
                  <a:cubicBezTo>
                    <a:pt x="252412" y="466726"/>
                    <a:pt x="274638" y="429419"/>
                    <a:pt x="295275" y="404813"/>
                  </a:cubicBezTo>
                  <a:cubicBezTo>
                    <a:pt x="315913" y="380207"/>
                    <a:pt x="323056" y="349250"/>
                    <a:pt x="347662" y="333375"/>
                  </a:cubicBezTo>
                  <a:cubicBezTo>
                    <a:pt x="372268" y="317500"/>
                    <a:pt x="406400" y="310357"/>
                    <a:pt x="442912" y="309563"/>
                  </a:cubicBezTo>
                  <a:cubicBezTo>
                    <a:pt x="479425" y="308769"/>
                    <a:pt x="529431" y="316707"/>
                    <a:pt x="566737" y="328613"/>
                  </a:cubicBezTo>
                  <a:cubicBezTo>
                    <a:pt x="604043" y="340519"/>
                    <a:pt x="640556" y="354806"/>
                    <a:pt x="666750" y="381000"/>
                  </a:cubicBezTo>
                  <a:cubicBezTo>
                    <a:pt x="692944" y="407194"/>
                    <a:pt x="710406" y="445294"/>
                    <a:pt x="723900" y="485775"/>
                  </a:cubicBezTo>
                  <a:cubicBezTo>
                    <a:pt x="737394" y="526256"/>
                    <a:pt x="750887" y="581026"/>
                    <a:pt x="747712" y="623888"/>
                  </a:cubicBezTo>
                  <a:cubicBezTo>
                    <a:pt x="744537" y="666750"/>
                    <a:pt x="730250" y="708819"/>
                    <a:pt x="704850" y="742950"/>
                  </a:cubicBezTo>
                  <a:cubicBezTo>
                    <a:pt x="679450" y="777081"/>
                    <a:pt x="637381" y="812800"/>
                    <a:pt x="595312" y="828675"/>
                  </a:cubicBezTo>
                  <a:cubicBezTo>
                    <a:pt x="553243" y="844550"/>
                    <a:pt x="498475" y="843756"/>
                    <a:pt x="452437" y="838200"/>
                  </a:cubicBezTo>
                  <a:cubicBezTo>
                    <a:pt x="406400" y="832644"/>
                    <a:pt x="352424" y="817563"/>
                    <a:pt x="319087" y="795338"/>
                  </a:cubicBezTo>
                  <a:cubicBezTo>
                    <a:pt x="285750" y="773113"/>
                    <a:pt x="280193" y="722312"/>
                    <a:pt x="252412" y="704850"/>
                  </a:cubicBezTo>
                  <a:cubicBezTo>
                    <a:pt x="224631" y="687388"/>
                    <a:pt x="180975" y="688182"/>
                    <a:pt x="152400" y="690563"/>
                  </a:cubicBezTo>
                  <a:cubicBezTo>
                    <a:pt x="123825" y="692944"/>
                    <a:pt x="106362" y="696913"/>
                    <a:pt x="80962" y="719138"/>
                  </a:cubicBezTo>
                  <a:cubicBezTo>
                    <a:pt x="55562" y="741363"/>
                    <a:pt x="0" y="823913"/>
                    <a:pt x="0" y="823913"/>
                  </a:cubicBezTo>
                  <a:lnTo>
                    <a:pt x="0" y="823913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8359" y="638175"/>
              <a:ext cx="430213" cy="811213"/>
            </a:xfrm>
            <a:custGeom>
              <a:avLst/>
              <a:gdLst>
                <a:gd name="connsiteX0" fmla="*/ 0 w 430212"/>
                <a:gd name="connsiteY0" fmla="*/ 0 h 810419"/>
                <a:gd name="connsiteX1" fmla="*/ 38100 w 430212"/>
                <a:gd name="connsiteY1" fmla="*/ 280988 h 810419"/>
                <a:gd name="connsiteX2" fmla="*/ 95250 w 430212"/>
                <a:gd name="connsiteY2" fmla="*/ 452438 h 810419"/>
                <a:gd name="connsiteX3" fmla="*/ 223838 w 430212"/>
                <a:gd name="connsiteY3" fmla="*/ 557213 h 810419"/>
                <a:gd name="connsiteX4" fmla="*/ 309563 w 430212"/>
                <a:gd name="connsiteY4" fmla="*/ 571500 h 810419"/>
                <a:gd name="connsiteX5" fmla="*/ 400050 w 430212"/>
                <a:gd name="connsiteY5" fmla="*/ 538163 h 810419"/>
                <a:gd name="connsiteX6" fmla="*/ 414338 w 430212"/>
                <a:gd name="connsiteY6" fmla="*/ 519113 h 810419"/>
                <a:gd name="connsiteX7" fmla="*/ 428625 w 430212"/>
                <a:gd name="connsiteY7" fmla="*/ 533400 h 810419"/>
                <a:gd name="connsiteX8" fmla="*/ 423863 w 430212"/>
                <a:gd name="connsiteY8" fmla="*/ 595313 h 810419"/>
                <a:gd name="connsiteX9" fmla="*/ 409575 w 430212"/>
                <a:gd name="connsiteY9" fmla="*/ 647700 h 810419"/>
                <a:gd name="connsiteX10" fmla="*/ 381000 w 430212"/>
                <a:gd name="connsiteY10" fmla="*/ 628650 h 810419"/>
                <a:gd name="connsiteX11" fmla="*/ 300038 w 430212"/>
                <a:gd name="connsiteY11" fmla="*/ 604838 h 810419"/>
                <a:gd name="connsiteX12" fmla="*/ 214313 w 430212"/>
                <a:gd name="connsiteY12" fmla="*/ 619125 h 810419"/>
                <a:gd name="connsiteX13" fmla="*/ 104775 w 430212"/>
                <a:gd name="connsiteY13" fmla="*/ 666750 h 810419"/>
                <a:gd name="connsiteX14" fmla="*/ 47625 w 430212"/>
                <a:gd name="connsiteY14" fmla="*/ 790575 h 810419"/>
                <a:gd name="connsiteX15" fmla="*/ 33338 w 430212"/>
                <a:gd name="connsiteY15" fmla="*/ 785813 h 8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0212" h="810419">
                  <a:moveTo>
                    <a:pt x="0" y="0"/>
                  </a:moveTo>
                  <a:cubicBezTo>
                    <a:pt x="11112" y="102791"/>
                    <a:pt x="22225" y="205582"/>
                    <a:pt x="38100" y="280988"/>
                  </a:cubicBezTo>
                  <a:cubicBezTo>
                    <a:pt x="53975" y="356394"/>
                    <a:pt x="64294" y="406401"/>
                    <a:pt x="95250" y="452438"/>
                  </a:cubicBezTo>
                  <a:cubicBezTo>
                    <a:pt x="126206" y="498476"/>
                    <a:pt x="188119" y="537369"/>
                    <a:pt x="223838" y="557213"/>
                  </a:cubicBezTo>
                  <a:cubicBezTo>
                    <a:pt x="259557" y="577057"/>
                    <a:pt x="280194" y="574675"/>
                    <a:pt x="309563" y="571500"/>
                  </a:cubicBezTo>
                  <a:cubicBezTo>
                    <a:pt x="338932" y="568325"/>
                    <a:pt x="382588" y="546894"/>
                    <a:pt x="400050" y="538163"/>
                  </a:cubicBezTo>
                  <a:cubicBezTo>
                    <a:pt x="417512" y="529432"/>
                    <a:pt x="409576" y="519907"/>
                    <a:pt x="414338" y="519113"/>
                  </a:cubicBezTo>
                  <a:cubicBezTo>
                    <a:pt x="419100" y="518319"/>
                    <a:pt x="427038" y="520700"/>
                    <a:pt x="428625" y="533400"/>
                  </a:cubicBezTo>
                  <a:cubicBezTo>
                    <a:pt x="430212" y="546100"/>
                    <a:pt x="427038" y="576263"/>
                    <a:pt x="423863" y="595313"/>
                  </a:cubicBezTo>
                  <a:cubicBezTo>
                    <a:pt x="420688" y="614363"/>
                    <a:pt x="416719" y="642144"/>
                    <a:pt x="409575" y="647700"/>
                  </a:cubicBezTo>
                  <a:cubicBezTo>
                    <a:pt x="402431" y="653256"/>
                    <a:pt x="399256" y="635794"/>
                    <a:pt x="381000" y="628650"/>
                  </a:cubicBezTo>
                  <a:cubicBezTo>
                    <a:pt x="362744" y="621506"/>
                    <a:pt x="327819" y="606425"/>
                    <a:pt x="300038" y="604838"/>
                  </a:cubicBezTo>
                  <a:cubicBezTo>
                    <a:pt x="272257" y="603251"/>
                    <a:pt x="246857" y="608806"/>
                    <a:pt x="214313" y="619125"/>
                  </a:cubicBezTo>
                  <a:cubicBezTo>
                    <a:pt x="181769" y="629444"/>
                    <a:pt x="132556" y="638175"/>
                    <a:pt x="104775" y="666750"/>
                  </a:cubicBezTo>
                  <a:cubicBezTo>
                    <a:pt x="76994" y="695325"/>
                    <a:pt x="59531" y="770731"/>
                    <a:pt x="47625" y="790575"/>
                  </a:cubicBezTo>
                  <a:cubicBezTo>
                    <a:pt x="35719" y="810419"/>
                    <a:pt x="34132" y="786607"/>
                    <a:pt x="33338" y="78581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23659" y="1008063"/>
              <a:ext cx="66675" cy="434975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33197" y="990600"/>
              <a:ext cx="71437" cy="433388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33209" y="1000125"/>
              <a:ext cx="71438" cy="433388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2890068" y="711602"/>
            <a:ext cx="1177925" cy="649288"/>
            <a:chOff x="1199909" y="781050"/>
            <a:chExt cx="1177925" cy="649288"/>
          </a:xfrm>
        </p:grpSpPr>
        <p:sp>
          <p:nvSpPr>
            <p:cNvPr id="12" name="Полилиния 11"/>
            <p:cNvSpPr/>
            <p:nvPr/>
          </p:nvSpPr>
          <p:spPr>
            <a:xfrm>
              <a:off x="1199909" y="781050"/>
              <a:ext cx="1177925" cy="541338"/>
            </a:xfrm>
            <a:custGeom>
              <a:avLst/>
              <a:gdLst>
                <a:gd name="connsiteX0" fmla="*/ 0 w 1177925"/>
                <a:gd name="connsiteY0" fmla="*/ 128588 h 541338"/>
                <a:gd name="connsiteX1" fmla="*/ 66675 w 1177925"/>
                <a:gd name="connsiteY1" fmla="*/ 95250 h 541338"/>
                <a:gd name="connsiteX2" fmla="*/ 100013 w 1177925"/>
                <a:gd name="connsiteY2" fmla="*/ 61913 h 541338"/>
                <a:gd name="connsiteX3" fmla="*/ 171450 w 1177925"/>
                <a:gd name="connsiteY3" fmla="*/ 119063 h 541338"/>
                <a:gd name="connsiteX4" fmla="*/ 233363 w 1177925"/>
                <a:gd name="connsiteY4" fmla="*/ 233363 h 541338"/>
                <a:gd name="connsiteX5" fmla="*/ 352425 w 1177925"/>
                <a:gd name="connsiteY5" fmla="*/ 290513 h 541338"/>
                <a:gd name="connsiteX6" fmla="*/ 476250 w 1177925"/>
                <a:gd name="connsiteY6" fmla="*/ 266700 h 541338"/>
                <a:gd name="connsiteX7" fmla="*/ 576263 w 1177925"/>
                <a:gd name="connsiteY7" fmla="*/ 133350 h 541338"/>
                <a:gd name="connsiteX8" fmla="*/ 661988 w 1177925"/>
                <a:gd name="connsiteY8" fmla="*/ 38100 h 541338"/>
                <a:gd name="connsiteX9" fmla="*/ 742950 w 1177925"/>
                <a:gd name="connsiteY9" fmla="*/ 0 h 541338"/>
                <a:gd name="connsiteX10" fmla="*/ 895350 w 1177925"/>
                <a:gd name="connsiteY10" fmla="*/ 14288 h 541338"/>
                <a:gd name="connsiteX11" fmla="*/ 990600 w 1177925"/>
                <a:gd name="connsiteY11" fmla="*/ 28575 h 541338"/>
                <a:gd name="connsiteX12" fmla="*/ 1066800 w 1177925"/>
                <a:gd name="connsiteY12" fmla="*/ 90488 h 541338"/>
                <a:gd name="connsiteX13" fmla="*/ 1162050 w 1177925"/>
                <a:gd name="connsiteY13" fmla="*/ 285750 h 541338"/>
                <a:gd name="connsiteX14" fmla="*/ 1162050 w 1177925"/>
                <a:gd name="connsiteY14" fmla="*/ 504825 h 541338"/>
                <a:gd name="connsiteX15" fmla="*/ 1157288 w 1177925"/>
                <a:gd name="connsiteY15" fmla="*/ 504825 h 5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7925" h="541338">
                  <a:moveTo>
                    <a:pt x="0" y="128588"/>
                  </a:moveTo>
                  <a:cubicBezTo>
                    <a:pt x="25003" y="117475"/>
                    <a:pt x="50006" y="106362"/>
                    <a:pt x="66675" y="95250"/>
                  </a:cubicBezTo>
                  <a:cubicBezTo>
                    <a:pt x="83344" y="84138"/>
                    <a:pt x="82551" y="57944"/>
                    <a:pt x="100013" y="61913"/>
                  </a:cubicBezTo>
                  <a:cubicBezTo>
                    <a:pt x="117476" y="65882"/>
                    <a:pt x="149225" y="90488"/>
                    <a:pt x="171450" y="119063"/>
                  </a:cubicBezTo>
                  <a:cubicBezTo>
                    <a:pt x="193675" y="147638"/>
                    <a:pt x="203201" y="204788"/>
                    <a:pt x="233363" y="233363"/>
                  </a:cubicBezTo>
                  <a:cubicBezTo>
                    <a:pt x="263525" y="261938"/>
                    <a:pt x="311944" y="284957"/>
                    <a:pt x="352425" y="290513"/>
                  </a:cubicBezTo>
                  <a:cubicBezTo>
                    <a:pt x="392906" y="296069"/>
                    <a:pt x="438944" y="292894"/>
                    <a:pt x="476250" y="266700"/>
                  </a:cubicBezTo>
                  <a:cubicBezTo>
                    <a:pt x="513556" y="240506"/>
                    <a:pt x="545307" y="171450"/>
                    <a:pt x="576263" y="133350"/>
                  </a:cubicBezTo>
                  <a:cubicBezTo>
                    <a:pt x="607219" y="95250"/>
                    <a:pt x="634207" y="60325"/>
                    <a:pt x="661988" y="38100"/>
                  </a:cubicBezTo>
                  <a:cubicBezTo>
                    <a:pt x="689769" y="15875"/>
                    <a:pt x="704057" y="3969"/>
                    <a:pt x="742950" y="0"/>
                  </a:cubicBezTo>
                  <a:lnTo>
                    <a:pt x="895350" y="14288"/>
                  </a:lnTo>
                  <a:cubicBezTo>
                    <a:pt x="936625" y="19050"/>
                    <a:pt x="962025" y="15875"/>
                    <a:pt x="990600" y="28575"/>
                  </a:cubicBezTo>
                  <a:cubicBezTo>
                    <a:pt x="1019175" y="41275"/>
                    <a:pt x="1038225" y="47626"/>
                    <a:pt x="1066800" y="90488"/>
                  </a:cubicBezTo>
                  <a:cubicBezTo>
                    <a:pt x="1095375" y="133350"/>
                    <a:pt x="1146175" y="216694"/>
                    <a:pt x="1162050" y="285750"/>
                  </a:cubicBezTo>
                  <a:cubicBezTo>
                    <a:pt x="1177925" y="354806"/>
                    <a:pt x="1162844" y="468313"/>
                    <a:pt x="1162050" y="504825"/>
                  </a:cubicBezTo>
                  <a:cubicBezTo>
                    <a:pt x="1161256" y="541338"/>
                    <a:pt x="1159272" y="523081"/>
                    <a:pt x="1157288" y="50482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285634" y="1171575"/>
              <a:ext cx="595313" cy="258763"/>
            </a:xfrm>
            <a:custGeom>
              <a:avLst/>
              <a:gdLst>
                <a:gd name="connsiteX0" fmla="*/ 0 w 595313"/>
                <a:gd name="connsiteY0" fmla="*/ 0 h 258763"/>
                <a:gd name="connsiteX1" fmla="*/ 66675 w 595313"/>
                <a:gd name="connsiteY1" fmla="*/ 14288 h 258763"/>
                <a:gd name="connsiteX2" fmla="*/ 80963 w 595313"/>
                <a:gd name="connsiteY2" fmla="*/ 71438 h 258763"/>
                <a:gd name="connsiteX3" fmla="*/ 147638 w 595313"/>
                <a:gd name="connsiteY3" fmla="*/ 157163 h 258763"/>
                <a:gd name="connsiteX4" fmla="*/ 252413 w 595313"/>
                <a:gd name="connsiteY4" fmla="*/ 242888 h 258763"/>
                <a:gd name="connsiteX5" fmla="*/ 323850 w 595313"/>
                <a:gd name="connsiteY5" fmla="*/ 238125 h 258763"/>
                <a:gd name="connsiteX6" fmla="*/ 452438 w 595313"/>
                <a:gd name="connsiteY6" fmla="*/ 119063 h 258763"/>
                <a:gd name="connsiteX7" fmla="*/ 547688 w 595313"/>
                <a:gd name="connsiteY7" fmla="*/ 71438 h 258763"/>
                <a:gd name="connsiteX8" fmla="*/ 581025 w 595313"/>
                <a:gd name="connsiteY8" fmla="*/ 104775 h 258763"/>
                <a:gd name="connsiteX9" fmla="*/ 595313 w 595313"/>
                <a:gd name="connsiteY9" fmla="*/ 13335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3" h="258763">
                  <a:moveTo>
                    <a:pt x="0" y="0"/>
                  </a:moveTo>
                  <a:cubicBezTo>
                    <a:pt x="26590" y="1191"/>
                    <a:pt x="53181" y="2382"/>
                    <a:pt x="66675" y="14288"/>
                  </a:cubicBezTo>
                  <a:cubicBezTo>
                    <a:pt x="80169" y="26194"/>
                    <a:pt x="67469" y="47626"/>
                    <a:pt x="80963" y="71438"/>
                  </a:cubicBezTo>
                  <a:cubicBezTo>
                    <a:pt x="94457" y="95250"/>
                    <a:pt x="119063" y="128588"/>
                    <a:pt x="147638" y="157163"/>
                  </a:cubicBezTo>
                  <a:cubicBezTo>
                    <a:pt x="176213" y="185738"/>
                    <a:pt x="223044" y="229394"/>
                    <a:pt x="252413" y="242888"/>
                  </a:cubicBezTo>
                  <a:cubicBezTo>
                    <a:pt x="281782" y="256382"/>
                    <a:pt x="290513" y="258763"/>
                    <a:pt x="323850" y="238125"/>
                  </a:cubicBezTo>
                  <a:cubicBezTo>
                    <a:pt x="357188" y="217488"/>
                    <a:pt x="415132" y="146844"/>
                    <a:pt x="452438" y="119063"/>
                  </a:cubicBezTo>
                  <a:cubicBezTo>
                    <a:pt x="489744" y="91282"/>
                    <a:pt x="526257" y="73819"/>
                    <a:pt x="547688" y="71438"/>
                  </a:cubicBezTo>
                  <a:cubicBezTo>
                    <a:pt x="569119" y="69057"/>
                    <a:pt x="573088" y="94456"/>
                    <a:pt x="581025" y="104775"/>
                  </a:cubicBezTo>
                  <a:cubicBezTo>
                    <a:pt x="588962" y="115094"/>
                    <a:pt x="592137" y="124222"/>
                    <a:pt x="595313" y="13335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>
            <a:off x="3559993" y="1230715"/>
            <a:ext cx="501650" cy="1543050"/>
            <a:chOff x="1869834" y="1300162"/>
            <a:chExt cx="502444" cy="1543051"/>
          </a:xfrm>
        </p:grpSpPr>
        <p:sp>
          <p:nvSpPr>
            <p:cNvPr id="15" name="Полилиния 14"/>
            <p:cNvSpPr/>
            <p:nvPr/>
          </p:nvSpPr>
          <p:spPr>
            <a:xfrm>
              <a:off x="1869834" y="1300162"/>
              <a:ext cx="163772" cy="1519238"/>
            </a:xfrm>
            <a:custGeom>
              <a:avLst/>
              <a:gdLst>
                <a:gd name="connsiteX0" fmla="*/ 1587 w 175418"/>
                <a:gd name="connsiteY0" fmla="*/ 0 h 1554956"/>
                <a:gd name="connsiteX1" fmla="*/ 20637 w 175418"/>
                <a:gd name="connsiteY1" fmla="*/ 328612 h 1554956"/>
                <a:gd name="connsiteX2" fmla="*/ 1587 w 175418"/>
                <a:gd name="connsiteY2" fmla="*/ 909637 h 1554956"/>
                <a:gd name="connsiteX3" fmla="*/ 11112 w 175418"/>
                <a:gd name="connsiteY3" fmla="*/ 1071562 h 1554956"/>
                <a:gd name="connsiteX4" fmla="*/ 39687 w 175418"/>
                <a:gd name="connsiteY4" fmla="*/ 1190625 h 1554956"/>
                <a:gd name="connsiteX5" fmla="*/ 87312 w 175418"/>
                <a:gd name="connsiteY5" fmla="*/ 1323975 h 1554956"/>
                <a:gd name="connsiteX6" fmla="*/ 163512 w 175418"/>
                <a:gd name="connsiteY6" fmla="*/ 1519237 h 1554956"/>
                <a:gd name="connsiteX7" fmla="*/ 158750 w 175418"/>
                <a:gd name="connsiteY7" fmla="*/ 1538287 h 1554956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" h="1519237">
                  <a:moveTo>
                    <a:pt x="1587" y="0"/>
                  </a:moveTo>
                  <a:cubicBezTo>
                    <a:pt x="11112" y="88503"/>
                    <a:pt x="20637" y="177006"/>
                    <a:pt x="20637" y="328612"/>
                  </a:cubicBezTo>
                  <a:cubicBezTo>
                    <a:pt x="20637" y="480218"/>
                    <a:pt x="3174" y="785812"/>
                    <a:pt x="1587" y="909637"/>
                  </a:cubicBezTo>
                  <a:cubicBezTo>
                    <a:pt x="0" y="1033462"/>
                    <a:pt x="4762" y="1024731"/>
                    <a:pt x="11112" y="1071562"/>
                  </a:cubicBezTo>
                  <a:cubicBezTo>
                    <a:pt x="17462" y="1118393"/>
                    <a:pt x="26987" y="1148556"/>
                    <a:pt x="39687" y="1190625"/>
                  </a:cubicBezTo>
                  <a:cubicBezTo>
                    <a:pt x="52387" y="1232694"/>
                    <a:pt x="66675" y="1269206"/>
                    <a:pt x="87312" y="1323975"/>
                  </a:cubicBezTo>
                  <a:cubicBezTo>
                    <a:pt x="107949" y="1378744"/>
                    <a:pt x="103981" y="1397793"/>
                    <a:pt x="163512" y="151923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210097" y="1323974"/>
              <a:ext cx="162181" cy="1519239"/>
            </a:xfrm>
            <a:custGeom>
              <a:avLst/>
              <a:gdLst>
                <a:gd name="connsiteX0" fmla="*/ 142875 w 162719"/>
                <a:gd name="connsiteY0" fmla="*/ 0 h 1519238"/>
                <a:gd name="connsiteX1" fmla="*/ 157163 w 162719"/>
                <a:gd name="connsiteY1" fmla="*/ 280988 h 1519238"/>
                <a:gd name="connsiteX2" fmla="*/ 161925 w 162719"/>
                <a:gd name="connsiteY2" fmla="*/ 676275 h 1519238"/>
                <a:gd name="connsiteX3" fmla="*/ 152400 w 162719"/>
                <a:gd name="connsiteY3" fmla="*/ 1009650 h 1519238"/>
                <a:gd name="connsiteX4" fmla="*/ 128588 w 162719"/>
                <a:gd name="connsiteY4" fmla="*/ 1109663 h 1519238"/>
                <a:gd name="connsiteX5" fmla="*/ 61913 w 162719"/>
                <a:gd name="connsiteY5" fmla="*/ 1300163 h 1519238"/>
                <a:gd name="connsiteX6" fmla="*/ 19050 w 162719"/>
                <a:gd name="connsiteY6" fmla="*/ 1447800 h 1519238"/>
                <a:gd name="connsiteX7" fmla="*/ 0 w 162719"/>
                <a:gd name="connsiteY7" fmla="*/ 1519238 h 15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719" h="1519238">
                  <a:moveTo>
                    <a:pt x="142875" y="0"/>
                  </a:moveTo>
                  <a:cubicBezTo>
                    <a:pt x="148431" y="84138"/>
                    <a:pt x="153988" y="168276"/>
                    <a:pt x="157163" y="280988"/>
                  </a:cubicBezTo>
                  <a:cubicBezTo>
                    <a:pt x="160338" y="393700"/>
                    <a:pt x="162719" y="554831"/>
                    <a:pt x="161925" y="676275"/>
                  </a:cubicBezTo>
                  <a:cubicBezTo>
                    <a:pt x="161131" y="797719"/>
                    <a:pt x="157956" y="937419"/>
                    <a:pt x="152400" y="1009650"/>
                  </a:cubicBezTo>
                  <a:cubicBezTo>
                    <a:pt x="146844" y="1081881"/>
                    <a:pt x="143669" y="1061244"/>
                    <a:pt x="128588" y="1109663"/>
                  </a:cubicBezTo>
                  <a:cubicBezTo>
                    <a:pt x="113507" y="1158082"/>
                    <a:pt x="80169" y="1243807"/>
                    <a:pt x="61913" y="1300163"/>
                  </a:cubicBezTo>
                  <a:cubicBezTo>
                    <a:pt x="43657" y="1356519"/>
                    <a:pt x="29369" y="1411287"/>
                    <a:pt x="19050" y="1447800"/>
                  </a:cubicBezTo>
                  <a:cubicBezTo>
                    <a:pt x="8731" y="1484313"/>
                    <a:pt x="0" y="1519238"/>
                    <a:pt x="0" y="151923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46"/>
          <p:cNvGrpSpPr>
            <a:grpSpLocks/>
          </p:cNvGrpSpPr>
          <p:nvPr/>
        </p:nvGrpSpPr>
        <p:grpSpPr bwMode="auto">
          <a:xfrm>
            <a:off x="3710806" y="2754715"/>
            <a:ext cx="1282700" cy="3489325"/>
            <a:chOff x="2020647" y="2824163"/>
            <a:chExt cx="1283494" cy="3488531"/>
          </a:xfrm>
        </p:grpSpPr>
        <p:sp>
          <p:nvSpPr>
            <p:cNvPr id="18" name="Полилиния 17"/>
            <p:cNvSpPr/>
            <p:nvPr/>
          </p:nvSpPr>
          <p:spPr>
            <a:xfrm>
              <a:off x="2020647" y="2824163"/>
              <a:ext cx="1283494" cy="3488531"/>
            </a:xfrm>
            <a:custGeom>
              <a:avLst/>
              <a:gdLst>
                <a:gd name="connsiteX0" fmla="*/ 3175 w 1283494"/>
                <a:gd name="connsiteY0" fmla="*/ 0 h 3488531"/>
                <a:gd name="connsiteX1" fmla="*/ 3175 w 1283494"/>
                <a:gd name="connsiteY1" fmla="*/ 414337 h 3488531"/>
                <a:gd name="connsiteX2" fmla="*/ 22225 w 1283494"/>
                <a:gd name="connsiteY2" fmla="*/ 2366962 h 3488531"/>
                <a:gd name="connsiteX3" fmla="*/ 17462 w 1283494"/>
                <a:gd name="connsiteY3" fmla="*/ 2924175 h 3488531"/>
                <a:gd name="connsiteX4" fmla="*/ 60325 w 1283494"/>
                <a:gd name="connsiteY4" fmla="*/ 3057525 h 3488531"/>
                <a:gd name="connsiteX5" fmla="*/ 112712 w 1283494"/>
                <a:gd name="connsiteY5" fmla="*/ 3219450 h 3488531"/>
                <a:gd name="connsiteX6" fmla="*/ 284162 w 1283494"/>
                <a:gd name="connsiteY6" fmla="*/ 3414712 h 3488531"/>
                <a:gd name="connsiteX7" fmla="*/ 560387 w 1283494"/>
                <a:gd name="connsiteY7" fmla="*/ 3481387 h 3488531"/>
                <a:gd name="connsiteX8" fmla="*/ 746125 w 1283494"/>
                <a:gd name="connsiteY8" fmla="*/ 3457575 h 3488531"/>
                <a:gd name="connsiteX9" fmla="*/ 998537 w 1283494"/>
                <a:gd name="connsiteY9" fmla="*/ 3476625 h 3488531"/>
                <a:gd name="connsiteX10" fmla="*/ 1117600 w 1283494"/>
                <a:gd name="connsiteY10" fmla="*/ 3409950 h 3488531"/>
                <a:gd name="connsiteX11" fmla="*/ 1189037 w 1283494"/>
                <a:gd name="connsiteY11" fmla="*/ 3305175 h 3488531"/>
                <a:gd name="connsiteX12" fmla="*/ 1255712 w 1283494"/>
                <a:gd name="connsiteY12" fmla="*/ 3109912 h 3488531"/>
                <a:gd name="connsiteX13" fmla="*/ 1279525 w 1283494"/>
                <a:gd name="connsiteY13" fmla="*/ 2595562 h 3488531"/>
                <a:gd name="connsiteX14" fmla="*/ 1279525 w 1283494"/>
                <a:gd name="connsiteY14" fmla="*/ 1062037 h 348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494" h="3488531">
                  <a:moveTo>
                    <a:pt x="3175" y="0"/>
                  </a:moveTo>
                  <a:cubicBezTo>
                    <a:pt x="1587" y="9921"/>
                    <a:pt x="0" y="19843"/>
                    <a:pt x="3175" y="414337"/>
                  </a:cubicBezTo>
                  <a:cubicBezTo>
                    <a:pt x="6350" y="808831"/>
                    <a:pt x="19844" y="1948656"/>
                    <a:pt x="22225" y="2366962"/>
                  </a:cubicBezTo>
                  <a:cubicBezTo>
                    <a:pt x="24606" y="2785268"/>
                    <a:pt x="11112" y="2809081"/>
                    <a:pt x="17462" y="2924175"/>
                  </a:cubicBezTo>
                  <a:cubicBezTo>
                    <a:pt x="23812" y="3039269"/>
                    <a:pt x="60325" y="3057525"/>
                    <a:pt x="60325" y="3057525"/>
                  </a:cubicBezTo>
                  <a:cubicBezTo>
                    <a:pt x="76200" y="3106737"/>
                    <a:pt x="75406" y="3159919"/>
                    <a:pt x="112712" y="3219450"/>
                  </a:cubicBezTo>
                  <a:cubicBezTo>
                    <a:pt x="150018" y="3278981"/>
                    <a:pt x="209550" y="3371056"/>
                    <a:pt x="284162" y="3414712"/>
                  </a:cubicBezTo>
                  <a:cubicBezTo>
                    <a:pt x="358774" y="3458368"/>
                    <a:pt x="483393" y="3474243"/>
                    <a:pt x="560387" y="3481387"/>
                  </a:cubicBezTo>
                  <a:cubicBezTo>
                    <a:pt x="637381" y="3488531"/>
                    <a:pt x="673100" y="3458369"/>
                    <a:pt x="746125" y="3457575"/>
                  </a:cubicBezTo>
                  <a:cubicBezTo>
                    <a:pt x="819150" y="3456781"/>
                    <a:pt x="936625" y="3484562"/>
                    <a:pt x="998537" y="3476625"/>
                  </a:cubicBezTo>
                  <a:cubicBezTo>
                    <a:pt x="1060449" y="3468688"/>
                    <a:pt x="1085850" y="3438525"/>
                    <a:pt x="1117600" y="3409950"/>
                  </a:cubicBezTo>
                  <a:cubicBezTo>
                    <a:pt x="1149350" y="3381375"/>
                    <a:pt x="1166018" y="3355181"/>
                    <a:pt x="1189037" y="3305175"/>
                  </a:cubicBezTo>
                  <a:cubicBezTo>
                    <a:pt x="1212056" y="3255169"/>
                    <a:pt x="1240631" y="3228181"/>
                    <a:pt x="1255712" y="3109912"/>
                  </a:cubicBezTo>
                  <a:cubicBezTo>
                    <a:pt x="1270793" y="2991643"/>
                    <a:pt x="1275556" y="2936874"/>
                    <a:pt x="1279525" y="2595562"/>
                  </a:cubicBezTo>
                  <a:cubicBezTo>
                    <a:pt x="1283494" y="2254250"/>
                    <a:pt x="1281509" y="1658143"/>
                    <a:pt x="1279525" y="1062037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84260" y="2847970"/>
              <a:ext cx="973740" cy="3307597"/>
            </a:xfrm>
            <a:custGeom>
              <a:avLst/>
              <a:gdLst>
                <a:gd name="connsiteX0" fmla="*/ 24606 w 972344"/>
                <a:gd name="connsiteY0" fmla="*/ 0 h 3307557"/>
                <a:gd name="connsiteX1" fmla="*/ 24606 w 972344"/>
                <a:gd name="connsiteY1" fmla="*/ 1138238 h 3307557"/>
                <a:gd name="connsiteX2" fmla="*/ 48419 w 972344"/>
                <a:gd name="connsiteY2" fmla="*/ 2828925 h 3307557"/>
                <a:gd name="connsiteX3" fmla="*/ 315119 w 972344"/>
                <a:gd name="connsiteY3" fmla="*/ 3243263 h 3307557"/>
                <a:gd name="connsiteX4" fmla="*/ 824706 w 972344"/>
                <a:gd name="connsiteY4" fmla="*/ 3214688 h 3307557"/>
                <a:gd name="connsiteX5" fmla="*/ 948531 w 972344"/>
                <a:gd name="connsiteY5" fmla="*/ 3052763 h 3307557"/>
                <a:gd name="connsiteX6" fmla="*/ 953294 w 972344"/>
                <a:gd name="connsiteY6" fmla="*/ 2705100 h 3307557"/>
                <a:gd name="connsiteX7" fmla="*/ 972344 w 972344"/>
                <a:gd name="connsiteY7" fmla="*/ 1066800 h 330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344" h="3307557">
                  <a:moveTo>
                    <a:pt x="24606" y="0"/>
                  </a:moveTo>
                  <a:cubicBezTo>
                    <a:pt x="22621" y="333375"/>
                    <a:pt x="20637" y="666751"/>
                    <a:pt x="24606" y="1138238"/>
                  </a:cubicBezTo>
                  <a:cubicBezTo>
                    <a:pt x="28575" y="1609725"/>
                    <a:pt x="0" y="2478088"/>
                    <a:pt x="48419" y="2828925"/>
                  </a:cubicBezTo>
                  <a:cubicBezTo>
                    <a:pt x="96838" y="3179762"/>
                    <a:pt x="185738" y="3178969"/>
                    <a:pt x="315119" y="3243263"/>
                  </a:cubicBezTo>
                  <a:cubicBezTo>
                    <a:pt x="444500" y="3307557"/>
                    <a:pt x="719137" y="3246438"/>
                    <a:pt x="824706" y="3214688"/>
                  </a:cubicBezTo>
                  <a:cubicBezTo>
                    <a:pt x="930275" y="3182938"/>
                    <a:pt x="927100" y="3137694"/>
                    <a:pt x="948531" y="3052763"/>
                  </a:cubicBezTo>
                  <a:cubicBezTo>
                    <a:pt x="969962" y="2967832"/>
                    <a:pt x="949325" y="3036094"/>
                    <a:pt x="953294" y="2705100"/>
                  </a:cubicBezTo>
                  <a:cubicBezTo>
                    <a:pt x="957263" y="2374106"/>
                    <a:pt x="964803" y="1720453"/>
                    <a:pt x="972344" y="106680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47"/>
          <p:cNvGrpSpPr>
            <a:grpSpLocks/>
          </p:cNvGrpSpPr>
          <p:nvPr/>
        </p:nvGrpSpPr>
        <p:grpSpPr bwMode="auto">
          <a:xfrm>
            <a:off x="4702993" y="1195790"/>
            <a:ext cx="382588" cy="2671762"/>
            <a:chOff x="3012834" y="1264445"/>
            <a:chExt cx="383381" cy="2671762"/>
          </a:xfrm>
        </p:grpSpPr>
        <p:sp>
          <p:nvSpPr>
            <p:cNvPr id="21" name="Полилиния 20"/>
            <p:cNvSpPr/>
            <p:nvPr/>
          </p:nvSpPr>
          <p:spPr>
            <a:xfrm>
              <a:off x="3012834" y="1266032"/>
              <a:ext cx="144762" cy="2667000"/>
            </a:xfrm>
            <a:custGeom>
              <a:avLst/>
              <a:gdLst>
                <a:gd name="connsiteX0" fmla="*/ 144463 w 144463"/>
                <a:gd name="connsiteY0" fmla="*/ 2667000 h 2667000"/>
                <a:gd name="connsiteX1" fmla="*/ 73025 w 144463"/>
                <a:gd name="connsiteY1" fmla="*/ 2466975 h 2667000"/>
                <a:gd name="connsiteX2" fmla="*/ 30163 w 144463"/>
                <a:gd name="connsiteY2" fmla="*/ 2305050 h 2667000"/>
                <a:gd name="connsiteX3" fmla="*/ 20638 w 144463"/>
                <a:gd name="connsiteY3" fmla="*/ 1585913 h 2667000"/>
                <a:gd name="connsiteX4" fmla="*/ 1588 w 144463"/>
                <a:gd name="connsiteY4" fmla="*/ 433388 h 2667000"/>
                <a:gd name="connsiteX5" fmla="*/ 11113 w 144463"/>
                <a:gd name="connsiteY5" fmla="*/ 61913 h 2667000"/>
                <a:gd name="connsiteX6" fmla="*/ 20638 w 144463"/>
                <a:gd name="connsiteY6" fmla="*/ 61913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63" h="2667000">
                  <a:moveTo>
                    <a:pt x="144463" y="2667000"/>
                  </a:moveTo>
                  <a:cubicBezTo>
                    <a:pt x="118269" y="2597150"/>
                    <a:pt x="92075" y="2527300"/>
                    <a:pt x="73025" y="2466975"/>
                  </a:cubicBezTo>
                  <a:cubicBezTo>
                    <a:pt x="53975" y="2406650"/>
                    <a:pt x="38894" y="2451894"/>
                    <a:pt x="30163" y="2305050"/>
                  </a:cubicBezTo>
                  <a:cubicBezTo>
                    <a:pt x="21432" y="2158206"/>
                    <a:pt x="25401" y="1897857"/>
                    <a:pt x="20638" y="1585913"/>
                  </a:cubicBezTo>
                  <a:cubicBezTo>
                    <a:pt x="15876" y="1273969"/>
                    <a:pt x="3176" y="687388"/>
                    <a:pt x="1588" y="433388"/>
                  </a:cubicBezTo>
                  <a:cubicBezTo>
                    <a:pt x="0" y="179388"/>
                    <a:pt x="7938" y="123826"/>
                    <a:pt x="11113" y="61913"/>
                  </a:cubicBezTo>
                  <a:cubicBezTo>
                    <a:pt x="14288" y="0"/>
                    <a:pt x="20638" y="61913"/>
                    <a:pt x="20638" y="61913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289632" y="1264445"/>
              <a:ext cx="106583" cy="2671762"/>
            </a:xfrm>
            <a:custGeom>
              <a:avLst/>
              <a:gdLst>
                <a:gd name="connsiteX0" fmla="*/ 0 w 101599"/>
                <a:gd name="connsiteY0" fmla="*/ 2621756 h 2651125"/>
                <a:gd name="connsiteX1" fmla="*/ 80962 w 101599"/>
                <a:gd name="connsiteY1" fmla="*/ 2412206 h 2651125"/>
                <a:gd name="connsiteX2" fmla="*/ 100012 w 101599"/>
                <a:gd name="connsiteY2" fmla="*/ 2312194 h 2651125"/>
                <a:gd name="connsiteX3" fmla="*/ 90487 w 101599"/>
                <a:gd name="connsiteY3" fmla="*/ 378619 h 2651125"/>
                <a:gd name="connsiteX4" fmla="*/ 95250 w 101599"/>
                <a:gd name="connsiteY4" fmla="*/ 40481 h 2651125"/>
                <a:gd name="connsiteX0" fmla="*/ 0 w 96043"/>
                <a:gd name="connsiteY0" fmla="*/ 2621756 h 2786062"/>
                <a:gd name="connsiteX1" fmla="*/ 80962 w 96043"/>
                <a:gd name="connsiteY1" fmla="*/ 2412206 h 2786062"/>
                <a:gd name="connsiteX2" fmla="*/ 90487 w 96043"/>
                <a:gd name="connsiteY2" fmla="*/ 378619 h 2786062"/>
                <a:gd name="connsiteX3" fmla="*/ 95250 w 96043"/>
                <a:gd name="connsiteY3" fmla="*/ 40481 h 2786062"/>
                <a:gd name="connsiteX0" fmla="*/ 10319 w 106362"/>
                <a:gd name="connsiteY0" fmla="*/ 2621756 h 2671762"/>
                <a:gd name="connsiteX1" fmla="*/ 91281 w 106362"/>
                <a:gd name="connsiteY1" fmla="*/ 2412206 h 2671762"/>
                <a:gd name="connsiteX2" fmla="*/ 100806 w 106362"/>
                <a:gd name="connsiteY2" fmla="*/ 378619 h 2671762"/>
                <a:gd name="connsiteX3" fmla="*/ 105569 w 106362"/>
                <a:gd name="connsiteY3" fmla="*/ 40481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2" h="2671762">
                  <a:moveTo>
                    <a:pt x="10319" y="2621756"/>
                  </a:moveTo>
                  <a:cubicBezTo>
                    <a:pt x="42465" y="2542778"/>
                    <a:pt x="0" y="2671762"/>
                    <a:pt x="91281" y="2412206"/>
                  </a:cubicBezTo>
                  <a:cubicBezTo>
                    <a:pt x="106362" y="2038350"/>
                    <a:pt x="98425" y="773906"/>
                    <a:pt x="100806" y="378619"/>
                  </a:cubicBezTo>
                  <a:cubicBezTo>
                    <a:pt x="100012" y="0"/>
                    <a:pt x="102790" y="20240"/>
                    <a:pt x="105569" y="4048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48"/>
          <p:cNvGrpSpPr>
            <a:grpSpLocks/>
          </p:cNvGrpSpPr>
          <p:nvPr/>
        </p:nvGrpSpPr>
        <p:grpSpPr bwMode="auto">
          <a:xfrm>
            <a:off x="4709343" y="760815"/>
            <a:ext cx="1843088" cy="614362"/>
            <a:chOff x="3019184" y="830839"/>
            <a:chExt cx="1843377" cy="614218"/>
          </a:xfrm>
        </p:grpSpPr>
        <p:sp>
          <p:nvSpPr>
            <p:cNvPr id="24" name="Полилиния 23"/>
            <p:cNvSpPr/>
            <p:nvPr/>
          </p:nvSpPr>
          <p:spPr>
            <a:xfrm>
              <a:off x="3019184" y="830839"/>
              <a:ext cx="1843377" cy="460267"/>
            </a:xfrm>
            <a:custGeom>
              <a:avLst/>
              <a:gdLst>
                <a:gd name="connsiteX0" fmla="*/ 0 w 1243013"/>
                <a:gd name="connsiteY0" fmla="*/ 408782 h 408782"/>
                <a:gd name="connsiteX1" fmla="*/ 47625 w 1243013"/>
                <a:gd name="connsiteY1" fmla="*/ 194469 h 408782"/>
                <a:gd name="connsiteX2" fmla="*/ 228600 w 1243013"/>
                <a:gd name="connsiteY2" fmla="*/ 42069 h 408782"/>
                <a:gd name="connsiteX3" fmla="*/ 433388 w 1243013"/>
                <a:gd name="connsiteY3" fmla="*/ 70644 h 408782"/>
                <a:gd name="connsiteX4" fmla="*/ 609600 w 1243013"/>
                <a:gd name="connsiteY4" fmla="*/ 170657 h 408782"/>
                <a:gd name="connsiteX5" fmla="*/ 695325 w 1243013"/>
                <a:gd name="connsiteY5" fmla="*/ 189707 h 408782"/>
                <a:gd name="connsiteX6" fmla="*/ 790575 w 1243013"/>
                <a:gd name="connsiteY6" fmla="*/ 137319 h 408782"/>
                <a:gd name="connsiteX7" fmla="*/ 885825 w 1243013"/>
                <a:gd name="connsiteY7" fmla="*/ 37307 h 408782"/>
                <a:gd name="connsiteX8" fmla="*/ 1009650 w 1243013"/>
                <a:gd name="connsiteY8" fmla="*/ 3969 h 408782"/>
                <a:gd name="connsiteX9" fmla="*/ 1147763 w 1243013"/>
                <a:gd name="connsiteY9" fmla="*/ 61119 h 408782"/>
                <a:gd name="connsiteX10" fmla="*/ 1243013 w 1243013"/>
                <a:gd name="connsiteY10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843377 w 1843377"/>
                <a:gd name="connsiteY10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599045 w 1843377"/>
                <a:gd name="connsiteY10" fmla="*/ 78726 h 408782"/>
                <a:gd name="connsiteX11" fmla="*/ 1843377 w 1843377"/>
                <a:gd name="connsiteY11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358900 w 1843377"/>
                <a:gd name="connsiteY10" fmla="*/ 69489 h 408782"/>
                <a:gd name="connsiteX11" fmla="*/ 1599045 w 1843377"/>
                <a:gd name="connsiteY11" fmla="*/ 78726 h 408782"/>
                <a:gd name="connsiteX12" fmla="*/ 1843377 w 1843377"/>
                <a:gd name="connsiteY12" fmla="*/ 118269 h 408782"/>
                <a:gd name="connsiteX0" fmla="*/ 0 w 1843377"/>
                <a:gd name="connsiteY0" fmla="*/ 456719 h 456719"/>
                <a:gd name="connsiteX1" fmla="*/ 47625 w 1843377"/>
                <a:gd name="connsiteY1" fmla="*/ 242406 h 456719"/>
                <a:gd name="connsiteX2" fmla="*/ 228600 w 1843377"/>
                <a:gd name="connsiteY2" fmla="*/ 90006 h 456719"/>
                <a:gd name="connsiteX3" fmla="*/ 433388 w 1843377"/>
                <a:gd name="connsiteY3" fmla="*/ 118581 h 456719"/>
                <a:gd name="connsiteX4" fmla="*/ 609600 w 1843377"/>
                <a:gd name="connsiteY4" fmla="*/ 218594 h 456719"/>
                <a:gd name="connsiteX5" fmla="*/ 695325 w 1843377"/>
                <a:gd name="connsiteY5" fmla="*/ 237644 h 456719"/>
                <a:gd name="connsiteX6" fmla="*/ 790575 w 1843377"/>
                <a:gd name="connsiteY6" fmla="*/ 185256 h 456719"/>
                <a:gd name="connsiteX7" fmla="*/ 885825 w 1843377"/>
                <a:gd name="connsiteY7" fmla="*/ 85244 h 456719"/>
                <a:gd name="connsiteX8" fmla="*/ 1009650 w 1843377"/>
                <a:gd name="connsiteY8" fmla="*/ 51906 h 456719"/>
                <a:gd name="connsiteX9" fmla="*/ 1147763 w 1843377"/>
                <a:gd name="connsiteY9" fmla="*/ 109056 h 456719"/>
                <a:gd name="connsiteX10" fmla="*/ 1358900 w 1843377"/>
                <a:gd name="connsiteY10" fmla="*/ 117426 h 456719"/>
                <a:gd name="connsiteX11" fmla="*/ 1599045 w 1843377"/>
                <a:gd name="connsiteY11" fmla="*/ 126663 h 456719"/>
                <a:gd name="connsiteX12" fmla="*/ 1608282 w 1843377"/>
                <a:gd name="connsiteY12" fmla="*/ 6590 h 456719"/>
                <a:gd name="connsiteX13" fmla="*/ 1843377 w 1843377"/>
                <a:gd name="connsiteY13" fmla="*/ 166206 h 456719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120505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120505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6719 h 456719"/>
                <a:gd name="connsiteX1" fmla="*/ 47625 w 1843377"/>
                <a:gd name="connsiteY1" fmla="*/ 242406 h 456719"/>
                <a:gd name="connsiteX2" fmla="*/ 228600 w 1843377"/>
                <a:gd name="connsiteY2" fmla="*/ 90006 h 456719"/>
                <a:gd name="connsiteX3" fmla="*/ 433388 w 1843377"/>
                <a:gd name="connsiteY3" fmla="*/ 118581 h 456719"/>
                <a:gd name="connsiteX4" fmla="*/ 609600 w 1843377"/>
                <a:gd name="connsiteY4" fmla="*/ 218594 h 456719"/>
                <a:gd name="connsiteX5" fmla="*/ 695325 w 1843377"/>
                <a:gd name="connsiteY5" fmla="*/ 237644 h 456719"/>
                <a:gd name="connsiteX6" fmla="*/ 790575 w 1843377"/>
                <a:gd name="connsiteY6" fmla="*/ 185256 h 456719"/>
                <a:gd name="connsiteX7" fmla="*/ 885825 w 1843377"/>
                <a:gd name="connsiteY7" fmla="*/ 85244 h 456719"/>
                <a:gd name="connsiteX8" fmla="*/ 1009650 w 1843377"/>
                <a:gd name="connsiteY8" fmla="*/ 51906 h 456719"/>
                <a:gd name="connsiteX9" fmla="*/ 1147763 w 1843377"/>
                <a:gd name="connsiteY9" fmla="*/ 109056 h 456719"/>
                <a:gd name="connsiteX10" fmla="*/ 1211118 w 1843377"/>
                <a:gd name="connsiteY10" fmla="*/ 228262 h 456719"/>
                <a:gd name="connsiteX11" fmla="*/ 1774536 w 1843377"/>
                <a:gd name="connsiteY11" fmla="*/ 403755 h 456719"/>
                <a:gd name="connsiteX12" fmla="*/ 1377373 w 1843377"/>
                <a:gd name="connsiteY12" fmla="*/ 126663 h 456719"/>
                <a:gd name="connsiteX13" fmla="*/ 1608282 w 1843377"/>
                <a:gd name="connsiteY13" fmla="*/ 6590 h 456719"/>
                <a:gd name="connsiteX14" fmla="*/ 1843377 w 1843377"/>
                <a:gd name="connsiteY14" fmla="*/ 166206 h 456719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34391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377373 w 1865360"/>
                <a:gd name="connsiteY13" fmla="*/ 129742 h 459798"/>
                <a:gd name="connsiteX14" fmla="*/ 1534391 w 1865360"/>
                <a:gd name="connsiteY14" fmla="*/ 111270 h 459798"/>
                <a:gd name="connsiteX15" fmla="*/ 1608282 w 1865360"/>
                <a:gd name="connsiteY15" fmla="*/ 9669 h 459798"/>
                <a:gd name="connsiteX16" fmla="*/ 1843377 w 1865360"/>
                <a:gd name="connsiteY16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469735 w 1865360"/>
                <a:gd name="connsiteY13" fmla="*/ 369888 h 459798"/>
                <a:gd name="connsiteX14" fmla="*/ 1377373 w 1865360"/>
                <a:gd name="connsiteY14" fmla="*/ 129742 h 459798"/>
                <a:gd name="connsiteX15" fmla="*/ 1534391 w 1865360"/>
                <a:gd name="connsiteY15" fmla="*/ 111270 h 459798"/>
                <a:gd name="connsiteX16" fmla="*/ 1608282 w 1865360"/>
                <a:gd name="connsiteY16" fmla="*/ 9669 h 459798"/>
                <a:gd name="connsiteX17" fmla="*/ 1843377 w 1865360"/>
                <a:gd name="connsiteY17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377373 w 1865360"/>
                <a:gd name="connsiteY13" fmla="*/ 129742 h 459798"/>
                <a:gd name="connsiteX14" fmla="*/ 1534391 w 1865360"/>
                <a:gd name="connsiteY14" fmla="*/ 111270 h 459798"/>
                <a:gd name="connsiteX15" fmla="*/ 1608282 w 1865360"/>
                <a:gd name="connsiteY15" fmla="*/ 9669 h 459798"/>
                <a:gd name="connsiteX16" fmla="*/ 1843377 w 1865360"/>
                <a:gd name="connsiteY16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397597 h 459798"/>
                <a:gd name="connsiteX12" fmla="*/ 1377373 w 1843377"/>
                <a:gd name="connsiteY12" fmla="*/ 129742 h 459798"/>
                <a:gd name="connsiteX13" fmla="*/ 1534391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397597 h 459798"/>
                <a:gd name="connsiteX12" fmla="*/ 1534391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286761 h 459798"/>
                <a:gd name="connsiteX12" fmla="*/ 1534391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377" h="459798">
                  <a:moveTo>
                    <a:pt x="0" y="459798"/>
                  </a:moveTo>
                  <a:cubicBezTo>
                    <a:pt x="4762" y="383201"/>
                    <a:pt x="9525" y="306604"/>
                    <a:pt x="47625" y="245485"/>
                  </a:cubicBezTo>
                  <a:cubicBezTo>
                    <a:pt x="85725" y="184366"/>
                    <a:pt x="164306" y="113722"/>
                    <a:pt x="228600" y="93085"/>
                  </a:cubicBezTo>
                  <a:cubicBezTo>
                    <a:pt x="292894" y="72448"/>
                    <a:pt x="369888" y="100229"/>
                    <a:pt x="433388" y="121660"/>
                  </a:cubicBezTo>
                  <a:cubicBezTo>
                    <a:pt x="496888" y="143091"/>
                    <a:pt x="565944" y="201829"/>
                    <a:pt x="609600" y="221673"/>
                  </a:cubicBezTo>
                  <a:cubicBezTo>
                    <a:pt x="653256" y="241517"/>
                    <a:pt x="665163" y="246279"/>
                    <a:pt x="695325" y="240723"/>
                  </a:cubicBezTo>
                  <a:cubicBezTo>
                    <a:pt x="725487" y="235167"/>
                    <a:pt x="758825" y="213735"/>
                    <a:pt x="790575" y="188335"/>
                  </a:cubicBezTo>
                  <a:cubicBezTo>
                    <a:pt x="822325" y="162935"/>
                    <a:pt x="849313" y="110548"/>
                    <a:pt x="885825" y="88323"/>
                  </a:cubicBezTo>
                  <a:cubicBezTo>
                    <a:pt x="922337" y="66098"/>
                    <a:pt x="965994" y="51016"/>
                    <a:pt x="1009650" y="54985"/>
                  </a:cubicBezTo>
                  <a:cubicBezTo>
                    <a:pt x="1053306" y="58954"/>
                    <a:pt x="1114185" y="82742"/>
                    <a:pt x="1147763" y="112135"/>
                  </a:cubicBezTo>
                  <a:cubicBezTo>
                    <a:pt x="1181341" y="141528"/>
                    <a:pt x="1152838" y="108334"/>
                    <a:pt x="1211118" y="231341"/>
                  </a:cubicBezTo>
                  <a:cubicBezTo>
                    <a:pt x="1266320" y="278918"/>
                    <a:pt x="1425094" y="306773"/>
                    <a:pt x="1478973" y="286761"/>
                  </a:cubicBezTo>
                  <a:cubicBezTo>
                    <a:pt x="1532852" y="266749"/>
                    <a:pt x="1512840" y="175925"/>
                    <a:pt x="1534391" y="111270"/>
                  </a:cubicBezTo>
                  <a:cubicBezTo>
                    <a:pt x="1572876" y="91258"/>
                    <a:pt x="1530615" y="0"/>
                    <a:pt x="1608282" y="9669"/>
                  </a:cubicBezTo>
                  <a:cubicBezTo>
                    <a:pt x="1661319" y="19338"/>
                    <a:pt x="1804195" y="161155"/>
                    <a:pt x="1843377" y="16928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405007" y="1224447"/>
              <a:ext cx="1276550" cy="220610"/>
            </a:xfrm>
            <a:custGeom>
              <a:avLst/>
              <a:gdLst>
                <a:gd name="connsiteX0" fmla="*/ 0 w 676275"/>
                <a:gd name="connsiteY0" fmla="*/ 119062 h 192087"/>
                <a:gd name="connsiteX1" fmla="*/ 57150 w 676275"/>
                <a:gd name="connsiteY1" fmla="*/ 109537 h 192087"/>
                <a:gd name="connsiteX2" fmla="*/ 200025 w 676275"/>
                <a:gd name="connsiteY2" fmla="*/ 157162 h 192087"/>
                <a:gd name="connsiteX3" fmla="*/ 342900 w 676275"/>
                <a:gd name="connsiteY3" fmla="*/ 176212 h 192087"/>
                <a:gd name="connsiteX4" fmla="*/ 495300 w 676275"/>
                <a:gd name="connsiteY4" fmla="*/ 61912 h 192087"/>
                <a:gd name="connsiteX5" fmla="*/ 604837 w 676275"/>
                <a:gd name="connsiteY5" fmla="*/ 14287 h 192087"/>
                <a:gd name="connsiteX6" fmla="*/ 676275 w 676275"/>
                <a:gd name="connsiteY6" fmla="*/ 147637 h 192087"/>
                <a:gd name="connsiteX0" fmla="*/ 0 w 1276638"/>
                <a:gd name="connsiteY0" fmla="*/ 119063 h 192088"/>
                <a:gd name="connsiteX1" fmla="*/ 57150 w 1276638"/>
                <a:gd name="connsiteY1" fmla="*/ 109538 h 192088"/>
                <a:gd name="connsiteX2" fmla="*/ 200025 w 1276638"/>
                <a:gd name="connsiteY2" fmla="*/ 157163 h 192088"/>
                <a:gd name="connsiteX3" fmla="*/ 342900 w 1276638"/>
                <a:gd name="connsiteY3" fmla="*/ 176213 h 192088"/>
                <a:gd name="connsiteX4" fmla="*/ 495300 w 1276638"/>
                <a:gd name="connsiteY4" fmla="*/ 61913 h 192088"/>
                <a:gd name="connsiteX5" fmla="*/ 604837 w 1276638"/>
                <a:gd name="connsiteY5" fmla="*/ 14288 h 192088"/>
                <a:gd name="connsiteX6" fmla="*/ 1276638 w 1276638"/>
                <a:gd name="connsiteY6" fmla="*/ 147638 h 192088"/>
                <a:gd name="connsiteX0" fmla="*/ 0 w 1276638"/>
                <a:gd name="connsiteY0" fmla="*/ 70187 h 219845"/>
                <a:gd name="connsiteX1" fmla="*/ 57150 w 1276638"/>
                <a:gd name="connsiteY1" fmla="*/ 60662 h 219845"/>
                <a:gd name="connsiteX2" fmla="*/ 200025 w 1276638"/>
                <a:gd name="connsiteY2" fmla="*/ 108287 h 219845"/>
                <a:gd name="connsiteX3" fmla="*/ 342900 w 1276638"/>
                <a:gd name="connsiteY3" fmla="*/ 127337 h 219845"/>
                <a:gd name="connsiteX4" fmla="*/ 495300 w 1276638"/>
                <a:gd name="connsiteY4" fmla="*/ 13037 h 219845"/>
                <a:gd name="connsiteX5" fmla="*/ 872691 w 1276638"/>
                <a:gd name="connsiteY5" fmla="*/ 205557 h 219845"/>
                <a:gd name="connsiteX6" fmla="*/ 1276638 w 1276638"/>
                <a:gd name="connsiteY6" fmla="*/ 98762 h 219845"/>
                <a:gd name="connsiteX0" fmla="*/ 0 w 1276638"/>
                <a:gd name="connsiteY0" fmla="*/ 70187 h 219845"/>
                <a:gd name="connsiteX1" fmla="*/ 57150 w 1276638"/>
                <a:gd name="connsiteY1" fmla="*/ 60662 h 219845"/>
                <a:gd name="connsiteX2" fmla="*/ 200025 w 1276638"/>
                <a:gd name="connsiteY2" fmla="*/ 108287 h 219845"/>
                <a:gd name="connsiteX3" fmla="*/ 342900 w 1276638"/>
                <a:gd name="connsiteY3" fmla="*/ 127337 h 219845"/>
                <a:gd name="connsiteX4" fmla="*/ 495300 w 1276638"/>
                <a:gd name="connsiteY4" fmla="*/ 13037 h 219845"/>
                <a:gd name="connsiteX5" fmla="*/ 872691 w 1276638"/>
                <a:gd name="connsiteY5" fmla="*/ 205557 h 219845"/>
                <a:gd name="connsiteX6" fmla="*/ 1276638 w 1276638"/>
                <a:gd name="connsiteY6" fmla="*/ 98762 h 219845"/>
                <a:gd name="connsiteX0" fmla="*/ 0 w 1276638"/>
                <a:gd name="connsiteY0" fmla="*/ 70187 h 219844"/>
                <a:gd name="connsiteX1" fmla="*/ 57150 w 1276638"/>
                <a:gd name="connsiteY1" fmla="*/ 60662 h 219844"/>
                <a:gd name="connsiteX2" fmla="*/ 200025 w 1276638"/>
                <a:gd name="connsiteY2" fmla="*/ 108287 h 219844"/>
                <a:gd name="connsiteX3" fmla="*/ 342900 w 1276638"/>
                <a:gd name="connsiteY3" fmla="*/ 127337 h 219844"/>
                <a:gd name="connsiteX4" fmla="*/ 661555 w 1276638"/>
                <a:gd name="connsiteY4" fmla="*/ 13037 h 219844"/>
                <a:gd name="connsiteX5" fmla="*/ 872691 w 1276638"/>
                <a:gd name="connsiteY5" fmla="*/ 205557 h 219844"/>
                <a:gd name="connsiteX6" fmla="*/ 1276638 w 1276638"/>
                <a:gd name="connsiteY6" fmla="*/ 98762 h 2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638" h="219844">
                  <a:moveTo>
                    <a:pt x="0" y="70187"/>
                  </a:moveTo>
                  <a:cubicBezTo>
                    <a:pt x="11906" y="62249"/>
                    <a:pt x="23813" y="54312"/>
                    <a:pt x="57150" y="60662"/>
                  </a:cubicBezTo>
                  <a:cubicBezTo>
                    <a:pt x="90488" y="67012"/>
                    <a:pt x="152400" y="97175"/>
                    <a:pt x="200025" y="108287"/>
                  </a:cubicBezTo>
                  <a:cubicBezTo>
                    <a:pt x="247650" y="119399"/>
                    <a:pt x="265978" y="143212"/>
                    <a:pt x="342900" y="127337"/>
                  </a:cubicBezTo>
                  <a:cubicBezTo>
                    <a:pt x="419822" y="111462"/>
                    <a:pt x="573257" y="0"/>
                    <a:pt x="661555" y="13037"/>
                  </a:cubicBezTo>
                  <a:cubicBezTo>
                    <a:pt x="749854" y="26074"/>
                    <a:pt x="770177" y="191270"/>
                    <a:pt x="872691" y="205557"/>
                  </a:cubicBezTo>
                  <a:cubicBezTo>
                    <a:pt x="975205" y="219844"/>
                    <a:pt x="1256000" y="39230"/>
                    <a:pt x="1276638" y="98762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6" name="Группа 28"/>
          <p:cNvGrpSpPr>
            <a:grpSpLocks/>
          </p:cNvGrpSpPr>
          <p:nvPr/>
        </p:nvGrpSpPr>
        <p:grpSpPr bwMode="auto">
          <a:xfrm>
            <a:off x="5957118" y="752877"/>
            <a:ext cx="1033463" cy="5395913"/>
            <a:chOff x="4894580" y="822960"/>
            <a:chExt cx="1033780" cy="5394960"/>
          </a:xfrm>
        </p:grpSpPr>
        <p:sp>
          <p:nvSpPr>
            <p:cNvPr id="27" name="Полилиния 26"/>
            <p:cNvSpPr/>
            <p:nvPr/>
          </p:nvSpPr>
          <p:spPr>
            <a:xfrm>
              <a:off x="4894580" y="822960"/>
              <a:ext cx="1033780" cy="5394960"/>
            </a:xfrm>
            <a:custGeom>
              <a:avLst/>
              <a:gdLst>
                <a:gd name="connsiteX0" fmla="*/ 568960 w 1033780"/>
                <a:gd name="connsiteY0" fmla="*/ 175260 h 5394960"/>
                <a:gd name="connsiteX1" fmla="*/ 637540 w 1033780"/>
                <a:gd name="connsiteY1" fmla="*/ 190500 h 5394960"/>
                <a:gd name="connsiteX2" fmla="*/ 690880 w 1033780"/>
                <a:gd name="connsiteY2" fmla="*/ 129540 h 5394960"/>
                <a:gd name="connsiteX3" fmla="*/ 767080 w 1033780"/>
                <a:gd name="connsiteY3" fmla="*/ 53340 h 5394960"/>
                <a:gd name="connsiteX4" fmla="*/ 843280 w 1033780"/>
                <a:gd name="connsiteY4" fmla="*/ 0 h 5394960"/>
                <a:gd name="connsiteX5" fmla="*/ 911860 w 1033780"/>
                <a:gd name="connsiteY5" fmla="*/ 53340 h 5394960"/>
                <a:gd name="connsiteX6" fmla="*/ 980440 w 1033780"/>
                <a:gd name="connsiteY6" fmla="*/ 274320 h 5394960"/>
                <a:gd name="connsiteX7" fmla="*/ 957580 w 1033780"/>
                <a:gd name="connsiteY7" fmla="*/ 335280 h 5394960"/>
                <a:gd name="connsiteX8" fmla="*/ 896620 w 1033780"/>
                <a:gd name="connsiteY8" fmla="*/ 381000 h 5394960"/>
                <a:gd name="connsiteX9" fmla="*/ 881380 w 1033780"/>
                <a:gd name="connsiteY9" fmla="*/ 723900 h 5394960"/>
                <a:gd name="connsiteX10" fmla="*/ 889000 w 1033780"/>
                <a:gd name="connsiteY10" fmla="*/ 3063240 h 5394960"/>
                <a:gd name="connsiteX11" fmla="*/ 881380 w 1033780"/>
                <a:gd name="connsiteY11" fmla="*/ 4328160 h 5394960"/>
                <a:gd name="connsiteX12" fmla="*/ 889000 w 1033780"/>
                <a:gd name="connsiteY12" fmla="*/ 5105400 h 5394960"/>
                <a:gd name="connsiteX13" fmla="*/ 949960 w 1033780"/>
                <a:gd name="connsiteY13" fmla="*/ 5303520 h 5394960"/>
                <a:gd name="connsiteX14" fmla="*/ 1018540 w 1033780"/>
                <a:gd name="connsiteY14" fmla="*/ 5364480 h 5394960"/>
                <a:gd name="connsiteX15" fmla="*/ 995680 w 1033780"/>
                <a:gd name="connsiteY15" fmla="*/ 5387340 h 5394960"/>
                <a:gd name="connsiteX16" fmla="*/ 789940 w 1033780"/>
                <a:gd name="connsiteY16" fmla="*/ 5387340 h 5394960"/>
                <a:gd name="connsiteX17" fmla="*/ 424180 w 1033780"/>
                <a:gd name="connsiteY17" fmla="*/ 5379720 h 5394960"/>
                <a:gd name="connsiteX18" fmla="*/ 203200 w 1033780"/>
                <a:gd name="connsiteY18" fmla="*/ 5387340 h 5394960"/>
                <a:gd name="connsiteX19" fmla="*/ 248920 w 1033780"/>
                <a:gd name="connsiteY19" fmla="*/ 5334000 h 5394960"/>
                <a:gd name="connsiteX20" fmla="*/ 363220 w 1033780"/>
                <a:gd name="connsiteY20" fmla="*/ 5219700 h 5394960"/>
                <a:gd name="connsiteX21" fmla="*/ 424180 w 1033780"/>
                <a:gd name="connsiteY21" fmla="*/ 4914900 h 5394960"/>
                <a:gd name="connsiteX22" fmla="*/ 439420 w 1033780"/>
                <a:gd name="connsiteY22" fmla="*/ 4564380 h 5394960"/>
                <a:gd name="connsiteX23" fmla="*/ 332740 w 1033780"/>
                <a:gd name="connsiteY23" fmla="*/ 4366260 h 5394960"/>
                <a:gd name="connsiteX24" fmla="*/ 96520 w 1033780"/>
                <a:gd name="connsiteY24" fmla="*/ 4160520 h 5394960"/>
                <a:gd name="connsiteX25" fmla="*/ 12700 w 1033780"/>
                <a:gd name="connsiteY25" fmla="*/ 4038600 h 5394960"/>
                <a:gd name="connsiteX26" fmla="*/ 20320 w 1033780"/>
                <a:gd name="connsiteY26" fmla="*/ 3977640 h 5394960"/>
                <a:gd name="connsiteX27" fmla="*/ 66040 w 1033780"/>
                <a:gd name="connsiteY27" fmla="*/ 3817620 h 5394960"/>
                <a:gd name="connsiteX28" fmla="*/ 134620 w 1033780"/>
                <a:gd name="connsiteY28" fmla="*/ 3718560 h 5394960"/>
                <a:gd name="connsiteX29" fmla="*/ 165100 w 1033780"/>
                <a:gd name="connsiteY29" fmla="*/ 3749040 h 5394960"/>
                <a:gd name="connsiteX30" fmla="*/ 264160 w 1033780"/>
                <a:gd name="connsiteY30" fmla="*/ 3878580 h 5394960"/>
                <a:gd name="connsiteX31" fmla="*/ 340360 w 1033780"/>
                <a:gd name="connsiteY31" fmla="*/ 3947160 h 5394960"/>
                <a:gd name="connsiteX32" fmla="*/ 386080 w 1033780"/>
                <a:gd name="connsiteY32" fmla="*/ 3977640 h 5394960"/>
                <a:gd name="connsiteX33" fmla="*/ 401320 w 1033780"/>
                <a:gd name="connsiteY33" fmla="*/ 3931920 h 5394960"/>
                <a:gd name="connsiteX34" fmla="*/ 408940 w 1033780"/>
                <a:gd name="connsiteY34" fmla="*/ 3665220 h 5394960"/>
                <a:gd name="connsiteX35" fmla="*/ 393700 w 1033780"/>
                <a:gd name="connsiteY35" fmla="*/ 2080260 h 5394960"/>
                <a:gd name="connsiteX36" fmla="*/ 393700 w 1033780"/>
                <a:gd name="connsiteY36" fmla="*/ 502920 h 53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3780" h="5394960">
                  <a:moveTo>
                    <a:pt x="568960" y="175260"/>
                  </a:moveTo>
                  <a:cubicBezTo>
                    <a:pt x="593090" y="186690"/>
                    <a:pt x="617220" y="198120"/>
                    <a:pt x="637540" y="190500"/>
                  </a:cubicBezTo>
                  <a:cubicBezTo>
                    <a:pt x="657860" y="182880"/>
                    <a:pt x="669290" y="152400"/>
                    <a:pt x="690880" y="129540"/>
                  </a:cubicBezTo>
                  <a:cubicBezTo>
                    <a:pt x="712470" y="106680"/>
                    <a:pt x="741680" y="74930"/>
                    <a:pt x="767080" y="53340"/>
                  </a:cubicBezTo>
                  <a:cubicBezTo>
                    <a:pt x="792480" y="31750"/>
                    <a:pt x="819150" y="0"/>
                    <a:pt x="843280" y="0"/>
                  </a:cubicBezTo>
                  <a:cubicBezTo>
                    <a:pt x="867410" y="0"/>
                    <a:pt x="889000" y="7620"/>
                    <a:pt x="911860" y="53340"/>
                  </a:cubicBezTo>
                  <a:cubicBezTo>
                    <a:pt x="934720" y="99060"/>
                    <a:pt x="972820" y="227330"/>
                    <a:pt x="980440" y="274320"/>
                  </a:cubicBezTo>
                  <a:cubicBezTo>
                    <a:pt x="988060" y="321310"/>
                    <a:pt x="971550" y="317500"/>
                    <a:pt x="957580" y="335280"/>
                  </a:cubicBezTo>
                  <a:cubicBezTo>
                    <a:pt x="943610" y="353060"/>
                    <a:pt x="909320" y="316230"/>
                    <a:pt x="896620" y="381000"/>
                  </a:cubicBezTo>
                  <a:cubicBezTo>
                    <a:pt x="883920" y="445770"/>
                    <a:pt x="882650" y="276860"/>
                    <a:pt x="881380" y="723900"/>
                  </a:cubicBezTo>
                  <a:cubicBezTo>
                    <a:pt x="880110" y="1170940"/>
                    <a:pt x="889000" y="2462530"/>
                    <a:pt x="889000" y="3063240"/>
                  </a:cubicBezTo>
                  <a:cubicBezTo>
                    <a:pt x="889000" y="3663950"/>
                    <a:pt x="881380" y="3987800"/>
                    <a:pt x="881380" y="4328160"/>
                  </a:cubicBezTo>
                  <a:cubicBezTo>
                    <a:pt x="881380" y="4668520"/>
                    <a:pt x="877570" y="4942840"/>
                    <a:pt x="889000" y="5105400"/>
                  </a:cubicBezTo>
                  <a:cubicBezTo>
                    <a:pt x="900430" y="5267960"/>
                    <a:pt x="928370" y="5260340"/>
                    <a:pt x="949960" y="5303520"/>
                  </a:cubicBezTo>
                  <a:cubicBezTo>
                    <a:pt x="971550" y="5346700"/>
                    <a:pt x="1010920" y="5350510"/>
                    <a:pt x="1018540" y="5364480"/>
                  </a:cubicBezTo>
                  <a:cubicBezTo>
                    <a:pt x="1026160" y="5378450"/>
                    <a:pt x="1033780" y="5383530"/>
                    <a:pt x="995680" y="5387340"/>
                  </a:cubicBezTo>
                  <a:cubicBezTo>
                    <a:pt x="957580" y="5391150"/>
                    <a:pt x="789940" y="5387340"/>
                    <a:pt x="789940" y="5387340"/>
                  </a:cubicBezTo>
                  <a:lnTo>
                    <a:pt x="424180" y="5379720"/>
                  </a:lnTo>
                  <a:cubicBezTo>
                    <a:pt x="326390" y="5379720"/>
                    <a:pt x="232410" y="5394960"/>
                    <a:pt x="203200" y="5387340"/>
                  </a:cubicBezTo>
                  <a:cubicBezTo>
                    <a:pt x="173990" y="5379720"/>
                    <a:pt x="222250" y="5361940"/>
                    <a:pt x="248920" y="5334000"/>
                  </a:cubicBezTo>
                  <a:cubicBezTo>
                    <a:pt x="275590" y="5306060"/>
                    <a:pt x="334010" y="5289550"/>
                    <a:pt x="363220" y="5219700"/>
                  </a:cubicBezTo>
                  <a:cubicBezTo>
                    <a:pt x="392430" y="5149850"/>
                    <a:pt x="411480" y="5024120"/>
                    <a:pt x="424180" y="4914900"/>
                  </a:cubicBezTo>
                  <a:cubicBezTo>
                    <a:pt x="436880" y="4805680"/>
                    <a:pt x="454660" y="4655820"/>
                    <a:pt x="439420" y="4564380"/>
                  </a:cubicBezTo>
                  <a:cubicBezTo>
                    <a:pt x="424180" y="4472940"/>
                    <a:pt x="389890" y="4433570"/>
                    <a:pt x="332740" y="4366260"/>
                  </a:cubicBezTo>
                  <a:cubicBezTo>
                    <a:pt x="275590" y="4298950"/>
                    <a:pt x="149860" y="4215130"/>
                    <a:pt x="96520" y="4160520"/>
                  </a:cubicBezTo>
                  <a:cubicBezTo>
                    <a:pt x="43180" y="4105910"/>
                    <a:pt x="25400" y="4069080"/>
                    <a:pt x="12700" y="4038600"/>
                  </a:cubicBezTo>
                  <a:cubicBezTo>
                    <a:pt x="0" y="4008120"/>
                    <a:pt x="11430" y="4014470"/>
                    <a:pt x="20320" y="3977640"/>
                  </a:cubicBezTo>
                  <a:cubicBezTo>
                    <a:pt x="29210" y="3940810"/>
                    <a:pt x="46990" y="3860800"/>
                    <a:pt x="66040" y="3817620"/>
                  </a:cubicBezTo>
                  <a:cubicBezTo>
                    <a:pt x="85090" y="3774440"/>
                    <a:pt x="118110" y="3729990"/>
                    <a:pt x="134620" y="3718560"/>
                  </a:cubicBezTo>
                  <a:cubicBezTo>
                    <a:pt x="151130" y="3707130"/>
                    <a:pt x="143510" y="3722370"/>
                    <a:pt x="165100" y="3749040"/>
                  </a:cubicBezTo>
                  <a:cubicBezTo>
                    <a:pt x="186690" y="3775710"/>
                    <a:pt x="234950" y="3845560"/>
                    <a:pt x="264160" y="3878580"/>
                  </a:cubicBezTo>
                  <a:cubicBezTo>
                    <a:pt x="293370" y="3911600"/>
                    <a:pt x="320040" y="3930650"/>
                    <a:pt x="340360" y="3947160"/>
                  </a:cubicBezTo>
                  <a:cubicBezTo>
                    <a:pt x="360680" y="3963670"/>
                    <a:pt x="375920" y="3980180"/>
                    <a:pt x="386080" y="3977640"/>
                  </a:cubicBezTo>
                  <a:cubicBezTo>
                    <a:pt x="396240" y="3975100"/>
                    <a:pt x="397510" y="3983990"/>
                    <a:pt x="401320" y="3931920"/>
                  </a:cubicBezTo>
                  <a:cubicBezTo>
                    <a:pt x="405130" y="3879850"/>
                    <a:pt x="410210" y="3973830"/>
                    <a:pt x="408940" y="3665220"/>
                  </a:cubicBezTo>
                  <a:cubicBezTo>
                    <a:pt x="407670" y="3356610"/>
                    <a:pt x="396240" y="2607310"/>
                    <a:pt x="393700" y="2080260"/>
                  </a:cubicBezTo>
                  <a:cubicBezTo>
                    <a:pt x="391160" y="1553210"/>
                    <a:pt x="392430" y="1028065"/>
                    <a:pt x="393700" y="50292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709218" y="838832"/>
              <a:ext cx="134978" cy="311095"/>
            </a:xfrm>
            <a:custGeom>
              <a:avLst/>
              <a:gdLst>
                <a:gd name="connsiteX0" fmla="*/ 6350 w 135890"/>
                <a:gd name="connsiteY0" fmla="*/ 0 h 312420"/>
                <a:gd name="connsiteX1" fmla="*/ 21590 w 135890"/>
                <a:gd name="connsiteY1" fmla="*/ 144780 h 312420"/>
                <a:gd name="connsiteX2" fmla="*/ 135890 w 135890"/>
                <a:gd name="connsiteY2" fmla="*/ 31242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" h="312420">
                  <a:moveTo>
                    <a:pt x="6350" y="0"/>
                  </a:moveTo>
                  <a:cubicBezTo>
                    <a:pt x="3175" y="46355"/>
                    <a:pt x="0" y="92710"/>
                    <a:pt x="21590" y="144780"/>
                  </a:cubicBezTo>
                  <a:cubicBezTo>
                    <a:pt x="43180" y="196850"/>
                    <a:pt x="89535" y="254635"/>
                    <a:pt x="135890" y="31242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923164" y="4594194"/>
              <a:ext cx="128627" cy="298397"/>
            </a:xfrm>
            <a:custGeom>
              <a:avLst/>
              <a:gdLst>
                <a:gd name="connsiteX0" fmla="*/ 129540 w 129540"/>
                <a:gd name="connsiteY0" fmla="*/ 0 h 297180"/>
                <a:gd name="connsiteX1" fmla="*/ 91440 w 129540"/>
                <a:gd name="connsiteY1" fmla="*/ 137160 h 297180"/>
                <a:gd name="connsiteX2" fmla="*/ 68580 w 129540"/>
                <a:gd name="connsiteY2" fmla="*/ 228600 h 297180"/>
                <a:gd name="connsiteX3" fmla="*/ 0 w 129540"/>
                <a:gd name="connsiteY3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" h="297180">
                  <a:moveTo>
                    <a:pt x="129540" y="0"/>
                  </a:moveTo>
                  <a:cubicBezTo>
                    <a:pt x="115570" y="49530"/>
                    <a:pt x="101600" y="99060"/>
                    <a:pt x="91440" y="137160"/>
                  </a:cubicBezTo>
                  <a:cubicBezTo>
                    <a:pt x="81280" y="175260"/>
                    <a:pt x="83820" y="201930"/>
                    <a:pt x="68580" y="228600"/>
                  </a:cubicBezTo>
                  <a:cubicBezTo>
                    <a:pt x="53340" y="255270"/>
                    <a:pt x="26670" y="276225"/>
                    <a:pt x="0" y="29718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92552" y="358815"/>
            <a:ext cx="1850020" cy="6078638"/>
            <a:chOff x="692552" y="358815"/>
            <a:chExt cx="1850020" cy="6078638"/>
          </a:xfrm>
        </p:grpSpPr>
        <p:sp>
          <p:nvSpPr>
            <p:cNvPr id="31" name="Полилиния 30"/>
            <p:cNvSpPr/>
            <p:nvPr/>
          </p:nvSpPr>
          <p:spPr>
            <a:xfrm>
              <a:off x="692552" y="405114"/>
              <a:ext cx="1850020" cy="6032339"/>
            </a:xfrm>
            <a:custGeom>
              <a:avLst/>
              <a:gdLst>
                <a:gd name="connsiteX0" fmla="*/ 1356167 w 1850020"/>
                <a:gd name="connsiteY0" fmla="*/ 983848 h 6032339"/>
                <a:gd name="connsiteX1" fmla="*/ 1298294 w 1850020"/>
                <a:gd name="connsiteY1" fmla="*/ 1203767 h 6032339"/>
                <a:gd name="connsiteX2" fmla="*/ 1645534 w 1850020"/>
                <a:gd name="connsiteY2" fmla="*/ 1886673 h 6032339"/>
                <a:gd name="connsiteX3" fmla="*/ 1738132 w 1850020"/>
                <a:gd name="connsiteY3" fmla="*/ 3252486 h 6032339"/>
                <a:gd name="connsiteX4" fmla="*/ 1842304 w 1850020"/>
                <a:gd name="connsiteY4" fmla="*/ 5382228 h 6032339"/>
                <a:gd name="connsiteX5" fmla="*/ 1691833 w 1850020"/>
                <a:gd name="connsiteY5" fmla="*/ 5914663 h 6032339"/>
                <a:gd name="connsiteX6" fmla="*/ 939478 w 1850020"/>
                <a:gd name="connsiteY6" fmla="*/ 6030410 h 6032339"/>
                <a:gd name="connsiteX7" fmla="*/ 326020 w 1850020"/>
                <a:gd name="connsiteY7" fmla="*/ 5926238 h 6032339"/>
                <a:gd name="connsiteX8" fmla="*/ 175549 w 1850020"/>
                <a:gd name="connsiteY8" fmla="*/ 5393802 h 6032339"/>
                <a:gd name="connsiteX9" fmla="*/ 117676 w 1850020"/>
                <a:gd name="connsiteY9" fmla="*/ 4780344 h 6032339"/>
                <a:gd name="connsiteX10" fmla="*/ 1929 w 1850020"/>
                <a:gd name="connsiteY10" fmla="*/ 2268638 h 6032339"/>
                <a:gd name="connsiteX11" fmla="*/ 129251 w 1850020"/>
                <a:gd name="connsiteY11" fmla="*/ 949124 h 6032339"/>
                <a:gd name="connsiteX12" fmla="*/ 25078 w 1850020"/>
                <a:gd name="connsiteY12" fmla="*/ 0 h 603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020" h="6032339">
                  <a:moveTo>
                    <a:pt x="1356167" y="983848"/>
                  </a:moveTo>
                  <a:cubicBezTo>
                    <a:pt x="1303116" y="1018572"/>
                    <a:pt x="1250066" y="1053296"/>
                    <a:pt x="1298294" y="1203767"/>
                  </a:cubicBezTo>
                  <a:cubicBezTo>
                    <a:pt x="1346522" y="1354238"/>
                    <a:pt x="1572228" y="1545220"/>
                    <a:pt x="1645534" y="1886673"/>
                  </a:cubicBezTo>
                  <a:cubicBezTo>
                    <a:pt x="1718840" y="2228126"/>
                    <a:pt x="1705337" y="2669894"/>
                    <a:pt x="1738132" y="3252486"/>
                  </a:cubicBezTo>
                  <a:cubicBezTo>
                    <a:pt x="1770927" y="3835078"/>
                    <a:pt x="1850020" y="4938532"/>
                    <a:pt x="1842304" y="5382228"/>
                  </a:cubicBezTo>
                  <a:cubicBezTo>
                    <a:pt x="1834588" y="5825924"/>
                    <a:pt x="1842304" y="5806633"/>
                    <a:pt x="1691833" y="5914663"/>
                  </a:cubicBezTo>
                  <a:cubicBezTo>
                    <a:pt x="1541362" y="6022693"/>
                    <a:pt x="1167113" y="6028481"/>
                    <a:pt x="939478" y="6030410"/>
                  </a:cubicBezTo>
                  <a:cubicBezTo>
                    <a:pt x="711843" y="6032339"/>
                    <a:pt x="453341" y="6032339"/>
                    <a:pt x="326020" y="5926238"/>
                  </a:cubicBezTo>
                  <a:cubicBezTo>
                    <a:pt x="198699" y="5820137"/>
                    <a:pt x="210273" y="5584784"/>
                    <a:pt x="175549" y="5393802"/>
                  </a:cubicBezTo>
                  <a:cubicBezTo>
                    <a:pt x="140825" y="5202820"/>
                    <a:pt x="146613" y="5301205"/>
                    <a:pt x="117676" y="4780344"/>
                  </a:cubicBezTo>
                  <a:cubicBezTo>
                    <a:pt x="88739" y="4259483"/>
                    <a:pt x="0" y="2907175"/>
                    <a:pt x="1929" y="2268638"/>
                  </a:cubicBezTo>
                  <a:cubicBezTo>
                    <a:pt x="3858" y="1630101"/>
                    <a:pt x="125393" y="1327230"/>
                    <a:pt x="129251" y="949124"/>
                  </a:cubicBezTo>
                  <a:cubicBezTo>
                    <a:pt x="133109" y="571018"/>
                    <a:pt x="79093" y="285509"/>
                    <a:pt x="25078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808299" y="358815"/>
              <a:ext cx="1562582" cy="5116010"/>
            </a:xfrm>
            <a:custGeom>
              <a:avLst/>
              <a:gdLst>
                <a:gd name="connsiteX0" fmla="*/ 1147823 w 1562582"/>
                <a:gd name="connsiteY0" fmla="*/ 1006998 h 5116010"/>
                <a:gd name="connsiteX1" fmla="*/ 1043650 w 1562582"/>
                <a:gd name="connsiteY1" fmla="*/ 1134319 h 5116010"/>
                <a:gd name="connsiteX2" fmla="*/ 1089949 w 1562582"/>
                <a:gd name="connsiteY2" fmla="*/ 1354238 h 5116010"/>
                <a:gd name="connsiteX3" fmla="*/ 1367742 w 1562582"/>
                <a:gd name="connsiteY3" fmla="*/ 1875099 h 5116010"/>
                <a:gd name="connsiteX4" fmla="*/ 1460339 w 1562582"/>
                <a:gd name="connsiteY4" fmla="*/ 2615879 h 5116010"/>
                <a:gd name="connsiteX5" fmla="*/ 1541362 w 1562582"/>
                <a:gd name="connsiteY5" fmla="*/ 4641448 h 5116010"/>
                <a:gd name="connsiteX6" fmla="*/ 1333017 w 1562582"/>
                <a:gd name="connsiteY6" fmla="*/ 5046562 h 5116010"/>
                <a:gd name="connsiteX7" fmla="*/ 673260 w 1562582"/>
                <a:gd name="connsiteY7" fmla="*/ 5058137 h 5116010"/>
                <a:gd name="connsiteX8" fmla="*/ 268147 w 1562582"/>
                <a:gd name="connsiteY8" fmla="*/ 4896091 h 5116010"/>
                <a:gd name="connsiteX9" fmla="*/ 117676 w 1562582"/>
                <a:gd name="connsiteY9" fmla="*/ 4352081 h 5116010"/>
                <a:gd name="connsiteX10" fmla="*/ 36653 w 1562582"/>
                <a:gd name="connsiteY10" fmla="*/ 2731626 h 5116010"/>
                <a:gd name="connsiteX11" fmla="*/ 13504 w 1562582"/>
                <a:gd name="connsiteY11" fmla="*/ 2048719 h 5116010"/>
                <a:gd name="connsiteX12" fmla="*/ 117676 w 1562582"/>
                <a:gd name="connsiteY12" fmla="*/ 1273215 h 5116010"/>
                <a:gd name="connsiteX13" fmla="*/ 117676 w 1562582"/>
                <a:gd name="connsiteY13" fmla="*/ 694481 h 5116010"/>
                <a:gd name="connsiteX14" fmla="*/ 25078 w 1562582"/>
                <a:gd name="connsiteY14" fmla="*/ 0 h 511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2582" h="5116010">
                  <a:moveTo>
                    <a:pt x="1147823" y="1006998"/>
                  </a:moveTo>
                  <a:cubicBezTo>
                    <a:pt x="1100559" y="1041722"/>
                    <a:pt x="1053296" y="1076446"/>
                    <a:pt x="1043650" y="1134319"/>
                  </a:cubicBezTo>
                  <a:cubicBezTo>
                    <a:pt x="1034004" y="1192192"/>
                    <a:pt x="1035934" y="1230775"/>
                    <a:pt x="1089949" y="1354238"/>
                  </a:cubicBezTo>
                  <a:cubicBezTo>
                    <a:pt x="1143964" y="1477701"/>
                    <a:pt x="1306010" y="1664826"/>
                    <a:pt x="1367742" y="1875099"/>
                  </a:cubicBezTo>
                  <a:cubicBezTo>
                    <a:pt x="1429474" y="2085372"/>
                    <a:pt x="1431402" y="2154821"/>
                    <a:pt x="1460339" y="2615879"/>
                  </a:cubicBezTo>
                  <a:cubicBezTo>
                    <a:pt x="1489276" y="3076937"/>
                    <a:pt x="1562582" y="4236334"/>
                    <a:pt x="1541362" y="4641448"/>
                  </a:cubicBezTo>
                  <a:cubicBezTo>
                    <a:pt x="1520142" y="5046562"/>
                    <a:pt x="1477701" y="4977114"/>
                    <a:pt x="1333017" y="5046562"/>
                  </a:cubicBezTo>
                  <a:cubicBezTo>
                    <a:pt x="1188333" y="5116010"/>
                    <a:pt x="850738" y="5083215"/>
                    <a:pt x="673260" y="5058137"/>
                  </a:cubicBezTo>
                  <a:cubicBezTo>
                    <a:pt x="495782" y="5033059"/>
                    <a:pt x="360744" y="5013767"/>
                    <a:pt x="268147" y="4896091"/>
                  </a:cubicBezTo>
                  <a:cubicBezTo>
                    <a:pt x="175550" y="4778415"/>
                    <a:pt x="156258" y="4712825"/>
                    <a:pt x="117676" y="4352081"/>
                  </a:cubicBezTo>
                  <a:cubicBezTo>
                    <a:pt x="79094" y="3991337"/>
                    <a:pt x="54015" y="3115520"/>
                    <a:pt x="36653" y="2731626"/>
                  </a:cubicBezTo>
                  <a:cubicBezTo>
                    <a:pt x="19291" y="2347732"/>
                    <a:pt x="0" y="2291787"/>
                    <a:pt x="13504" y="2048719"/>
                  </a:cubicBezTo>
                  <a:cubicBezTo>
                    <a:pt x="27008" y="1805651"/>
                    <a:pt x="100314" y="1498921"/>
                    <a:pt x="117676" y="1273215"/>
                  </a:cubicBezTo>
                  <a:cubicBezTo>
                    <a:pt x="135038" y="1047509"/>
                    <a:pt x="133109" y="906683"/>
                    <a:pt x="117676" y="694481"/>
                  </a:cubicBezTo>
                  <a:cubicBezTo>
                    <a:pt x="102243" y="482279"/>
                    <a:pt x="63660" y="241139"/>
                    <a:pt x="25078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978061" y="5415023"/>
              <a:ext cx="1379316" cy="866172"/>
            </a:xfrm>
            <a:custGeom>
              <a:avLst/>
              <a:gdLst>
                <a:gd name="connsiteX0" fmla="*/ 1313726 w 1379316"/>
                <a:gd name="connsiteY0" fmla="*/ 163974 h 866172"/>
                <a:gd name="connsiteX1" fmla="*/ 1336876 w 1379316"/>
                <a:gd name="connsiteY1" fmla="*/ 534364 h 866172"/>
                <a:gd name="connsiteX2" fmla="*/ 1302152 w 1379316"/>
                <a:gd name="connsiteY2" fmla="*/ 731134 h 866172"/>
                <a:gd name="connsiteX3" fmla="*/ 1082233 w 1379316"/>
                <a:gd name="connsiteY3" fmla="*/ 846881 h 866172"/>
                <a:gd name="connsiteX4" fmla="*/ 734992 w 1379316"/>
                <a:gd name="connsiteY4" fmla="*/ 846881 h 866172"/>
                <a:gd name="connsiteX5" fmla="*/ 387752 w 1379316"/>
                <a:gd name="connsiteY5" fmla="*/ 846881 h 866172"/>
                <a:gd name="connsiteX6" fmla="*/ 144683 w 1379316"/>
                <a:gd name="connsiteY6" fmla="*/ 777433 h 866172"/>
                <a:gd name="connsiteX7" fmla="*/ 28936 w 1379316"/>
                <a:gd name="connsiteY7" fmla="*/ 407043 h 866172"/>
                <a:gd name="connsiteX8" fmla="*/ 17362 w 1379316"/>
                <a:gd name="connsiteY8" fmla="*/ 36653 h 866172"/>
                <a:gd name="connsiteX9" fmla="*/ 133109 w 1379316"/>
                <a:gd name="connsiteY9" fmla="*/ 187124 h 866172"/>
                <a:gd name="connsiteX10" fmla="*/ 434050 w 1379316"/>
                <a:gd name="connsiteY10" fmla="*/ 221848 h 866172"/>
                <a:gd name="connsiteX11" fmla="*/ 758142 w 1379316"/>
                <a:gd name="connsiteY11" fmla="*/ 210273 h 866172"/>
                <a:gd name="connsiteX12" fmla="*/ 1116957 w 1379316"/>
                <a:gd name="connsiteY12" fmla="*/ 152400 h 866172"/>
                <a:gd name="connsiteX13" fmla="*/ 1348450 w 1379316"/>
                <a:gd name="connsiteY13" fmla="*/ 59802 h 866172"/>
                <a:gd name="connsiteX14" fmla="*/ 1313726 w 1379316"/>
                <a:gd name="connsiteY14" fmla="*/ 163974 h 86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9316" h="866172">
                  <a:moveTo>
                    <a:pt x="1313726" y="163974"/>
                  </a:moveTo>
                  <a:cubicBezTo>
                    <a:pt x="1311797" y="243068"/>
                    <a:pt x="1338805" y="439837"/>
                    <a:pt x="1336876" y="534364"/>
                  </a:cubicBezTo>
                  <a:cubicBezTo>
                    <a:pt x="1334947" y="628891"/>
                    <a:pt x="1344593" y="679048"/>
                    <a:pt x="1302152" y="731134"/>
                  </a:cubicBezTo>
                  <a:cubicBezTo>
                    <a:pt x="1259712" y="783220"/>
                    <a:pt x="1176760" y="827590"/>
                    <a:pt x="1082233" y="846881"/>
                  </a:cubicBezTo>
                  <a:cubicBezTo>
                    <a:pt x="987706" y="866172"/>
                    <a:pt x="734992" y="846881"/>
                    <a:pt x="734992" y="846881"/>
                  </a:cubicBezTo>
                  <a:cubicBezTo>
                    <a:pt x="619245" y="846881"/>
                    <a:pt x="486137" y="858456"/>
                    <a:pt x="387752" y="846881"/>
                  </a:cubicBezTo>
                  <a:cubicBezTo>
                    <a:pt x="289367" y="835306"/>
                    <a:pt x="204486" y="850739"/>
                    <a:pt x="144683" y="777433"/>
                  </a:cubicBezTo>
                  <a:cubicBezTo>
                    <a:pt x="84880" y="704127"/>
                    <a:pt x="50156" y="530506"/>
                    <a:pt x="28936" y="407043"/>
                  </a:cubicBezTo>
                  <a:cubicBezTo>
                    <a:pt x="7716" y="283580"/>
                    <a:pt x="0" y="73306"/>
                    <a:pt x="17362" y="36653"/>
                  </a:cubicBezTo>
                  <a:cubicBezTo>
                    <a:pt x="34724" y="0"/>
                    <a:pt x="63661" y="156258"/>
                    <a:pt x="133109" y="187124"/>
                  </a:cubicBezTo>
                  <a:cubicBezTo>
                    <a:pt x="202557" y="217990"/>
                    <a:pt x="329878" y="217990"/>
                    <a:pt x="434050" y="221848"/>
                  </a:cubicBezTo>
                  <a:cubicBezTo>
                    <a:pt x="538222" y="225706"/>
                    <a:pt x="644324" y="221848"/>
                    <a:pt x="758142" y="210273"/>
                  </a:cubicBezTo>
                  <a:cubicBezTo>
                    <a:pt x="871960" y="198698"/>
                    <a:pt x="1018572" y="177478"/>
                    <a:pt x="1116957" y="152400"/>
                  </a:cubicBezTo>
                  <a:cubicBezTo>
                    <a:pt x="1215342" y="127322"/>
                    <a:pt x="1317584" y="57873"/>
                    <a:pt x="1348450" y="59802"/>
                  </a:cubicBezTo>
                  <a:cubicBezTo>
                    <a:pt x="1379316" y="61731"/>
                    <a:pt x="1315655" y="84880"/>
                    <a:pt x="1313726" y="163974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3022920" y="939479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2046" y="1932972"/>
            <a:ext cx="877361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0826" y="3891023"/>
            <a:ext cx="877361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970114" y="1747777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358586" y="1772856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3912243" y="729207"/>
            <a:ext cx="451413" cy="33566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3543782" y="453343"/>
            <a:ext cx="451413" cy="335665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257391" y="396962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863689" y="11916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477249" y="868101"/>
            <a:ext cx="177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Корковое вещество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77249" y="2143245"/>
            <a:ext cx="177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Наружная область мозгового вещество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65674" y="4402238"/>
            <a:ext cx="177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Внутренняя область мозгового вещество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029916" y="2965047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383662" y="2966976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213021" y="2204542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821575" y="2511706"/>
            <a:ext cx="588379" cy="366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3985546" y="3730906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3962397" y="4460110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800</a:t>
            </a: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3935392" y="5212465"/>
            <a:ext cx="960699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1000</a:t>
            </a:r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2639029" y="6034267"/>
            <a:ext cx="1138174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1200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4612508" y="4473615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318073" y="3746339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6121075" y="3782992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3350868" y="4485188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800</a:t>
            </a:r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4683886" y="5170024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800</a:t>
            </a:r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6202098" y="4442748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800</a:t>
            </a: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3127093" y="5225969"/>
            <a:ext cx="960699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1000</a:t>
            </a:r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6198243" y="5252976"/>
            <a:ext cx="960699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1000</a:t>
            </a:r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>
            <a:off x="1136249" y="6244540"/>
            <a:ext cx="1138174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1200</a:t>
            </a:r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3835079" y="5991826"/>
            <a:ext cx="1138174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1200</a:t>
            </a: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6047773" y="5924308"/>
            <a:ext cx="1138174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1200</a:t>
            </a: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6231035" y="2990125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4633728" y="3754055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6217532" y="1807579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76" name="Овал 75"/>
          <p:cNvSpPr/>
          <p:nvPr/>
        </p:nvSpPr>
        <p:spPr>
          <a:xfrm>
            <a:off x="4620225" y="2965048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4575855" y="1774785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6150012" y="976132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4774554" y="943337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1751635" y="1774785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466844" y="1751636"/>
            <a:ext cx="798653" cy="3125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315</a:t>
            </a:r>
            <a:endParaRPr lang="ru-RU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 rot="10800000" flipV="1">
            <a:off x="3275636" y="4980973"/>
            <a:ext cx="536295" cy="771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791264" y="4776051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4942390" y="2465408"/>
            <a:ext cx="544010" cy="11574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4934674" y="4944319"/>
            <a:ext cx="588379" cy="36656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5173557" y="204249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418555" y="47529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798753" y="24842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92" name="Прямая со стрелкой 91"/>
          <p:cNvCxnSpPr/>
          <p:nvPr/>
        </p:nvCxnSpPr>
        <p:spPr>
          <a:xfrm rot="5400000" flipH="1" flipV="1">
            <a:off x="5673524" y="603814"/>
            <a:ext cx="451413" cy="33566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810327" y="2030921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671432" y="5202386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592338" y="3850074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96" name="Прямая со стрелкой 95"/>
          <p:cNvCxnSpPr/>
          <p:nvPr/>
        </p:nvCxnSpPr>
        <p:spPr>
          <a:xfrm rot="10800000">
            <a:off x="5949388" y="2465408"/>
            <a:ext cx="592239" cy="193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0800000">
            <a:off x="6009190" y="4122516"/>
            <a:ext cx="592239" cy="193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10800000">
            <a:off x="5953247" y="5629155"/>
            <a:ext cx="592239" cy="193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0800000" flipV="1">
            <a:off x="5984112" y="2698831"/>
            <a:ext cx="499641" cy="2122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0800000" flipV="1">
            <a:off x="6067064" y="4344365"/>
            <a:ext cx="499641" cy="2122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0800000" flipV="1">
            <a:off x="6057418" y="5816279"/>
            <a:ext cx="499641" cy="2122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 flipV="1">
            <a:off x="6032341" y="1585731"/>
            <a:ext cx="623102" cy="36653"/>
          </a:xfrm>
          <a:prstGeom prst="straightConnector1">
            <a:avLst/>
          </a:prstGeom>
          <a:ln w="5715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650048" y="272733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536229" y="417609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5526583" y="572903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767787" y="2884025"/>
            <a:ext cx="588379" cy="366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1832658" y="4354009"/>
            <a:ext cx="588379" cy="366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804441" y="4471686"/>
            <a:ext cx="588379" cy="366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1776714" y="2828080"/>
            <a:ext cx="588379" cy="366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10800000" flipV="1">
            <a:off x="742709" y="3547642"/>
            <a:ext cx="536295" cy="771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 flipV="1">
            <a:off x="1832659" y="3480122"/>
            <a:ext cx="536295" cy="771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10800000" flipV="1">
            <a:off x="816016" y="4975185"/>
            <a:ext cx="536295" cy="771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rot="10800000" flipV="1">
            <a:off x="1894390" y="4919241"/>
            <a:ext cx="536295" cy="771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367578" y="4752902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1300059" y="3307995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1274818" y="415101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1253597" y="265981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NaCl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6579990" y="138081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5584566" y="143868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40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/>
      <p:bldP spid="89" grpId="0"/>
      <p:bldP spid="90" grpId="0"/>
      <p:bldP spid="91" grpId="0"/>
      <p:bldP spid="93" grpId="0"/>
      <p:bldP spid="94" grpId="0"/>
      <p:bldP spid="95" grpId="0"/>
      <p:bldP spid="105" grpId="0"/>
      <p:bldP spid="106" grpId="0"/>
      <p:bldP spid="107" grpId="0"/>
      <p:bldP spid="116" grpId="0"/>
      <p:bldP spid="117" grpId="0"/>
      <p:bldP spid="118" grpId="0"/>
      <p:bldP spid="119" grpId="0"/>
      <p:bldP spid="122" grpId="0"/>
      <p:bldP spid="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Антидиуретический гормон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3254" y="1600200"/>
            <a:ext cx="54774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Клеточная мембрана избирательно проницаема для веществ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5929330"/>
            <a:ext cx="4286280" cy="5429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Изотоническая среда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57" t="1267" r="64754" b="2310"/>
          <a:stretch>
            <a:fillRect/>
          </a:stretch>
        </p:blipFill>
        <p:spPr bwMode="auto">
          <a:xfrm>
            <a:off x="2887580" y="2704698"/>
            <a:ext cx="3525564" cy="290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1643050"/>
            <a:ext cx="7643866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Проницаема для воды и непроницаема для ионов, имеющих заряд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апля 12"/>
          <p:cNvSpPr/>
          <p:nvPr/>
        </p:nvSpPr>
        <p:spPr>
          <a:xfrm rot="19476083">
            <a:off x="3401165" y="777146"/>
            <a:ext cx="1506589" cy="711441"/>
          </a:xfrm>
          <a:prstGeom prst="teardrop">
            <a:avLst>
              <a:gd name="adj" fmla="val 154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ГИПОФИЗ</a:t>
            </a:r>
            <a:endParaRPr lang="ru-RU" sz="1600" dirty="0"/>
          </a:p>
        </p:txBody>
      </p:sp>
      <p:sp>
        <p:nvSpPr>
          <p:cNvPr id="12" name="Полилиния 11"/>
          <p:cNvSpPr/>
          <p:nvPr/>
        </p:nvSpPr>
        <p:spPr>
          <a:xfrm>
            <a:off x="4525477" y="272716"/>
            <a:ext cx="1023486" cy="699436"/>
          </a:xfrm>
          <a:custGeom>
            <a:avLst/>
            <a:gdLst>
              <a:gd name="connsiteX0" fmla="*/ 980172 w 1023486"/>
              <a:gd name="connsiteY0" fmla="*/ 218172 h 699436"/>
              <a:gd name="connsiteX1" fmla="*/ 364156 w 1023486"/>
              <a:gd name="connsiteY1" fmla="*/ 227798 h 699436"/>
              <a:gd name="connsiteX2" fmla="*/ 210151 w 1023486"/>
              <a:gd name="connsiteY2" fmla="*/ 150796 h 699436"/>
              <a:gd name="connsiteX3" fmla="*/ 142775 w 1023486"/>
              <a:gd name="connsiteY3" fmla="*/ 35292 h 699436"/>
              <a:gd name="connsiteX4" fmla="*/ 17646 w 1023486"/>
              <a:gd name="connsiteY4" fmla="*/ 25667 h 699436"/>
              <a:gd name="connsiteX5" fmla="*/ 36897 w 1023486"/>
              <a:gd name="connsiteY5" fmla="*/ 189297 h 699436"/>
              <a:gd name="connsiteX6" fmla="*/ 94648 w 1023486"/>
              <a:gd name="connsiteY6" fmla="*/ 381802 h 699436"/>
              <a:gd name="connsiteX7" fmla="*/ 56147 w 1023486"/>
              <a:gd name="connsiteY7" fmla="*/ 506930 h 699436"/>
              <a:gd name="connsiteX8" fmla="*/ 94648 w 1023486"/>
              <a:gd name="connsiteY8" fmla="*/ 603183 h 699436"/>
              <a:gd name="connsiteX9" fmla="*/ 152400 w 1023486"/>
              <a:gd name="connsiteY9" fmla="*/ 680185 h 699436"/>
              <a:gd name="connsiteX10" fmla="*/ 248652 w 1023486"/>
              <a:gd name="connsiteY10" fmla="*/ 670560 h 699436"/>
              <a:gd name="connsiteX11" fmla="*/ 267903 w 1023486"/>
              <a:gd name="connsiteY11" fmla="*/ 506930 h 699436"/>
              <a:gd name="connsiteX12" fmla="*/ 316029 w 1023486"/>
              <a:gd name="connsiteY12" fmla="*/ 372177 h 699436"/>
              <a:gd name="connsiteX13" fmla="*/ 547036 w 1023486"/>
              <a:gd name="connsiteY13" fmla="*/ 362551 h 699436"/>
              <a:gd name="connsiteX14" fmla="*/ 951297 w 1023486"/>
              <a:gd name="connsiteY14" fmla="*/ 343301 h 699436"/>
              <a:gd name="connsiteX15" fmla="*/ 980172 w 1023486"/>
              <a:gd name="connsiteY15" fmla="*/ 324050 h 69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3486" h="699436">
                <a:moveTo>
                  <a:pt x="980172" y="218172"/>
                </a:moveTo>
                <a:cubicBezTo>
                  <a:pt x="736332" y="228599"/>
                  <a:pt x="492493" y="239027"/>
                  <a:pt x="364156" y="227798"/>
                </a:cubicBezTo>
                <a:cubicBezTo>
                  <a:pt x="235819" y="216569"/>
                  <a:pt x="247048" y="182880"/>
                  <a:pt x="210151" y="150796"/>
                </a:cubicBezTo>
                <a:cubicBezTo>
                  <a:pt x="173254" y="118712"/>
                  <a:pt x="174859" y="56147"/>
                  <a:pt x="142775" y="35292"/>
                </a:cubicBezTo>
                <a:cubicBezTo>
                  <a:pt x="110691" y="14437"/>
                  <a:pt x="35292" y="0"/>
                  <a:pt x="17646" y="25667"/>
                </a:cubicBezTo>
                <a:cubicBezTo>
                  <a:pt x="0" y="51335"/>
                  <a:pt x="24063" y="129941"/>
                  <a:pt x="36897" y="189297"/>
                </a:cubicBezTo>
                <a:cubicBezTo>
                  <a:pt x="49731" y="248653"/>
                  <a:pt x="91440" y="328863"/>
                  <a:pt x="94648" y="381802"/>
                </a:cubicBezTo>
                <a:cubicBezTo>
                  <a:pt x="97856" y="434741"/>
                  <a:pt x="56147" y="470033"/>
                  <a:pt x="56147" y="506930"/>
                </a:cubicBezTo>
                <a:cubicBezTo>
                  <a:pt x="56147" y="543827"/>
                  <a:pt x="78606" y="574307"/>
                  <a:pt x="94648" y="603183"/>
                </a:cubicBezTo>
                <a:cubicBezTo>
                  <a:pt x="110690" y="632059"/>
                  <a:pt x="126733" y="668956"/>
                  <a:pt x="152400" y="680185"/>
                </a:cubicBezTo>
                <a:cubicBezTo>
                  <a:pt x="178067" y="691414"/>
                  <a:pt x="229402" y="699436"/>
                  <a:pt x="248652" y="670560"/>
                </a:cubicBezTo>
                <a:cubicBezTo>
                  <a:pt x="267902" y="641684"/>
                  <a:pt x="256674" y="556660"/>
                  <a:pt x="267903" y="506930"/>
                </a:cubicBezTo>
                <a:cubicBezTo>
                  <a:pt x="279132" y="457200"/>
                  <a:pt x="269507" y="396240"/>
                  <a:pt x="316029" y="372177"/>
                </a:cubicBezTo>
                <a:cubicBezTo>
                  <a:pt x="362551" y="348114"/>
                  <a:pt x="547036" y="362551"/>
                  <a:pt x="547036" y="362551"/>
                </a:cubicBezTo>
                <a:lnTo>
                  <a:pt x="951297" y="343301"/>
                </a:lnTo>
                <a:cubicBezTo>
                  <a:pt x="1023486" y="336884"/>
                  <a:pt x="980172" y="324050"/>
                  <a:pt x="980172" y="324050"/>
                </a:cubicBezTo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259" y="5428649"/>
            <a:ext cx="191542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Изменения объема плазмы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28573" y="5427045"/>
            <a:ext cx="19154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Изменения осмотического давления плазмы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5459" y="2675823"/>
            <a:ext cx="461665" cy="24617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none" rtlCol="0">
            <a:spAutoFit/>
          </a:bodyPr>
          <a:lstStyle/>
          <a:p>
            <a:r>
              <a:rPr lang="ru-RU" dirty="0" err="1" smtClean="0"/>
              <a:t>Осморецепторы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01051" y="2041176"/>
            <a:ext cx="461665" cy="30925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ru-RU" dirty="0" err="1" smtClean="0"/>
              <a:t>Осморецепторы</a:t>
            </a:r>
            <a:r>
              <a:rPr lang="ru-RU" dirty="0" smtClean="0"/>
              <a:t> гипоталамуса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467149" y="125128"/>
            <a:ext cx="1049154" cy="83739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СОЯ и ПВЯ</a:t>
            </a:r>
            <a:endParaRPr lang="ru-RU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792353" y="1828798"/>
            <a:ext cx="490889" cy="1511167"/>
          </a:xfrm>
          <a:prstGeom prst="flowChartMagneticDisk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Содержимое 4"/>
          <p:cNvGrpSpPr>
            <a:grpSpLocks noGrp="1"/>
          </p:cNvGrpSpPr>
          <p:nvPr>
            <p:ph idx="1"/>
          </p:nvPr>
        </p:nvGrpSpPr>
        <p:grpSpPr>
          <a:xfrm>
            <a:off x="404262" y="1742173"/>
            <a:ext cx="2048899" cy="2546064"/>
            <a:chOff x="228600" y="638175"/>
            <a:chExt cx="5072063" cy="5675313"/>
          </a:xfrm>
        </p:grpSpPr>
        <p:sp>
          <p:nvSpPr>
            <p:cNvPr id="15" name="Полилиния 14"/>
            <p:cNvSpPr/>
            <p:nvPr/>
          </p:nvSpPr>
          <p:spPr>
            <a:xfrm>
              <a:off x="423863" y="638175"/>
              <a:ext cx="860425" cy="1139825"/>
            </a:xfrm>
            <a:custGeom>
              <a:avLst/>
              <a:gdLst>
                <a:gd name="connsiteX0" fmla="*/ 789709 w 865139"/>
                <a:gd name="connsiteY0" fmla="*/ 266315 h 1139151"/>
                <a:gd name="connsiteX1" fmla="*/ 678873 w 865139"/>
                <a:gd name="connsiteY1" fmla="*/ 109296 h 1139151"/>
                <a:gd name="connsiteX2" fmla="*/ 558800 w 865139"/>
                <a:gd name="connsiteY2" fmla="*/ 35406 h 1139151"/>
                <a:gd name="connsiteX3" fmla="*/ 355600 w 865139"/>
                <a:gd name="connsiteY3" fmla="*/ 16933 h 1139151"/>
                <a:gd name="connsiteX4" fmla="*/ 152400 w 865139"/>
                <a:gd name="connsiteY4" fmla="*/ 137006 h 1139151"/>
                <a:gd name="connsiteX5" fmla="*/ 41564 w 865139"/>
                <a:gd name="connsiteY5" fmla="*/ 284787 h 1139151"/>
                <a:gd name="connsiteX6" fmla="*/ 23091 w 865139"/>
                <a:gd name="connsiteY6" fmla="*/ 358678 h 1139151"/>
                <a:gd name="connsiteX7" fmla="*/ 32327 w 865139"/>
                <a:gd name="connsiteY7" fmla="*/ 432569 h 1139151"/>
                <a:gd name="connsiteX8" fmla="*/ 106218 w 865139"/>
                <a:gd name="connsiteY8" fmla="*/ 441806 h 1139151"/>
                <a:gd name="connsiteX9" fmla="*/ 152400 w 865139"/>
                <a:gd name="connsiteY9" fmla="*/ 414096 h 1139151"/>
                <a:gd name="connsiteX10" fmla="*/ 207818 w 865139"/>
                <a:gd name="connsiteY10" fmla="*/ 321733 h 1139151"/>
                <a:gd name="connsiteX11" fmla="*/ 318655 w 865139"/>
                <a:gd name="connsiteY11" fmla="*/ 275551 h 1139151"/>
                <a:gd name="connsiteX12" fmla="*/ 429491 w 865139"/>
                <a:gd name="connsiteY12" fmla="*/ 257078 h 1139151"/>
                <a:gd name="connsiteX13" fmla="*/ 595746 w 865139"/>
                <a:gd name="connsiteY13" fmla="*/ 321733 h 1139151"/>
                <a:gd name="connsiteX14" fmla="*/ 660400 w 865139"/>
                <a:gd name="connsiteY14" fmla="*/ 423333 h 1139151"/>
                <a:gd name="connsiteX15" fmla="*/ 715818 w 865139"/>
                <a:gd name="connsiteY15" fmla="*/ 571115 h 1139151"/>
                <a:gd name="connsiteX16" fmla="*/ 706582 w 865139"/>
                <a:gd name="connsiteY16" fmla="*/ 718896 h 1139151"/>
                <a:gd name="connsiteX17" fmla="*/ 586509 w 865139"/>
                <a:gd name="connsiteY17" fmla="*/ 848206 h 1139151"/>
                <a:gd name="connsiteX18" fmla="*/ 447964 w 865139"/>
                <a:gd name="connsiteY18" fmla="*/ 903624 h 1139151"/>
                <a:gd name="connsiteX19" fmla="*/ 226291 w 865139"/>
                <a:gd name="connsiteY19" fmla="*/ 848206 h 1139151"/>
                <a:gd name="connsiteX20" fmla="*/ 143164 w 865139"/>
                <a:gd name="connsiteY20" fmla="*/ 737369 h 1139151"/>
                <a:gd name="connsiteX21" fmla="*/ 96982 w 865139"/>
                <a:gd name="connsiteY21" fmla="*/ 728133 h 1139151"/>
                <a:gd name="connsiteX22" fmla="*/ 60037 w 865139"/>
                <a:gd name="connsiteY22" fmla="*/ 737369 h 1139151"/>
                <a:gd name="connsiteX23" fmla="*/ 23091 w 865139"/>
                <a:gd name="connsiteY23" fmla="*/ 774315 h 1139151"/>
                <a:gd name="connsiteX24" fmla="*/ 4618 w 865139"/>
                <a:gd name="connsiteY24" fmla="*/ 820496 h 1139151"/>
                <a:gd name="connsiteX25" fmla="*/ 13855 w 865139"/>
                <a:gd name="connsiteY25" fmla="*/ 885151 h 1139151"/>
                <a:gd name="connsiteX26" fmla="*/ 87746 w 865139"/>
                <a:gd name="connsiteY26" fmla="*/ 977515 h 1139151"/>
                <a:gd name="connsiteX27" fmla="*/ 244764 w 865139"/>
                <a:gd name="connsiteY27" fmla="*/ 1106824 h 1139151"/>
                <a:gd name="connsiteX28" fmla="*/ 438727 w 865139"/>
                <a:gd name="connsiteY28" fmla="*/ 1134533 h 1139151"/>
                <a:gd name="connsiteX29" fmla="*/ 604982 w 865139"/>
                <a:gd name="connsiteY29" fmla="*/ 1079115 h 1139151"/>
                <a:gd name="connsiteX30" fmla="*/ 734291 w 865139"/>
                <a:gd name="connsiteY30" fmla="*/ 977515 h 1139151"/>
                <a:gd name="connsiteX31" fmla="*/ 817418 w 865139"/>
                <a:gd name="connsiteY31" fmla="*/ 820496 h 1139151"/>
                <a:gd name="connsiteX32" fmla="*/ 845127 w 865139"/>
                <a:gd name="connsiteY32" fmla="*/ 700424 h 1139151"/>
                <a:gd name="connsiteX33" fmla="*/ 863600 w 865139"/>
                <a:gd name="connsiteY33" fmla="*/ 524933 h 1139151"/>
                <a:gd name="connsiteX34" fmla="*/ 854364 w 865139"/>
                <a:gd name="connsiteY34" fmla="*/ 506460 h 1139151"/>
                <a:gd name="connsiteX0" fmla="*/ 786630 w 862060"/>
                <a:gd name="connsiteY0" fmla="*/ 266315 h 1139151"/>
                <a:gd name="connsiteX1" fmla="*/ 675794 w 862060"/>
                <a:gd name="connsiteY1" fmla="*/ 109296 h 1139151"/>
                <a:gd name="connsiteX2" fmla="*/ 555721 w 862060"/>
                <a:gd name="connsiteY2" fmla="*/ 35406 h 1139151"/>
                <a:gd name="connsiteX3" fmla="*/ 352521 w 862060"/>
                <a:gd name="connsiteY3" fmla="*/ 16933 h 1139151"/>
                <a:gd name="connsiteX4" fmla="*/ 149321 w 862060"/>
                <a:gd name="connsiteY4" fmla="*/ 137006 h 1139151"/>
                <a:gd name="connsiteX5" fmla="*/ 38485 w 862060"/>
                <a:gd name="connsiteY5" fmla="*/ 284787 h 1139151"/>
                <a:gd name="connsiteX6" fmla="*/ 20012 w 862060"/>
                <a:gd name="connsiteY6" fmla="*/ 358678 h 1139151"/>
                <a:gd name="connsiteX7" fmla="*/ 29248 w 862060"/>
                <a:gd name="connsiteY7" fmla="*/ 432569 h 1139151"/>
                <a:gd name="connsiteX8" fmla="*/ 103139 w 862060"/>
                <a:gd name="connsiteY8" fmla="*/ 441806 h 1139151"/>
                <a:gd name="connsiteX9" fmla="*/ 149321 w 862060"/>
                <a:gd name="connsiteY9" fmla="*/ 414096 h 1139151"/>
                <a:gd name="connsiteX10" fmla="*/ 204739 w 862060"/>
                <a:gd name="connsiteY10" fmla="*/ 321733 h 1139151"/>
                <a:gd name="connsiteX11" fmla="*/ 315576 w 862060"/>
                <a:gd name="connsiteY11" fmla="*/ 275551 h 1139151"/>
                <a:gd name="connsiteX12" fmla="*/ 426412 w 862060"/>
                <a:gd name="connsiteY12" fmla="*/ 257078 h 1139151"/>
                <a:gd name="connsiteX13" fmla="*/ 592667 w 862060"/>
                <a:gd name="connsiteY13" fmla="*/ 321733 h 1139151"/>
                <a:gd name="connsiteX14" fmla="*/ 657321 w 862060"/>
                <a:gd name="connsiteY14" fmla="*/ 423333 h 1139151"/>
                <a:gd name="connsiteX15" fmla="*/ 712739 w 862060"/>
                <a:gd name="connsiteY15" fmla="*/ 571115 h 1139151"/>
                <a:gd name="connsiteX16" fmla="*/ 703503 w 862060"/>
                <a:gd name="connsiteY16" fmla="*/ 718896 h 1139151"/>
                <a:gd name="connsiteX17" fmla="*/ 583430 w 862060"/>
                <a:gd name="connsiteY17" fmla="*/ 848206 h 1139151"/>
                <a:gd name="connsiteX18" fmla="*/ 444885 w 862060"/>
                <a:gd name="connsiteY18" fmla="*/ 903624 h 1139151"/>
                <a:gd name="connsiteX19" fmla="*/ 223212 w 862060"/>
                <a:gd name="connsiteY19" fmla="*/ 848206 h 1139151"/>
                <a:gd name="connsiteX20" fmla="*/ 140085 w 862060"/>
                <a:gd name="connsiteY20" fmla="*/ 737369 h 1139151"/>
                <a:gd name="connsiteX21" fmla="*/ 93903 w 862060"/>
                <a:gd name="connsiteY21" fmla="*/ 728133 h 1139151"/>
                <a:gd name="connsiteX22" fmla="*/ 56958 w 862060"/>
                <a:gd name="connsiteY22" fmla="*/ 737369 h 1139151"/>
                <a:gd name="connsiteX23" fmla="*/ 20012 w 862060"/>
                <a:gd name="connsiteY23" fmla="*/ 774315 h 1139151"/>
                <a:gd name="connsiteX24" fmla="*/ 1539 w 862060"/>
                <a:gd name="connsiteY24" fmla="*/ 820496 h 1139151"/>
                <a:gd name="connsiteX25" fmla="*/ 10776 w 862060"/>
                <a:gd name="connsiteY25" fmla="*/ 885151 h 1139151"/>
                <a:gd name="connsiteX26" fmla="*/ 20012 w 862060"/>
                <a:gd name="connsiteY26" fmla="*/ 885151 h 1139151"/>
                <a:gd name="connsiteX27" fmla="*/ 84667 w 862060"/>
                <a:gd name="connsiteY27" fmla="*/ 977515 h 1139151"/>
                <a:gd name="connsiteX28" fmla="*/ 241685 w 862060"/>
                <a:gd name="connsiteY28" fmla="*/ 1106824 h 1139151"/>
                <a:gd name="connsiteX29" fmla="*/ 435648 w 862060"/>
                <a:gd name="connsiteY29" fmla="*/ 1134533 h 1139151"/>
                <a:gd name="connsiteX30" fmla="*/ 601903 w 862060"/>
                <a:gd name="connsiteY30" fmla="*/ 1079115 h 1139151"/>
                <a:gd name="connsiteX31" fmla="*/ 731212 w 862060"/>
                <a:gd name="connsiteY31" fmla="*/ 977515 h 1139151"/>
                <a:gd name="connsiteX32" fmla="*/ 814339 w 862060"/>
                <a:gd name="connsiteY32" fmla="*/ 820496 h 1139151"/>
                <a:gd name="connsiteX33" fmla="*/ 842048 w 862060"/>
                <a:gd name="connsiteY33" fmla="*/ 700424 h 1139151"/>
                <a:gd name="connsiteX34" fmla="*/ 860521 w 862060"/>
                <a:gd name="connsiteY34" fmla="*/ 524933 h 1139151"/>
                <a:gd name="connsiteX35" fmla="*/ 851285 w 862060"/>
                <a:gd name="connsiteY35" fmla="*/ 506460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60521 w 860521"/>
                <a:gd name="connsiteY34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60521 w 860521"/>
                <a:gd name="connsiteY35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0521" h="1139151">
                  <a:moveTo>
                    <a:pt x="786630" y="266315"/>
                  </a:moveTo>
                  <a:cubicBezTo>
                    <a:pt x="750454" y="207048"/>
                    <a:pt x="714279" y="147781"/>
                    <a:pt x="675794" y="109296"/>
                  </a:cubicBezTo>
                  <a:cubicBezTo>
                    <a:pt x="637309" y="70811"/>
                    <a:pt x="609600" y="50800"/>
                    <a:pt x="555721" y="35406"/>
                  </a:cubicBezTo>
                  <a:cubicBezTo>
                    <a:pt x="501842" y="20012"/>
                    <a:pt x="420254" y="0"/>
                    <a:pt x="352521" y="16933"/>
                  </a:cubicBezTo>
                  <a:cubicBezTo>
                    <a:pt x="284788" y="33866"/>
                    <a:pt x="201660" y="92364"/>
                    <a:pt x="149321" y="137006"/>
                  </a:cubicBezTo>
                  <a:cubicBezTo>
                    <a:pt x="96982" y="181648"/>
                    <a:pt x="60036" y="247842"/>
                    <a:pt x="38485" y="284787"/>
                  </a:cubicBezTo>
                  <a:cubicBezTo>
                    <a:pt x="16934" y="321732"/>
                    <a:pt x="21552" y="334048"/>
                    <a:pt x="20012" y="358678"/>
                  </a:cubicBezTo>
                  <a:cubicBezTo>
                    <a:pt x="18473" y="383308"/>
                    <a:pt x="15394" y="418714"/>
                    <a:pt x="29248" y="432569"/>
                  </a:cubicBezTo>
                  <a:cubicBezTo>
                    <a:pt x="43102" y="446424"/>
                    <a:pt x="83127" y="444885"/>
                    <a:pt x="103139" y="441806"/>
                  </a:cubicBezTo>
                  <a:cubicBezTo>
                    <a:pt x="123151" y="438727"/>
                    <a:pt x="132388" y="434108"/>
                    <a:pt x="149321" y="414096"/>
                  </a:cubicBezTo>
                  <a:cubicBezTo>
                    <a:pt x="166254" y="394084"/>
                    <a:pt x="177030" y="344824"/>
                    <a:pt x="204739" y="321733"/>
                  </a:cubicBezTo>
                  <a:cubicBezTo>
                    <a:pt x="232448" y="298642"/>
                    <a:pt x="278631" y="286327"/>
                    <a:pt x="315576" y="275551"/>
                  </a:cubicBezTo>
                  <a:cubicBezTo>
                    <a:pt x="352522" y="264775"/>
                    <a:pt x="380230" y="249381"/>
                    <a:pt x="426412" y="257078"/>
                  </a:cubicBezTo>
                  <a:cubicBezTo>
                    <a:pt x="472594" y="264775"/>
                    <a:pt x="554182" y="294024"/>
                    <a:pt x="592667" y="321733"/>
                  </a:cubicBezTo>
                  <a:cubicBezTo>
                    <a:pt x="631152" y="349442"/>
                    <a:pt x="637309" y="381769"/>
                    <a:pt x="657321" y="423333"/>
                  </a:cubicBezTo>
                  <a:cubicBezTo>
                    <a:pt x="677333" y="464897"/>
                    <a:pt x="705042" y="521855"/>
                    <a:pt x="712739" y="571115"/>
                  </a:cubicBezTo>
                  <a:cubicBezTo>
                    <a:pt x="720436" y="620375"/>
                    <a:pt x="725054" y="672714"/>
                    <a:pt x="703503" y="718896"/>
                  </a:cubicBezTo>
                  <a:cubicBezTo>
                    <a:pt x="681952" y="765078"/>
                    <a:pt x="626533" y="817418"/>
                    <a:pt x="583430" y="848206"/>
                  </a:cubicBezTo>
                  <a:cubicBezTo>
                    <a:pt x="540327" y="878994"/>
                    <a:pt x="504921" y="903624"/>
                    <a:pt x="444885" y="903624"/>
                  </a:cubicBezTo>
                  <a:cubicBezTo>
                    <a:pt x="384849" y="903624"/>
                    <a:pt x="274012" y="875915"/>
                    <a:pt x="223212" y="848206"/>
                  </a:cubicBezTo>
                  <a:cubicBezTo>
                    <a:pt x="172412" y="820497"/>
                    <a:pt x="161636" y="757381"/>
                    <a:pt x="140085" y="737369"/>
                  </a:cubicBezTo>
                  <a:cubicBezTo>
                    <a:pt x="118534" y="717357"/>
                    <a:pt x="107757" y="728133"/>
                    <a:pt x="93903" y="728133"/>
                  </a:cubicBezTo>
                  <a:cubicBezTo>
                    <a:pt x="80049" y="728133"/>
                    <a:pt x="69273" y="729672"/>
                    <a:pt x="56958" y="737369"/>
                  </a:cubicBezTo>
                  <a:cubicBezTo>
                    <a:pt x="44643" y="745066"/>
                    <a:pt x="29248" y="760461"/>
                    <a:pt x="20012" y="774315"/>
                  </a:cubicBezTo>
                  <a:cubicBezTo>
                    <a:pt x="10776" y="788169"/>
                    <a:pt x="3078" y="802023"/>
                    <a:pt x="1539" y="820496"/>
                  </a:cubicBezTo>
                  <a:cubicBezTo>
                    <a:pt x="0" y="838969"/>
                    <a:pt x="7697" y="874375"/>
                    <a:pt x="10776" y="885151"/>
                  </a:cubicBezTo>
                  <a:cubicBezTo>
                    <a:pt x="13855" y="895927"/>
                    <a:pt x="7697" y="869757"/>
                    <a:pt x="20012" y="885151"/>
                  </a:cubicBezTo>
                  <a:cubicBezTo>
                    <a:pt x="32327" y="900545"/>
                    <a:pt x="47722" y="940570"/>
                    <a:pt x="84667" y="977515"/>
                  </a:cubicBezTo>
                  <a:cubicBezTo>
                    <a:pt x="121612" y="1014460"/>
                    <a:pt x="183188" y="1080654"/>
                    <a:pt x="241685" y="1106824"/>
                  </a:cubicBezTo>
                  <a:cubicBezTo>
                    <a:pt x="300182" y="1132994"/>
                    <a:pt x="375612" y="1139151"/>
                    <a:pt x="435648" y="1134533"/>
                  </a:cubicBezTo>
                  <a:cubicBezTo>
                    <a:pt x="495684" y="1129915"/>
                    <a:pt x="552642" y="1105285"/>
                    <a:pt x="601903" y="1079115"/>
                  </a:cubicBezTo>
                  <a:cubicBezTo>
                    <a:pt x="651164" y="1052945"/>
                    <a:pt x="695806" y="1020618"/>
                    <a:pt x="731212" y="977515"/>
                  </a:cubicBezTo>
                  <a:cubicBezTo>
                    <a:pt x="766618" y="934412"/>
                    <a:pt x="795866" y="866678"/>
                    <a:pt x="814339" y="820496"/>
                  </a:cubicBezTo>
                  <a:cubicBezTo>
                    <a:pt x="832812" y="774314"/>
                    <a:pt x="837237" y="721398"/>
                    <a:pt x="842048" y="700424"/>
                  </a:cubicBezTo>
                  <a:cubicBezTo>
                    <a:pt x="846859" y="679450"/>
                    <a:pt x="842217" y="695613"/>
                    <a:pt x="843203" y="694651"/>
                  </a:cubicBezTo>
                  <a:cubicBezTo>
                    <a:pt x="844189" y="693689"/>
                    <a:pt x="845080" y="722937"/>
                    <a:pt x="847966" y="694651"/>
                  </a:cubicBezTo>
                  <a:cubicBezTo>
                    <a:pt x="850852" y="666365"/>
                    <a:pt x="858429" y="553219"/>
                    <a:pt x="860521" y="524933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" name="Группа 43"/>
            <p:cNvGrpSpPr>
              <a:grpSpLocks/>
            </p:cNvGrpSpPr>
            <p:nvPr/>
          </p:nvGrpSpPr>
          <p:grpSpPr bwMode="auto">
            <a:xfrm>
              <a:off x="228600" y="638175"/>
              <a:ext cx="879475" cy="844550"/>
              <a:chOff x="228359" y="638175"/>
              <a:chExt cx="879475" cy="844550"/>
            </a:xfrm>
          </p:grpSpPr>
          <p:sp>
            <p:nvSpPr>
              <p:cNvPr id="36" name="Полилиния 5"/>
              <p:cNvSpPr/>
              <p:nvPr/>
            </p:nvSpPr>
            <p:spPr>
              <a:xfrm>
                <a:off x="356947" y="638175"/>
                <a:ext cx="750887" cy="844550"/>
              </a:xfrm>
              <a:custGeom>
                <a:avLst/>
                <a:gdLst>
                  <a:gd name="connsiteX0" fmla="*/ 19050 w 750887"/>
                  <a:gd name="connsiteY0" fmla="*/ 0 h 844550"/>
                  <a:gd name="connsiteX1" fmla="*/ 33337 w 750887"/>
                  <a:gd name="connsiteY1" fmla="*/ 223838 h 844550"/>
                  <a:gd name="connsiteX2" fmla="*/ 61912 w 750887"/>
                  <a:gd name="connsiteY2" fmla="*/ 419100 h 844550"/>
                  <a:gd name="connsiteX3" fmla="*/ 123825 w 750887"/>
                  <a:gd name="connsiteY3" fmla="*/ 490538 h 844550"/>
                  <a:gd name="connsiteX4" fmla="*/ 223837 w 750887"/>
                  <a:gd name="connsiteY4" fmla="*/ 481013 h 844550"/>
                  <a:gd name="connsiteX5" fmla="*/ 295275 w 750887"/>
                  <a:gd name="connsiteY5" fmla="*/ 404813 h 844550"/>
                  <a:gd name="connsiteX6" fmla="*/ 347662 w 750887"/>
                  <a:gd name="connsiteY6" fmla="*/ 333375 h 844550"/>
                  <a:gd name="connsiteX7" fmla="*/ 442912 w 750887"/>
                  <a:gd name="connsiteY7" fmla="*/ 309563 h 844550"/>
                  <a:gd name="connsiteX8" fmla="*/ 566737 w 750887"/>
                  <a:gd name="connsiteY8" fmla="*/ 328613 h 844550"/>
                  <a:gd name="connsiteX9" fmla="*/ 666750 w 750887"/>
                  <a:gd name="connsiteY9" fmla="*/ 381000 h 844550"/>
                  <a:gd name="connsiteX10" fmla="*/ 723900 w 750887"/>
                  <a:gd name="connsiteY10" fmla="*/ 485775 h 844550"/>
                  <a:gd name="connsiteX11" fmla="*/ 747712 w 750887"/>
                  <a:gd name="connsiteY11" fmla="*/ 623888 h 844550"/>
                  <a:gd name="connsiteX12" fmla="*/ 704850 w 750887"/>
                  <a:gd name="connsiteY12" fmla="*/ 742950 h 844550"/>
                  <a:gd name="connsiteX13" fmla="*/ 595312 w 750887"/>
                  <a:gd name="connsiteY13" fmla="*/ 828675 h 844550"/>
                  <a:gd name="connsiteX14" fmla="*/ 452437 w 750887"/>
                  <a:gd name="connsiteY14" fmla="*/ 838200 h 844550"/>
                  <a:gd name="connsiteX15" fmla="*/ 319087 w 750887"/>
                  <a:gd name="connsiteY15" fmla="*/ 795338 h 844550"/>
                  <a:gd name="connsiteX16" fmla="*/ 252412 w 750887"/>
                  <a:gd name="connsiteY16" fmla="*/ 704850 h 844550"/>
                  <a:gd name="connsiteX17" fmla="*/ 152400 w 750887"/>
                  <a:gd name="connsiteY17" fmla="*/ 690563 h 844550"/>
                  <a:gd name="connsiteX18" fmla="*/ 80962 w 750887"/>
                  <a:gd name="connsiteY18" fmla="*/ 719138 h 844550"/>
                  <a:gd name="connsiteX19" fmla="*/ 0 w 750887"/>
                  <a:gd name="connsiteY19" fmla="*/ 823913 h 844550"/>
                  <a:gd name="connsiteX20" fmla="*/ 0 w 750887"/>
                  <a:gd name="connsiteY20" fmla="*/ 823913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887" h="844550">
                    <a:moveTo>
                      <a:pt x="19050" y="0"/>
                    </a:moveTo>
                    <a:cubicBezTo>
                      <a:pt x="22621" y="76994"/>
                      <a:pt x="26193" y="153988"/>
                      <a:pt x="33337" y="223838"/>
                    </a:cubicBezTo>
                    <a:cubicBezTo>
                      <a:pt x="40481" y="293688"/>
                      <a:pt x="46831" y="374650"/>
                      <a:pt x="61912" y="419100"/>
                    </a:cubicBezTo>
                    <a:cubicBezTo>
                      <a:pt x="76993" y="463550"/>
                      <a:pt x="96838" y="480219"/>
                      <a:pt x="123825" y="490538"/>
                    </a:cubicBezTo>
                    <a:cubicBezTo>
                      <a:pt x="150813" y="500857"/>
                      <a:pt x="195262" y="495300"/>
                      <a:pt x="223837" y="481013"/>
                    </a:cubicBezTo>
                    <a:cubicBezTo>
                      <a:pt x="252412" y="466726"/>
                      <a:pt x="274638" y="429419"/>
                      <a:pt x="295275" y="404813"/>
                    </a:cubicBezTo>
                    <a:cubicBezTo>
                      <a:pt x="315913" y="380207"/>
                      <a:pt x="323056" y="349250"/>
                      <a:pt x="347662" y="333375"/>
                    </a:cubicBezTo>
                    <a:cubicBezTo>
                      <a:pt x="372268" y="317500"/>
                      <a:pt x="406400" y="310357"/>
                      <a:pt x="442912" y="309563"/>
                    </a:cubicBezTo>
                    <a:cubicBezTo>
                      <a:pt x="479425" y="308769"/>
                      <a:pt x="529431" y="316707"/>
                      <a:pt x="566737" y="328613"/>
                    </a:cubicBezTo>
                    <a:cubicBezTo>
                      <a:pt x="604043" y="340519"/>
                      <a:pt x="640556" y="354806"/>
                      <a:pt x="666750" y="381000"/>
                    </a:cubicBezTo>
                    <a:cubicBezTo>
                      <a:pt x="692944" y="407194"/>
                      <a:pt x="710406" y="445294"/>
                      <a:pt x="723900" y="485775"/>
                    </a:cubicBezTo>
                    <a:cubicBezTo>
                      <a:pt x="737394" y="526256"/>
                      <a:pt x="750887" y="581026"/>
                      <a:pt x="747712" y="623888"/>
                    </a:cubicBezTo>
                    <a:cubicBezTo>
                      <a:pt x="744537" y="666750"/>
                      <a:pt x="730250" y="708819"/>
                      <a:pt x="704850" y="742950"/>
                    </a:cubicBezTo>
                    <a:cubicBezTo>
                      <a:pt x="679450" y="777081"/>
                      <a:pt x="637381" y="812800"/>
                      <a:pt x="595312" y="828675"/>
                    </a:cubicBezTo>
                    <a:cubicBezTo>
                      <a:pt x="553243" y="844550"/>
                      <a:pt x="498475" y="843756"/>
                      <a:pt x="452437" y="838200"/>
                    </a:cubicBezTo>
                    <a:cubicBezTo>
                      <a:pt x="406400" y="832644"/>
                      <a:pt x="352424" y="817563"/>
                      <a:pt x="319087" y="795338"/>
                    </a:cubicBezTo>
                    <a:cubicBezTo>
                      <a:pt x="285750" y="773113"/>
                      <a:pt x="280193" y="722312"/>
                      <a:pt x="252412" y="704850"/>
                    </a:cubicBezTo>
                    <a:cubicBezTo>
                      <a:pt x="224631" y="687388"/>
                      <a:pt x="180975" y="688182"/>
                      <a:pt x="152400" y="690563"/>
                    </a:cubicBezTo>
                    <a:cubicBezTo>
                      <a:pt x="123825" y="692944"/>
                      <a:pt x="106362" y="696913"/>
                      <a:pt x="80962" y="719138"/>
                    </a:cubicBezTo>
                    <a:cubicBezTo>
                      <a:pt x="55562" y="741363"/>
                      <a:pt x="0" y="823913"/>
                      <a:pt x="0" y="823913"/>
                    </a:cubicBezTo>
                    <a:lnTo>
                      <a:pt x="0" y="823913"/>
                    </a:ln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6"/>
              <p:cNvSpPr/>
              <p:nvPr/>
            </p:nvSpPr>
            <p:spPr>
              <a:xfrm>
                <a:off x="228359" y="638175"/>
                <a:ext cx="430213" cy="811213"/>
              </a:xfrm>
              <a:custGeom>
                <a:avLst/>
                <a:gdLst>
                  <a:gd name="connsiteX0" fmla="*/ 0 w 430212"/>
                  <a:gd name="connsiteY0" fmla="*/ 0 h 810419"/>
                  <a:gd name="connsiteX1" fmla="*/ 38100 w 430212"/>
                  <a:gd name="connsiteY1" fmla="*/ 280988 h 810419"/>
                  <a:gd name="connsiteX2" fmla="*/ 95250 w 430212"/>
                  <a:gd name="connsiteY2" fmla="*/ 452438 h 810419"/>
                  <a:gd name="connsiteX3" fmla="*/ 223838 w 430212"/>
                  <a:gd name="connsiteY3" fmla="*/ 557213 h 810419"/>
                  <a:gd name="connsiteX4" fmla="*/ 309563 w 430212"/>
                  <a:gd name="connsiteY4" fmla="*/ 571500 h 810419"/>
                  <a:gd name="connsiteX5" fmla="*/ 400050 w 430212"/>
                  <a:gd name="connsiteY5" fmla="*/ 538163 h 810419"/>
                  <a:gd name="connsiteX6" fmla="*/ 414338 w 430212"/>
                  <a:gd name="connsiteY6" fmla="*/ 519113 h 810419"/>
                  <a:gd name="connsiteX7" fmla="*/ 428625 w 430212"/>
                  <a:gd name="connsiteY7" fmla="*/ 533400 h 810419"/>
                  <a:gd name="connsiteX8" fmla="*/ 423863 w 430212"/>
                  <a:gd name="connsiteY8" fmla="*/ 595313 h 810419"/>
                  <a:gd name="connsiteX9" fmla="*/ 409575 w 430212"/>
                  <a:gd name="connsiteY9" fmla="*/ 647700 h 810419"/>
                  <a:gd name="connsiteX10" fmla="*/ 381000 w 430212"/>
                  <a:gd name="connsiteY10" fmla="*/ 628650 h 810419"/>
                  <a:gd name="connsiteX11" fmla="*/ 300038 w 430212"/>
                  <a:gd name="connsiteY11" fmla="*/ 604838 h 810419"/>
                  <a:gd name="connsiteX12" fmla="*/ 214313 w 430212"/>
                  <a:gd name="connsiteY12" fmla="*/ 619125 h 810419"/>
                  <a:gd name="connsiteX13" fmla="*/ 104775 w 430212"/>
                  <a:gd name="connsiteY13" fmla="*/ 666750 h 810419"/>
                  <a:gd name="connsiteX14" fmla="*/ 47625 w 430212"/>
                  <a:gd name="connsiteY14" fmla="*/ 790575 h 810419"/>
                  <a:gd name="connsiteX15" fmla="*/ 33338 w 430212"/>
                  <a:gd name="connsiteY15" fmla="*/ 785813 h 81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0212" h="810419">
                    <a:moveTo>
                      <a:pt x="0" y="0"/>
                    </a:moveTo>
                    <a:cubicBezTo>
                      <a:pt x="11112" y="102791"/>
                      <a:pt x="22225" y="205582"/>
                      <a:pt x="38100" y="280988"/>
                    </a:cubicBezTo>
                    <a:cubicBezTo>
                      <a:pt x="53975" y="356394"/>
                      <a:pt x="64294" y="406401"/>
                      <a:pt x="95250" y="452438"/>
                    </a:cubicBezTo>
                    <a:cubicBezTo>
                      <a:pt x="126206" y="498476"/>
                      <a:pt x="188119" y="537369"/>
                      <a:pt x="223838" y="557213"/>
                    </a:cubicBezTo>
                    <a:cubicBezTo>
                      <a:pt x="259557" y="577057"/>
                      <a:pt x="280194" y="574675"/>
                      <a:pt x="309563" y="571500"/>
                    </a:cubicBezTo>
                    <a:cubicBezTo>
                      <a:pt x="338932" y="568325"/>
                      <a:pt x="382588" y="546894"/>
                      <a:pt x="400050" y="538163"/>
                    </a:cubicBezTo>
                    <a:cubicBezTo>
                      <a:pt x="417512" y="529432"/>
                      <a:pt x="409576" y="519907"/>
                      <a:pt x="414338" y="519113"/>
                    </a:cubicBezTo>
                    <a:cubicBezTo>
                      <a:pt x="419100" y="518319"/>
                      <a:pt x="427038" y="520700"/>
                      <a:pt x="428625" y="533400"/>
                    </a:cubicBezTo>
                    <a:cubicBezTo>
                      <a:pt x="430212" y="546100"/>
                      <a:pt x="427038" y="576263"/>
                      <a:pt x="423863" y="595313"/>
                    </a:cubicBezTo>
                    <a:cubicBezTo>
                      <a:pt x="420688" y="614363"/>
                      <a:pt x="416719" y="642144"/>
                      <a:pt x="409575" y="647700"/>
                    </a:cubicBezTo>
                    <a:cubicBezTo>
                      <a:pt x="402431" y="653256"/>
                      <a:pt x="399256" y="635794"/>
                      <a:pt x="381000" y="628650"/>
                    </a:cubicBezTo>
                    <a:cubicBezTo>
                      <a:pt x="362744" y="621506"/>
                      <a:pt x="327819" y="606425"/>
                      <a:pt x="300038" y="604838"/>
                    </a:cubicBezTo>
                    <a:cubicBezTo>
                      <a:pt x="272257" y="603251"/>
                      <a:pt x="246857" y="608806"/>
                      <a:pt x="214313" y="619125"/>
                    </a:cubicBezTo>
                    <a:cubicBezTo>
                      <a:pt x="181769" y="629444"/>
                      <a:pt x="132556" y="638175"/>
                      <a:pt x="104775" y="666750"/>
                    </a:cubicBezTo>
                    <a:cubicBezTo>
                      <a:pt x="76994" y="695325"/>
                      <a:pt x="59531" y="770731"/>
                      <a:pt x="47625" y="790575"/>
                    </a:cubicBezTo>
                    <a:cubicBezTo>
                      <a:pt x="35719" y="810419"/>
                      <a:pt x="34132" y="786607"/>
                      <a:pt x="33338" y="7858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7"/>
              <p:cNvSpPr/>
              <p:nvPr/>
            </p:nvSpPr>
            <p:spPr>
              <a:xfrm>
                <a:off x="723659" y="1008063"/>
                <a:ext cx="66675" cy="434975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8"/>
              <p:cNvSpPr/>
              <p:nvPr/>
            </p:nvSpPr>
            <p:spPr>
              <a:xfrm>
                <a:off x="833197" y="990600"/>
                <a:ext cx="71437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9"/>
              <p:cNvSpPr/>
              <p:nvPr/>
            </p:nvSpPr>
            <p:spPr>
              <a:xfrm>
                <a:off x="933209" y="1000125"/>
                <a:ext cx="71438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" name="Группа 44"/>
            <p:cNvGrpSpPr>
              <a:grpSpLocks/>
            </p:cNvGrpSpPr>
            <p:nvPr/>
          </p:nvGrpSpPr>
          <p:grpSpPr bwMode="auto">
            <a:xfrm>
              <a:off x="1200150" y="781050"/>
              <a:ext cx="1177925" cy="649288"/>
              <a:chOff x="1199909" y="781050"/>
              <a:chExt cx="1177925" cy="649288"/>
            </a:xfrm>
          </p:grpSpPr>
          <p:sp>
            <p:nvSpPr>
              <p:cNvPr id="34" name="Полилиния 33"/>
              <p:cNvSpPr/>
              <p:nvPr/>
            </p:nvSpPr>
            <p:spPr>
              <a:xfrm>
                <a:off x="1199909" y="781050"/>
                <a:ext cx="1177925" cy="541338"/>
              </a:xfrm>
              <a:custGeom>
                <a:avLst/>
                <a:gdLst>
                  <a:gd name="connsiteX0" fmla="*/ 0 w 1177925"/>
                  <a:gd name="connsiteY0" fmla="*/ 128588 h 541338"/>
                  <a:gd name="connsiteX1" fmla="*/ 66675 w 1177925"/>
                  <a:gd name="connsiteY1" fmla="*/ 95250 h 541338"/>
                  <a:gd name="connsiteX2" fmla="*/ 100013 w 1177925"/>
                  <a:gd name="connsiteY2" fmla="*/ 61913 h 541338"/>
                  <a:gd name="connsiteX3" fmla="*/ 171450 w 1177925"/>
                  <a:gd name="connsiteY3" fmla="*/ 119063 h 541338"/>
                  <a:gd name="connsiteX4" fmla="*/ 233363 w 1177925"/>
                  <a:gd name="connsiteY4" fmla="*/ 233363 h 541338"/>
                  <a:gd name="connsiteX5" fmla="*/ 352425 w 1177925"/>
                  <a:gd name="connsiteY5" fmla="*/ 290513 h 541338"/>
                  <a:gd name="connsiteX6" fmla="*/ 476250 w 1177925"/>
                  <a:gd name="connsiteY6" fmla="*/ 266700 h 541338"/>
                  <a:gd name="connsiteX7" fmla="*/ 576263 w 1177925"/>
                  <a:gd name="connsiteY7" fmla="*/ 133350 h 541338"/>
                  <a:gd name="connsiteX8" fmla="*/ 661988 w 1177925"/>
                  <a:gd name="connsiteY8" fmla="*/ 38100 h 541338"/>
                  <a:gd name="connsiteX9" fmla="*/ 742950 w 1177925"/>
                  <a:gd name="connsiteY9" fmla="*/ 0 h 541338"/>
                  <a:gd name="connsiteX10" fmla="*/ 895350 w 1177925"/>
                  <a:gd name="connsiteY10" fmla="*/ 14288 h 541338"/>
                  <a:gd name="connsiteX11" fmla="*/ 990600 w 1177925"/>
                  <a:gd name="connsiteY11" fmla="*/ 28575 h 541338"/>
                  <a:gd name="connsiteX12" fmla="*/ 1066800 w 1177925"/>
                  <a:gd name="connsiteY12" fmla="*/ 90488 h 541338"/>
                  <a:gd name="connsiteX13" fmla="*/ 1162050 w 1177925"/>
                  <a:gd name="connsiteY13" fmla="*/ 285750 h 541338"/>
                  <a:gd name="connsiteX14" fmla="*/ 1162050 w 1177925"/>
                  <a:gd name="connsiteY14" fmla="*/ 504825 h 541338"/>
                  <a:gd name="connsiteX15" fmla="*/ 1157288 w 1177925"/>
                  <a:gd name="connsiteY15" fmla="*/ 504825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7925" h="541338">
                    <a:moveTo>
                      <a:pt x="0" y="128588"/>
                    </a:moveTo>
                    <a:cubicBezTo>
                      <a:pt x="25003" y="117475"/>
                      <a:pt x="50006" y="106362"/>
                      <a:pt x="66675" y="95250"/>
                    </a:cubicBezTo>
                    <a:cubicBezTo>
                      <a:pt x="83344" y="84138"/>
                      <a:pt x="82551" y="57944"/>
                      <a:pt x="100013" y="61913"/>
                    </a:cubicBezTo>
                    <a:cubicBezTo>
                      <a:pt x="117476" y="65882"/>
                      <a:pt x="149225" y="90488"/>
                      <a:pt x="171450" y="119063"/>
                    </a:cubicBezTo>
                    <a:cubicBezTo>
                      <a:pt x="193675" y="147638"/>
                      <a:pt x="203201" y="204788"/>
                      <a:pt x="233363" y="233363"/>
                    </a:cubicBezTo>
                    <a:cubicBezTo>
                      <a:pt x="263525" y="261938"/>
                      <a:pt x="311944" y="284957"/>
                      <a:pt x="352425" y="290513"/>
                    </a:cubicBezTo>
                    <a:cubicBezTo>
                      <a:pt x="392906" y="296069"/>
                      <a:pt x="438944" y="292894"/>
                      <a:pt x="476250" y="266700"/>
                    </a:cubicBezTo>
                    <a:cubicBezTo>
                      <a:pt x="513556" y="240506"/>
                      <a:pt x="545307" y="171450"/>
                      <a:pt x="576263" y="133350"/>
                    </a:cubicBezTo>
                    <a:cubicBezTo>
                      <a:pt x="607219" y="95250"/>
                      <a:pt x="634207" y="60325"/>
                      <a:pt x="661988" y="38100"/>
                    </a:cubicBezTo>
                    <a:cubicBezTo>
                      <a:pt x="689769" y="15875"/>
                      <a:pt x="704057" y="3969"/>
                      <a:pt x="742950" y="0"/>
                    </a:cubicBezTo>
                    <a:lnTo>
                      <a:pt x="895350" y="14288"/>
                    </a:lnTo>
                    <a:cubicBezTo>
                      <a:pt x="936625" y="19050"/>
                      <a:pt x="962025" y="15875"/>
                      <a:pt x="990600" y="28575"/>
                    </a:cubicBezTo>
                    <a:cubicBezTo>
                      <a:pt x="1019175" y="41275"/>
                      <a:pt x="1038225" y="47626"/>
                      <a:pt x="1066800" y="90488"/>
                    </a:cubicBezTo>
                    <a:cubicBezTo>
                      <a:pt x="1095375" y="133350"/>
                      <a:pt x="1146175" y="216694"/>
                      <a:pt x="1162050" y="285750"/>
                    </a:cubicBezTo>
                    <a:cubicBezTo>
                      <a:pt x="1177925" y="354806"/>
                      <a:pt x="1162844" y="468313"/>
                      <a:pt x="1162050" y="504825"/>
                    </a:cubicBezTo>
                    <a:cubicBezTo>
                      <a:pt x="1161256" y="541338"/>
                      <a:pt x="1159272" y="523081"/>
                      <a:pt x="1157288" y="5048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1285634" y="1171575"/>
                <a:ext cx="595313" cy="258763"/>
              </a:xfrm>
              <a:custGeom>
                <a:avLst/>
                <a:gdLst>
                  <a:gd name="connsiteX0" fmla="*/ 0 w 595313"/>
                  <a:gd name="connsiteY0" fmla="*/ 0 h 258763"/>
                  <a:gd name="connsiteX1" fmla="*/ 66675 w 595313"/>
                  <a:gd name="connsiteY1" fmla="*/ 14288 h 258763"/>
                  <a:gd name="connsiteX2" fmla="*/ 80963 w 595313"/>
                  <a:gd name="connsiteY2" fmla="*/ 71438 h 258763"/>
                  <a:gd name="connsiteX3" fmla="*/ 147638 w 595313"/>
                  <a:gd name="connsiteY3" fmla="*/ 157163 h 258763"/>
                  <a:gd name="connsiteX4" fmla="*/ 252413 w 595313"/>
                  <a:gd name="connsiteY4" fmla="*/ 242888 h 258763"/>
                  <a:gd name="connsiteX5" fmla="*/ 323850 w 595313"/>
                  <a:gd name="connsiteY5" fmla="*/ 238125 h 258763"/>
                  <a:gd name="connsiteX6" fmla="*/ 452438 w 595313"/>
                  <a:gd name="connsiteY6" fmla="*/ 119063 h 258763"/>
                  <a:gd name="connsiteX7" fmla="*/ 547688 w 595313"/>
                  <a:gd name="connsiteY7" fmla="*/ 71438 h 258763"/>
                  <a:gd name="connsiteX8" fmla="*/ 581025 w 595313"/>
                  <a:gd name="connsiteY8" fmla="*/ 104775 h 258763"/>
                  <a:gd name="connsiteX9" fmla="*/ 595313 w 595313"/>
                  <a:gd name="connsiteY9" fmla="*/ 13335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3" h="258763">
                    <a:moveTo>
                      <a:pt x="0" y="0"/>
                    </a:moveTo>
                    <a:cubicBezTo>
                      <a:pt x="26590" y="1191"/>
                      <a:pt x="53181" y="2382"/>
                      <a:pt x="66675" y="14288"/>
                    </a:cubicBezTo>
                    <a:cubicBezTo>
                      <a:pt x="80169" y="26194"/>
                      <a:pt x="67469" y="47626"/>
                      <a:pt x="80963" y="71438"/>
                    </a:cubicBezTo>
                    <a:cubicBezTo>
                      <a:pt x="94457" y="95250"/>
                      <a:pt x="119063" y="128588"/>
                      <a:pt x="147638" y="157163"/>
                    </a:cubicBezTo>
                    <a:cubicBezTo>
                      <a:pt x="176213" y="185738"/>
                      <a:pt x="223044" y="229394"/>
                      <a:pt x="252413" y="242888"/>
                    </a:cubicBezTo>
                    <a:cubicBezTo>
                      <a:pt x="281782" y="256382"/>
                      <a:pt x="290513" y="258763"/>
                      <a:pt x="323850" y="238125"/>
                    </a:cubicBezTo>
                    <a:cubicBezTo>
                      <a:pt x="357188" y="217488"/>
                      <a:pt x="415132" y="146844"/>
                      <a:pt x="452438" y="119063"/>
                    </a:cubicBezTo>
                    <a:cubicBezTo>
                      <a:pt x="489744" y="91282"/>
                      <a:pt x="526257" y="73819"/>
                      <a:pt x="547688" y="71438"/>
                    </a:cubicBezTo>
                    <a:cubicBezTo>
                      <a:pt x="569119" y="69057"/>
                      <a:pt x="573088" y="94456"/>
                      <a:pt x="581025" y="104775"/>
                    </a:cubicBezTo>
                    <a:cubicBezTo>
                      <a:pt x="588962" y="115094"/>
                      <a:pt x="592137" y="124222"/>
                      <a:pt x="595313" y="1333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" name="Группа 45"/>
            <p:cNvGrpSpPr>
              <a:grpSpLocks/>
            </p:cNvGrpSpPr>
            <p:nvPr/>
          </p:nvGrpSpPr>
          <p:grpSpPr bwMode="auto">
            <a:xfrm>
              <a:off x="1870072" y="1300163"/>
              <a:ext cx="501649" cy="1543050"/>
              <a:chOff x="1869834" y="1300162"/>
              <a:chExt cx="502444" cy="1543051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1869834" y="1300162"/>
                <a:ext cx="163772" cy="1519238"/>
              </a:xfrm>
              <a:custGeom>
                <a:avLst/>
                <a:gdLst>
                  <a:gd name="connsiteX0" fmla="*/ 1587 w 175418"/>
                  <a:gd name="connsiteY0" fmla="*/ 0 h 1554956"/>
                  <a:gd name="connsiteX1" fmla="*/ 20637 w 175418"/>
                  <a:gd name="connsiteY1" fmla="*/ 328612 h 1554956"/>
                  <a:gd name="connsiteX2" fmla="*/ 1587 w 175418"/>
                  <a:gd name="connsiteY2" fmla="*/ 909637 h 1554956"/>
                  <a:gd name="connsiteX3" fmla="*/ 11112 w 175418"/>
                  <a:gd name="connsiteY3" fmla="*/ 1071562 h 1554956"/>
                  <a:gd name="connsiteX4" fmla="*/ 39687 w 175418"/>
                  <a:gd name="connsiteY4" fmla="*/ 1190625 h 1554956"/>
                  <a:gd name="connsiteX5" fmla="*/ 87312 w 175418"/>
                  <a:gd name="connsiteY5" fmla="*/ 1323975 h 1554956"/>
                  <a:gd name="connsiteX6" fmla="*/ 163512 w 175418"/>
                  <a:gd name="connsiteY6" fmla="*/ 1519237 h 1554956"/>
                  <a:gd name="connsiteX7" fmla="*/ 158750 w 175418"/>
                  <a:gd name="connsiteY7" fmla="*/ 1538287 h 1554956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519237">
                    <a:moveTo>
                      <a:pt x="1587" y="0"/>
                    </a:moveTo>
                    <a:cubicBezTo>
                      <a:pt x="11112" y="88503"/>
                      <a:pt x="20637" y="177006"/>
                      <a:pt x="20637" y="328612"/>
                    </a:cubicBezTo>
                    <a:cubicBezTo>
                      <a:pt x="20637" y="480218"/>
                      <a:pt x="3174" y="785812"/>
                      <a:pt x="1587" y="909637"/>
                    </a:cubicBezTo>
                    <a:cubicBezTo>
                      <a:pt x="0" y="1033462"/>
                      <a:pt x="4762" y="1024731"/>
                      <a:pt x="11112" y="1071562"/>
                    </a:cubicBezTo>
                    <a:cubicBezTo>
                      <a:pt x="17462" y="1118393"/>
                      <a:pt x="26987" y="1148556"/>
                      <a:pt x="39687" y="1190625"/>
                    </a:cubicBezTo>
                    <a:cubicBezTo>
                      <a:pt x="52387" y="1232694"/>
                      <a:pt x="66675" y="1269206"/>
                      <a:pt x="87312" y="1323975"/>
                    </a:cubicBezTo>
                    <a:cubicBezTo>
                      <a:pt x="107949" y="1378744"/>
                      <a:pt x="103981" y="1397793"/>
                      <a:pt x="163512" y="15192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2210097" y="1323974"/>
                <a:ext cx="162181" cy="1519239"/>
              </a:xfrm>
              <a:custGeom>
                <a:avLst/>
                <a:gdLst>
                  <a:gd name="connsiteX0" fmla="*/ 142875 w 162719"/>
                  <a:gd name="connsiteY0" fmla="*/ 0 h 1519238"/>
                  <a:gd name="connsiteX1" fmla="*/ 157163 w 162719"/>
                  <a:gd name="connsiteY1" fmla="*/ 280988 h 1519238"/>
                  <a:gd name="connsiteX2" fmla="*/ 161925 w 162719"/>
                  <a:gd name="connsiteY2" fmla="*/ 676275 h 1519238"/>
                  <a:gd name="connsiteX3" fmla="*/ 152400 w 162719"/>
                  <a:gd name="connsiteY3" fmla="*/ 1009650 h 1519238"/>
                  <a:gd name="connsiteX4" fmla="*/ 128588 w 162719"/>
                  <a:gd name="connsiteY4" fmla="*/ 1109663 h 1519238"/>
                  <a:gd name="connsiteX5" fmla="*/ 61913 w 162719"/>
                  <a:gd name="connsiteY5" fmla="*/ 1300163 h 1519238"/>
                  <a:gd name="connsiteX6" fmla="*/ 19050 w 162719"/>
                  <a:gd name="connsiteY6" fmla="*/ 1447800 h 1519238"/>
                  <a:gd name="connsiteX7" fmla="*/ 0 w 162719"/>
                  <a:gd name="connsiteY7" fmla="*/ 1519238 h 15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719" h="1519238">
                    <a:moveTo>
                      <a:pt x="142875" y="0"/>
                    </a:moveTo>
                    <a:cubicBezTo>
                      <a:pt x="148431" y="84138"/>
                      <a:pt x="153988" y="168276"/>
                      <a:pt x="157163" y="280988"/>
                    </a:cubicBezTo>
                    <a:cubicBezTo>
                      <a:pt x="160338" y="393700"/>
                      <a:pt x="162719" y="554831"/>
                      <a:pt x="161925" y="676275"/>
                    </a:cubicBezTo>
                    <a:cubicBezTo>
                      <a:pt x="161131" y="797719"/>
                      <a:pt x="157956" y="937419"/>
                      <a:pt x="152400" y="1009650"/>
                    </a:cubicBezTo>
                    <a:cubicBezTo>
                      <a:pt x="146844" y="1081881"/>
                      <a:pt x="143669" y="1061244"/>
                      <a:pt x="128588" y="1109663"/>
                    </a:cubicBezTo>
                    <a:cubicBezTo>
                      <a:pt x="113507" y="1158082"/>
                      <a:pt x="80169" y="1243807"/>
                      <a:pt x="61913" y="1300163"/>
                    </a:cubicBezTo>
                    <a:cubicBezTo>
                      <a:pt x="43657" y="1356519"/>
                      <a:pt x="29369" y="1411287"/>
                      <a:pt x="19050" y="1447800"/>
                    </a:cubicBezTo>
                    <a:cubicBezTo>
                      <a:pt x="8731" y="1484313"/>
                      <a:pt x="0" y="1519238"/>
                      <a:pt x="0" y="151923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" name="Группа 46"/>
            <p:cNvGrpSpPr>
              <a:grpSpLocks/>
            </p:cNvGrpSpPr>
            <p:nvPr/>
          </p:nvGrpSpPr>
          <p:grpSpPr bwMode="auto">
            <a:xfrm>
              <a:off x="2020888" y="2824163"/>
              <a:ext cx="1282700" cy="3489325"/>
              <a:chOff x="2020647" y="2824163"/>
              <a:chExt cx="1283494" cy="3488531"/>
            </a:xfrm>
          </p:grpSpPr>
          <p:sp>
            <p:nvSpPr>
              <p:cNvPr id="30" name="Полилиния 29"/>
              <p:cNvSpPr/>
              <p:nvPr/>
            </p:nvSpPr>
            <p:spPr>
              <a:xfrm>
                <a:off x="2020647" y="2824163"/>
                <a:ext cx="1283494" cy="3488531"/>
              </a:xfrm>
              <a:custGeom>
                <a:avLst/>
                <a:gdLst>
                  <a:gd name="connsiteX0" fmla="*/ 3175 w 1283494"/>
                  <a:gd name="connsiteY0" fmla="*/ 0 h 3488531"/>
                  <a:gd name="connsiteX1" fmla="*/ 3175 w 1283494"/>
                  <a:gd name="connsiteY1" fmla="*/ 414337 h 3488531"/>
                  <a:gd name="connsiteX2" fmla="*/ 22225 w 1283494"/>
                  <a:gd name="connsiteY2" fmla="*/ 2366962 h 3488531"/>
                  <a:gd name="connsiteX3" fmla="*/ 17462 w 1283494"/>
                  <a:gd name="connsiteY3" fmla="*/ 2924175 h 3488531"/>
                  <a:gd name="connsiteX4" fmla="*/ 60325 w 1283494"/>
                  <a:gd name="connsiteY4" fmla="*/ 3057525 h 3488531"/>
                  <a:gd name="connsiteX5" fmla="*/ 112712 w 1283494"/>
                  <a:gd name="connsiteY5" fmla="*/ 3219450 h 3488531"/>
                  <a:gd name="connsiteX6" fmla="*/ 284162 w 1283494"/>
                  <a:gd name="connsiteY6" fmla="*/ 3414712 h 3488531"/>
                  <a:gd name="connsiteX7" fmla="*/ 560387 w 1283494"/>
                  <a:gd name="connsiteY7" fmla="*/ 3481387 h 3488531"/>
                  <a:gd name="connsiteX8" fmla="*/ 746125 w 1283494"/>
                  <a:gd name="connsiteY8" fmla="*/ 3457575 h 3488531"/>
                  <a:gd name="connsiteX9" fmla="*/ 998537 w 1283494"/>
                  <a:gd name="connsiteY9" fmla="*/ 3476625 h 3488531"/>
                  <a:gd name="connsiteX10" fmla="*/ 1117600 w 1283494"/>
                  <a:gd name="connsiteY10" fmla="*/ 3409950 h 3488531"/>
                  <a:gd name="connsiteX11" fmla="*/ 1189037 w 1283494"/>
                  <a:gd name="connsiteY11" fmla="*/ 3305175 h 3488531"/>
                  <a:gd name="connsiteX12" fmla="*/ 1255712 w 1283494"/>
                  <a:gd name="connsiteY12" fmla="*/ 3109912 h 3488531"/>
                  <a:gd name="connsiteX13" fmla="*/ 1279525 w 1283494"/>
                  <a:gd name="connsiteY13" fmla="*/ 2595562 h 3488531"/>
                  <a:gd name="connsiteX14" fmla="*/ 1279525 w 1283494"/>
                  <a:gd name="connsiteY14" fmla="*/ 1062037 h 348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494" h="3488531">
                    <a:moveTo>
                      <a:pt x="3175" y="0"/>
                    </a:moveTo>
                    <a:cubicBezTo>
                      <a:pt x="1587" y="9921"/>
                      <a:pt x="0" y="19843"/>
                      <a:pt x="3175" y="414337"/>
                    </a:cubicBezTo>
                    <a:cubicBezTo>
                      <a:pt x="6350" y="808831"/>
                      <a:pt x="19844" y="1948656"/>
                      <a:pt x="22225" y="2366962"/>
                    </a:cubicBezTo>
                    <a:cubicBezTo>
                      <a:pt x="24606" y="2785268"/>
                      <a:pt x="11112" y="2809081"/>
                      <a:pt x="17462" y="2924175"/>
                    </a:cubicBezTo>
                    <a:cubicBezTo>
                      <a:pt x="23812" y="3039269"/>
                      <a:pt x="60325" y="3057525"/>
                      <a:pt x="60325" y="3057525"/>
                    </a:cubicBezTo>
                    <a:cubicBezTo>
                      <a:pt x="76200" y="3106737"/>
                      <a:pt x="75406" y="3159919"/>
                      <a:pt x="112712" y="3219450"/>
                    </a:cubicBezTo>
                    <a:cubicBezTo>
                      <a:pt x="150018" y="3278981"/>
                      <a:pt x="209550" y="3371056"/>
                      <a:pt x="284162" y="3414712"/>
                    </a:cubicBezTo>
                    <a:cubicBezTo>
                      <a:pt x="358774" y="3458368"/>
                      <a:pt x="483393" y="3474243"/>
                      <a:pt x="560387" y="3481387"/>
                    </a:cubicBezTo>
                    <a:cubicBezTo>
                      <a:pt x="637381" y="3488531"/>
                      <a:pt x="673100" y="3458369"/>
                      <a:pt x="746125" y="3457575"/>
                    </a:cubicBezTo>
                    <a:cubicBezTo>
                      <a:pt x="819150" y="3456781"/>
                      <a:pt x="936625" y="3484562"/>
                      <a:pt x="998537" y="3476625"/>
                    </a:cubicBezTo>
                    <a:cubicBezTo>
                      <a:pt x="1060449" y="3468688"/>
                      <a:pt x="1085850" y="3438525"/>
                      <a:pt x="1117600" y="3409950"/>
                    </a:cubicBezTo>
                    <a:cubicBezTo>
                      <a:pt x="1149350" y="3381375"/>
                      <a:pt x="1166018" y="3355181"/>
                      <a:pt x="1189037" y="3305175"/>
                    </a:cubicBezTo>
                    <a:cubicBezTo>
                      <a:pt x="1212056" y="3255169"/>
                      <a:pt x="1240631" y="3228181"/>
                      <a:pt x="1255712" y="3109912"/>
                    </a:cubicBezTo>
                    <a:cubicBezTo>
                      <a:pt x="1270793" y="2991643"/>
                      <a:pt x="1275556" y="2936874"/>
                      <a:pt x="1279525" y="2595562"/>
                    </a:cubicBezTo>
                    <a:cubicBezTo>
                      <a:pt x="1283494" y="2254250"/>
                      <a:pt x="1281509" y="1658143"/>
                      <a:pt x="1279525" y="106203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2184260" y="2847970"/>
                <a:ext cx="973740" cy="3307597"/>
              </a:xfrm>
              <a:custGeom>
                <a:avLst/>
                <a:gdLst>
                  <a:gd name="connsiteX0" fmla="*/ 24606 w 972344"/>
                  <a:gd name="connsiteY0" fmla="*/ 0 h 3307557"/>
                  <a:gd name="connsiteX1" fmla="*/ 24606 w 972344"/>
                  <a:gd name="connsiteY1" fmla="*/ 1138238 h 3307557"/>
                  <a:gd name="connsiteX2" fmla="*/ 48419 w 972344"/>
                  <a:gd name="connsiteY2" fmla="*/ 2828925 h 3307557"/>
                  <a:gd name="connsiteX3" fmla="*/ 315119 w 972344"/>
                  <a:gd name="connsiteY3" fmla="*/ 3243263 h 3307557"/>
                  <a:gd name="connsiteX4" fmla="*/ 824706 w 972344"/>
                  <a:gd name="connsiteY4" fmla="*/ 3214688 h 3307557"/>
                  <a:gd name="connsiteX5" fmla="*/ 948531 w 972344"/>
                  <a:gd name="connsiteY5" fmla="*/ 3052763 h 3307557"/>
                  <a:gd name="connsiteX6" fmla="*/ 953294 w 972344"/>
                  <a:gd name="connsiteY6" fmla="*/ 2705100 h 3307557"/>
                  <a:gd name="connsiteX7" fmla="*/ 972344 w 972344"/>
                  <a:gd name="connsiteY7" fmla="*/ 1066800 h 330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344" h="3307557">
                    <a:moveTo>
                      <a:pt x="24606" y="0"/>
                    </a:moveTo>
                    <a:cubicBezTo>
                      <a:pt x="22621" y="333375"/>
                      <a:pt x="20637" y="666751"/>
                      <a:pt x="24606" y="1138238"/>
                    </a:cubicBezTo>
                    <a:cubicBezTo>
                      <a:pt x="28575" y="1609725"/>
                      <a:pt x="0" y="2478088"/>
                      <a:pt x="48419" y="2828925"/>
                    </a:cubicBezTo>
                    <a:cubicBezTo>
                      <a:pt x="96838" y="3179762"/>
                      <a:pt x="185738" y="3178969"/>
                      <a:pt x="315119" y="3243263"/>
                    </a:cubicBezTo>
                    <a:cubicBezTo>
                      <a:pt x="444500" y="3307557"/>
                      <a:pt x="719137" y="3246438"/>
                      <a:pt x="824706" y="3214688"/>
                    </a:cubicBezTo>
                    <a:cubicBezTo>
                      <a:pt x="930275" y="3182938"/>
                      <a:pt x="927100" y="3137694"/>
                      <a:pt x="948531" y="3052763"/>
                    </a:cubicBezTo>
                    <a:cubicBezTo>
                      <a:pt x="969962" y="2967832"/>
                      <a:pt x="949325" y="3036094"/>
                      <a:pt x="953294" y="2705100"/>
                    </a:cubicBezTo>
                    <a:cubicBezTo>
                      <a:pt x="957263" y="2374106"/>
                      <a:pt x="964803" y="1720453"/>
                      <a:pt x="972344" y="106680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" name="Группа 47"/>
            <p:cNvGrpSpPr>
              <a:grpSpLocks/>
            </p:cNvGrpSpPr>
            <p:nvPr/>
          </p:nvGrpSpPr>
          <p:grpSpPr bwMode="auto">
            <a:xfrm>
              <a:off x="3013083" y="1265238"/>
              <a:ext cx="382589" cy="2671762"/>
              <a:chOff x="3012834" y="1264445"/>
              <a:chExt cx="383381" cy="2671762"/>
            </a:xfrm>
          </p:grpSpPr>
          <p:sp>
            <p:nvSpPr>
              <p:cNvPr id="28" name="Полилиния 27"/>
              <p:cNvSpPr/>
              <p:nvPr/>
            </p:nvSpPr>
            <p:spPr>
              <a:xfrm>
                <a:off x="3012834" y="1266032"/>
                <a:ext cx="144762" cy="2667000"/>
              </a:xfrm>
              <a:custGeom>
                <a:avLst/>
                <a:gdLst>
                  <a:gd name="connsiteX0" fmla="*/ 144463 w 144463"/>
                  <a:gd name="connsiteY0" fmla="*/ 2667000 h 2667000"/>
                  <a:gd name="connsiteX1" fmla="*/ 73025 w 144463"/>
                  <a:gd name="connsiteY1" fmla="*/ 2466975 h 2667000"/>
                  <a:gd name="connsiteX2" fmla="*/ 30163 w 144463"/>
                  <a:gd name="connsiteY2" fmla="*/ 2305050 h 2667000"/>
                  <a:gd name="connsiteX3" fmla="*/ 20638 w 144463"/>
                  <a:gd name="connsiteY3" fmla="*/ 1585913 h 2667000"/>
                  <a:gd name="connsiteX4" fmla="*/ 1588 w 144463"/>
                  <a:gd name="connsiteY4" fmla="*/ 433388 h 2667000"/>
                  <a:gd name="connsiteX5" fmla="*/ 11113 w 144463"/>
                  <a:gd name="connsiteY5" fmla="*/ 61913 h 2667000"/>
                  <a:gd name="connsiteX6" fmla="*/ 20638 w 144463"/>
                  <a:gd name="connsiteY6" fmla="*/ 61913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3" h="2667000">
                    <a:moveTo>
                      <a:pt x="144463" y="2667000"/>
                    </a:moveTo>
                    <a:cubicBezTo>
                      <a:pt x="118269" y="2597150"/>
                      <a:pt x="92075" y="2527300"/>
                      <a:pt x="73025" y="2466975"/>
                    </a:cubicBezTo>
                    <a:cubicBezTo>
                      <a:pt x="53975" y="2406650"/>
                      <a:pt x="38894" y="2451894"/>
                      <a:pt x="30163" y="2305050"/>
                    </a:cubicBezTo>
                    <a:cubicBezTo>
                      <a:pt x="21432" y="2158206"/>
                      <a:pt x="25401" y="1897857"/>
                      <a:pt x="20638" y="1585913"/>
                    </a:cubicBezTo>
                    <a:cubicBezTo>
                      <a:pt x="15876" y="1273969"/>
                      <a:pt x="3176" y="687388"/>
                      <a:pt x="1588" y="433388"/>
                    </a:cubicBezTo>
                    <a:cubicBezTo>
                      <a:pt x="0" y="179388"/>
                      <a:pt x="7938" y="123826"/>
                      <a:pt x="11113" y="61913"/>
                    </a:cubicBezTo>
                    <a:cubicBezTo>
                      <a:pt x="14288" y="0"/>
                      <a:pt x="20638" y="61913"/>
                      <a:pt x="20638" y="61913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289632" y="1264445"/>
                <a:ext cx="106583" cy="2671762"/>
              </a:xfrm>
              <a:custGeom>
                <a:avLst/>
                <a:gdLst>
                  <a:gd name="connsiteX0" fmla="*/ 0 w 101599"/>
                  <a:gd name="connsiteY0" fmla="*/ 2621756 h 2651125"/>
                  <a:gd name="connsiteX1" fmla="*/ 80962 w 101599"/>
                  <a:gd name="connsiteY1" fmla="*/ 2412206 h 2651125"/>
                  <a:gd name="connsiteX2" fmla="*/ 100012 w 101599"/>
                  <a:gd name="connsiteY2" fmla="*/ 2312194 h 2651125"/>
                  <a:gd name="connsiteX3" fmla="*/ 90487 w 101599"/>
                  <a:gd name="connsiteY3" fmla="*/ 378619 h 2651125"/>
                  <a:gd name="connsiteX4" fmla="*/ 95250 w 101599"/>
                  <a:gd name="connsiteY4" fmla="*/ 40481 h 2651125"/>
                  <a:gd name="connsiteX0" fmla="*/ 0 w 96043"/>
                  <a:gd name="connsiteY0" fmla="*/ 2621756 h 2786062"/>
                  <a:gd name="connsiteX1" fmla="*/ 80962 w 96043"/>
                  <a:gd name="connsiteY1" fmla="*/ 2412206 h 2786062"/>
                  <a:gd name="connsiteX2" fmla="*/ 90487 w 96043"/>
                  <a:gd name="connsiteY2" fmla="*/ 378619 h 2786062"/>
                  <a:gd name="connsiteX3" fmla="*/ 95250 w 96043"/>
                  <a:gd name="connsiteY3" fmla="*/ 40481 h 2786062"/>
                  <a:gd name="connsiteX0" fmla="*/ 10319 w 106362"/>
                  <a:gd name="connsiteY0" fmla="*/ 2621756 h 2671762"/>
                  <a:gd name="connsiteX1" fmla="*/ 91281 w 106362"/>
                  <a:gd name="connsiteY1" fmla="*/ 2412206 h 2671762"/>
                  <a:gd name="connsiteX2" fmla="*/ 100806 w 106362"/>
                  <a:gd name="connsiteY2" fmla="*/ 378619 h 2671762"/>
                  <a:gd name="connsiteX3" fmla="*/ 105569 w 106362"/>
                  <a:gd name="connsiteY3" fmla="*/ 40481 h 26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2" h="2671762">
                    <a:moveTo>
                      <a:pt x="10319" y="2621756"/>
                    </a:moveTo>
                    <a:cubicBezTo>
                      <a:pt x="42465" y="2542778"/>
                      <a:pt x="0" y="2671762"/>
                      <a:pt x="91281" y="2412206"/>
                    </a:cubicBezTo>
                    <a:cubicBezTo>
                      <a:pt x="106362" y="2038350"/>
                      <a:pt x="98425" y="773906"/>
                      <a:pt x="100806" y="378619"/>
                    </a:cubicBezTo>
                    <a:cubicBezTo>
                      <a:pt x="100012" y="0"/>
                      <a:pt x="102790" y="20240"/>
                      <a:pt x="105569" y="40481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" name="Группа 48"/>
            <p:cNvGrpSpPr>
              <a:grpSpLocks/>
            </p:cNvGrpSpPr>
            <p:nvPr/>
          </p:nvGrpSpPr>
          <p:grpSpPr bwMode="auto">
            <a:xfrm>
              <a:off x="3019425" y="830263"/>
              <a:ext cx="1843088" cy="614362"/>
              <a:chOff x="3019184" y="830839"/>
              <a:chExt cx="1843377" cy="614218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3019184" y="830839"/>
                <a:ext cx="1843377" cy="460267"/>
              </a:xfrm>
              <a:custGeom>
                <a:avLst/>
                <a:gdLst>
                  <a:gd name="connsiteX0" fmla="*/ 0 w 1243013"/>
                  <a:gd name="connsiteY0" fmla="*/ 408782 h 408782"/>
                  <a:gd name="connsiteX1" fmla="*/ 47625 w 1243013"/>
                  <a:gd name="connsiteY1" fmla="*/ 194469 h 408782"/>
                  <a:gd name="connsiteX2" fmla="*/ 228600 w 1243013"/>
                  <a:gd name="connsiteY2" fmla="*/ 42069 h 408782"/>
                  <a:gd name="connsiteX3" fmla="*/ 433388 w 1243013"/>
                  <a:gd name="connsiteY3" fmla="*/ 70644 h 408782"/>
                  <a:gd name="connsiteX4" fmla="*/ 609600 w 1243013"/>
                  <a:gd name="connsiteY4" fmla="*/ 170657 h 408782"/>
                  <a:gd name="connsiteX5" fmla="*/ 695325 w 1243013"/>
                  <a:gd name="connsiteY5" fmla="*/ 189707 h 408782"/>
                  <a:gd name="connsiteX6" fmla="*/ 790575 w 1243013"/>
                  <a:gd name="connsiteY6" fmla="*/ 137319 h 408782"/>
                  <a:gd name="connsiteX7" fmla="*/ 885825 w 1243013"/>
                  <a:gd name="connsiteY7" fmla="*/ 37307 h 408782"/>
                  <a:gd name="connsiteX8" fmla="*/ 1009650 w 1243013"/>
                  <a:gd name="connsiteY8" fmla="*/ 3969 h 408782"/>
                  <a:gd name="connsiteX9" fmla="*/ 1147763 w 1243013"/>
                  <a:gd name="connsiteY9" fmla="*/ 61119 h 408782"/>
                  <a:gd name="connsiteX10" fmla="*/ 1243013 w 1243013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843377 w 1843377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599045 w 1843377"/>
                  <a:gd name="connsiteY10" fmla="*/ 78726 h 408782"/>
                  <a:gd name="connsiteX11" fmla="*/ 1843377 w 1843377"/>
                  <a:gd name="connsiteY11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358900 w 1843377"/>
                  <a:gd name="connsiteY10" fmla="*/ 69489 h 408782"/>
                  <a:gd name="connsiteX11" fmla="*/ 1599045 w 1843377"/>
                  <a:gd name="connsiteY11" fmla="*/ 78726 h 408782"/>
                  <a:gd name="connsiteX12" fmla="*/ 1843377 w 1843377"/>
                  <a:gd name="connsiteY12" fmla="*/ 118269 h 408782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358900 w 1843377"/>
                  <a:gd name="connsiteY10" fmla="*/ 117426 h 456719"/>
                  <a:gd name="connsiteX11" fmla="*/ 1599045 w 1843377"/>
                  <a:gd name="connsiteY11" fmla="*/ 126663 h 456719"/>
                  <a:gd name="connsiteX12" fmla="*/ 1608282 w 1843377"/>
                  <a:gd name="connsiteY12" fmla="*/ 6590 h 456719"/>
                  <a:gd name="connsiteX13" fmla="*/ 1843377 w 1843377"/>
                  <a:gd name="connsiteY13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211118 w 1843377"/>
                  <a:gd name="connsiteY10" fmla="*/ 228262 h 456719"/>
                  <a:gd name="connsiteX11" fmla="*/ 1774536 w 1843377"/>
                  <a:gd name="connsiteY11" fmla="*/ 403755 h 456719"/>
                  <a:gd name="connsiteX12" fmla="*/ 1377373 w 1843377"/>
                  <a:gd name="connsiteY12" fmla="*/ 126663 h 456719"/>
                  <a:gd name="connsiteX13" fmla="*/ 1608282 w 1843377"/>
                  <a:gd name="connsiteY13" fmla="*/ 6590 h 456719"/>
                  <a:gd name="connsiteX14" fmla="*/ 1843377 w 1843377"/>
                  <a:gd name="connsiteY14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469735 w 1865360"/>
                  <a:gd name="connsiteY13" fmla="*/ 369888 h 459798"/>
                  <a:gd name="connsiteX14" fmla="*/ 1377373 w 1865360"/>
                  <a:gd name="connsiteY14" fmla="*/ 129742 h 459798"/>
                  <a:gd name="connsiteX15" fmla="*/ 1534391 w 1865360"/>
                  <a:gd name="connsiteY15" fmla="*/ 111270 h 459798"/>
                  <a:gd name="connsiteX16" fmla="*/ 1608282 w 1865360"/>
                  <a:gd name="connsiteY16" fmla="*/ 9669 h 459798"/>
                  <a:gd name="connsiteX17" fmla="*/ 1843377 w 1865360"/>
                  <a:gd name="connsiteY17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286761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3377" h="459798">
                    <a:moveTo>
                      <a:pt x="0" y="459798"/>
                    </a:moveTo>
                    <a:cubicBezTo>
                      <a:pt x="4762" y="383201"/>
                      <a:pt x="9525" y="306604"/>
                      <a:pt x="47625" y="245485"/>
                    </a:cubicBezTo>
                    <a:cubicBezTo>
                      <a:pt x="85725" y="184366"/>
                      <a:pt x="164306" y="113722"/>
                      <a:pt x="228600" y="93085"/>
                    </a:cubicBezTo>
                    <a:cubicBezTo>
                      <a:pt x="292894" y="72448"/>
                      <a:pt x="369888" y="100229"/>
                      <a:pt x="433388" y="121660"/>
                    </a:cubicBezTo>
                    <a:cubicBezTo>
                      <a:pt x="496888" y="143091"/>
                      <a:pt x="565944" y="201829"/>
                      <a:pt x="609600" y="221673"/>
                    </a:cubicBezTo>
                    <a:cubicBezTo>
                      <a:pt x="653256" y="241517"/>
                      <a:pt x="665163" y="246279"/>
                      <a:pt x="695325" y="240723"/>
                    </a:cubicBezTo>
                    <a:cubicBezTo>
                      <a:pt x="725487" y="235167"/>
                      <a:pt x="758825" y="213735"/>
                      <a:pt x="790575" y="188335"/>
                    </a:cubicBezTo>
                    <a:cubicBezTo>
                      <a:pt x="822325" y="162935"/>
                      <a:pt x="849313" y="110548"/>
                      <a:pt x="885825" y="88323"/>
                    </a:cubicBezTo>
                    <a:cubicBezTo>
                      <a:pt x="922337" y="66098"/>
                      <a:pt x="965994" y="51016"/>
                      <a:pt x="1009650" y="54985"/>
                    </a:cubicBezTo>
                    <a:cubicBezTo>
                      <a:pt x="1053306" y="58954"/>
                      <a:pt x="1114185" y="82742"/>
                      <a:pt x="1147763" y="112135"/>
                    </a:cubicBezTo>
                    <a:cubicBezTo>
                      <a:pt x="1181341" y="141528"/>
                      <a:pt x="1152838" y="108334"/>
                      <a:pt x="1211118" y="231341"/>
                    </a:cubicBezTo>
                    <a:cubicBezTo>
                      <a:pt x="1266320" y="278918"/>
                      <a:pt x="1425094" y="306773"/>
                      <a:pt x="1478973" y="286761"/>
                    </a:cubicBezTo>
                    <a:cubicBezTo>
                      <a:pt x="1532852" y="266749"/>
                      <a:pt x="1512840" y="175925"/>
                      <a:pt x="1534391" y="111270"/>
                    </a:cubicBezTo>
                    <a:cubicBezTo>
                      <a:pt x="1572876" y="91258"/>
                      <a:pt x="1530615" y="0"/>
                      <a:pt x="1608282" y="9669"/>
                    </a:cubicBezTo>
                    <a:cubicBezTo>
                      <a:pt x="1661319" y="19338"/>
                      <a:pt x="1804195" y="161155"/>
                      <a:pt x="1843377" y="16928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405007" y="1224447"/>
                <a:ext cx="1276550" cy="220610"/>
              </a:xfrm>
              <a:custGeom>
                <a:avLst/>
                <a:gdLst>
                  <a:gd name="connsiteX0" fmla="*/ 0 w 676275"/>
                  <a:gd name="connsiteY0" fmla="*/ 119062 h 192087"/>
                  <a:gd name="connsiteX1" fmla="*/ 57150 w 676275"/>
                  <a:gd name="connsiteY1" fmla="*/ 109537 h 192087"/>
                  <a:gd name="connsiteX2" fmla="*/ 200025 w 676275"/>
                  <a:gd name="connsiteY2" fmla="*/ 157162 h 192087"/>
                  <a:gd name="connsiteX3" fmla="*/ 342900 w 676275"/>
                  <a:gd name="connsiteY3" fmla="*/ 176212 h 192087"/>
                  <a:gd name="connsiteX4" fmla="*/ 495300 w 676275"/>
                  <a:gd name="connsiteY4" fmla="*/ 61912 h 192087"/>
                  <a:gd name="connsiteX5" fmla="*/ 604837 w 676275"/>
                  <a:gd name="connsiteY5" fmla="*/ 14287 h 192087"/>
                  <a:gd name="connsiteX6" fmla="*/ 676275 w 676275"/>
                  <a:gd name="connsiteY6" fmla="*/ 147637 h 192087"/>
                  <a:gd name="connsiteX0" fmla="*/ 0 w 1276638"/>
                  <a:gd name="connsiteY0" fmla="*/ 119063 h 192088"/>
                  <a:gd name="connsiteX1" fmla="*/ 57150 w 1276638"/>
                  <a:gd name="connsiteY1" fmla="*/ 109538 h 192088"/>
                  <a:gd name="connsiteX2" fmla="*/ 200025 w 1276638"/>
                  <a:gd name="connsiteY2" fmla="*/ 157163 h 192088"/>
                  <a:gd name="connsiteX3" fmla="*/ 342900 w 1276638"/>
                  <a:gd name="connsiteY3" fmla="*/ 176213 h 192088"/>
                  <a:gd name="connsiteX4" fmla="*/ 495300 w 1276638"/>
                  <a:gd name="connsiteY4" fmla="*/ 61913 h 192088"/>
                  <a:gd name="connsiteX5" fmla="*/ 604837 w 1276638"/>
                  <a:gd name="connsiteY5" fmla="*/ 14288 h 192088"/>
                  <a:gd name="connsiteX6" fmla="*/ 1276638 w 1276638"/>
                  <a:gd name="connsiteY6" fmla="*/ 147638 h 192088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4"/>
                  <a:gd name="connsiteX1" fmla="*/ 57150 w 1276638"/>
                  <a:gd name="connsiteY1" fmla="*/ 60662 h 219844"/>
                  <a:gd name="connsiteX2" fmla="*/ 200025 w 1276638"/>
                  <a:gd name="connsiteY2" fmla="*/ 108287 h 219844"/>
                  <a:gd name="connsiteX3" fmla="*/ 342900 w 1276638"/>
                  <a:gd name="connsiteY3" fmla="*/ 127337 h 219844"/>
                  <a:gd name="connsiteX4" fmla="*/ 661555 w 1276638"/>
                  <a:gd name="connsiteY4" fmla="*/ 13037 h 219844"/>
                  <a:gd name="connsiteX5" fmla="*/ 872691 w 1276638"/>
                  <a:gd name="connsiteY5" fmla="*/ 205557 h 219844"/>
                  <a:gd name="connsiteX6" fmla="*/ 1276638 w 1276638"/>
                  <a:gd name="connsiteY6" fmla="*/ 98762 h 21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38" h="219844">
                    <a:moveTo>
                      <a:pt x="0" y="70187"/>
                    </a:moveTo>
                    <a:cubicBezTo>
                      <a:pt x="11906" y="62249"/>
                      <a:pt x="23813" y="54312"/>
                      <a:pt x="57150" y="60662"/>
                    </a:cubicBezTo>
                    <a:cubicBezTo>
                      <a:pt x="90488" y="67012"/>
                      <a:pt x="152400" y="97175"/>
                      <a:pt x="200025" y="108287"/>
                    </a:cubicBezTo>
                    <a:cubicBezTo>
                      <a:pt x="247650" y="119399"/>
                      <a:pt x="265978" y="143212"/>
                      <a:pt x="342900" y="127337"/>
                    </a:cubicBezTo>
                    <a:cubicBezTo>
                      <a:pt x="419822" y="111462"/>
                      <a:pt x="573257" y="0"/>
                      <a:pt x="661555" y="13037"/>
                    </a:cubicBezTo>
                    <a:cubicBezTo>
                      <a:pt x="749854" y="26074"/>
                      <a:pt x="770177" y="191270"/>
                      <a:pt x="872691" y="205557"/>
                    </a:cubicBezTo>
                    <a:cubicBezTo>
                      <a:pt x="975205" y="219844"/>
                      <a:pt x="1256000" y="39230"/>
                      <a:pt x="1276638" y="987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" name="Группа 28"/>
            <p:cNvGrpSpPr>
              <a:grpSpLocks/>
            </p:cNvGrpSpPr>
            <p:nvPr/>
          </p:nvGrpSpPr>
          <p:grpSpPr bwMode="auto">
            <a:xfrm>
              <a:off x="4267200" y="822325"/>
              <a:ext cx="1033463" cy="5395913"/>
              <a:chOff x="4894580" y="822960"/>
              <a:chExt cx="1033780" cy="5394960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4894580" y="822960"/>
                <a:ext cx="1033780" cy="5394960"/>
              </a:xfrm>
              <a:custGeom>
                <a:avLst/>
                <a:gdLst>
                  <a:gd name="connsiteX0" fmla="*/ 568960 w 1033780"/>
                  <a:gd name="connsiteY0" fmla="*/ 175260 h 5394960"/>
                  <a:gd name="connsiteX1" fmla="*/ 637540 w 1033780"/>
                  <a:gd name="connsiteY1" fmla="*/ 190500 h 5394960"/>
                  <a:gd name="connsiteX2" fmla="*/ 690880 w 1033780"/>
                  <a:gd name="connsiteY2" fmla="*/ 129540 h 5394960"/>
                  <a:gd name="connsiteX3" fmla="*/ 767080 w 1033780"/>
                  <a:gd name="connsiteY3" fmla="*/ 53340 h 5394960"/>
                  <a:gd name="connsiteX4" fmla="*/ 843280 w 1033780"/>
                  <a:gd name="connsiteY4" fmla="*/ 0 h 5394960"/>
                  <a:gd name="connsiteX5" fmla="*/ 911860 w 1033780"/>
                  <a:gd name="connsiteY5" fmla="*/ 53340 h 5394960"/>
                  <a:gd name="connsiteX6" fmla="*/ 980440 w 1033780"/>
                  <a:gd name="connsiteY6" fmla="*/ 274320 h 5394960"/>
                  <a:gd name="connsiteX7" fmla="*/ 957580 w 1033780"/>
                  <a:gd name="connsiteY7" fmla="*/ 335280 h 5394960"/>
                  <a:gd name="connsiteX8" fmla="*/ 896620 w 1033780"/>
                  <a:gd name="connsiteY8" fmla="*/ 381000 h 5394960"/>
                  <a:gd name="connsiteX9" fmla="*/ 881380 w 1033780"/>
                  <a:gd name="connsiteY9" fmla="*/ 723900 h 5394960"/>
                  <a:gd name="connsiteX10" fmla="*/ 889000 w 1033780"/>
                  <a:gd name="connsiteY10" fmla="*/ 3063240 h 5394960"/>
                  <a:gd name="connsiteX11" fmla="*/ 881380 w 1033780"/>
                  <a:gd name="connsiteY11" fmla="*/ 4328160 h 5394960"/>
                  <a:gd name="connsiteX12" fmla="*/ 889000 w 1033780"/>
                  <a:gd name="connsiteY12" fmla="*/ 5105400 h 5394960"/>
                  <a:gd name="connsiteX13" fmla="*/ 949960 w 1033780"/>
                  <a:gd name="connsiteY13" fmla="*/ 5303520 h 5394960"/>
                  <a:gd name="connsiteX14" fmla="*/ 1018540 w 1033780"/>
                  <a:gd name="connsiteY14" fmla="*/ 5364480 h 5394960"/>
                  <a:gd name="connsiteX15" fmla="*/ 995680 w 1033780"/>
                  <a:gd name="connsiteY15" fmla="*/ 5387340 h 5394960"/>
                  <a:gd name="connsiteX16" fmla="*/ 789940 w 1033780"/>
                  <a:gd name="connsiteY16" fmla="*/ 5387340 h 5394960"/>
                  <a:gd name="connsiteX17" fmla="*/ 424180 w 1033780"/>
                  <a:gd name="connsiteY17" fmla="*/ 5379720 h 5394960"/>
                  <a:gd name="connsiteX18" fmla="*/ 203200 w 1033780"/>
                  <a:gd name="connsiteY18" fmla="*/ 5387340 h 5394960"/>
                  <a:gd name="connsiteX19" fmla="*/ 248920 w 1033780"/>
                  <a:gd name="connsiteY19" fmla="*/ 5334000 h 5394960"/>
                  <a:gd name="connsiteX20" fmla="*/ 363220 w 1033780"/>
                  <a:gd name="connsiteY20" fmla="*/ 5219700 h 5394960"/>
                  <a:gd name="connsiteX21" fmla="*/ 424180 w 1033780"/>
                  <a:gd name="connsiteY21" fmla="*/ 4914900 h 5394960"/>
                  <a:gd name="connsiteX22" fmla="*/ 439420 w 1033780"/>
                  <a:gd name="connsiteY22" fmla="*/ 4564380 h 5394960"/>
                  <a:gd name="connsiteX23" fmla="*/ 332740 w 1033780"/>
                  <a:gd name="connsiteY23" fmla="*/ 4366260 h 5394960"/>
                  <a:gd name="connsiteX24" fmla="*/ 96520 w 1033780"/>
                  <a:gd name="connsiteY24" fmla="*/ 4160520 h 5394960"/>
                  <a:gd name="connsiteX25" fmla="*/ 12700 w 1033780"/>
                  <a:gd name="connsiteY25" fmla="*/ 4038600 h 5394960"/>
                  <a:gd name="connsiteX26" fmla="*/ 20320 w 1033780"/>
                  <a:gd name="connsiteY26" fmla="*/ 3977640 h 5394960"/>
                  <a:gd name="connsiteX27" fmla="*/ 66040 w 1033780"/>
                  <a:gd name="connsiteY27" fmla="*/ 3817620 h 5394960"/>
                  <a:gd name="connsiteX28" fmla="*/ 134620 w 1033780"/>
                  <a:gd name="connsiteY28" fmla="*/ 3718560 h 5394960"/>
                  <a:gd name="connsiteX29" fmla="*/ 165100 w 1033780"/>
                  <a:gd name="connsiteY29" fmla="*/ 3749040 h 5394960"/>
                  <a:gd name="connsiteX30" fmla="*/ 264160 w 1033780"/>
                  <a:gd name="connsiteY30" fmla="*/ 3878580 h 5394960"/>
                  <a:gd name="connsiteX31" fmla="*/ 340360 w 1033780"/>
                  <a:gd name="connsiteY31" fmla="*/ 3947160 h 5394960"/>
                  <a:gd name="connsiteX32" fmla="*/ 386080 w 1033780"/>
                  <a:gd name="connsiteY32" fmla="*/ 3977640 h 5394960"/>
                  <a:gd name="connsiteX33" fmla="*/ 401320 w 1033780"/>
                  <a:gd name="connsiteY33" fmla="*/ 3931920 h 5394960"/>
                  <a:gd name="connsiteX34" fmla="*/ 408940 w 1033780"/>
                  <a:gd name="connsiteY34" fmla="*/ 3665220 h 5394960"/>
                  <a:gd name="connsiteX35" fmla="*/ 393700 w 1033780"/>
                  <a:gd name="connsiteY35" fmla="*/ 2080260 h 5394960"/>
                  <a:gd name="connsiteX36" fmla="*/ 393700 w 1033780"/>
                  <a:gd name="connsiteY36" fmla="*/ 502920 h 53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3780" h="5394960">
                    <a:moveTo>
                      <a:pt x="568960" y="175260"/>
                    </a:moveTo>
                    <a:cubicBezTo>
                      <a:pt x="593090" y="186690"/>
                      <a:pt x="617220" y="198120"/>
                      <a:pt x="637540" y="190500"/>
                    </a:cubicBezTo>
                    <a:cubicBezTo>
                      <a:pt x="657860" y="182880"/>
                      <a:pt x="669290" y="152400"/>
                      <a:pt x="690880" y="129540"/>
                    </a:cubicBezTo>
                    <a:cubicBezTo>
                      <a:pt x="712470" y="106680"/>
                      <a:pt x="741680" y="74930"/>
                      <a:pt x="767080" y="53340"/>
                    </a:cubicBezTo>
                    <a:cubicBezTo>
                      <a:pt x="792480" y="31750"/>
                      <a:pt x="819150" y="0"/>
                      <a:pt x="843280" y="0"/>
                    </a:cubicBezTo>
                    <a:cubicBezTo>
                      <a:pt x="867410" y="0"/>
                      <a:pt x="889000" y="7620"/>
                      <a:pt x="911860" y="53340"/>
                    </a:cubicBezTo>
                    <a:cubicBezTo>
                      <a:pt x="934720" y="99060"/>
                      <a:pt x="972820" y="227330"/>
                      <a:pt x="980440" y="274320"/>
                    </a:cubicBezTo>
                    <a:cubicBezTo>
                      <a:pt x="988060" y="321310"/>
                      <a:pt x="971550" y="317500"/>
                      <a:pt x="957580" y="335280"/>
                    </a:cubicBezTo>
                    <a:cubicBezTo>
                      <a:pt x="943610" y="353060"/>
                      <a:pt x="909320" y="316230"/>
                      <a:pt x="896620" y="381000"/>
                    </a:cubicBezTo>
                    <a:cubicBezTo>
                      <a:pt x="883920" y="445770"/>
                      <a:pt x="882650" y="276860"/>
                      <a:pt x="881380" y="723900"/>
                    </a:cubicBezTo>
                    <a:cubicBezTo>
                      <a:pt x="880110" y="1170940"/>
                      <a:pt x="889000" y="2462530"/>
                      <a:pt x="889000" y="3063240"/>
                    </a:cubicBezTo>
                    <a:cubicBezTo>
                      <a:pt x="889000" y="3663950"/>
                      <a:pt x="881380" y="3987800"/>
                      <a:pt x="881380" y="4328160"/>
                    </a:cubicBezTo>
                    <a:cubicBezTo>
                      <a:pt x="881380" y="4668520"/>
                      <a:pt x="877570" y="4942840"/>
                      <a:pt x="889000" y="5105400"/>
                    </a:cubicBezTo>
                    <a:cubicBezTo>
                      <a:pt x="900430" y="5267960"/>
                      <a:pt x="928370" y="5260340"/>
                      <a:pt x="949960" y="5303520"/>
                    </a:cubicBezTo>
                    <a:cubicBezTo>
                      <a:pt x="971550" y="5346700"/>
                      <a:pt x="1010920" y="5350510"/>
                      <a:pt x="1018540" y="5364480"/>
                    </a:cubicBezTo>
                    <a:cubicBezTo>
                      <a:pt x="1026160" y="5378450"/>
                      <a:pt x="1033780" y="5383530"/>
                      <a:pt x="995680" y="5387340"/>
                    </a:cubicBezTo>
                    <a:cubicBezTo>
                      <a:pt x="957580" y="5391150"/>
                      <a:pt x="789940" y="5387340"/>
                      <a:pt x="789940" y="5387340"/>
                    </a:cubicBezTo>
                    <a:lnTo>
                      <a:pt x="424180" y="5379720"/>
                    </a:lnTo>
                    <a:cubicBezTo>
                      <a:pt x="326390" y="5379720"/>
                      <a:pt x="232410" y="5394960"/>
                      <a:pt x="203200" y="5387340"/>
                    </a:cubicBezTo>
                    <a:cubicBezTo>
                      <a:pt x="173990" y="5379720"/>
                      <a:pt x="222250" y="5361940"/>
                      <a:pt x="248920" y="5334000"/>
                    </a:cubicBezTo>
                    <a:cubicBezTo>
                      <a:pt x="275590" y="5306060"/>
                      <a:pt x="334010" y="5289550"/>
                      <a:pt x="363220" y="5219700"/>
                    </a:cubicBezTo>
                    <a:cubicBezTo>
                      <a:pt x="392430" y="5149850"/>
                      <a:pt x="411480" y="5024120"/>
                      <a:pt x="424180" y="4914900"/>
                    </a:cubicBezTo>
                    <a:cubicBezTo>
                      <a:pt x="436880" y="4805680"/>
                      <a:pt x="454660" y="4655820"/>
                      <a:pt x="439420" y="4564380"/>
                    </a:cubicBezTo>
                    <a:cubicBezTo>
                      <a:pt x="424180" y="4472940"/>
                      <a:pt x="389890" y="4433570"/>
                      <a:pt x="332740" y="4366260"/>
                    </a:cubicBezTo>
                    <a:cubicBezTo>
                      <a:pt x="275590" y="4298950"/>
                      <a:pt x="149860" y="4215130"/>
                      <a:pt x="96520" y="4160520"/>
                    </a:cubicBezTo>
                    <a:cubicBezTo>
                      <a:pt x="43180" y="4105910"/>
                      <a:pt x="25400" y="4069080"/>
                      <a:pt x="12700" y="4038600"/>
                    </a:cubicBezTo>
                    <a:cubicBezTo>
                      <a:pt x="0" y="4008120"/>
                      <a:pt x="11430" y="4014470"/>
                      <a:pt x="20320" y="3977640"/>
                    </a:cubicBezTo>
                    <a:cubicBezTo>
                      <a:pt x="29210" y="3940810"/>
                      <a:pt x="46990" y="3860800"/>
                      <a:pt x="66040" y="3817620"/>
                    </a:cubicBezTo>
                    <a:cubicBezTo>
                      <a:pt x="85090" y="3774440"/>
                      <a:pt x="118110" y="3729990"/>
                      <a:pt x="134620" y="3718560"/>
                    </a:cubicBezTo>
                    <a:cubicBezTo>
                      <a:pt x="151130" y="3707130"/>
                      <a:pt x="143510" y="3722370"/>
                      <a:pt x="165100" y="3749040"/>
                    </a:cubicBezTo>
                    <a:cubicBezTo>
                      <a:pt x="186690" y="3775710"/>
                      <a:pt x="234950" y="3845560"/>
                      <a:pt x="264160" y="3878580"/>
                    </a:cubicBezTo>
                    <a:cubicBezTo>
                      <a:pt x="293370" y="3911600"/>
                      <a:pt x="320040" y="3930650"/>
                      <a:pt x="340360" y="3947160"/>
                    </a:cubicBezTo>
                    <a:cubicBezTo>
                      <a:pt x="360680" y="3963670"/>
                      <a:pt x="375920" y="3980180"/>
                      <a:pt x="386080" y="3977640"/>
                    </a:cubicBezTo>
                    <a:cubicBezTo>
                      <a:pt x="396240" y="3975100"/>
                      <a:pt x="397510" y="3983990"/>
                      <a:pt x="401320" y="3931920"/>
                    </a:cubicBezTo>
                    <a:cubicBezTo>
                      <a:pt x="405130" y="3879850"/>
                      <a:pt x="410210" y="3973830"/>
                      <a:pt x="408940" y="3665220"/>
                    </a:cubicBezTo>
                    <a:cubicBezTo>
                      <a:pt x="407670" y="3356610"/>
                      <a:pt x="396240" y="2607310"/>
                      <a:pt x="393700" y="2080260"/>
                    </a:cubicBezTo>
                    <a:cubicBezTo>
                      <a:pt x="391160" y="1553210"/>
                      <a:pt x="392430" y="1028065"/>
                      <a:pt x="393700" y="5029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709218" y="838832"/>
                <a:ext cx="134978" cy="311095"/>
              </a:xfrm>
              <a:custGeom>
                <a:avLst/>
                <a:gdLst>
                  <a:gd name="connsiteX0" fmla="*/ 6350 w 135890"/>
                  <a:gd name="connsiteY0" fmla="*/ 0 h 312420"/>
                  <a:gd name="connsiteX1" fmla="*/ 21590 w 135890"/>
                  <a:gd name="connsiteY1" fmla="*/ 144780 h 312420"/>
                  <a:gd name="connsiteX2" fmla="*/ 135890 w 135890"/>
                  <a:gd name="connsiteY2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90" h="312420">
                    <a:moveTo>
                      <a:pt x="6350" y="0"/>
                    </a:moveTo>
                    <a:cubicBezTo>
                      <a:pt x="3175" y="46355"/>
                      <a:pt x="0" y="92710"/>
                      <a:pt x="21590" y="144780"/>
                    </a:cubicBezTo>
                    <a:cubicBezTo>
                      <a:pt x="43180" y="196850"/>
                      <a:pt x="89535" y="254635"/>
                      <a:pt x="135890" y="3124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923164" y="4594194"/>
                <a:ext cx="128627" cy="298397"/>
              </a:xfrm>
              <a:custGeom>
                <a:avLst/>
                <a:gdLst>
                  <a:gd name="connsiteX0" fmla="*/ 129540 w 129540"/>
                  <a:gd name="connsiteY0" fmla="*/ 0 h 297180"/>
                  <a:gd name="connsiteX1" fmla="*/ 91440 w 129540"/>
                  <a:gd name="connsiteY1" fmla="*/ 137160 h 297180"/>
                  <a:gd name="connsiteX2" fmla="*/ 68580 w 129540"/>
                  <a:gd name="connsiteY2" fmla="*/ 228600 h 297180"/>
                  <a:gd name="connsiteX3" fmla="*/ 0 w 129540"/>
                  <a:gd name="connsiteY3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97180">
                    <a:moveTo>
                      <a:pt x="129540" y="0"/>
                    </a:moveTo>
                    <a:cubicBezTo>
                      <a:pt x="115570" y="49530"/>
                      <a:pt x="101600" y="99060"/>
                      <a:pt x="91440" y="137160"/>
                    </a:cubicBezTo>
                    <a:cubicBezTo>
                      <a:pt x="81280" y="175260"/>
                      <a:pt x="83820" y="201930"/>
                      <a:pt x="68580" y="228600"/>
                    </a:cubicBezTo>
                    <a:cubicBezTo>
                      <a:pt x="53340" y="255270"/>
                      <a:pt x="26670" y="276225"/>
                      <a:pt x="0" y="29718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41" name="Полилиния 40"/>
          <p:cNvSpPr/>
          <p:nvPr/>
        </p:nvSpPr>
        <p:spPr>
          <a:xfrm>
            <a:off x="3981651" y="654518"/>
            <a:ext cx="675372" cy="1724526"/>
          </a:xfrm>
          <a:custGeom>
            <a:avLst/>
            <a:gdLst>
              <a:gd name="connsiteX0" fmla="*/ 609600 w 675372"/>
              <a:gd name="connsiteY0" fmla="*/ 0 h 1724526"/>
              <a:gd name="connsiteX1" fmla="*/ 522972 w 675372"/>
              <a:gd name="connsiteY1" fmla="*/ 154004 h 1724526"/>
              <a:gd name="connsiteX2" fmla="*/ 628850 w 675372"/>
              <a:gd name="connsiteY2" fmla="*/ 510139 h 1724526"/>
              <a:gd name="connsiteX3" fmla="*/ 243840 w 675372"/>
              <a:gd name="connsiteY3" fmla="*/ 683394 h 1724526"/>
              <a:gd name="connsiteX4" fmla="*/ 32084 w 675372"/>
              <a:gd name="connsiteY4" fmla="*/ 1020278 h 1724526"/>
              <a:gd name="connsiteX5" fmla="*/ 51334 w 675372"/>
              <a:gd name="connsiteY5" fmla="*/ 1626669 h 1724526"/>
              <a:gd name="connsiteX6" fmla="*/ 70585 w 675372"/>
              <a:gd name="connsiteY6" fmla="*/ 1607419 h 1724526"/>
              <a:gd name="connsiteX7" fmla="*/ 41709 w 675372"/>
              <a:gd name="connsiteY7" fmla="*/ 1607419 h 172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372" h="1724526">
                <a:moveTo>
                  <a:pt x="609600" y="0"/>
                </a:moveTo>
                <a:cubicBezTo>
                  <a:pt x="564682" y="34490"/>
                  <a:pt x="519764" y="68981"/>
                  <a:pt x="522972" y="154004"/>
                </a:cubicBezTo>
                <a:cubicBezTo>
                  <a:pt x="526180" y="239027"/>
                  <a:pt x="675372" y="421907"/>
                  <a:pt x="628850" y="510139"/>
                </a:cubicBezTo>
                <a:cubicBezTo>
                  <a:pt x="582328" y="598371"/>
                  <a:pt x="343301" y="598371"/>
                  <a:pt x="243840" y="683394"/>
                </a:cubicBezTo>
                <a:cubicBezTo>
                  <a:pt x="144379" y="768417"/>
                  <a:pt x="64168" y="863065"/>
                  <a:pt x="32084" y="1020278"/>
                </a:cubicBezTo>
                <a:cubicBezTo>
                  <a:pt x="0" y="1177491"/>
                  <a:pt x="44917" y="1528812"/>
                  <a:pt x="51334" y="1626669"/>
                </a:cubicBezTo>
                <a:cubicBezTo>
                  <a:pt x="57751" y="1724526"/>
                  <a:pt x="72189" y="1610627"/>
                  <a:pt x="70585" y="1607419"/>
                </a:cubicBezTo>
                <a:cubicBezTo>
                  <a:pt x="68981" y="1604211"/>
                  <a:pt x="55345" y="1605815"/>
                  <a:pt x="41709" y="1607419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2396691" y="3214838"/>
            <a:ext cx="1645920" cy="558265"/>
          </a:xfrm>
          <a:custGeom>
            <a:avLst/>
            <a:gdLst>
              <a:gd name="connsiteX0" fmla="*/ 1645920 w 1645920"/>
              <a:gd name="connsiteY0" fmla="*/ 182880 h 558265"/>
              <a:gd name="connsiteX1" fmla="*/ 1472665 w 1645920"/>
              <a:gd name="connsiteY1" fmla="*/ 510139 h 558265"/>
              <a:gd name="connsiteX2" fmla="*/ 1087654 w 1645920"/>
              <a:gd name="connsiteY2" fmla="*/ 471638 h 558265"/>
              <a:gd name="connsiteX3" fmla="*/ 683393 w 1645920"/>
              <a:gd name="connsiteY3" fmla="*/ 182880 h 558265"/>
              <a:gd name="connsiteX4" fmla="*/ 0 w 1645920"/>
              <a:gd name="connsiteY4" fmla="*/ 0 h 5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558265">
                <a:moveTo>
                  <a:pt x="1645920" y="182880"/>
                </a:moveTo>
                <a:cubicBezTo>
                  <a:pt x="1605814" y="322446"/>
                  <a:pt x="1565709" y="462013"/>
                  <a:pt x="1472665" y="510139"/>
                </a:cubicBezTo>
                <a:cubicBezTo>
                  <a:pt x="1379621" y="558265"/>
                  <a:pt x="1219199" y="526181"/>
                  <a:pt x="1087654" y="471638"/>
                </a:cubicBezTo>
                <a:cubicBezTo>
                  <a:pt x="956109" y="417095"/>
                  <a:pt x="864669" y="261486"/>
                  <a:pt x="683393" y="182880"/>
                </a:cubicBezTo>
                <a:cubicBezTo>
                  <a:pt x="502117" y="104274"/>
                  <a:pt x="251058" y="52137"/>
                  <a:pt x="0" y="0"/>
                </a:cubicBezTo>
              </a:path>
            </a:pathLst>
          </a:custGeom>
          <a:ln w="762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2310063" y="3599847"/>
            <a:ext cx="506138" cy="48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02606" y="3892938"/>
            <a:ext cx="111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64117" y="2495670"/>
            <a:ext cx="111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АДГ</a:t>
            </a:r>
          </a:p>
        </p:txBody>
      </p:sp>
      <p:sp>
        <p:nvSpPr>
          <p:cNvPr id="46" name="Стрелка вверх 45"/>
          <p:cNvSpPr/>
          <p:nvPr/>
        </p:nvSpPr>
        <p:spPr>
          <a:xfrm>
            <a:off x="7603957" y="5149516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8487877" y="5138287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8" name="Стрелка вверх 47"/>
          <p:cNvSpPr/>
          <p:nvPr/>
        </p:nvSpPr>
        <p:spPr>
          <a:xfrm>
            <a:off x="5377313" y="5127056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>
            <a:off x="6347861" y="5163954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6506678" y="134754"/>
            <a:ext cx="2164080" cy="1896177"/>
          </a:xfrm>
          <a:custGeom>
            <a:avLst/>
            <a:gdLst>
              <a:gd name="connsiteX0" fmla="*/ 2300438 w 2308459"/>
              <a:gd name="connsiteY0" fmla="*/ 1896177 h 1896177"/>
              <a:gd name="connsiteX1" fmla="*/ 2300438 w 2308459"/>
              <a:gd name="connsiteY1" fmla="*/ 548640 h 1896177"/>
              <a:gd name="connsiteX2" fmla="*/ 2252312 w 2308459"/>
              <a:gd name="connsiteY2" fmla="*/ 250257 h 1896177"/>
              <a:gd name="connsiteX3" fmla="*/ 2011680 w 2308459"/>
              <a:gd name="connsiteY3" fmla="*/ 86627 h 1896177"/>
              <a:gd name="connsiteX4" fmla="*/ 1347537 w 2308459"/>
              <a:gd name="connsiteY4" fmla="*/ 9625 h 1896177"/>
              <a:gd name="connsiteX5" fmla="*/ 288758 w 2308459"/>
              <a:gd name="connsiteY5" fmla="*/ 28875 h 1896177"/>
              <a:gd name="connsiteX6" fmla="*/ 0 w 2308459"/>
              <a:gd name="connsiteY6" fmla="*/ 28875 h 18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459" h="1896177">
                <a:moveTo>
                  <a:pt x="2300438" y="1896177"/>
                </a:moveTo>
                <a:cubicBezTo>
                  <a:pt x="2304448" y="1359568"/>
                  <a:pt x="2308459" y="822960"/>
                  <a:pt x="2300438" y="548640"/>
                </a:cubicBezTo>
                <a:cubicBezTo>
                  <a:pt x="2292417" y="274320"/>
                  <a:pt x="2300438" y="327259"/>
                  <a:pt x="2252312" y="250257"/>
                </a:cubicBezTo>
                <a:cubicBezTo>
                  <a:pt x="2204186" y="173255"/>
                  <a:pt x="2162476" y="126732"/>
                  <a:pt x="2011680" y="86627"/>
                </a:cubicBezTo>
                <a:cubicBezTo>
                  <a:pt x="1860884" y="46522"/>
                  <a:pt x="1634691" y="19250"/>
                  <a:pt x="1347537" y="9625"/>
                </a:cubicBezTo>
                <a:cubicBezTo>
                  <a:pt x="1060383" y="0"/>
                  <a:pt x="513347" y="25667"/>
                  <a:pt x="288758" y="28875"/>
                </a:cubicBezTo>
                <a:cubicBezTo>
                  <a:pt x="64169" y="32083"/>
                  <a:pt x="32084" y="30479"/>
                  <a:pt x="0" y="28875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6689558" y="266299"/>
            <a:ext cx="1061988" cy="2361398"/>
          </a:xfrm>
          <a:custGeom>
            <a:avLst/>
            <a:gdLst>
              <a:gd name="connsiteX0" fmla="*/ 1058779 w 1061988"/>
              <a:gd name="connsiteY0" fmla="*/ 2361398 h 2361398"/>
              <a:gd name="connsiteX1" fmla="*/ 1058779 w 1061988"/>
              <a:gd name="connsiteY1" fmla="*/ 1167865 h 2361398"/>
              <a:gd name="connsiteX2" fmla="*/ 1039528 w 1061988"/>
              <a:gd name="connsiteY2" fmla="*/ 426720 h 2361398"/>
              <a:gd name="connsiteX3" fmla="*/ 924025 w 1061988"/>
              <a:gd name="connsiteY3" fmla="*/ 60960 h 2361398"/>
              <a:gd name="connsiteX4" fmla="*/ 529389 w 1061988"/>
              <a:gd name="connsiteY4" fmla="*/ 60960 h 2361398"/>
              <a:gd name="connsiteX5" fmla="*/ 0 w 1061988"/>
              <a:gd name="connsiteY5" fmla="*/ 137962 h 236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1988" h="2361398">
                <a:moveTo>
                  <a:pt x="1058779" y="2361398"/>
                </a:moveTo>
                <a:cubicBezTo>
                  <a:pt x="1060383" y="1925854"/>
                  <a:pt x="1061988" y="1490311"/>
                  <a:pt x="1058779" y="1167865"/>
                </a:cubicBezTo>
                <a:cubicBezTo>
                  <a:pt x="1055570" y="845419"/>
                  <a:pt x="1061987" y="611204"/>
                  <a:pt x="1039528" y="426720"/>
                </a:cubicBezTo>
                <a:cubicBezTo>
                  <a:pt x="1017069" y="242236"/>
                  <a:pt x="1009048" y="121920"/>
                  <a:pt x="924025" y="60960"/>
                </a:cubicBezTo>
                <a:cubicBezTo>
                  <a:pt x="839002" y="0"/>
                  <a:pt x="683393" y="48126"/>
                  <a:pt x="529389" y="60960"/>
                </a:cubicBezTo>
                <a:cubicBezTo>
                  <a:pt x="375385" y="73794"/>
                  <a:pt x="187692" y="105878"/>
                  <a:pt x="0" y="137962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96189" y="2859323"/>
            <a:ext cx="738664" cy="23051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волюморецепторы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(рецепторы объема)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324563" y="3213853"/>
            <a:ext cx="461665" cy="18905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dirty="0" err="1" smtClean="0"/>
              <a:t>Барорецепторы</a:t>
            </a: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6477802" y="760396"/>
            <a:ext cx="373781" cy="2079057"/>
          </a:xfrm>
          <a:custGeom>
            <a:avLst/>
            <a:gdLst>
              <a:gd name="connsiteX0" fmla="*/ 0 w 373781"/>
              <a:gd name="connsiteY0" fmla="*/ 2079057 h 2079057"/>
              <a:gd name="connsiteX1" fmla="*/ 279133 w 373781"/>
              <a:gd name="connsiteY1" fmla="*/ 1414913 h 2079057"/>
              <a:gd name="connsiteX2" fmla="*/ 356135 w 373781"/>
              <a:gd name="connsiteY2" fmla="*/ 519764 h 2079057"/>
              <a:gd name="connsiteX3" fmla="*/ 173255 w 373781"/>
              <a:gd name="connsiteY3" fmla="*/ 0 h 207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81" h="2079057">
                <a:moveTo>
                  <a:pt x="0" y="2079057"/>
                </a:moveTo>
                <a:cubicBezTo>
                  <a:pt x="109888" y="1876926"/>
                  <a:pt x="219777" y="1674795"/>
                  <a:pt x="279133" y="1414913"/>
                </a:cubicBezTo>
                <a:cubicBezTo>
                  <a:pt x="338489" y="1155031"/>
                  <a:pt x="373781" y="755583"/>
                  <a:pt x="356135" y="519764"/>
                </a:cubicBezTo>
                <a:cubicBezTo>
                  <a:pt x="338489" y="283945"/>
                  <a:pt x="255872" y="141972"/>
                  <a:pt x="173255" y="0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5553777" y="1068404"/>
            <a:ext cx="883920" cy="2117558"/>
          </a:xfrm>
          <a:custGeom>
            <a:avLst/>
            <a:gdLst>
              <a:gd name="connsiteX0" fmla="*/ 0 w 883920"/>
              <a:gd name="connsiteY0" fmla="*/ 2117558 h 2117558"/>
              <a:gd name="connsiteX1" fmla="*/ 221381 w 883920"/>
              <a:gd name="connsiteY1" fmla="*/ 1549668 h 2117558"/>
              <a:gd name="connsiteX2" fmla="*/ 616017 w 883920"/>
              <a:gd name="connsiteY2" fmla="*/ 1126156 h 2117558"/>
              <a:gd name="connsiteX3" fmla="*/ 847023 w 883920"/>
              <a:gd name="connsiteY3" fmla="*/ 731520 h 2117558"/>
              <a:gd name="connsiteX4" fmla="*/ 837398 w 883920"/>
              <a:gd name="connsiteY4" fmla="*/ 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2117558">
                <a:moveTo>
                  <a:pt x="0" y="2117558"/>
                </a:moveTo>
                <a:cubicBezTo>
                  <a:pt x="59356" y="1916230"/>
                  <a:pt x="118712" y="1714902"/>
                  <a:pt x="221381" y="1549668"/>
                </a:cubicBezTo>
                <a:cubicBezTo>
                  <a:pt x="324050" y="1384434"/>
                  <a:pt x="511743" y="1262514"/>
                  <a:pt x="616017" y="1126156"/>
                </a:cubicBezTo>
                <a:cubicBezTo>
                  <a:pt x="720291" y="989798"/>
                  <a:pt x="810126" y="919213"/>
                  <a:pt x="847023" y="731520"/>
                </a:cubicBezTo>
                <a:cubicBezTo>
                  <a:pt x="883920" y="543827"/>
                  <a:pt x="837398" y="0"/>
                  <a:pt x="837398" y="0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41" grpId="0" animBg="1"/>
      <p:bldP spid="42" grpId="0" animBg="1"/>
      <p:bldP spid="43" grpId="1" animBg="1"/>
      <p:bldP spid="44" grpId="1"/>
      <p:bldP spid="45" grpId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апля 12"/>
          <p:cNvSpPr/>
          <p:nvPr/>
        </p:nvSpPr>
        <p:spPr>
          <a:xfrm rot="19476083">
            <a:off x="3401165" y="777146"/>
            <a:ext cx="1506589" cy="711441"/>
          </a:xfrm>
          <a:prstGeom prst="teardrop">
            <a:avLst>
              <a:gd name="adj" fmla="val 154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ГИПОФИЗ</a:t>
            </a:r>
            <a:endParaRPr lang="ru-RU" sz="1600" dirty="0"/>
          </a:p>
        </p:txBody>
      </p:sp>
      <p:sp>
        <p:nvSpPr>
          <p:cNvPr id="12" name="Полилиния 11"/>
          <p:cNvSpPr/>
          <p:nvPr/>
        </p:nvSpPr>
        <p:spPr>
          <a:xfrm>
            <a:off x="4525477" y="272716"/>
            <a:ext cx="1023486" cy="699436"/>
          </a:xfrm>
          <a:custGeom>
            <a:avLst/>
            <a:gdLst>
              <a:gd name="connsiteX0" fmla="*/ 980172 w 1023486"/>
              <a:gd name="connsiteY0" fmla="*/ 218172 h 699436"/>
              <a:gd name="connsiteX1" fmla="*/ 364156 w 1023486"/>
              <a:gd name="connsiteY1" fmla="*/ 227798 h 699436"/>
              <a:gd name="connsiteX2" fmla="*/ 210151 w 1023486"/>
              <a:gd name="connsiteY2" fmla="*/ 150796 h 699436"/>
              <a:gd name="connsiteX3" fmla="*/ 142775 w 1023486"/>
              <a:gd name="connsiteY3" fmla="*/ 35292 h 699436"/>
              <a:gd name="connsiteX4" fmla="*/ 17646 w 1023486"/>
              <a:gd name="connsiteY4" fmla="*/ 25667 h 699436"/>
              <a:gd name="connsiteX5" fmla="*/ 36897 w 1023486"/>
              <a:gd name="connsiteY5" fmla="*/ 189297 h 699436"/>
              <a:gd name="connsiteX6" fmla="*/ 94648 w 1023486"/>
              <a:gd name="connsiteY6" fmla="*/ 381802 h 699436"/>
              <a:gd name="connsiteX7" fmla="*/ 56147 w 1023486"/>
              <a:gd name="connsiteY7" fmla="*/ 506930 h 699436"/>
              <a:gd name="connsiteX8" fmla="*/ 94648 w 1023486"/>
              <a:gd name="connsiteY8" fmla="*/ 603183 h 699436"/>
              <a:gd name="connsiteX9" fmla="*/ 152400 w 1023486"/>
              <a:gd name="connsiteY9" fmla="*/ 680185 h 699436"/>
              <a:gd name="connsiteX10" fmla="*/ 248652 w 1023486"/>
              <a:gd name="connsiteY10" fmla="*/ 670560 h 699436"/>
              <a:gd name="connsiteX11" fmla="*/ 267903 w 1023486"/>
              <a:gd name="connsiteY11" fmla="*/ 506930 h 699436"/>
              <a:gd name="connsiteX12" fmla="*/ 316029 w 1023486"/>
              <a:gd name="connsiteY12" fmla="*/ 372177 h 699436"/>
              <a:gd name="connsiteX13" fmla="*/ 547036 w 1023486"/>
              <a:gd name="connsiteY13" fmla="*/ 362551 h 699436"/>
              <a:gd name="connsiteX14" fmla="*/ 951297 w 1023486"/>
              <a:gd name="connsiteY14" fmla="*/ 343301 h 699436"/>
              <a:gd name="connsiteX15" fmla="*/ 980172 w 1023486"/>
              <a:gd name="connsiteY15" fmla="*/ 324050 h 69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3486" h="699436">
                <a:moveTo>
                  <a:pt x="980172" y="218172"/>
                </a:moveTo>
                <a:cubicBezTo>
                  <a:pt x="736332" y="228599"/>
                  <a:pt x="492493" y="239027"/>
                  <a:pt x="364156" y="227798"/>
                </a:cubicBezTo>
                <a:cubicBezTo>
                  <a:pt x="235819" y="216569"/>
                  <a:pt x="247048" y="182880"/>
                  <a:pt x="210151" y="150796"/>
                </a:cubicBezTo>
                <a:cubicBezTo>
                  <a:pt x="173254" y="118712"/>
                  <a:pt x="174859" y="56147"/>
                  <a:pt x="142775" y="35292"/>
                </a:cubicBezTo>
                <a:cubicBezTo>
                  <a:pt x="110691" y="14437"/>
                  <a:pt x="35292" y="0"/>
                  <a:pt x="17646" y="25667"/>
                </a:cubicBezTo>
                <a:cubicBezTo>
                  <a:pt x="0" y="51335"/>
                  <a:pt x="24063" y="129941"/>
                  <a:pt x="36897" y="189297"/>
                </a:cubicBezTo>
                <a:cubicBezTo>
                  <a:pt x="49731" y="248653"/>
                  <a:pt x="91440" y="328863"/>
                  <a:pt x="94648" y="381802"/>
                </a:cubicBezTo>
                <a:cubicBezTo>
                  <a:pt x="97856" y="434741"/>
                  <a:pt x="56147" y="470033"/>
                  <a:pt x="56147" y="506930"/>
                </a:cubicBezTo>
                <a:cubicBezTo>
                  <a:pt x="56147" y="543827"/>
                  <a:pt x="78606" y="574307"/>
                  <a:pt x="94648" y="603183"/>
                </a:cubicBezTo>
                <a:cubicBezTo>
                  <a:pt x="110690" y="632059"/>
                  <a:pt x="126733" y="668956"/>
                  <a:pt x="152400" y="680185"/>
                </a:cubicBezTo>
                <a:cubicBezTo>
                  <a:pt x="178067" y="691414"/>
                  <a:pt x="229402" y="699436"/>
                  <a:pt x="248652" y="670560"/>
                </a:cubicBezTo>
                <a:cubicBezTo>
                  <a:pt x="267902" y="641684"/>
                  <a:pt x="256674" y="556660"/>
                  <a:pt x="267903" y="506930"/>
                </a:cubicBezTo>
                <a:cubicBezTo>
                  <a:pt x="279132" y="457200"/>
                  <a:pt x="269507" y="396240"/>
                  <a:pt x="316029" y="372177"/>
                </a:cubicBezTo>
                <a:cubicBezTo>
                  <a:pt x="362551" y="348114"/>
                  <a:pt x="547036" y="362551"/>
                  <a:pt x="547036" y="362551"/>
                </a:cubicBezTo>
                <a:lnTo>
                  <a:pt x="951297" y="343301"/>
                </a:lnTo>
                <a:cubicBezTo>
                  <a:pt x="1023486" y="336884"/>
                  <a:pt x="980172" y="324050"/>
                  <a:pt x="980172" y="324050"/>
                </a:cubicBezTo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259" y="5428649"/>
            <a:ext cx="191542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Изменения объема плазмы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28573" y="5427045"/>
            <a:ext cx="19154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Изменения осмотического давления плазмы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36583" y="2675823"/>
            <a:ext cx="461665" cy="24617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none" rtlCol="0">
            <a:spAutoFit/>
          </a:bodyPr>
          <a:lstStyle/>
          <a:p>
            <a:r>
              <a:rPr lang="ru-RU" dirty="0" err="1" smtClean="0"/>
              <a:t>Осморецепторы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01051" y="2041176"/>
            <a:ext cx="461665" cy="30925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ru-RU" dirty="0" err="1" smtClean="0"/>
              <a:t>Осморецепторы</a:t>
            </a:r>
            <a:r>
              <a:rPr lang="ru-RU" dirty="0" smtClean="0"/>
              <a:t> гипоталамуса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467149" y="125128"/>
            <a:ext cx="1049154" cy="83739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СОЯ и ПВЯ</a:t>
            </a:r>
            <a:endParaRPr lang="ru-RU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792353" y="1828798"/>
            <a:ext cx="490889" cy="1511167"/>
          </a:xfrm>
          <a:prstGeom prst="flowChartMagneticDisk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Содержимое 4"/>
          <p:cNvGrpSpPr>
            <a:grpSpLocks noGrp="1"/>
          </p:cNvGrpSpPr>
          <p:nvPr>
            <p:ph idx="1"/>
          </p:nvPr>
        </p:nvGrpSpPr>
        <p:grpSpPr>
          <a:xfrm>
            <a:off x="404262" y="1742173"/>
            <a:ext cx="2048899" cy="2546064"/>
            <a:chOff x="228600" y="638175"/>
            <a:chExt cx="5072063" cy="5675313"/>
          </a:xfrm>
        </p:grpSpPr>
        <p:sp>
          <p:nvSpPr>
            <p:cNvPr id="15" name="Полилиния 14"/>
            <p:cNvSpPr/>
            <p:nvPr/>
          </p:nvSpPr>
          <p:spPr>
            <a:xfrm>
              <a:off x="423863" y="638175"/>
              <a:ext cx="860425" cy="1139825"/>
            </a:xfrm>
            <a:custGeom>
              <a:avLst/>
              <a:gdLst>
                <a:gd name="connsiteX0" fmla="*/ 789709 w 865139"/>
                <a:gd name="connsiteY0" fmla="*/ 266315 h 1139151"/>
                <a:gd name="connsiteX1" fmla="*/ 678873 w 865139"/>
                <a:gd name="connsiteY1" fmla="*/ 109296 h 1139151"/>
                <a:gd name="connsiteX2" fmla="*/ 558800 w 865139"/>
                <a:gd name="connsiteY2" fmla="*/ 35406 h 1139151"/>
                <a:gd name="connsiteX3" fmla="*/ 355600 w 865139"/>
                <a:gd name="connsiteY3" fmla="*/ 16933 h 1139151"/>
                <a:gd name="connsiteX4" fmla="*/ 152400 w 865139"/>
                <a:gd name="connsiteY4" fmla="*/ 137006 h 1139151"/>
                <a:gd name="connsiteX5" fmla="*/ 41564 w 865139"/>
                <a:gd name="connsiteY5" fmla="*/ 284787 h 1139151"/>
                <a:gd name="connsiteX6" fmla="*/ 23091 w 865139"/>
                <a:gd name="connsiteY6" fmla="*/ 358678 h 1139151"/>
                <a:gd name="connsiteX7" fmla="*/ 32327 w 865139"/>
                <a:gd name="connsiteY7" fmla="*/ 432569 h 1139151"/>
                <a:gd name="connsiteX8" fmla="*/ 106218 w 865139"/>
                <a:gd name="connsiteY8" fmla="*/ 441806 h 1139151"/>
                <a:gd name="connsiteX9" fmla="*/ 152400 w 865139"/>
                <a:gd name="connsiteY9" fmla="*/ 414096 h 1139151"/>
                <a:gd name="connsiteX10" fmla="*/ 207818 w 865139"/>
                <a:gd name="connsiteY10" fmla="*/ 321733 h 1139151"/>
                <a:gd name="connsiteX11" fmla="*/ 318655 w 865139"/>
                <a:gd name="connsiteY11" fmla="*/ 275551 h 1139151"/>
                <a:gd name="connsiteX12" fmla="*/ 429491 w 865139"/>
                <a:gd name="connsiteY12" fmla="*/ 257078 h 1139151"/>
                <a:gd name="connsiteX13" fmla="*/ 595746 w 865139"/>
                <a:gd name="connsiteY13" fmla="*/ 321733 h 1139151"/>
                <a:gd name="connsiteX14" fmla="*/ 660400 w 865139"/>
                <a:gd name="connsiteY14" fmla="*/ 423333 h 1139151"/>
                <a:gd name="connsiteX15" fmla="*/ 715818 w 865139"/>
                <a:gd name="connsiteY15" fmla="*/ 571115 h 1139151"/>
                <a:gd name="connsiteX16" fmla="*/ 706582 w 865139"/>
                <a:gd name="connsiteY16" fmla="*/ 718896 h 1139151"/>
                <a:gd name="connsiteX17" fmla="*/ 586509 w 865139"/>
                <a:gd name="connsiteY17" fmla="*/ 848206 h 1139151"/>
                <a:gd name="connsiteX18" fmla="*/ 447964 w 865139"/>
                <a:gd name="connsiteY18" fmla="*/ 903624 h 1139151"/>
                <a:gd name="connsiteX19" fmla="*/ 226291 w 865139"/>
                <a:gd name="connsiteY19" fmla="*/ 848206 h 1139151"/>
                <a:gd name="connsiteX20" fmla="*/ 143164 w 865139"/>
                <a:gd name="connsiteY20" fmla="*/ 737369 h 1139151"/>
                <a:gd name="connsiteX21" fmla="*/ 96982 w 865139"/>
                <a:gd name="connsiteY21" fmla="*/ 728133 h 1139151"/>
                <a:gd name="connsiteX22" fmla="*/ 60037 w 865139"/>
                <a:gd name="connsiteY22" fmla="*/ 737369 h 1139151"/>
                <a:gd name="connsiteX23" fmla="*/ 23091 w 865139"/>
                <a:gd name="connsiteY23" fmla="*/ 774315 h 1139151"/>
                <a:gd name="connsiteX24" fmla="*/ 4618 w 865139"/>
                <a:gd name="connsiteY24" fmla="*/ 820496 h 1139151"/>
                <a:gd name="connsiteX25" fmla="*/ 13855 w 865139"/>
                <a:gd name="connsiteY25" fmla="*/ 885151 h 1139151"/>
                <a:gd name="connsiteX26" fmla="*/ 87746 w 865139"/>
                <a:gd name="connsiteY26" fmla="*/ 977515 h 1139151"/>
                <a:gd name="connsiteX27" fmla="*/ 244764 w 865139"/>
                <a:gd name="connsiteY27" fmla="*/ 1106824 h 1139151"/>
                <a:gd name="connsiteX28" fmla="*/ 438727 w 865139"/>
                <a:gd name="connsiteY28" fmla="*/ 1134533 h 1139151"/>
                <a:gd name="connsiteX29" fmla="*/ 604982 w 865139"/>
                <a:gd name="connsiteY29" fmla="*/ 1079115 h 1139151"/>
                <a:gd name="connsiteX30" fmla="*/ 734291 w 865139"/>
                <a:gd name="connsiteY30" fmla="*/ 977515 h 1139151"/>
                <a:gd name="connsiteX31" fmla="*/ 817418 w 865139"/>
                <a:gd name="connsiteY31" fmla="*/ 820496 h 1139151"/>
                <a:gd name="connsiteX32" fmla="*/ 845127 w 865139"/>
                <a:gd name="connsiteY32" fmla="*/ 700424 h 1139151"/>
                <a:gd name="connsiteX33" fmla="*/ 863600 w 865139"/>
                <a:gd name="connsiteY33" fmla="*/ 524933 h 1139151"/>
                <a:gd name="connsiteX34" fmla="*/ 854364 w 865139"/>
                <a:gd name="connsiteY34" fmla="*/ 506460 h 1139151"/>
                <a:gd name="connsiteX0" fmla="*/ 786630 w 862060"/>
                <a:gd name="connsiteY0" fmla="*/ 266315 h 1139151"/>
                <a:gd name="connsiteX1" fmla="*/ 675794 w 862060"/>
                <a:gd name="connsiteY1" fmla="*/ 109296 h 1139151"/>
                <a:gd name="connsiteX2" fmla="*/ 555721 w 862060"/>
                <a:gd name="connsiteY2" fmla="*/ 35406 h 1139151"/>
                <a:gd name="connsiteX3" fmla="*/ 352521 w 862060"/>
                <a:gd name="connsiteY3" fmla="*/ 16933 h 1139151"/>
                <a:gd name="connsiteX4" fmla="*/ 149321 w 862060"/>
                <a:gd name="connsiteY4" fmla="*/ 137006 h 1139151"/>
                <a:gd name="connsiteX5" fmla="*/ 38485 w 862060"/>
                <a:gd name="connsiteY5" fmla="*/ 284787 h 1139151"/>
                <a:gd name="connsiteX6" fmla="*/ 20012 w 862060"/>
                <a:gd name="connsiteY6" fmla="*/ 358678 h 1139151"/>
                <a:gd name="connsiteX7" fmla="*/ 29248 w 862060"/>
                <a:gd name="connsiteY7" fmla="*/ 432569 h 1139151"/>
                <a:gd name="connsiteX8" fmla="*/ 103139 w 862060"/>
                <a:gd name="connsiteY8" fmla="*/ 441806 h 1139151"/>
                <a:gd name="connsiteX9" fmla="*/ 149321 w 862060"/>
                <a:gd name="connsiteY9" fmla="*/ 414096 h 1139151"/>
                <a:gd name="connsiteX10" fmla="*/ 204739 w 862060"/>
                <a:gd name="connsiteY10" fmla="*/ 321733 h 1139151"/>
                <a:gd name="connsiteX11" fmla="*/ 315576 w 862060"/>
                <a:gd name="connsiteY11" fmla="*/ 275551 h 1139151"/>
                <a:gd name="connsiteX12" fmla="*/ 426412 w 862060"/>
                <a:gd name="connsiteY12" fmla="*/ 257078 h 1139151"/>
                <a:gd name="connsiteX13" fmla="*/ 592667 w 862060"/>
                <a:gd name="connsiteY13" fmla="*/ 321733 h 1139151"/>
                <a:gd name="connsiteX14" fmla="*/ 657321 w 862060"/>
                <a:gd name="connsiteY14" fmla="*/ 423333 h 1139151"/>
                <a:gd name="connsiteX15" fmla="*/ 712739 w 862060"/>
                <a:gd name="connsiteY15" fmla="*/ 571115 h 1139151"/>
                <a:gd name="connsiteX16" fmla="*/ 703503 w 862060"/>
                <a:gd name="connsiteY16" fmla="*/ 718896 h 1139151"/>
                <a:gd name="connsiteX17" fmla="*/ 583430 w 862060"/>
                <a:gd name="connsiteY17" fmla="*/ 848206 h 1139151"/>
                <a:gd name="connsiteX18" fmla="*/ 444885 w 862060"/>
                <a:gd name="connsiteY18" fmla="*/ 903624 h 1139151"/>
                <a:gd name="connsiteX19" fmla="*/ 223212 w 862060"/>
                <a:gd name="connsiteY19" fmla="*/ 848206 h 1139151"/>
                <a:gd name="connsiteX20" fmla="*/ 140085 w 862060"/>
                <a:gd name="connsiteY20" fmla="*/ 737369 h 1139151"/>
                <a:gd name="connsiteX21" fmla="*/ 93903 w 862060"/>
                <a:gd name="connsiteY21" fmla="*/ 728133 h 1139151"/>
                <a:gd name="connsiteX22" fmla="*/ 56958 w 862060"/>
                <a:gd name="connsiteY22" fmla="*/ 737369 h 1139151"/>
                <a:gd name="connsiteX23" fmla="*/ 20012 w 862060"/>
                <a:gd name="connsiteY23" fmla="*/ 774315 h 1139151"/>
                <a:gd name="connsiteX24" fmla="*/ 1539 w 862060"/>
                <a:gd name="connsiteY24" fmla="*/ 820496 h 1139151"/>
                <a:gd name="connsiteX25" fmla="*/ 10776 w 862060"/>
                <a:gd name="connsiteY25" fmla="*/ 885151 h 1139151"/>
                <a:gd name="connsiteX26" fmla="*/ 20012 w 862060"/>
                <a:gd name="connsiteY26" fmla="*/ 885151 h 1139151"/>
                <a:gd name="connsiteX27" fmla="*/ 84667 w 862060"/>
                <a:gd name="connsiteY27" fmla="*/ 977515 h 1139151"/>
                <a:gd name="connsiteX28" fmla="*/ 241685 w 862060"/>
                <a:gd name="connsiteY28" fmla="*/ 1106824 h 1139151"/>
                <a:gd name="connsiteX29" fmla="*/ 435648 w 862060"/>
                <a:gd name="connsiteY29" fmla="*/ 1134533 h 1139151"/>
                <a:gd name="connsiteX30" fmla="*/ 601903 w 862060"/>
                <a:gd name="connsiteY30" fmla="*/ 1079115 h 1139151"/>
                <a:gd name="connsiteX31" fmla="*/ 731212 w 862060"/>
                <a:gd name="connsiteY31" fmla="*/ 977515 h 1139151"/>
                <a:gd name="connsiteX32" fmla="*/ 814339 w 862060"/>
                <a:gd name="connsiteY32" fmla="*/ 820496 h 1139151"/>
                <a:gd name="connsiteX33" fmla="*/ 842048 w 862060"/>
                <a:gd name="connsiteY33" fmla="*/ 700424 h 1139151"/>
                <a:gd name="connsiteX34" fmla="*/ 860521 w 862060"/>
                <a:gd name="connsiteY34" fmla="*/ 524933 h 1139151"/>
                <a:gd name="connsiteX35" fmla="*/ 851285 w 862060"/>
                <a:gd name="connsiteY35" fmla="*/ 506460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60521 w 860521"/>
                <a:gd name="connsiteY34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60521 w 860521"/>
                <a:gd name="connsiteY35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0521" h="1139151">
                  <a:moveTo>
                    <a:pt x="786630" y="266315"/>
                  </a:moveTo>
                  <a:cubicBezTo>
                    <a:pt x="750454" y="207048"/>
                    <a:pt x="714279" y="147781"/>
                    <a:pt x="675794" y="109296"/>
                  </a:cubicBezTo>
                  <a:cubicBezTo>
                    <a:pt x="637309" y="70811"/>
                    <a:pt x="609600" y="50800"/>
                    <a:pt x="555721" y="35406"/>
                  </a:cubicBezTo>
                  <a:cubicBezTo>
                    <a:pt x="501842" y="20012"/>
                    <a:pt x="420254" y="0"/>
                    <a:pt x="352521" y="16933"/>
                  </a:cubicBezTo>
                  <a:cubicBezTo>
                    <a:pt x="284788" y="33866"/>
                    <a:pt x="201660" y="92364"/>
                    <a:pt x="149321" y="137006"/>
                  </a:cubicBezTo>
                  <a:cubicBezTo>
                    <a:pt x="96982" y="181648"/>
                    <a:pt x="60036" y="247842"/>
                    <a:pt x="38485" y="284787"/>
                  </a:cubicBezTo>
                  <a:cubicBezTo>
                    <a:pt x="16934" y="321732"/>
                    <a:pt x="21552" y="334048"/>
                    <a:pt x="20012" y="358678"/>
                  </a:cubicBezTo>
                  <a:cubicBezTo>
                    <a:pt x="18473" y="383308"/>
                    <a:pt x="15394" y="418714"/>
                    <a:pt x="29248" y="432569"/>
                  </a:cubicBezTo>
                  <a:cubicBezTo>
                    <a:pt x="43102" y="446424"/>
                    <a:pt x="83127" y="444885"/>
                    <a:pt x="103139" y="441806"/>
                  </a:cubicBezTo>
                  <a:cubicBezTo>
                    <a:pt x="123151" y="438727"/>
                    <a:pt x="132388" y="434108"/>
                    <a:pt x="149321" y="414096"/>
                  </a:cubicBezTo>
                  <a:cubicBezTo>
                    <a:pt x="166254" y="394084"/>
                    <a:pt x="177030" y="344824"/>
                    <a:pt x="204739" y="321733"/>
                  </a:cubicBezTo>
                  <a:cubicBezTo>
                    <a:pt x="232448" y="298642"/>
                    <a:pt x="278631" y="286327"/>
                    <a:pt x="315576" y="275551"/>
                  </a:cubicBezTo>
                  <a:cubicBezTo>
                    <a:pt x="352522" y="264775"/>
                    <a:pt x="380230" y="249381"/>
                    <a:pt x="426412" y="257078"/>
                  </a:cubicBezTo>
                  <a:cubicBezTo>
                    <a:pt x="472594" y="264775"/>
                    <a:pt x="554182" y="294024"/>
                    <a:pt x="592667" y="321733"/>
                  </a:cubicBezTo>
                  <a:cubicBezTo>
                    <a:pt x="631152" y="349442"/>
                    <a:pt x="637309" y="381769"/>
                    <a:pt x="657321" y="423333"/>
                  </a:cubicBezTo>
                  <a:cubicBezTo>
                    <a:pt x="677333" y="464897"/>
                    <a:pt x="705042" y="521855"/>
                    <a:pt x="712739" y="571115"/>
                  </a:cubicBezTo>
                  <a:cubicBezTo>
                    <a:pt x="720436" y="620375"/>
                    <a:pt x="725054" y="672714"/>
                    <a:pt x="703503" y="718896"/>
                  </a:cubicBezTo>
                  <a:cubicBezTo>
                    <a:pt x="681952" y="765078"/>
                    <a:pt x="626533" y="817418"/>
                    <a:pt x="583430" y="848206"/>
                  </a:cubicBezTo>
                  <a:cubicBezTo>
                    <a:pt x="540327" y="878994"/>
                    <a:pt x="504921" y="903624"/>
                    <a:pt x="444885" y="903624"/>
                  </a:cubicBezTo>
                  <a:cubicBezTo>
                    <a:pt x="384849" y="903624"/>
                    <a:pt x="274012" y="875915"/>
                    <a:pt x="223212" y="848206"/>
                  </a:cubicBezTo>
                  <a:cubicBezTo>
                    <a:pt x="172412" y="820497"/>
                    <a:pt x="161636" y="757381"/>
                    <a:pt x="140085" y="737369"/>
                  </a:cubicBezTo>
                  <a:cubicBezTo>
                    <a:pt x="118534" y="717357"/>
                    <a:pt x="107757" y="728133"/>
                    <a:pt x="93903" y="728133"/>
                  </a:cubicBezTo>
                  <a:cubicBezTo>
                    <a:pt x="80049" y="728133"/>
                    <a:pt x="69273" y="729672"/>
                    <a:pt x="56958" y="737369"/>
                  </a:cubicBezTo>
                  <a:cubicBezTo>
                    <a:pt x="44643" y="745066"/>
                    <a:pt x="29248" y="760461"/>
                    <a:pt x="20012" y="774315"/>
                  </a:cubicBezTo>
                  <a:cubicBezTo>
                    <a:pt x="10776" y="788169"/>
                    <a:pt x="3078" y="802023"/>
                    <a:pt x="1539" y="820496"/>
                  </a:cubicBezTo>
                  <a:cubicBezTo>
                    <a:pt x="0" y="838969"/>
                    <a:pt x="7697" y="874375"/>
                    <a:pt x="10776" y="885151"/>
                  </a:cubicBezTo>
                  <a:cubicBezTo>
                    <a:pt x="13855" y="895927"/>
                    <a:pt x="7697" y="869757"/>
                    <a:pt x="20012" y="885151"/>
                  </a:cubicBezTo>
                  <a:cubicBezTo>
                    <a:pt x="32327" y="900545"/>
                    <a:pt x="47722" y="940570"/>
                    <a:pt x="84667" y="977515"/>
                  </a:cubicBezTo>
                  <a:cubicBezTo>
                    <a:pt x="121612" y="1014460"/>
                    <a:pt x="183188" y="1080654"/>
                    <a:pt x="241685" y="1106824"/>
                  </a:cubicBezTo>
                  <a:cubicBezTo>
                    <a:pt x="300182" y="1132994"/>
                    <a:pt x="375612" y="1139151"/>
                    <a:pt x="435648" y="1134533"/>
                  </a:cubicBezTo>
                  <a:cubicBezTo>
                    <a:pt x="495684" y="1129915"/>
                    <a:pt x="552642" y="1105285"/>
                    <a:pt x="601903" y="1079115"/>
                  </a:cubicBezTo>
                  <a:cubicBezTo>
                    <a:pt x="651164" y="1052945"/>
                    <a:pt x="695806" y="1020618"/>
                    <a:pt x="731212" y="977515"/>
                  </a:cubicBezTo>
                  <a:cubicBezTo>
                    <a:pt x="766618" y="934412"/>
                    <a:pt x="795866" y="866678"/>
                    <a:pt x="814339" y="820496"/>
                  </a:cubicBezTo>
                  <a:cubicBezTo>
                    <a:pt x="832812" y="774314"/>
                    <a:pt x="837237" y="721398"/>
                    <a:pt x="842048" y="700424"/>
                  </a:cubicBezTo>
                  <a:cubicBezTo>
                    <a:pt x="846859" y="679450"/>
                    <a:pt x="842217" y="695613"/>
                    <a:pt x="843203" y="694651"/>
                  </a:cubicBezTo>
                  <a:cubicBezTo>
                    <a:pt x="844189" y="693689"/>
                    <a:pt x="845080" y="722937"/>
                    <a:pt x="847966" y="694651"/>
                  </a:cubicBezTo>
                  <a:cubicBezTo>
                    <a:pt x="850852" y="666365"/>
                    <a:pt x="858429" y="553219"/>
                    <a:pt x="860521" y="524933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43"/>
            <p:cNvGrpSpPr>
              <a:grpSpLocks/>
            </p:cNvGrpSpPr>
            <p:nvPr/>
          </p:nvGrpSpPr>
          <p:grpSpPr bwMode="auto">
            <a:xfrm>
              <a:off x="228600" y="638175"/>
              <a:ext cx="879475" cy="844550"/>
              <a:chOff x="228359" y="638175"/>
              <a:chExt cx="879475" cy="844550"/>
            </a:xfrm>
          </p:grpSpPr>
          <p:sp>
            <p:nvSpPr>
              <p:cNvPr id="36" name="Полилиния 5"/>
              <p:cNvSpPr/>
              <p:nvPr/>
            </p:nvSpPr>
            <p:spPr>
              <a:xfrm>
                <a:off x="356947" y="638175"/>
                <a:ext cx="750887" cy="844550"/>
              </a:xfrm>
              <a:custGeom>
                <a:avLst/>
                <a:gdLst>
                  <a:gd name="connsiteX0" fmla="*/ 19050 w 750887"/>
                  <a:gd name="connsiteY0" fmla="*/ 0 h 844550"/>
                  <a:gd name="connsiteX1" fmla="*/ 33337 w 750887"/>
                  <a:gd name="connsiteY1" fmla="*/ 223838 h 844550"/>
                  <a:gd name="connsiteX2" fmla="*/ 61912 w 750887"/>
                  <a:gd name="connsiteY2" fmla="*/ 419100 h 844550"/>
                  <a:gd name="connsiteX3" fmla="*/ 123825 w 750887"/>
                  <a:gd name="connsiteY3" fmla="*/ 490538 h 844550"/>
                  <a:gd name="connsiteX4" fmla="*/ 223837 w 750887"/>
                  <a:gd name="connsiteY4" fmla="*/ 481013 h 844550"/>
                  <a:gd name="connsiteX5" fmla="*/ 295275 w 750887"/>
                  <a:gd name="connsiteY5" fmla="*/ 404813 h 844550"/>
                  <a:gd name="connsiteX6" fmla="*/ 347662 w 750887"/>
                  <a:gd name="connsiteY6" fmla="*/ 333375 h 844550"/>
                  <a:gd name="connsiteX7" fmla="*/ 442912 w 750887"/>
                  <a:gd name="connsiteY7" fmla="*/ 309563 h 844550"/>
                  <a:gd name="connsiteX8" fmla="*/ 566737 w 750887"/>
                  <a:gd name="connsiteY8" fmla="*/ 328613 h 844550"/>
                  <a:gd name="connsiteX9" fmla="*/ 666750 w 750887"/>
                  <a:gd name="connsiteY9" fmla="*/ 381000 h 844550"/>
                  <a:gd name="connsiteX10" fmla="*/ 723900 w 750887"/>
                  <a:gd name="connsiteY10" fmla="*/ 485775 h 844550"/>
                  <a:gd name="connsiteX11" fmla="*/ 747712 w 750887"/>
                  <a:gd name="connsiteY11" fmla="*/ 623888 h 844550"/>
                  <a:gd name="connsiteX12" fmla="*/ 704850 w 750887"/>
                  <a:gd name="connsiteY12" fmla="*/ 742950 h 844550"/>
                  <a:gd name="connsiteX13" fmla="*/ 595312 w 750887"/>
                  <a:gd name="connsiteY13" fmla="*/ 828675 h 844550"/>
                  <a:gd name="connsiteX14" fmla="*/ 452437 w 750887"/>
                  <a:gd name="connsiteY14" fmla="*/ 838200 h 844550"/>
                  <a:gd name="connsiteX15" fmla="*/ 319087 w 750887"/>
                  <a:gd name="connsiteY15" fmla="*/ 795338 h 844550"/>
                  <a:gd name="connsiteX16" fmla="*/ 252412 w 750887"/>
                  <a:gd name="connsiteY16" fmla="*/ 704850 h 844550"/>
                  <a:gd name="connsiteX17" fmla="*/ 152400 w 750887"/>
                  <a:gd name="connsiteY17" fmla="*/ 690563 h 844550"/>
                  <a:gd name="connsiteX18" fmla="*/ 80962 w 750887"/>
                  <a:gd name="connsiteY18" fmla="*/ 719138 h 844550"/>
                  <a:gd name="connsiteX19" fmla="*/ 0 w 750887"/>
                  <a:gd name="connsiteY19" fmla="*/ 823913 h 844550"/>
                  <a:gd name="connsiteX20" fmla="*/ 0 w 750887"/>
                  <a:gd name="connsiteY20" fmla="*/ 823913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887" h="844550">
                    <a:moveTo>
                      <a:pt x="19050" y="0"/>
                    </a:moveTo>
                    <a:cubicBezTo>
                      <a:pt x="22621" y="76994"/>
                      <a:pt x="26193" y="153988"/>
                      <a:pt x="33337" y="223838"/>
                    </a:cubicBezTo>
                    <a:cubicBezTo>
                      <a:pt x="40481" y="293688"/>
                      <a:pt x="46831" y="374650"/>
                      <a:pt x="61912" y="419100"/>
                    </a:cubicBezTo>
                    <a:cubicBezTo>
                      <a:pt x="76993" y="463550"/>
                      <a:pt x="96838" y="480219"/>
                      <a:pt x="123825" y="490538"/>
                    </a:cubicBezTo>
                    <a:cubicBezTo>
                      <a:pt x="150813" y="500857"/>
                      <a:pt x="195262" y="495300"/>
                      <a:pt x="223837" y="481013"/>
                    </a:cubicBezTo>
                    <a:cubicBezTo>
                      <a:pt x="252412" y="466726"/>
                      <a:pt x="274638" y="429419"/>
                      <a:pt x="295275" y="404813"/>
                    </a:cubicBezTo>
                    <a:cubicBezTo>
                      <a:pt x="315913" y="380207"/>
                      <a:pt x="323056" y="349250"/>
                      <a:pt x="347662" y="333375"/>
                    </a:cubicBezTo>
                    <a:cubicBezTo>
                      <a:pt x="372268" y="317500"/>
                      <a:pt x="406400" y="310357"/>
                      <a:pt x="442912" y="309563"/>
                    </a:cubicBezTo>
                    <a:cubicBezTo>
                      <a:pt x="479425" y="308769"/>
                      <a:pt x="529431" y="316707"/>
                      <a:pt x="566737" y="328613"/>
                    </a:cubicBezTo>
                    <a:cubicBezTo>
                      <a:pt x="604043" y="340519"/>
                      <a:pt x="640556" y="354806"/>
                      <a:pt x="666750" y="381000"/>
                    </a:cubicBezTo>
                    <a:cubicBezTo>
                      <a:pt x="692944" y="407194"/>
                      <a:pt x="710406" y="445294"/>
                      <a:pt x="723900" y="485775"/>
                    </a:cubicBezTo>
                    <a:cubicBezTo>
                      <a:pt x="737394" y="526256"/>
                      <a:pt x="750887" y="581026"/>
                      <a:pt x="747712" y="623888"/>
                    </a:cubicBezTo>
                    <a:cubicBezTo>
                      <a:pt x="744537" y="666750"/>
                      <a:pt x="730250" y="708819"/>
                      <a:pt x="704850" y="742950"/>
                    </a:cubicBezTo>
                    <a:cubicBezTo>
                      <a:pt x="679450" y="777081"/>
                      <a:pt x="637381" y="812800"/>
                      <a:pt x="595312" y="828675"/>
                    </a:cubicBezTo>
                    <a:cubicBezTo>
                      <a:pt x="553243" y="844550"/>
                      <a:pt x="498475" y="843756"/>
                      <a:pt x="452437" y="838200"/>
                    </a:cubicBezTo>
                    <a:cubicBezTo>
                      <a:pt x="406400" y="832644"/>
                      <a:pt x="352424" y="817563"/>
                      <a:pt x="319087" y="795338"/>
                    </a:cubicBezTo>
                    <a:cubicBezTo>
                      <a:pt x="285750" y="773113"/>
                      <a:pt x="280193" y="722312"/>
                      <a:pt x="252412" y="704850"/>
                    </a:cubicBezTo>
                    <a:cubicBezTo>
                      <a:pt x="224631" y="687388"/>
                      <a:pt x="180975" y="688182"/>
                      <a:pt x="152400" y="690563"/>
                    </a:cubicBezTo>
                    <a:cubicBezTo>
                      <a:pt x="123825" y="692944"/>
                      <a:pt x="106362" y="696913"/>
                      <a:pt x="80962" y="719138"/>
                    </a:cubicBezTo>
                    <a:cubicBezTo>
                      <a:pt x="55562" y="741363"/>
                      <a:pt x="0" y="823913"/>
                      <a:pt x="0" y="823913"/>
                    </a:cubicBezTo>
                    <a:lnTo>
                      <a:pt x="0" y="823913"/>
                    </a:ln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6"/>
              <p:cNvSpPr/>
              <p:nvPr/>
            </p:nvSpPr>
            <p:spPr>
              <a:xfrm>
                <a:off x="228359" y="638175"/>
                <a:ext cx="430213" cy="811213"/>
              </a:xfrm>
              <a:custGeom>
                <a:avLst/>
                <a:gdLst>
                  <a:gd name="connsiteX0" fmla="*/ 0 w 430212"/>
                  <a:gd name="connsiteY0" fmla="*/ 0 h 810419"/>
                  <a:gd name="connsiteX1" fmla="*/ 38100 w 430212"/>
                  <a:gd name="connsiteY1" fmla="*/ 280988 h 810419"/>
                  <a:gd name="connsiteX2" fmla="*/ 95250 w 430212"/>
                  <a:gd name="connsiteY2" fmla="*/ 452438 h 810419"/>
                  <a:gd name="connsiteX3" fmla="*/ 223838 w 430212"/>
                  <a:gd name="connsiteY3" fmla="*/ 557213 h 810419"/>
                  <a:gd name="connsiteX4" fmla="*/ 309563 w 430212"/>
                  <a:gd name="connsiteY4" fmla="*/ 571500 h 810419"/>
                  <a:gd name="connsiteX5" fmla="*/ 400050 w 430212"/>
                  <a:gd name="connsiteY5" fmla="*/ 538163 h 810419"/>
                  <a:gd name="connsiteX6" fmla="*/ 414338 w 430212"/>
                  <a:gd name="connsiteY6" fmla="*/ 519113 h 810419"/>
                  <a:gd name="connsiteX7" fmla="*/ 428625 w 430212"/>
                  <a:gd name="connsiteY7" fmla="*/ 533400 h 810419"/>
                  <a:gd name="connsiteX8" fmla="*/ 423863 w 430212"/>
                  <a:gd name="connsiteY8" fmla="*/ 595313 h 810419"/>
                  <a:gd name="connsiteX9" fmla="*/ 409575 w 430212"/>
                  <a:gd name="connsiteY9" fmla="*/ 647700 h 810419"/>
                  <a:gd name="connsiteX10" fmla="*/ 381000 w 430212"/>
                  <a:gd name="connsiteY10" fmla="*/ 628650 h 810419"/>
                  <a:gd name="connsiteX11" fmla="*/ 300038 w 430212"/>
                  <a:gd name="connsiteY11" fmla="*/ 604838 h 810419"/>
                  <a:gd name="connsiteX12" fmla="*/ 214313 w 430212"/>
                  <a:gd name="connsiteY12" fmla="*/ 619125 h 810419"/>
                  <a:gd name="connsiteX13" fmla="*/ 104775 w 430212"/>
                  <a:gd name="connsiteY13" fmla="*/ 666750 h 810419"/>
                  <a:gd name="connsiteX14" fmla="*/ 47625 w 430212"/>
                  <a:gd name="connsiteY14" fmla="*/ 790575 h 810419"/>
                  <a:gd name="connsiteX15" fmla="*/ 33338 w 430212"/>
                  <a:gd name="connsiteY15" fmla="*/ 785813 h 81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0212" h="810419">
                    <a:moveTo>
                      <a:pt x="0" y="0"/>
                    </a:moveTo>
                    <a:cubicBezTo>
                      <a:pt x="11112" y="102791"/>
                      <a:pt x="22225" y="205582"/>
                      <a:pt x="38100" y="280988"/>
                    </a:cubicBezTo>
                    <a:cubicBezTo>
                      <a:pt x="53975" y="356394"/>
                      <a:pt x="64294" y="406401"/>
                      <a:pt x="95250" y="452438"/>
                    </a:cubicBezTo>
                    <a:cubicBezTo>
                      <a:pt x="126206" y="498476"/>
                      <a:pt x="188119" y="537369"/>
                      <a:pt x="223838" y="557213"/>
                    </a:cubicBezTo>
                    <a:cubicBezTo>
                      <a:pt x="259557" y="577057"/>
                      <a:pt x="280194" y="574675"/>
                      <a:pt x="309563" y="571500"/>
                    </a:cubicBezTo>
                    <a:cubicBezTo>
                      <a:pt x="338932" y="568325"/>
                      <a:pt x="382588" y="546894"/>
                      <a:pt x="400050" y="538163"/>
                    </a:cubicBezTo>
                    <a:cubicBezTo>
                      <a:pt x="417512" y="529432"/>
                      <a:pt x="409576" y="519907"/>
                      <a:pt x="414338" y="519113"/>
                    </a:cubicBezTo>
                    <a:cubicBezTo>
                      <a:pt x="419100" y="518319"/>
                      <a:pt x="427038" y="520700"/>
                      <a:pt x="428625" y="533400"/>
                    </a:cubicBezTo>
                    <a:cubicBezTo>
                      <a:pt x="430212" y="546100"/>
                      <a:pt x="427038" y="576263"/>
                      <a:pt x="423863" y="595313"/>
                    </a:cubicBezTo>
                    <a:cubicBezTo>
                      <a:pt x="420688" y="614363"/>
                      <a:pt x="416719" y="642144"/>
                      <a:pt x="409575" y="647700"/>
                    </a:cubicBezTo>
                    <a:cubicBezTo>
                      <a:pt x="402431" y="653256"/>
                      <a:pt x="399256" y="635794"/>
                      <a:pt x="381000" y="628650"/>
                    </a:cubicBezTo>
                    <a:cubicBezTo>
                      <a:pt x="362744" y="621506"/>
                      <a:pt x="327819" y="606425"/>
                      <a:pt x="300038" y="604838"/>
                    </a:cubicBezTo>
                    <a:cubicBezTo>
                      <a:pt x="272257" y="603251"/>
                      <a:pt x="246857" y="608806"/>
                      <a:pt x="214313" y="619125"/>
                    </a:cubicBezTo>
                    <a:cubicBezTo>
                      <a:pt x="181769" y="629444"/>
                      <a:pt x="132556" y="638175"/>
                      <a:pt x="104775" y="666750"/>
                    </a:cubicBezTo>
                    <a:cubicBezTo>
                      <a:pt x="76994" y="695325"/>
                      <a:pt x="59531" y="770731"/>
                      <a:pt x="47625" y="790575"/>
                    </a:cubicBezTo>
                    <a:cubicBezTo>
                      <a:pt x="35719" y="810419"/>
                      <a:pt x="34132" y="786607"/>
                      <a:pt x="33338" y="7858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7"/>
              <p:cNvSpPr/>
              <p:nvPr/>
            </p:nvSpPr>
            <p:spPr>
              <a:xfrm>
                <a:off x="723659" y="1008063"/>
                <a:ext cx="66675" cy="434975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8"/>
              <p:cNvSpPr/>
              <p:nvPr/>
            </p:nvSpPr>
            <p:spPr>
              <a:xfrm>
                <a:off x="833197" y="990600"/>
                <a:ext cx="71437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9"/>
              <p:cNvSpPr/>
              <p:nvPr/>
            </p:nvSpPr>
            <p:spPr>
              <a:xfrm>
                <a:off x="933209" y="1000125"/>
                <a:ext cx="71438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44"/>
            <p:cNvGrpSpPr>
              <a:grpSpLocks/>
            </p:cNvGrpSpPr>
            <p:nvPr/>
          </p:nvGrpSpPr>
          <p:grpSpPr bwMode="auto">
            <a:xfrm>
              <a:off x="1200150" y="781050"/>
              <a:ext cx="1177925" cy="649288"/>
              <a:chOff x="1199909" y="781050"/>
              <a:chExt cx="1177925" cy="649288"/>
            </a:xfrm>
          </p:grpSpPr>
          <p:sp>
            <p:nvSpPr>
              <p:cNvPr id="34" name="Полилиния 33"/>
              <p:cNvSpPr/>
              <p:nvPr/>
            </p:nvSpPr>
            <p:spPr>
              <a:xfrm>
                <a:off x="1199909" y="781050"/>
                <a:ext cx="1177925" cy="541338"/>
              </a:xfrm>
              <a:custGeom>
                <a:avLst/>
                <a:gdLst>
                  <a:gd name="connsiteX0" fmla="*/ 0 w 1177925"/>
                  <a:gd name="connsiteY0" fmla="*/ 128588 h 541338"/>
                  <a:gd name="connsiteX1" fmla="*/ 66675 w 1177925"/>
                  <a:gd name="connsiteY1" fmla="*/ 95250 h 541338"/>
                  <a:gd name="connsiteX2" fmla="*/ 100013 w 1177925"/>
                  <a:gd name="connsiteY2" fmla="*/ 61913 h 541338"/>
                  <a:gd name="connsiteX3" fmla="*/ 171450 w 1177925"/>
                  <a:gd name="connsiteY3" fmla="*/ 119063 h 541338"/>
                  <a:gd name="connsiteX4" fmla="*/ 233363 w 1177925"/>
                  <a:gd name="connsiteY4" fmla="*/ 233363 h 541338"/>
                  <a:gd name="connsiteX5" fmla="*/ 352425 w 1177925"/>
                  <a:gd name="connsiteY5" fmla="*/ 290513 h 541338"/>
                  <a:gd name="connsiteX6" fmla="*/ 476250 w 1177925"/>
                  <a:gd name="connsiteY6" fmla="*/ 266700 h 541338"/>
                  <a:gd name="connsiteX7" fmla="*/ 576263 w 1177925"/>
                  <a:gd name="connsiteY7" fmla="*/ 133350 h 541338"/>
                  <a:gd name="connsiteX8" fmla="*/ 661988 w 1177925"/>
                  <a:gd name="connsiteY8" fmla="*/ 38100 h 541338"/>
                  <a:gd name="connsiteX9" fmla="*/ 742950 w 1177925"/>
                  <a:gd name="connsiteY9" fmla="*/ 0 h 541338"/>
                  <a:gd name="connsiteX10" fmla="*/ 895350 w 1177925"/>
                  <a:gd name="connsiteY10" fmla="*/ 14288 h 541338"/>
                  <a:gd name="connsiteX11" fmla="*/ 990600 w 1177925"/>
                  <a:gd name="connsiteY11" fmla="*/ 28575 h 541338"/>
                  <a:gd name="connsiteX12" fmla="*/ 1066800 w 1177925"/>
                  <a:gd name="connsiteY12" fmla="*/ 90488 h 541338"/>
                  <a:gd name="connsiteX13" fmla="*/ 1162050 w 1177925"/>
                  <a:gd name="connsiteY13" fmla="*/ 285750 h 541338"/>
                  <a:gd name="connsiteX14" fmla="*/ 1162050 w 1177925"/>
                  <a:gd name="connsiteY14" fmla="*/ 504825 h 541338"/>
                  <a:gd name="connsiteX15" fmla="*/ 1157288 w 1177925"/>
                  <a:gd name="connsiteY15" fmla="*/ 504825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7925" h="541338">
                    <a:moveTo>
                      <a:pt x="0" y="128588"/>
                    </a:moveTo>
                    <a:cubicBezTo>
                      <a:pt x="25003" y="117475"/>
                      <a:pt x="50006" y="106362"/>
                      <a:pt x="66675" y="95250"/>
                    </a:cubicBezTo>
                    <a:cubicBezTo>
                      <a:pt x="83344" y="84138"/>
                      <a:pt x="82551" y="57944"/>
                      <a:pt x="100013" y="61913"/>
                    </a:cubicBezTo>
                    <a:cubicBezTo>
                      <a:pt x="117476" y="65882"/>
                      <a:pt x="149225" y="90488"/>
                      <a:pt x="171450" y="119063"/>
                    </a:cubicBezTo>
                    <a:cubicBezTo>
                      <a:pt x="193675" y="147638"/>
                      <a:pt x="203201" y="204788"/>
                      <a:pt x="233363" y="233363"/>
                    </a:cubicBezTo>
                    <a:cubicBezTo>
                      <a:pt x="263525" y="261938"/>
                      <a:pt x="311944" y="284957"/>
                      <a:pt x="352425" y="290513"/>
                    </a:cubicBezTo>
                    <a:cubicBezTo>
                      <a:pt x="392906" y="296069"/>
                      <a:pt x="438944" y="292894"/>
                      <a:pt x="476250" y="266700"/>
                    </a:cubicBezTo>
                    <a:cubicBezTo>
                      <a:pt x="513556" y="240506"/>
                      <a:pt x="545307" y="171450"/>
                      <a:pt x="576263" y="133350"/>
                    </a:cubicBezTo>
                    <a:cubicBezTo>
                      <a:pt x="607219" y="95250"/>
                      <a:pt x="634207" y="60325"/>
                      <a:pt x="661988" y="38100"/>
                    </a:cubicBezTo>
                    <a:cubicBezTo>
                      <a:pt x="689769" y="15875"/>
                      <a:pt x="704057" y="3969"/>
                      <a:pt x="742950" y="0"/>
                    </a:cubicBezTo>
                    <a:lnTo>
                      <a:pt x="895350" y="14288"/>
                    </a:lnTo>
                    <a:cubicBezTo>
                      <a:pt x="936625" y="19050"/>
                      <a:pt x="962025" y="15875"/>
                      <a:pt x="990600" y="28575"/>
                    </a:cubicBezTo>
                    <a:cubicBezTo>
                      <a:pt x="1019175" y="41275"/>
                      <a:pt x="1038225" y="47626"/>
                      <a:pt x="1066800" y="90488"/>
                    </a:cubicBezTo>
                    <a:cubicBezTo>
                      <a:pt x="1095375" y="133350"/>
                      <a:pt x="1146175" y="216694"/>
                      <a:pt x="1162050" y="285750"/>
                    </a:cubicBezTo>
                    <a:cubicBezTo>
                      <a:pt x="1177925" y="354806"/>
                      <a:pt x="1162844" y="468313"/>
                      <a:pt x="1162050" y="504825"/>
                    </a:cubicBezTo>
                    <a:cubicBezTo>
                      <a:pt x="1161256" y="541338"/>
                      <a:pt x="1159272" y="523081"/>
                      <a:pt x="1157288" y="5048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1285634" y="1171575"/>
                <a:ext cx="595313" cy="258763"/>
              </a:xfrm>
              <a:custGeom>
                <a:avLst/>
                <a:gdLst>
                  <a:gd name="connsiteX0" fmla="*/ 0 w 595313"/>
                  <a:gd name="connsiteY0" fmla="*/ 0 h 258763"/>
                  <a:gd name="connsiteX1" fmla="*/ 66675 w 595313"/>
                  <a:gd name="connsiteY1" fmla="*/ 14288 h 258763"/>
                  <a:gd name="connsiteX2" fmla="*/ 80963 w 595313"/>
                  <a:gd name="connsiteY2" fmla="*/ 71438 h 258763"/>
                  <a:gd name="connsiteX3" fmla="*/ 147638 w 595313"/>
                  <a:gd name="connsiteY3" fmla="*/ 157163 h 258763"/>
                  <a:gd name="connsiteX4" fmla="*/ 252413 w 595313"/>
                  <a:gd name="connsiteY4" fmla="*/ 242888 h 258763"/>
                  <a:gd name="connsiteX5" fmla="*/ 323850 w 595313"/>
                  <a:gd name="connsiteY5" fmla="*/ 238125 h 258763"/>
                  <a:gd name="connsiteX6" fmla="*/ 452438 w 595313"/>
                  <a:gd name="connsiteY6" fmla="*/ 119063 h 258763"/>
                  <a:gd name="connsiteX7" fmla="*/ 547688 w 595313"/>
                  <a:gd name="connsiteY7" fmla="*/ 71438 h 258763"/>
                  <a:gd name="connsiteX8" fmla="*/ 581025 w 595313"/>
                  <a:gd name="connsiteY8" fmla="*/ 104775 h 258763"/>
                  <a:gd name="connsiteX9" fmla="*/ 595313 w 595313"/>
                  <a:gd name="connsiteY9" fmla="*/ 13335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3" h="258763">
                    <a:moveTo>
                      <a:pt x="0" y="0"/>
                    </a:moveTo>
                    <a:cubicBezTo>
                      <a:pt x="26590" y="1191"/>
                      <a:pt x="53181" y="2382"/>
                      <a:pt x="66675" y="14288"/>
                    </a:cubicBezTo>
                    <a:cubicBezTo>
                      <a:pt x="80169" y="26194"/>
                      <a:pt x="67469" y="47626"/>
                      <a:pt x="80963" y="71438"/>
                    </a:cubicBezTo>
                    <a:cubicBezTo>
                      <a:pt x="94457" y="95250"/>
                      <a:pt x="119063" y="128588"/>
                      <a:pt x="147638" y="157163"/>
                    </a:cubicBezTo>
                    <a:cubicBezTo>
                      <a:pt x="176213" y="185738"/>
                      <a:pt x="223044" y="229394"/>
                      <a:pt x="252413" y="242888"/>
                    </a:cubicBezTo>
                    <a:cubicBezTo>
                      <a:pt x="281782" y="256382"/>
                      <a:pt x="290513" y="258763"/>
                      <a:pt x="323850" y="238125"/>
                    </a:cubicBezTo>
                    <a:cubicBezTo>
                      <a:pt x="357188" y="217488"/>
                      <a:pt x="415132" y="146844"/>
                      <a:pt x="452438" y="119063"/>
                    </a:cubicBezTo>
                    <a:cubicBezTo>
                      <a:pt x="489744" y="91282"/>
                      <a:pt x="526257" y="73819"/>
                      <a:pt x="547688" y="71438"/>
                    </a:cubicBezTo>
                    <a:cubicBezTo>
                      <a:pt x="569119" y="69057"/>
                      <a:pt x="573088" y="94456"/>
                      <a:pt x="581025" y="104775"/>
                    </a:cubicBezTo>
                    <a:cubicBezTo>
                      <a:pt x="588962" y="115094"/>
                      <a:pt x="592137" y="124222"/>
                      <a:pt x="595313" y="1333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" name="Группа 45"/>
            <p:cNvGrpSpPr>
              <a:grpSpLocks/>
            </p:cNvGrpSpPr>
            <p:nvPr/>
          </p:nvGrpSpPr>
          <p:grpSpPr bwMode="auto">
            <a:xfrm>
              <a:off x="1870072" y="1300163"/>
              <a:ext cx="501649" cy="1543050"/>
              <a:chOff x="1869834" y="1300162"/>
              <a:chExt cx="502444" cy="1543051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1869834" y="1300162"/>
                <a:ext cx="163772" cy="1519238"/>
              </a:xfrm>
              <a:custGeom>
                <a:avLst/>
                <a:gdLst>
                  <a:gd name="connsiteX0" fmla="*/ 1587 w 175418"/>
                  <a:gd name="connsiteY0" fmla="*/ 0 h 1554956"/>
                  <a:gd name="connsiteX1" fmla="*/ 20637 w 175418"/>
                  <a:gd name="connsiteY1" fmla="*/ 328612 h 1554956"/>
                  <a:gd name="connsiteX2" fmla="*/ 1587 w 175418"/>
                  <a:gd name="connsiteY2" fmla="*/ 909637 h 1554956"/>
                  <a:gd name="connsiteX3" fmla="*/ 11112 w 175418"/>
                  <a:gd name="connsiteY3" fmla="*/ 1071562 h 1554956"/>
                  <a:gd name="connsiteX4" fmla="*/ 39687 w 175418"/>
                  <a:gd name="connsiteY4" fmla="*/ 1190625 h 1554956"/>
                  <a:gd name="connsiteX5" fmla="*/ 87312 w 175418"/>
                  <a:gd name="connsiteY5" fmla="*/ 1323975 h 1554956"/>
                  <a:gd name="connsiteX6" fmla="*/ 163512 w 175418"/>
                  <a:gd name="connsiteY6" fmla="*/ 1519237 h 1554956"/>
                  <a:gd name="connsiteX7" fmla="*/ 158750 w 175418"/>
                  <a:gd name="connsiteY7" fmla="*/ 1538287 h 1554956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519237">
                    <a:moveTo>
                      <a:pt x="1587" y="0"/>
                    </a:moveTo>
                    <a:cubicBezTo>
                      <a:pt x="11112" y="88503"/>
                      <a:pt x="20637" y="177006"/>
                      <a:pt x="20637" y="328612"/>
                    </a:cubicBezTo>
                    <a:cubicBezTo>
                      <a:pt x="20637" y="480218"/>
                      <a:pt x="3174" y="785812"/>
                      <a:pt x="1587" y="909637"/>
                    </a:cubicBezTo>
                    <a:cubicBezTo>
                      <a:pt x="0" y="1033462"/>
                      <a:pt x="4762" y="1024731"/>
                      <a:pt x="11112" y="1071562"/>
                    </a:cubicBezTo>
                    <a:cubicBezTo>
                      <a:pt x="17462" y="1118393"/>
                      <a:pt x="26987" y="1148556"/>
                      <a:pt x="39687" y="1190625"/>
                    </a:cubicBezTo>
                    <a:cubicBezTo>
                      <a:pt x="52387" y="1232694"/>
                      <a:pt x="66675" y="1269206"/>
                      <a:pt x="87312" y="1323975"/>
                    </a:cubicBezTo>
                    <a:cubicBezTo>
                      <a:pt x="107949" y="1378744"/>
                      <a:pt x="103981" y="1397793"/>
                      <a:pt x="163512" y="15192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2210097" y="1323974"/>
                <a:ext cx="162181" cy="1519239"/>
              </a:xfrm>
              <a:custGeom>
                <a:avLst/>
                <a:gdLst>
                  <a:gd name="connsiteX0" fmla="*/ 142875 w 162719"/>
                  <a:gd name="connsiteY0" fmla="*/ 0 h 1519238"/>
                  <a:gd name="connsiteX1" fmla="*/ 157163 w 162719"/>
                  <a:gd name="connsiteY1" fmla="*/ 280988 h 1519238"/>
                  <a:gd name="connsiteX2" fmla="*/ 161925 w 162719"/>
                  <a:gd name="connsiteY2" fmla="*/ 676275 h 1519238"/>
                  <a:gd name="connsiteX3" fmla="*/ 152400 w 162719"/>
                  <a:gd name="connsiteY3" fmla="*/ 1009650 h 1519238"/>
                  <a:gd name="connsiteX4" fmla="*/ 128588 w 162719"/>
                  <a:gd name="connsiteY4" fmla="*/ 1109663 h 1519238"/>
                  <a:gd name="connsiteX5" fmla="*/ 61913 w 162719"/>
                  <a:gd name="connsiteY5" fmla="*/ 1300163 h 1519238"/>
                  <a:gd name="connsiteX6" fmla="*/ 19050 w 162719"/>
                  <a:gd name="connsiteY6" fmla="*/ 1447800 h 1519238"/>
                  <a:gd name="connsiteX7" fmla="*/ 0 w 162719"/>
                  <a:gd name="connsiteY7" fmla="*/ 1519238 h 15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719" h="1519238">
                    <a:moveTo>
                      <a:pt x="142875" y="0"/>
                    </a:moveTo>
                    <a:cubicBezTo>
                      <a:pt x="148431" y="84138"/>
                      <a:pt x="153988" y="168276"/>
                      <a:pt x="157163" y="280988"/>
                    </a:cubicBezTo>
                    <a:cubicBezTo>
                      <a:pt x="160338" y="393700"/>
                      <a:pt x="162719" y="554831"/>
                      <a:pt x="161925" y="676275"/>
                    </a:cubicBezTo>
                    <a:cubicBezTo>
                      <a:pt x="161131" y="797719"/>
                      <a:pt x="157956" y="937419"/>
                      <a:pt x="152400" y="1009650"/>
                    </a:cubicBezTo>
                    <a:cubicBezTo>
                      <a:pt x="146844" y="1081881"/>
                      <a:pt x="143669" y="1061244"/>
                      <a:pt x="128588" y="1109663"/>
                    </a:cubicBezTo>
                    <a:cubicBezTo>
                      <a:pt x="113507" y="1158082"/>
                      <a:pt x="80169" y="1243807"/>
                      <a:pt x="61913" y="1300163"/>
                    </a:cubicBezTo>
                    <a:cubicBezTo>
                      <a:pt x="43657" y="1356519"/>
                      <a:pt x="29369" y="1411287"/>
                      <a:pt x="19050" y="1447800"/>
                    </a:cubicBezTo>
                    <a:cubicBezTo>
                      <a:pt x="8731" y="1484313"/>
                      <a:pt x="0" y="1519238"/>
                      <a:pt x="0" y="151923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" name="Группа 46"/>
            <p:cNvGrpSpPr>
              <a:grpSpLocks/>
            </p:cNvGrpSpPr>
            <p:nvPr/>
          </p:nvGrpSpPr>
          <p:grpSpPr bwMode="auto">
            <a:xfrm>
              <a:off x="2020888" y="2824163"/>
              <a:ext cx="1282700" cy="3489325"/>
              <a:chOff x="2020647" y="2824163"/>
              <a:chExt cx="1283494" cy="3488531"/>
            </a:xfrm>
          </p:grpSpPr>
          <p:sp>
            <p:nvSpPr>
              <p:cNvPr id="30" name="Полилиния 29"/>
              <p:cNvSpPr/>
              <p:nvPr/>
            </p:nvSpPr>
            <p:spPr>
              <a:xfrm>
                <a:off x="2020647" y="2824163"/>
                <a:ext cx="1283494" cy="3488531"/>
              </a:xfrm>
              <a:custGeom>
                <a:avLst/>
                <a:gdLst>
                  <a:gd name="connsiteX0" fmla="*/ 3175 w 1283494"/>
                  <a:gd name="connsiteY0" fmla="*/ 0 h 3488531"/>
                  <a:gd name="connsiteX1" fmla="*/ 3175 w 1283494"/>
                  <a:gd name="connsiteY1" fmla="*/ 414337 h 3488531"/>
                  <a:gd name="connsiteX2" fmla="*/ 22225 w 1283494"/>
                  <a:gd name="connsiteY2" fmla="*/ 2366962 h 3488531"/>
                  <a:gd name="connsiteX3" fmla="*/ 17462 w 1283494"/>
                  <a:gd name="connsiteY3" fmla="*/ 2924175 h 3488531"/>
                  <a:gd name="connsiteX4" fmla="*/ 60325 w 1283494"/>
                  <a:gd name="connsiteY4" fmla="*/ 3057525 h 3488531"/>
                  <a:gd name="connsiteX5" fmla="*/ 112712 w 1283494"/>
                  <a:gd name="connsiteY5" fmla="*/ 3219450 h 3488531"/>
                  <a:gd name="connsiteX6" fmla="*/ 284162 w 1283494"/>
                  <a:gd name="connsiteY6" fmla="*/ 3414712 h 3488531"/>
                  <a:gd name="connsiteX7" fmla="*/ 560387 w 1283494"/>
                  <a:gd name="connsiteY7" fmla="*/ 3481387 h 3488531"/>
                  <a:gd name="connsiteX8" fmla="*/ 746125 w 1283494"/>
                  <a:gd name="connsiteY8" fmla="*/ 3457575 h 3488531"/>
                  <a:gd name="connsiteX9" fmla="*/ 998537 w 1283494"/>
                  <a:gd name="connsiteY9" fmla="*/ 3476625 h 3488531"/>
                  <a:gd name="connsiteX10" fmla="*/ 1117600 w 1283494"/>
                  <a:gd name="connsiteY10" fmla="*/ 3409950 h 3488531"/>
                  <a:gd name="connsiteX11" fmla="*/ 1189037 w 1283494"/>
                  <a:gd name="connsiteY11" fmla="*/ 3305175 h 3488531"/>
                  <a:gd name="connsiteX12" fmla="*/ 1255712 w 1283494"/>
                  <a:gd name="connsiteY12" fmla="*/ 3109912 h 3488531"/>
                  <a:gd name="connsiteX13" fmla="*/ 1279525 w 1283494"/>
                  <a:gd name="connsiteY13" fmla="*/ 2595562 h 3488531"/>
                  <a:gd name="connsiteX14" fmla="*/ 1279525 w 1283494"/>
                  <a:gd name="connsiteY14" fmla="*/ 1062037 h 348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494" h="3488531">
                    <a:moveTo>
                      <a:pt x="3175" y="0"/>
                    </a:moveTo>
                    <a:cubicBezTo>
                      <a:pt x="1587" y="9921"/>
                      <a:pt x="0" y="19843"/>
                      <a:pt x="3175" y="414337"/>
                    </a:cubicBezTo>
                    <a:cubicBezTo>
                      <a:pt x="6350" y="808831"/>
                      <a:pt x="19844" y="1948656"/>
                      <a:pt x="22225" y="2366962"/>
                    </a:cubicBezTo>
                    <a:cubicBezTo>
                      <a:pt x="24606" y="2785268"/>
                      <a:pt x="11112" y="2809081"/>
                      <a:pt x="17462" y="2924175"/>
                    </a:cubicBezTo>
                    <a:cubicBezTo>
                      <a:pt x="23812" y="3039269"/>
                      <a:pt x="60325" y="3057525"/>
                      <a:pt x="60325" y="3057525"/>
                    </a:cubicBezTo>
                    <a:cubicBezTo>
                      <a:pt x="76200" y="3106737"/>
                      <a:pt x="75406" y="3159919"/>
                      <a:pt x="112712" y="3219450"/>
                    </a:cubicBezTo>
                    <a:cubicBezTo>
                      <a:pt x="150018" y="3278981"/>
                      <a:pt x="209550" y="3371056"/>
                      <a:pt x="284162" y="3414712"/>
                    </a:cubicBezTo>
                    <a:cubicBezTo>
                      <a:pt x="358774" y="3458368"/>
                      <a:pt x="483393" y="3474243"/>
                      <a:pt x="560387" y="3481387"/>
                    </a:cubicBezTo>
                    <a:cubicBezTo>
                      <a:pt x="637381" y="3488531"/>
                      <a:pt x="673100" y="3458369"/>
                      <a:pt x="746125" y="3457575"/>
                    </a:cubicBezTo>
                    <a:cubicBezTo>
                      <a:pt x="819150" y="3456781"/>
                      <a:pt x="936625" y="3484562"/>
                      <a:pt x="998537" y="3476625"/>
                    </a:cubicBezTo>
                    <a:cubicBezTo>
                      <a:pt x="1060449" y="3468688"/>
                      <a:pt x="1085850" y="3438525"/>
                      <a:pt x="1117600" y="3409950"/>
                    </a:cubicBezTo>
                    <a:cubicBezTo>
                      <a:pt x="1149350" y="3381375"/>
                      <a:pt x="1166018" y="3355181"/>
                      <a:pt x="1189037" y="3305175"/>
                    </a:cubicBezTo>
                    <a:cubicBezTo>
                      <a:pt x="1212056" y="3255169"/>
                      <a:pt x="1240631" y="3228181"/>
                      <a:pt x="1255712" y="3109912"/>
                    </a:cubicBezTo>
                    <a:cubicBezTo>
                      <a:pt x="1270793" y="2991643"/>
                      <a:pt x="1275556" y="2936874"/>
                      <a:pt x="1279525" y="2595562"/>
                    </a:cubicBezTo>
                    <a:cubicBezTo>
                      <a:pt x="1283494" y="2254250"/>
                      <a:pt x="1281509" y="1658143"/>
                      <a:pt x="1279525" y="106203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2184260" y="2847970"/>
                <a:ext cx="973740" cy="3307597"/>
              </a:xfrm>
              <a:custGeom>
                <a:avLst/>
                <a:gdLst>
                  <a:gd name="connsiteX0" fmla="*/ 24606 w 972344"/>
                  <a:gd name="connsiteY0" fmla="*/ 0 h 3307557"/>
                  <a:gd name="connsiteX1" fmla="*/ 24606 w 972344"/>
                  <a:gd name="connsiteY1" fmla="*/ 1138238 h 3307557"/>
                  <a:gd name="connsiteX2" fmla="*/ 48419 w 972344"/>
                  <a:gd name="connsiteY2" fmla="*/ 2828925 h 3307557"/>
                  <a:gd name="connsiteX3" fmla="*/ 315119 w 972344"/>
                  <a:gd name="connsiteY3" fmla="*/ 3243263 h 3307557"/>
                  <a:gd name="connsiteX4" fmla="*/ 824706 w 972344"/>
                  <a:gd name="connsiteY4" fmla="*/ 3214688 h 3307557"/>
                  <a:gd name="connsiteX5" fmla="*/ 948531 w 972344"/>
                  <a:gd name="connsiteY5" fmla="*/ 3052763 h 3307557"/>
                  <a:gd name="connsiteX6" fmla="*/ 953294 w 972344"/>
                  <a:gd name="connsiteY6" fmla="*/ 2705100 h 3307557"/>
                  <a:gd name="connsiteX7" fmla="*/ 972344 w 972344"/>
                  <a:gd name="connsiteY7" fmla="*/ 1066800 h 330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344" h="3307557">
                    <a:moveTo>
                      <a:pt x="24606" y="0"/>
                    </a:moveTo>
                    <a:cubicBezTo>
                      <a:pt x="22621" y="333375"/>
                      <a:pt x="20637" y="666751"/>
                      <a:pt x="24606" y="1138238"/>
                    </a:cubicBezTo>
                    <a:cubicBezTo>
                      <a:pt x="28575" y="1609725"/>
                      <a:pt x="0" y="2478088"/>
                      <a:pt x="48419" y="2828925"/>
                    </a:cubicBezTo>
                    <a:cubicBezTo>
                      <a:pt x="96838" y="3179762"/>
                      <a:pt x="185738" y="3178969"/>
                      <a:pt x="315119" y="3243263"/>
                    </a:cubicBezTo>
                    <a:cubicBezTo>
                      <a:pt x="444500" y="3307557"/>
                      <a:pt x="719137" y="3246438"/>
                      <a:pt x="824706" y="3214688"/>
                    </a:cubicBezTo>
                    <a:cubicBezTo>
                      <a:pt x="930275" y="3182938"/>
                      <a:pt x="927100" y="3137694"/>
                      <a:pt x="948531" y="3052763"/>
                    </a:cubicBezTo>
                    <a:cubicBezTo>
                      <a:pt x="969962" y="2967832"/>
                      <a:pt x="949325" y="3036094"/>
                      <a:pt x="953294" y="2705100"/>
                    </a:cubicBezTo>
                    <a:cubicBezTo>
                      <a:pt x="957263" y="2374106"/>
                      <a:pt x="964803" y="1720453"/>
                      <a:pt x="972344" y="106680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" name="Группа 47"/>
            <p:cNvGrpSpPr>
              <a:grpSpLocks/>
            </p:cNvGrpSpPr>
            <p:nvPr/>
          </p:nvGrpSpPr>
          <p:grpSpPr bwMode="auto">
            <a:xfrm>
              <a:off x="3013083" y="1265238"/>
              <a:ext cx="382589" cy="2671762"/>
              <a:chOff x="3012834" y="1264445"/>
              <a:chExt cx="383381" cy="2671762"/>
            </a:xfrm>
          </p:grpSpPr>
          <p:sp>
            <p:nvSpPr>
              <p:cNvPr id="28" name="Полилиния 27"/>
              <p:cNvSpPr/>
              <p:nvPr/>
            </p:nvSpPr>
            <p:spPr>
              <a:xfrm>
                <a:off x="3012834" y="1266032"/>
                <a:ext cx="144762" cy="2667000"/>
              </a:xfrm>
              <a:custGeom>
                <a:avLst/>
                <a:gdLst>
                  <a:gd name="connsiteX0" fmla="*/ 144463 w 144463"/>
                  <a:gd name="connsiteY0" fmla="*/ 2667000 h 2667000"/>
                  <a:gd name="connsiteX1" fmla="*/ 73025 w 144463"/>
                  <a:gd name="connsiteY1" fmla="*/ 2466975 h 2667000"/>
                  <a:gd name="connsiteX2" fmla="*/ 30163 w 144463"/>
                  <a:gd name="connsiteY2" fmla="*/ 2305050 h 2667000"/>
                  <a:gd name="connsiteX3" fmla="*/ 20638 w 144463"/>
                  <a:gd name="connsiteY3" fmla="*/ 1585913 h 2667000"/>
                  <a:gd name="connsiteX4" fmla="*/ 1588 w 144463"/>
                  <a:gd name="connsiteY4" fmla="*/ 433388 h 2667000"/>
                  <a:gd name="connsiteX5" fmla="*/ 11113 w 144463"/>
                  <a:gd name="connsiteY5" fmla="*/ 61913 h 2667000"/>
                  <a:gd name="connsiteX6" fmla="*/ 20638 w 144463"/>
                  <a:gd name="connsiteY6" fmla="*/ 61913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3" h="2667000">
                    <a:moveTo>
                      <a:pt x="144463" y="2667000"/>
                    </a:moveTo>
                    <a:cubicBezTo>
                      <a:pt x="118269" y="2597150"/>
                      <a:pt x="92075" y="2527300"/>
                      <a:pt x="73025" y="2466975"/>
                    </a:cubicBezTo>
                    <a:cubicBezTo>
                      <a:pt x="53975" y="2406650"/>
                      <a:pt x="38894" y="2451894"/>
                      <a:pt x="30163" y="2305050"/>
                    </a:cubicBezTo>
                    <a:cubicBezTo>
                      <a:pt x="21432" y="2158206"/>
                      <a:pt x="25401" y="1897857"/>
                      <a:pt x="20638" y="1585913"/>
                    </a:cubicBezTo>
                    <a:cubicBezTo>
                      <a:pt x="15876" y="1273969"/>
                      <a:pt x="3176" y="687388"/>
                      <a:pt x="1588" y="433388"/>
                    </a:cubicBezTo>
                    <a:cubicBezTo>
                      <a:pt x="0" y="179388"/>
                      <a:pt x="7938" y="123826"/>
                      <a:pt x="11113" y="61913"/>
                    </a:cubicBezTo>
                    <a:cubicBezTo>
                      <a:pt x="14288" y="0"/>
                      <a:pt x="20638" y="61913"/>
                      <a:pt x="20638" y="61913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289632" y="1264445"/>
                <a:ext cx="106583" cy="2671762"/>
              </a:xfrm>
              <a:custGeom>
                <a:avLst/>
                <a:gdLst>
                  <a:gd name="connsiteX0" fmla="*/ 0 w 101599"/>
                  <a:gd name="connsiteY0" fmla="*/ 2621756 h 2651125"/>
                  <a:gd name="connsiteX1" fmla="*/ 80962 w 101599"/>
                  <a:gd name="connsiteY1" fmla="*/ 2412206 h 2651125"/>
                  <a:gd name="connsiteX2" fmla="*/ 100012 w 101599"/>
                  <a:gd name="connsiteY2" fmla="*/ 2312194 h 2651125"/>
                  <a:gd name="connsiteX3" fmla="*/ 90487 w 101599"/>
                  <a:gd name="connsiteY3" fmla="*/ 378619 h 2651125"/>
                  <a:gd name="connsiteX4" fmla="*/ 95250 w 101599"/>
                  <a:gd name="connsiteY4" fmla="*/ 40481 h 2651125"/>
                  <a:gd name="connsiteX0" fmla="*/ 0 w 96043"/>
                  <a:gd name="connsiteY0" fmla="*/ 2621756 h 2786062"/>
                  <a:gd name="connsiteX1" fmla="*/ 80962 w 96043"/>
                  <a:gd name="connsiteY1" fmla="*/ 2412206 h 2786062"/>
                  <a:gd name="connsiteX2" fmla="*/ 90487 w 96043"/>
                  <a:gd name="connsiteY2" fmla="*/ 378619 h 2786062"/>
                  <a:gd name="connsiteX3" fmla="*/ 95250 w 96043"/>
                  <a:gd name="connsiteY3" fmla="*/ 40481 h 2786062"/>
                  <a:gd name="connsiteX0" fmla="*/ 10319 w 106362"/>
                  <a:gd name="connsiteY0" fmla="*/ 2621756 h 2671762"/>
                  <a:gd name="connsiteX1" fmla="*/ 91281 w 106362"/>
                  <a:gd name="connsiteY1" fmla="*/ 2412206 h 2671762"/>
                  <a:gd name="connsiteX2" fmla="*/ 100806 w 106362"/>
                  <a:gd name="connsiteY2" fmla="*/ 378619 h 2671762"/>
                  <a:gd name="connsiteX3" fmla="*/ 105569 w 106362"/>
                  <a:gd name="connsiteY3" fmla="*/ 40481 h 26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2" h="2671762">
                    <a:moveTo>
                      <a:pt x="10319" y="2621756"/>
                    </a:moveTo>
                    <a:cubicBezTo>
                      <a:pt x="42465" y="2542778"/>
                      <a:pt x="0" y="2671762"/>
                      <a:pt x="91281" y="2412206"/>
                    </a:cubicBezTo>
                    <a:cubicBezTo>
                      <a:pt x="106362" y="2038350"/>
                      <a:pt x="98425" y="773906"/>
                      <a:pt x="100806" y="378619"/>
                    </a:cubicBezTo>
                    <a:cubicBezTo>
                      <a:pt x="100012" y="0"/>
                      <a:pt x="102790" y="20240"/>
                      <a:pt x="105569" y="40481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" name="Группа 48"/>
            <p:cNvGrpSpPr>
              <a:grpSpLocks/>
            </p:cNvGrpSpPr>
            <p:nvPr/>
          </p:nvGrpSpPr>
          <p:grpSpPr bwMode="auto">
            <a:xfrm>
              <a:off x="3019425" y="830263"/>
              <a:ext cx="1843088" cy="614362"/>
              <a:chOff x="3019184" y="830839"/>
              <a:chExt cx="1843377" cy="614218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3019184" y="830839"/>
                <a:ext cx="1843377" cy="460267"/>
              </a:xfrm>
              <a:custGeom>
                <a:avLst/>
                <a:gdLst>
                  <a:gd name="connsiteX0" fmla="*/ 0 w 1243013"/>
                  <a:gd name="connsiteY0" fmla="*/ 408782 h 408782"/>
                  <a:gd name="connsiteX1" fmla="*/ 47625 w 1243013"/>
                  <a:gd name="connsiteY1" fmla="*/ 194469 h 408782"/>
                  <a:gd name="connsiteX2" fmla="*/ 228600 w 1243013"/>
                  <a:gd name="connsiteY2" fmla="*/ 42069 h 408782"/>
                  <a:gd name="connsiteX3" fmla="*/ 433388 w 1243013"/>
                  <a:gd name="connsiteY3" fmla="*/ 70644 h 408782"/>
                  <a:gd name="connsiteX4" fmla="*/ 609600 w 1243013"/>
                  <a:gd name="connsiteY4" fmla="*/ 170657 h 408782"/>
                  <a:gd name="connsiteX5" fmla="*/ 695325 w 1243013"/>
                  <a:gd name="connsiteY5" fmla="*/ 189707 h 408782"/>
                  <a:gd name="connsiteX6" fmla="*/ 790575 w 1243013"/>
                  <a:gd name="connsiteY6" fmla="*/ 137319 h 408782"/>
                  <a:gd name="connsiteX7" fmla="*/ 885825 w 1243013"/>
                  <a:gd name="connsiteY7" fmla="*/ 37307 h 408782"/>
                  <a:gd name="connsiteX8" fmla="*/ 1009650 w 1243013"/>
                  <a:gd name="connsiteY8" fmla="*/ 3969 h 408782"/>
                  <a:gd name="connsiteX9" fmla="*/ 1147763 w 1243013"/>
                  <a:gd name="connsiteY9" fmla="*/ 61119 h 408782"/>
                  <a:gd name="connsiteX10" fmla="*/ 1243013 w 1243013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843377 w 1843377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599045 w 1843377"/>
                  <a:gd name="connsiteY10" fmla="*/ 78726 h 408782"/>
                  <a:gd name="connsiteX11" fmla="*/ 1843377 w 1843377"/>
                  <a:gd name="connsiteY11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358900 w 1843377"/>
                  <a:gd name="connsiteY10" fmla="*/ 69489 h 408782"/>
                  <a:gd name="connsiteX11" fmla="*/ 1599045 w 1843377"/>
                  <a:gd name="connsiteY11" fmla="*/ 78726 h 408782"/>
                  <a:gd name="connsiteX12" fmla="*/ 1843377 w 1843377"/>
                  <a:gd name="connsiteY12" fmla="*/ 118269 h 408782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358900 w 1843377"/>
                  <a:gd name="connsiteY10" fmla="*/ 117426 h 456719"/>
                  <a:gd name="connsiteX11" fmla="*/ 1599045 w 1843377"/>
                  <a:gd name="connsiteY11" fmla="*/ 126663 h 456719"/>
                  <a:gd name="connsiteX12" fmla="*/ 1608282 w 1843377"/>
                  <a:gd name="connsiteY12" fmla="*/ 6590 h 456719"/>
                  <a:gd name="connsiteX13" fmla="*/ 1843377 w 1843377"/>
                  <a:gd name="connsiteY13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211118 w 1843377"/>
                  <a:gd name="connsiteY10" fmla="*/ 228262 h 456719"/>
                  <a:gd name="connsiteX11" fmla="*/ 1774536 w 1843377"/>
                  <a:gd name="connsiteY11" fmla="*/ 403755 h 456719"/>
                  <a:gd name="connsiteX12" fmla="*/ 1377373 w 1843377"/>
                  <a:gd name="connsiteY12" fmla="*/ 126663 h 456719"/>
                  <a:gd name="connsiteX13" fmla="*/ 1608282 w 1843377"/>
                  <a:gd name="connsiteY13" fmla="*/ 6590 h 456719"/>
                  <a:gd name="connsiteX14" fmla="*/ 1843377 w 1843377"/>
                  <a:gd name="connsiteY14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469735 w 1865360"/>
                  <a:gd name="connsiteY13" fmla="*/ 369888 h 459798"/>
                  <a:gd name="connsiteX14" fmla="*/ 1377373 w 1865360"/>
                  <a:gd name="connsiteY14" fmla="*/ 129742 h 459798"/>
                  <a:gd name="connsiteX15" fmla="*/ 1534391 w 1865360"/>
                  <a:gd name="connsiteY15" fmla="*/ 111270 h 459798"/>
                  <a:gd name="connsiteX16" fmla="*/ 1608282 w 1865360"/>
                  <a:gd name="connsiteY16" fmla="*/ 9669 h 459798"/>
                  <a:gd name="connsiteX17" fmla="*/ 1843377 w 1865360"/>
                  <a:gd name="connsiteY17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286761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3377" h="459798">
                    <a:moveTo>
                      <a:pt x="0" y="459798"/>
                    </a:moveTo>
                    <a:cubicBezTo>
                      <a:pt x="4762" y="383201"/>
                      <a:pt x="9525" y="306604"/>
                      <a:pt x="47625" y="245485"/>
                    </a:cubicBezTo>
                    <a:cubicBezTo>
                      <a:pt x="85725" y="184366"/>
                      <a:pt x="164306" y="113722"/>
                      <a:pt x="228600" y="93085"/>
                    </a:cubicBezTo>
                    <a:cubicBezTo>
                      <a:pt x="292894" y="72448"/>
                      <a:pt x="369888" y="100229"/>
                      <a:pt x="433388" y="121660"/>
                    </a:cubicBezTo>
                    <a:cubicBezTo>
                      <a:pt x="496888" y="143091"/>
                      <a:pt x="565944" y="201829"/>
                      <a:pt x="609600" y="221673"/>
                    </a:cubicBezTo>
                    <a:cubicBezTo>
                      <a:pt x="653256" y="241517"/>
                      <a:pt x="665163" y="246279"/>
                      <a:pt x="695325" y="240723"/>
                    </a:cubicBezTo>
                    <a:cubicBezTo>
                      <a:pt x="725487" y="235167"/>
                      <a:pt x="758825" y="213735"/>
                      <a:pt x="790575" y="188335"/>
                    </a:cubicBezTo>
                    <a:cubicBezTo>
                      <a:pt x="822325" y="162935"/>
                      <a:pt x="849313" y="110548"/>
                      <a:pt x="885825" y="88323"/>
                    </a:cubicBezTo>
                    <a:cubicBezTo>
                      <a:pt x="922337" y="66098"/>
                      <a:pt x="965994" y="51016"/>
                      <a:pt x="1009650" y="54985"/>
                    </a:cubicBezTo>
                    <a:cubicBezTo>
                      <a:pt x="1053306" y="58954"/>
                      <a:pt x="1114185" y="82742"/>
                      <a:pt x="1147763" y="112135"/>
                    </a:cubicBezTo>
                    <a:cubicBezTo>
                      <a:pt x="1181341" y="141528"/>
                      <a:pt x="1152838" y="108334"/>
                      <a:pt x="1211118" y="231341"/>
                    </a:cubicBezTo>
                    <a:cubicBezTo>
                      <a:pt x="1266320" y="278918"/>
                      <a:pt x="1425094" y="306773"/>
                      <a:pt x="1478973" y="286761"/>
                    </a:cubicBezTo>
                    <a:cubicBezTo>
                      <a:pt x="1532852" y="266749"/>
                      <a:pt x="1512840" y="175925"/>
                      <a:pt x="1534391" y="111270"/>
                    </a:cubicBezTo>
                    <a:cubicBezTo>
                      <a:pt x="1572876" y="91258"/>
                      <a:pt x="1530615" y="0"/>
                      <a:pt x="1608282" y="9669"/>
                    </a:cubicBezTo>
                    <a:cubicBezTo>
                      <a:pt x="1661319" y="19338"/>
                      <a:pt x="1804195" y="161155"/>
                      <a:pt x="1843377" y="16928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405007" y="1224447"/>
                <a:ext cx="1276550" cy="220610"/>
              </a:xfrm>
              <a:custGeom>
                <a:avLst/>
                <a:gdLst>
                  <a:gd name="connsiteX0" fmla="*/ 0 w 676275"/>
                  <a:gd name="connsiteY0" fmla="*/ 119062 h 192087"/>
                  <a:gd name="connsiteX1" fmla="*/ 57150 w 676275"/>
                  <a:gd name="connsiteY1" fmla="*/ 109537 h 192087"/>
                  <a:gd name="connsiteX2" fmla="*/ 200025 w 676275"/>
                  <a:gd name="connsiteY2" fmla="*/ 157162 h 192087"/>
                  <a:gd name="connsiteX3" fmla="*/ 342900 w 676275"/>
                  <a:gd name="connsiteY3" fmla="*/ 176212 h 192087"/>
                  <a:gd name="connsiteX4" fmla="*/ 495300 w 676275"/>
                  <a:gd name="connsiteY4" fmla="*/ 61912 h 192087"/>
                  <a:gd name="connsiteX5" fmla="*/ 604837 w 676275"/>
                  <a:gd name="connsiteY5" fmla="*/ 14287 h 192087"/>
                  <a:gd name="connsiteX6" fmla="*/ 676275 w 676275"/>
                  <a:gd name="connsiteY6" fmla="*/ 147637 h 192087"/>
                  <a:gd name="connsiteX0" fmla="*/ 0 w 1276638"/>
                  <a:gd name="connsiteY0" fmla="*/ 119063 h 192088"/>
                  <a:gd name="connsiteX1" fmla="*/ 57150 w 1276638"/>
                  <a:gd name="connsiteY1" fmla="*/ 109538 h 192088"/>
                  <a:gd name="connsiteX2" fmla="*/ 200025 w 1276638"/>
                  <a:gd name="connsiteY2" fmla="*/ 157163 h 192088"/>
                  <a:gd name="connsiteX3" fmla="*/ 342900 w 1276638"/>
                  <a:gd name="connsiteY3" fmla="*/ 176213 h 192088"/>
                  <a:gd name="connsiteX4" fmla="*/ 495300 w 1276638"/>
                  <a:gd name="connsiteY4" fmla="*/ 61913 h 192088"/>
                  <a:gd name="connsiteX5" fmla="*/ 604837 w 1276638"/>
                  <a:gd name="connsiteY5" fmla="*/ 14288 h 192088"/>
                  <a:gd name="connsiteX6" fmla="*/ 1276638 w 1276638"/>
                  <a:gd name="connsiteY6" fmla="*/ 147638 h 192088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4"/>
                  <a:gd name="connsiteX1" fmla="*/ 57150 w 1276638"/>
                  <a:gd name="connsiteY1" fmla="*/ 60662 h 219844"/>
                  <a:gd name="connsiteX2" fmla="*/ 200025 w 1276638"/>
                  <a:gd name="connsiteY2" fmla="*/ 108287 h 219844"/>
                  <a:gd name="connsiteX3" fmla="*/ 342900 w 1276638"/>
                  <a:gd name="connsiteY3" fmla="*/ 127337 h 219844"/>
                  <a:gd name="connsiteX4" fmla="*/ 661555 w 1276638"/>
                  <a:gd name="connsiteY4" fmla="*/ 13037 h 219844"/>
                  <a:gd name="connsiteX5" fmla="*/ 872691 w 1276638"/>
                  <a:gd name="connsiteY5" fmla="*/ 205557 h 219844"/>
                  <a:gd name="connsiteX6" fmla="*/ 1276638 w 1276638"/>
                  <a:gd name="connsiteY6" fmla="*/ 98762 h 21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38" h="219844">
                    <a:moveTo>
                      <a:pt x="0" y="70187"/>
                    </a:moveTo>
                    <a:cubicBezTo>
                      <a:pt x="11906" y="62249"/>
                      <a:pt x="23813" y="54312"/>
                      <a:pt x="57150" y="60662"/>
                    </a:cubicBezTo>
                    <a:cubicBezTo>
                      <a:pt x="90488" y="67012"/>
                      <a:pt x="152400" y="97175"/>
                      <a:pt x="200025" y="108287"/>
                    </a:cubicBezTo>
                    <a:cubicBezTo>
                      <a:pt x="247650" y="119399"/>
                      <a:pt x="265978" y="143212"/>
                      <a:pt x="342900" y="127337"/>
                    </a:cubicBezTo>
                    <a:cubicBezTo>
                      <a:pt x="419822" y="111462"/>
                      <a:pt x="573257" y="0"/>
                      <a:pt x="661555" y="13037"/>
                    </a:cubicBezTo>
                    <a:cubicBezTo>
                      <a:pt x="749854" y="26074"/>
                      <a:pt x="770177" y="191270"/>
                      <a:pt x="872691" y="205557"/>
                    </a:cubicBezTo>
                    <a:cubicBezTo>
                      <a:pt x="975205" y="219844"/>
                      <a:pt x="1256000" y="39230"/>
                      <a:pt x="1276638" y="987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" name="Группа 28"/>
            <p:cNvGrpSpPr>
              <a:grpSpLocks/>
            </p:cNvGrpSpPr>
            <p:nvPr/>
          </p:nvGrpSpPr>
          <p:grpSpPr bwMode="auto">
            <a:xfrm>
              <a:off x="4267200" y="822325"/>
              <a:ext cx="1033463" cy="5395913"/>
              <a:chOff x="4894580" y="822960"/>
              <a:chExt cx="1033780" cy="5394960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4894580" y="822960"/>
                <a:ext cx="1033780" cy="5394960"/>
              </a:xfrm>
              <a:custGeom>
                <a:avLst/>
                <a:gdLst>
                  <a:gd name="connsiteX0" fmla="*/ 568960 w 1033780"/>
                  <a:gd name="connsiteY0" fmla="*/ 175260 h 5394960"/>
                  <a:gd name="connsiteX1" fmla="*/ 637540 w 1033780"/>
                  <a:gd name="connsiteY1" fmla="*/ 190500 h 5394960"/>
                  <a:gd name="connsiteX2" fmla="*/ 690880 w 1033780"/>
                  <a:gd name="connsiteY2" fmla="*/ 129540 h 5394960"/>
                  <a:gd name="connsiteX3" fmla="*/ 767080 w 1033780"/>
                  <a:gd name="connsiteY3" fmla="*/ 53340 h 5394960"/>
                  <a:gd name="connsiteX4" fmla="*/ 843280 w 1033780"/>
                  <a:gd name="connsiteY4" fmla="*/ 0 h 5394960"/>
                  <a:gd name="connsiteX5" fmla="*/ 911860 w 1033780"/>
                  <a:gd name="connsiteY5" fmla="*/ 53340 h 5394960"/>
                  <a:gd name="connsiteX6" fmla="*/ 980440 w 1033780"/>
                  <a:gd name="connsiteY6" fmla="*/ 274320 h 5394960"/>
                  <a:gd name="connsiteX7" fmla="*/ 957580 w 1033780"/>
                  <a:gd name="connsiteY7" fmla="*/ 335280 h 5394960"/>
                  <a:gd name="connsiteX8" fmla="*/ 896620 w 1033780"/>
                  <a:gd name="connsiteY8" fmla="*/ 381000 h 5394960"/>
                  <a:gd name="connsiteX9" fmla="*/ 881380 w 1033780"/>
                  <a:gd name="connsiteY9" fmla="*/ 723900 h 5394960"/>
                  <a:gd name="connsiteX10" fmla="*/ 889000 w 1033780"/>
                  <a:gd name="connsiteY10" fmla="*/ 3063240 h 5394960"/>
                  <a:gd name="connsiteX11" fmla="*/ 881380 w 1033780"/>
                  <a:gd name="connsiteY11" fmla="*/ 4328160 h 5394960"/>
                  <a:gd name="connsiteX12" fmla="*/ 889000 w 1033780"/>
                  <a:gd name="connsiteY12" fmla="*/ 5105400 h 5394960"/>
                  <a:gd name="connsiteX13" fmla="*/ 949960 w 1033780"/>
                  <a:gd name="connsiteY13" fmla="*/ 5303520 h 5394960"/>
                  <a:gd name="connsiteX14" fmla="*/ 1018540 w 1033780"/>
                  <a:gd name="connsiteY14" fmla="*/ 5364480 h 5394960"/>
                  <a:gd name="connsiteX15" fmla="*/ 995680 w 1033780"/>
                  <a:gd name="connsiteY15" fmla="*/ 5387340 h 5394960"/>
                  <a:gd name="connsiteX16" fmla="*/ 789940 w 1033780"/>
                  <a:gd name="connsiteY16" fmla="*/ 5387340 h 5394960"/>
                  <a:gd name="connsiteX17" fmla="*/ 424180 w 1033780"/>
                  <a:gd name="connsiteY17" fmla="*/ 5379720 h 5394960"/>
                  <a:gd name="connsiteX18" fmla="*/ 203200 w 1033780"/>
                  <a:gd name="connsiteY18" fmla="*/ 5387340 h 5394960"/>
                  <a:gd name="connsiteX19" fmla="*/ 248920 w 1033780"/>
                  <a:gd name="connsiteY19" fmla="*/ 5334000 h 5394960"/>
                  <a:gd name="connsiteX20" fmla="*/ 363220 w 1033780"/>
                  <a:gd name="connsiteY20" fmla="*/ 5219700 h 5394960"/>
                  <a:gd name="connsiteX21" fmla="*/ 424180 w 1033780"/>
                  <a:gd name="connsiteY21" fmla="*/ 4914900 h 5394960"/>
                  <a:gd name="connsiteX22" fmla="*/ 439420 w 1033780"/>
                  <a:gd name="connsiteY22" fmla="*/ 4564380 h 5394960"/>
                  <a:gd name="connsiteX23" fmla="*/ 332740 w 1033780"/>
                  <a:gd name="connsiteY23" fmla="*/ 4366260 h 5394960"/>
                  <a:gd name="connsiteX24" fmla="*/ 96520 w 1033780"/>
                  <a:gd name="connsiteY24" fmla="*/ 4160520 h 5394960"/>
                  <a:gd name="connsiteX25" fmla="*/ 12700 w 1033780"/>
                  <a:gd name="connsiteY25" fmla="*/ 4038600 h 5394960"/>
                  <a:gd name="connsiteX26" fmla="*/ 20320 w 1033780"/>
                  <a:gd name="connsiteY26" fmla="*/ 3977640 h 5394960"/>
                  <a:gd name="connsiteX27" fmla="*/ 66040 w 1033780"/>
                  <a:gd name="connsiteY27" fmla="*/ 3817620 h 5394960"/>
                  <a:gd name="connsiteX28" fmla="*/ 134620 w 1033780"/>
                  <a:gd name="connsiteY28" fmla="*/ 3718560 h 5394960"/>
                  <a:gd name="connsiteX29" fmla="*/ 165100 w 1033780"/>
                  <a:gd name="connsiteY29" fmla="*/ 3749040 h 5394960"/>
                  <a:gd name="connsiteX30" fmla="*/ 264160 w 1033780"/>
                  <a:gd name="connsiteY30" fmla="*/ 3878580 h 5394960"/>
                  <a:gd name="connsiteX31" fmla="*/ 340360 w 1033780"/>
                  <a:gd name="connsiteY31" fmla="*/ 3947160 h 5394960"/>
                  <a:gd name="connsiteX32" fmla="*/ 386080 w 1033780"/>
                  <a:gd name="connsiteY32" fmla="*/ 3977640 h 5394960"/>
                  <a:gd name="connsiteX33" fmla="*/ 401320 w 1033780"/>
                  <a:gd name="connsiteY33" fmla="*/ 3931920 h 5394960"/>
                  <a:gd name="connsiteX34" fmla="*/ 408940 w 1033780"/>
                  <a:gd name="connsiteY34" fmla="*/ 3665220 h 5394960"/>
                  <a:gd name="connsiteX35" fmla="*/ 393700 w 1033780"/>
                  <a:gd name="connsiteY35" fmla="*/ 2080260 h 5394960"/>
                  <a:gd name="connsiteX36" fmla="*/ 393700 w 1033780"/>
                  <a:gd name="connsiteY36" fmla="*/ 502920 h 53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3780" h="5394960">
                    <a:moveTo>
                      <a:pt x="568960" y="175260"/>
                    </a:moveTo>
                    <a:cubicBezTo>
                      <a:pt x="593090" y="186690"/>
                      <a:pt x="617220" y="198120"/>
                      <a:pt x="637540" y="190500"/>
                    </a:cubicBezTo>
                    <a:cubicBezTo>
                      <a:pt x="657860" y="182880"/>
                      <a:pt x="669290" y="152400"/>
                      <a:pt x="690880" y="129540"/>
                    </a:cubicBezTo>
                    <a:cubicBezTo>
                      <a:pt x="712470" y="106680"/>
                      <a:pt x="741680" y="74930"/>
                      <a:pt x="767080" y="53340"/>
                    </a:cubicBezTo>
                    <a:cubicBezTo>
                      <a:pt x="792480" y="31750"/>
                      <a:pt x="819150" y="0"/>
                      <a:pt x="843280" y="0"/>
                    </a:cubicBezTo>
                    <a:cubicBezTo>
                      <a:pt x="867410" y="0"/>
                      <a:pt x="889000" y="7620"/>
                      <a:pt x="911860" y="53340"/>
                    </a:cubicBezTo>
                    <a:cubicBezTo>
                      <a:pt x="934720" y="99060"/>
                      <a:pt x="972820" y="227330"/>
                      <a:pt x="980440" y="274320"/>
                    </a:cubicBezTo>
                    <a:cubicBezTo>
                      <a:pt x="988060" y="321310"/>
                      <a:pt x="971550" y="317500"/>
                      <a:pt x="957580" y="335280"/>
                    </a:cubicBezTo>
                    <a:cubicBezTo>
                      <a:pt x="943610" y="353060"/>
                      <a:pt x="909320" y="316230"/>
                      <a:pt x="896620" y="381000"/>
                    </a:cubicBezTo>
                    <a:cubicBezTo>
                      <a:pt x="883920" y="445770"/>
                      <a:pt x="882650" y="276860"/>
                      <a:pt x="881380" y="723900"/>
                    </a:cubicBezTo>
                    <a:cubicBezTo>
                      <a:pt x="880110" y="1170940"/>
                      <a:pt x="889000" y="2462530"/>
                      <a:pt x="889000" y="3063240"/>
                    </a:cubicBezTo>
                    <a:cubicBezTo>
                      <a:pt x="889000" y="3663950"/>
                      <a:pt x="881380" y="3987800"/>
                      <a:pt x="881380" y="4328160"/>
                    </a:cubicBezTo>
                    <a:cubicBezTo>
                      <a:pt x="881380" y="4668520"/>
                      <a:pt x="877570" y="4942840"/>
                      <a:pt x="889000" y="5105400"/>
                    </a:cubicBezTo>
                    <a:cubicBezTo>
                      <a:pt x="900430" y="5267960"/>
                      <a:pt x="928370" y="5260340"/>
                      <a:pt x="949960" y="5303520"/>
                    </a:cubicBezTo>
                    <a:cubicBezTo>
                      <a:pt x="971550" y="5346700"/>
                      <a:pt x="1010920" y="5350510"/>
                      <a:pt x="1018540" y="5364480"/>
                    </a:cubicBezTo>
                    <a:cubicBezTo>
                      <a:pt x="1026160" y="5378450"/>
                      <a:pt x="1033780" y="5383530"/>
                      <a:pt x="995680" y="5387340"/>
                    </a:cubicBezTo>
                    <a:cubicBezTo>
                      <a:pt x="957580" y="5391150"/>
                      <a:pt x="789940" y="5387340"/>
                      <a:pt x="789940" y="5387340"/>
                    </a:cubicBezTo>
                    <a:lnTo>
                      <a:pt x="424180" y="5379720"/>
                    </a:lnTo>
                    <a:cubicBezTo>
                      <a:pt x="326390" y="5379720"/>
                      <a:pt x="232410" y="5394960"/>
                      <a:pt x="203200" y="5387340"/>
                    </a:cubicBezTo>
                    <a:cubicBezTo>
                      <a:pt x="173990" y="5379720"/>
                      <a:pt x="222250" y="5361940"/>
                      <a:pt x="248920" y="5334000"/>
                    </a:cubicBezTo>
                    <a:cubicBezTo>
                      <a:pt x="275590" y="5306060"/>
                      <a:pt x="334010" y="5289550"/>
                      <a:pt x="363220" y="5219700"/>
                    </a:cubicBezTo>
                    <a:cubicBezTo>
                      <a:pt x="392430" y="5149850"/>
                      <a:pt x="411480" y="5024120"/>
                      <a:pt x="424180" y="4914900"/>
                    </a:cubicBezTo>
                    <a:cubicBezTo>
                      <a:pt x="436880" y="4805680"/>
                      <a:pt x="454660" y="4655820"/>
                      <a:pt x="439420" y="4564380"/>
                    </a:cubicBezTo>
                    <a:cubicBezTo>
                      <a:pt x="424180" y="4472940"/>
                      <a:pt x="389890" y="4433570"/>
                      <a:pt x="332740" y="4366260"/>
                    </a:cubicBezTo>
                    <a:cubicBezTo>
                      <a:pt x="275590" y="4298950"/>
                      <a:pt x="149860" y="4215130"/>
                      <a:pt x="96520" y="4160520"/>
                    </a:cubicBezTo>
                    <a:cubicBezTo>
                      <a:pt x="43180" y="4105910"/>
                      <a:pt x="25400" y="4069080"/>
                      <a:pt x="12700" y="4038600"/>
                    </a:cubicBezTo>
                    <a:cubicBezTo>
                      <a:pt x="0" y="4008120"/>
                      <a:pt x="11430" y="4014470"/>
                      <a:pt x="20320" y="3977640"/>
                    </a:cubicBezTo>
                    <a:cubicBezTo>
                      <a:pt x="29210" y="3940810"/>
                      <a:pt x="46990" y="3860800"/>
                      <a:pt x="66040" y="3817620"/>
                    </a:cubicBezTo>
                    <a:cubicBezTo>
                      <a:pt x="85090" y="3774440"/>
                      <a:pt x="118110" y="3729990"/>
                      <a:pt x="134620" y="3718560"/>
                    </a:cubicBezTo>
                    <a:cubicBezTo>
                      <a:pt x="151130" y="3707130"/>
                      <a:pt x="143510" y="3722370"/>
                      <a:pt x="165100" y="3749040"/>
                    </a:cubicBezTo>
                    <a:cubicBezTo>
                      <a:pt x="186690" y="3775710"/>
                      <a:pt x="234950" y="3845560"/>
                      <a:pt x="264160" y="3878580"/>
                    </a:cubicBezTo>
                    <a:cubicBezTo>
                      <a:pt x="293370" y="3911600"/>
                      <a:pt x="320040" y="3930650"/>
                      <a:pt x="340360" y="3947160"/>
                    </a:cubicBezTo>
                    <a:cubicBezTo>
                      <a:pt x="360680" y="3963670"/>
                      <a:pt x="375920" y="3980180"/>
                      <a:pt x="386080" y="3977640"/>
                    </a:cubicBezTo>
                    <a:cubicBezTo>
                      <a:pt x="396240" y="3975100"/>
                      <a:pt x="397510" y="3983990"/>
                      <a:pt x="401320" y="3931920"/>
                    </a:cubicBezTo>
                    <a:cubicBezTo>
                      <a:pt x="405130" y="3879850"/>
                      <a:pt x="410210" y="3973830"/>
                      <a:pt x="408940" y="3665220"/>
                    </a:cubicBezTo>
                    <a:cubicBezTo>
                      <a:pt x="407670" y="3356610"/>
                      <a:pt x="396240" y="2607310"/>
                      <a:pt x="393700" y="2080260"/>
                    </a:cubicBezTo>
                    <a:cubicBezTo>
                      <a:pt x="391160" y="1553210"/>
                      <a:pt x="392430" y="1028065"/>
                      <a:pt x="393700" y="5029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709218" y="838832"/>
                <a:ext cx="134978" cy="311095"/>
              </a:xfrm>
              <a:custGeom>
                <a:avLst/>
                <a:gdLst>
                  <a:gd name="connsiteX0" fmla="*/ 6350 w 135890"/>
                  <a:gd name="connsiteY0" fmla="*/ 0 h 312420"/>
                  <a:gd name="connsiteX1" fmla="*/ 21590 w 135890"/>
                  <a:gd name="connsiteY1" fmla="*/ 144780 h 312420"/>
                  <a:gd name="connsiteX2" fmla="*/ 135890 w 135890"/>
                  <a:gd name="connsiteY2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90" h="312420">
                    <a:moveTo>
                      <a:pt x="6350" y="0"/>
                    </a:moveTo>
                    <a:cubicBezTo>
                      <a:pt x="3175" y="46355"/>
                      <a:pt x="0" y="92710"/>
                      <a:pt x="21590" y="144780"/>
                    </a:cubicBezTo>
                    <a:cubicBezTo>
                      <a:pt x="43180" y="196850"/>
                      <a:pt x="89535" y="254635"/>
                      <a:pt x="135890" y="3124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923164" y="4594194"/>
                <a:ext cx="128627" cy="298397"/>
              </a:xfrm>
              <a:custGeom>
                <a:avLst/>
                <a:gdLst>
                  <a:gd name="connsiteX0" fmla="*/ 129540 w 129540"/>
                  <a:gd name="connsiteY0" fmla="*/ 0 h 297180"/>
                  <a:gd name="connsiteX1" fmla="*/ 91440 w 129540"/>
                  <a:gd name="connsiteY1" fmla="*/ 137160 h 297180"/>
                  <a:gd name="connsiteX2" fmla="*/ 68580 w 129540"/>
                  <a:gd name="connsiteY2" fmla="*/ 228600 h 297180"/>
                  <a:gd name="connsiteX3" fmla="*/ 0 w 129540"/>
                  <a:gd name="connsiteY3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97180">
                    <a:moveTo>
                      <a:pt x="129540" y="0"/>
                    </a:moveTo>
                    <a:cubicBezTo>
                      <a:pt x="115570" y="49530"/>
                      <a:pt x="101600" y="99060"/>
                      <a:pt x="91440" y="137160"/>
                    </a:cubicBezTo>
                    <a:cubicBezTo>
                      <a:pt x="81280" y="175260"/>
                      <a:pt x="83820" y="201930"/>
                      <a:pt x="68580" y="228600"/>
                    </a:cubicBezTo>
                    <a:cubicBezTo>
                      <a:pt x="53340" y="255270"/>
                      <a:pt x="26670" y="276225"/>
                      <a:pt x="0" y="29718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41" name="Полилиния 40"/>
          <p:cNvSpPr/>
          <p:nvPr/>
        </p:nvSpPr>
        <p:spPr>
          <a:xfrm>
            <a:off x="3981651" y="654518"/>
            <a:ext cx="675372" cy="1724526"/>
          </a:xfrm>
          <a:custGeom>
            <a:avLst/>
            <a:gdLst>
              <a:gd name="connsiteX0" fmla="*/ 609600 w 675372"/>
              <a:gd name="connsiteY0" fmla="*/ 0 h 1724526"/>
              <a:gd name="connsiteX1" fmla="*/ 522972 w 675372"/>
              <a:gd name="connsiteY1" fmla="*/ 154004 h 1724526"/>
              <a:gd name="connsiteX2" fmla="*/ 628850 w 675372"/>
              <a:gd name="connsiteY2" fmla="*/ 510139 h 1724526"/>
              <a:gd name="connsiteX3" fmla="*/ 243840 w 675372"/>
              <a:gd name="connsiteY3" fmla="*/ 683394 h 1724526"/>
              <a:gd name="connsiteX4" fmla="*/ 32084 w 675372"/>
              <a:gd name="connsiteY4" fmla="*/ 1020278 h 1724526"/>
              <a:gd name="connsiteX5" fmla="*/ 51334 w 675372"/>
              <a:gd name="connsiteY5" fmla="*/ 1626669 h 1724526"/>
              <a:gd name="connsiteX6" fmla="*/ 70585 w 675372"/>
              <a:gd name="connsiteY6" fmla="*/ 1607419 h 1724526"/>
              <a:gd name="connsiteX7" fmla="*/ 41709 w 675372"/>
              <a:gd name="connsiteY7" fmla="*/ 1607419 h 172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372" h="1724526">
                <a:moveTo>
                  <a:pt x="609600" y="0"/>
                </a:moveTo>
                <a:cubicBezTo>
                  <a:pt x="564682" y="34490"/>
                  <a:pt x="519764" y="68981"/>
                  <a:pt x="522972" y="154004"/>
                </a:cubicBezTo>
                <a:cubicBezTo>
                  <a:pt x="526180" y="239027"/>
                  <a:pt x="675372" y="421907"/>
                  <a:pt x="628850" y="510139"/>
                </a:cubicBezTo>
                <a:cubicBezTo>
                  <a:pt x="582328" y="598371"/>
                  <a:pt x="343301" y="598371"/>
                  <a:pt x="243840" y="683394"/>
                </a:cubicBezTo>
                <a:cubicBezTo>
                  <a:pt x="144379" y="768417"/>
                  <a:pt x="64168" y="863065"/>
                  <a:pt x="32084" y="1020278"/>
                </a:cubicBezTo>
                <a:cubicBezTo>
                  <a:pt x="0" y="1177491"/>
                  <a:pt x="44917" y="1528812"/>
                  <a:pt x="51334" y="1626669"/>
                </a:cubicBezTo>
                <a:cubicBezTo>
                  <a:pt x="57751" y="1724526"/>
                  <a:pt x="72189" y="1610627"/>
                  <a:pt x="70585" y="1607419"/>
                </a:cubicBezTo>
                <a:cubicBezTo>
                  <a:pt x="68981" y="1604211"/>
                  <a:pt x="55345" y="1605815"/>
                  <a:pt x="41709" y="1607419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2396691" y="3214838"/>
            <a:ext cx="1645920" cy="558265"/>
          </a:xfrm>
          <a:custGeom>
            <a:avLst/>
            <a:gdLst>
              <a:gd name="connsiteX0" fmla="*/ 1645920 w 1645920"/>
              <a:gd name="connsiteY0" fmla="*/ 182880 h 558265"/>
              <a:gd name="connsiteX1" fmla="*/ 1472665 w 1645920"/>
              <a:gd name="connsiteY1" fmla="*/ 510139 h 558265"/>
              <a:gd name="connsiteX2" fmla="*/ 1087654 w 1645920"/>
              <a:gd name="connsiteY2" fmla="*/ 471638 h 558265"/>
              <a:gd name="connsiteX3" fmla="*/ 683393 w 1645920"/>
              <a:gd name="connsiteY3" fmla="*/ 182880 h 558265"/>
              <a:gd name="connsiteX4" fmla="*/ 0 w 1645920"/>
              <a:gd name="connsiteY4" fmla="*/ 0 h 5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558265">
                <a:moveTo>
                  <a:pt x="1645920" y="182880"/>
                </a:moveTo>
                <a:cubicBezTo>
                  <a:pt x="1605814" y="322446"/>
                  <a:pt x="1565709" y="462013"/>
                  <a:pt x="1472665" y="510139"/>
                </a:cubicBezTo>
                <a:cubicBezTo>
                  <a:pt x="1379621" y="558265"/>
                  <a:pt x="1219199" y="526181"/>
                  <a:pt x="1087654" y="471638"/>
                </a:cubicBezTo>
                <a:cubicBezTo>
                  <a:pt x="956109" y="417095"/>
                  <a:pt x="864669" y="261486"/>
                  <a:pt x="683393" y="182880"/>
                </a:cubicBezTo>
                <a:cubicBezTo>
                  <a:pt x="502117" y="104274"/>
                  <a:pt x="251058" y="52137"/>
                  <a:pt x="0" y="0"/>
                </a:cubicBezTo>
              </a:path>
            </a:pathLst>
          </a:custGeom>
          <a:ln w="762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2310063" y="3599847"/>
            <a:ext cx="506138" cy="48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95109" y="3912188"/>
            <a:ext cx="11186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64117" y="2495670"/>
            <a:ext cx="111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АДГ</a:t>
            </a:r>
          </a:p>
        </p:txBody>
      </p:sp>
      <p:sp>
        <p:nvSpPr>
          <p:cNvPr id="46" name="Стрелка вверх 45"/>
          <p:cNvSpPr/>
          <p:nvPr/>
        </p:nvSpPr>
        <p:spPr>
          <a:xfrm>
            <a:off x="7603957" y="5149516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8487877" y="5138287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5377313" y="5127056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>
            <a:off x="6347861" y="5163954"/>
            <a:ext cx="259882" cy="2695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6506678" y="134754"/>
            <a:ext cx="2164080" cy="1896177"/>
          </a:xfrm>
          <a:custGeom>
            <a:avLst/>
            <a:gdLst>
              <a:gd name="connsiteX0" fmla="*/ 2300438 w 2308459"/>
              <a:gd name="connsiteY0" fmla="*/ 1896177 h 1896177"/>
              <a:gd name="connsiteX1" fmla="*/ 2300438 w 2308459"/>
              <a:gd name="connsiteY1" fmla="*/ 548640 h 1896177"/>
              <a:gd name="connsiteX2" fmla="*/ 2252312 w 2308459"/>
              <a:gd name="connsiteY2" fmla="*/ 250257 h 1896177"/>
              <a:gd name="connsiteX3" fmla="*/ 2011680 w 2308459"/>
              <a:gd name="connsiteY3" fmla="*/ 86627 h 1896177"/>
              <a:gd name="connsiteX4" fmla="*/ 1347537 w 2308459"/>
              <a:gd name="connsiteY4" fmla="*/ 9625 h 1896177"/>
              <a:gd name="connsiteX5" fmla="*/ 288758 w 2308459"/>
              <a:gd name="connsiteY5" fmla="*/ 28875 h 1896177"/>
              <a:gd name="connsiteX6" fmla="*/ 0 w 2308459"/>
              <a:gd name="connsiteY6" fmla="*/ 28875 h 18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459" h="1896177">
                <a:moveTo>
                  <a:pt x="2300438" y="1896177"/>
                </a:moveTo>
                <a:cubicBezTo>
                  <a:pt x="2304448" y="1359568"/>
                  <a:pt x="2308459" y="822960"/>
                  <a:pt x="2300438" y="548640"/>
                </a:cubicBezTo>
                <a:cubicBezTo>
                  <a:pt x="2292417" y="274320"/>
                  <a:pt x="2300438" y="327259"/>
                  <a:pt x="2252312" y="250257"/>
                </a:cubicBezTo>
                <a:cubicBezTo>
                  <a:pt x="2204186" y="173255"/>
                  <a:pt x="2162476" y="126732"/>
                  <a:pt x="2011680" y="86627"/>
                </a:cubicBezTo>
                <a:cubicBezTo>
                  <a:pt x="1860884" y="46522"/>
                  <a:pt x="1634691" y="19250"/>
                  <a:pt x="1347537" y="9625"/>
                </a:cubicBezTo>
                <a:cubicBezTo>
                  <a:pt x="1060383" y="0"/>
                  <a:pt x="513347" y="25667"/>
                  <a:pt x="288758" y="28875"/>
                </a:cubicBezTo>
                <a:cubicBezTo>
                  <a:pt x="64169" y="32083"/>
                  <a:pt x="32084" y="30479"/>
                  <a:pt x="0" y="28875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6689558" y="266299"/>
            <a:ext cx="1061988" cy="2361398"/>
          </a:xfrm>
          <a:custGeom>
            <a:avLst/>
            <a:gdLst>
              <a:gd name="connsiteX0" fmla="*/ 1058779 w 1061988"/>
              <a:gd name="connsiteY0" fmla="*/ 2361398 h 2361398"/>
              <a:gd name="connsiteX1" fmla="*/ 1058779 w 1061988"/>
              <a:gd name="connsiteY1" fmla="*/ 1167865 h 2361398"/>
              <a:gd name="connsiteX2" fmla="*/ 1039528 w 1061988"/>
              <a:gd name="connsiteY2" fmla="*/ 426720 h 2361398"/>
              <a:gd name="connsiteX3" fmla="*/ 924025 w 1061988"/>
              <a:gd name="connsiteY3" fmla="*/ 60960 h 2361398"/>
              <a:gd name="connsiteX4" fmla="*/ 529389 w 1061988"/>
              <a:gd name="connsiteY4" fmla="*/ 60960 h 2361398"/>
              <a:gd name="connsiteX5" fmla="*/ 0 w 1061988"/>
              <a:gd name="connsiteY5" fmla="*/ 137962 h 236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1988" h="2361398">
                <a:moveTo>
                  <a:pt x="1058779" y="2361398"/>
                </a:moveTo>
                <a:cubicBezTo>
                  <a:pt x="1060383" y="1925854"/>
                  <a:pt x="1061988" y="1490311"/>
                  <a:pt x="1058779" y="1167865"/>
                </a:cubicBezTo>
                <a:cubicBezTo>
                  <a:pt x="1055570" y="845419"/>
                  <a:pt x="1061987" y="611204"/>
                  <a:pt x="1039528" y="426720"/>
                </a:cubicBezTo>
                <a:cubicBezTo>
                  <a:pt x="1017069" y="242236"/>
                  <a:pt x="1009048" y="121920"/>
                  <a:pt x="924025" y="60960"/>
                </a:cubicBezTo>
                <a:cubicBezTo>
                  <a:pt x="839002" y="0"/>
                  <a:pt x="683393" y="48126"/>
                  <a:pt x="529389" y="60960"/>
                </a:cubicBezTo>
                <a:cubicBezTo>
                  <a:pt x="375385" y="73794"/>
                  <a:pt x="187692" y="105878"/>
                  <a:pt x="0" y="137962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96189" y="2859323"/>
            <a:ext cx="738664" cy="23051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волюморецепторы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(рецепторы объема)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324563" y="3213853"/>
            <a:ext cx="461665" cy="18878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r>
              <a:rPr lang="ru-RU" dirty="0" err="1" smtClean="0"/>
              <a:t>барорецепторами</a:t>
            </a: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6477802" y="760396"/>
            <a:ext cx="373781" cy="2079057"/>
          </a:xfrm>
          <a:custGeom>
            <a:avLst/>
            <a:gdLst>
              <a:gd name="connsiteX0" fmla="*/ 0 w 373781"/>
              <a:gd name="connsiteY0" fmla="*/ 2079057 h 2079057"/>
              <a:gd name="connsiteX1" fmla="*/ 279133 w 373781"/>
              <a:gd name="connsiteY1" fmla="*/ 1414913 h 2079057"/>
              <a:gd name="connsiteX2" fmla="*/ 356135 w 373781"/>
              <a:gd name="connsiteY2" fmla="*/ 519764 h 2079057"/>
              <a:gd name="connsiteX3" fmla="*/ 173255 w 373781"/>
              <a:gd name="connsiteY3" fmla="*/ 0 h 207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81" h="2079057">
                <a:moveTo>
                  <a:pt x="0" y="2079057"/>
                </a:moveTo>
                <a:cubicBezTo>
                  <a:pt x="109888" y="1876926"/>
                  <a:pt x="219777" y="1674795"/>
                  <a:pt x="279133" y="1414913"/>
                </a:cubicBezTo>
                <a:cubicBezTo>
                  <a:pt x="338489" y="1155031"/>
                  <a:pt x="373781" y="755583"/>
                  <a:pt x="356135" y="519764"/>
                </a:cubicBezTo>
                <a:cubicBezTo>
                  <a:pt x="338489" y="283945"/>
                  <a:pt x="255872" y="141972"/>
                  <a:pt x="173255" y="0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5553777" y="1068404"/>
            <a:ext cx="883920" cy="2117558"/>
          </a:xfrm>
          <a:custGeom>
            <a:avLst/>
            <a:gdLst>
              <a:gd name="connsiteX0" fmla="*/ 0 w 883920"/>
              <a:gd name="connsiteY0" fmla="*/ 2117558 h 2117558"/>
              <a:gd name="connsiteX1" fmla="*/ 221381 w 883920"/>
              <a:gd name="connsiteY1" fmla="*/ 1549668 h 2117558"/>
              <a:gd name="connsiteX2" fmla="*/ 616017 w 883920"/>
              <a:gd name="connsiteY2" fmla="*/ 1126156 h 2117558"/>
              <a:gd name="connsiteX3" fmla="*/ 847023 w 883920"/>
              <a:gd name="connsiteY3" fmla="*/ 731520 h 2117558"/>
              <a:gd name="connsiteX4" fmla="*/ 837398 w 883920"/>
              <a:gd name="connsiteY4" fmla="*/ 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2117558">
                <a:moveTo>
                  <a:pt x="0" y="2117558"/>
                </a:moveTo>
                <a:cubicBezTo>
                  <a:pt x="59356" y="1916230"/>
                  <a:pt x="118712" y="1714902"/>
                  <a:pt x="221381" y="1549668"/>
                </a:cubicBezTo>
                <a:cubicBezTo>
                  <a:pt x="324050" y="1384434"/>
                  <a:pt x="511743" y="1262514"/>
                  <a:pt x="616017" y="1126156"/>
                </a:cubicBezTo>
                <a:cubicBezTo>
                  <a:pt x="720291" y="989798"/>
                  <a:pt x="810126" y="919213"/>
                  <a:pt x="847023" y="731520"/>
                </a:cubicBezTo>
                <a:cubicBezTo>
                  <a:pt x="883920" y="543827"/>
                  <a:pt x="837398" y="0"/>
                  <a:pt x="837398" y="0"/>
                </a:cubicBezTo>
              </a:path>
            </a:pathLst>
          </a:custGeom>
          <a:ln w="381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3858126" y="4562375"/>
            <a:ext cx="1012257" cy="1844842"/>
          </a:xfrm>
          <a:custGeom>
            <a:avLst/>
            <a:gdLst>
              <a:gd name="connsiteX0" fmla="*/ 68981 w 1012257"/>
              <a:gd name="connsiteY0" fmla="*/ 0 h 1844842"/>
              <a:gd name="connsiteX1" fmla="*/ 20855 w 1012257"/>
              <a:gd name="connsiteY1" fmla="*/ 1087654 h 1844842"/>
              <a:gd name="connsiteX2" fmla="*/ 194110 w 1012257"/>
              <a:gd name="connsiteY2" fmla="*/ 1751798 h 1844842"/>
              <a:gd name="connsiteX3" fmla="*/ 1012257 w 1012257"/>
              <a:gd name="connsiteY3" fmla="*/ 1645920 h 18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257" h="1844842">
                <a:moveTo>
                  <a:pt x="68981" y="0"/>
                </a:moveTo>
                <a:cubicBezTo>
                  <a:pt x="34490" y="397844"/>
                  <a:pt x="0" y="795688"/>
                  <a:pt x="20855" y="1087654"/>
                </a:cubicBezTo>
                <a:cubicBezTo>
                  <a:pt x="41710" y="1379620"/>
                  <a:pt x="28876" y="1658754"/>
                  <a:pt x="194110" y="1751798"/>
                </a:cubicBezTo>
                <a:cubicBezTo>
                  <a:pt x="359344" y="1844842"/>
                  <a:pt x="685800" y="1745381"/>
                  <a:pt x="1012257" y="1645920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3097731" y="4572000"/>
            <a:ext cx="4871987" cy="2104724"/>
          </a:xfrm>
          <a:custGeom>
            <a:avLst/>
            <a:gdLst>
              <a:gd name="connsiteX0" fmla="*/ 59355 w 4871987"/>
              <a:gd name="connsiteY0" fmla="*/ 0 h 2104724"/>
              <a:gd name="connsiteX1" fmla="*/ 30480 w 4871987"/>
              <a:gd name="connsiteY1" fmla="*/ 1106905 h 2104724"/>
              <a:gd name="connsiteX2" fmla="*/ 242235 w 4871987"/>
              <a:gd name="connsiteY2" fmla="*/ 1867301 h 2104724"/>
              <a:gd name="connsiteX3" fmla="*/ 935254 w 4871987"/>
              <a:gd name="connsiteY3" fmla="*/ 2069432 h 2104724"/>
              <a:gd name="connsiteX4" fmla="*/ 2138412 w 4871987"/>
              <a:gd name="connsiteY4" fmla="*/ 2059806 h 2104724"/>
              <a:gd name="connsiteX5" fmla="*/ 4294471 w 4871987"/>
              <a:gd name="connsiteY5" fmla="*/ 2059806 h 2104724"/>
              <a:gd name="connsiteX6" fmla="*/ 4871987 w 4871987"/>
              <a:gd name="connsiteY6" fmla="*/ 1790299 h 21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1987" h="2104724">
                <a:moveTo>
                  <a:pt x="59355" y="0"/>
                </a:moveTo>
                <a:cubicBezTo>
                  <a:pt x="29677" y="397844"/>
                  <a:pt x="0" y="795688"/>
                  <a:pt x="30480" y="1106905"/>
                </a:cubicBezTo>
                <a:cubicBezTo>
                  <a:pt x="60960" y="1418122"/>
                  <a:pt x="91439" y="1706880"/>
                  <a:pt x="242235" y="1867301"/>
                </a:cubicBezTo>
                <a:cubicBezTo>
                  <a:pt x="393031" y="2027722"/>
                  <a:pt x="619225" y="2037348"/>
                  <a:pt x="935254" y="2069432"/>
                </a:cubicBezTo>
                <a:cubicBezTo>
                  <a:pt x="1251284" y="2101516"/>
                  <a:pt x="2138412" y="2059806"/>
                  <a:pt x="2138412" y="2059806"/>
                </a:cubicBezTo>
                <a:cubicBezTo>
                  <a:pt x="2698282" y="2058202"/>
                  <a:pt x="3838875" y="2104724"/>
                  <a:pt x="4294471" y="2059806"/>
                </a:cubicBezTo>
                <a:cubicBezTo>
                  <a:pt x="4750067" y="2014888"/>
                  <a:pt x="4811027" y="1902593"/>
                  <a:pt x="4871987" y="1790299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9517" y="5091765"/>
            <a:ext cx="228118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ЖАЖДА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9612" y="1568918"/>
            <a:ext cx="28105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СУХОСТЬ  СЛИЗИСТОЙ РОТОВОЙ ПОЛОСТИ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8009" y="2916455"/>
            <a:ext cx="13475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ОБЪЕМ ПЛАЗМЫ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47824" y="1540042"/>
            <a:ext cx="1713297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КОНТРОЛЬ ВСАСЫВАНИЯ ВОДЫ В ЖКТ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67300" y="1499938"/>
            <a:ext cx="199243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ОСМОТИЧЕСКОЕ ДАВЛЕНИЕ ПЛАЗМЫ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416689" y="3750197"/>
            <a:ext cx="274712" cy="31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12" name="Овал 11"/>
          <p:cNvSpPr/>
          <p:nvPr/>
        </p:nvSpPr>
        <p:spPr>
          <a:xfrm>
            <a:off x="2412106" y="2475430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4673" y="4099377"/>
            <a:ext cx="182069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Барорецепторы</a:t>
            </a:r>
            <a:r>
              <a:rPr lang="ru-RU" b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6201" y="2830965"/>
            <a:ext cx="1792607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rtlCol="0">
            <a:spAutoFit/>
          </a:bodyPr>
          <a:lstStyle/>
          <a:p>
            <a:r>
              <a:rPr lang="ru-RU" dirty="0" err="1" smtClean="0"/>
              <a:t>Осморецепторы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8196" y="5820694"/>
            <a:ext cx="18464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АНГИОТЕНЗИН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II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89594" y="4649136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18" name="Стрелка вниз 17"/>
          <p:cNvSpPr/>
          <p:nvPr/>
        </p:nvSpPr>
        <p:spPr>
          <a:xfrm rot="1466995">
            <a:off x="7487466" y="2388666"/>
            <a:ext cx="413886" cy="259235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428750">
            <a:off x="6019881" y="2230337"/>
            <a:ext cx="413886" cy="265307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7220" y="4147018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22" name="Стрелка вниз 21"/>
          <p:cNvSpPr/>
          <p:nvPr/>
        </p:nvSpPr>
        <p:spPr>
          <a:xfrm rot="18348198">
            <a:off x="4843996" y="2632996"/>
            <a:ext cx="413886" cy="2653074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59717" y="4039536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24" name="Овал 23"/>
          <p:cNvSpPr/>
          <p:nvPr/>
        </p:nvSpPr>
        <p:spPr>
          <a:xfrm>
            <a:off x="4242672" y="5184942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25" name="Овал 24"/>
          <p:cNvSpPr/>
          <p:nvPr/>
        </p:nvSpPr>
        <p:spPr>
          <a:xfrm>
            <a:off x="4924462" y="4576947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26" name="Стрелка вниз 25"/>
          <p:cNvSpPr/>
          <p:nvPr/>
        </p:nvSpPr>
        <p:spPr>
          <a:xfrm rot="17229267">
            <a:off x="3363468" y="3168198"/>
            <a:ext cx="413886" cy="312350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021715">
            <a:off x="3456351" y="4527568"/>
            <a:ext cx="413886" cy="2653074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242543" y="4594946"/>
            <a:ext cx="413886" cy="125721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20352" y="5337342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30" name="Овал 29"/>
          <p:cNvSpPr/>
          <p:nvPr/>
        </p:nvSpPr>
        <p:spPr>
          <a:xfrm>
            <a:off x="1373694" y="3741965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31" name="Овал 30"/>
          <p:cNvSpPr/>
          <p:nvPr/>
        </p:nvSpPr>
        <p:spPr>
          <a:xfrm>
            <a:off x="3389618" y="2482253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2786195" y="2377891"/>
            <a:ext cx="413886" cy="515780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62554" y="3514139"/>
            <a:ext cx="413886" cy="62959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3826" y="1007556"/>
          <a:ext cx="8229600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Плазма крови,</a:t>
                      </a:r>
                    </a:p>
                    <a:p>
                      <a:r>
                        <a:rPr lang="ru-RU" dirty="0" err="1" smtClean="0"/>
                        <a:t>ммоль</a:t>
                      </a:r>
                      <a:r>
                        <a:rPr lang="ru-RU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Внутриклеточная</a:t>
                      </a:r>
                    </a:p>
                    <a:p>
                      <a:r>
                        <a:rPr lang="ru-RU" dirty="0" smtClean="0"/>
                        <a:t>жидкость, </a:t>
                      </a:r>
                      <a:r>
                        <a:rPr lang="ru-RU" dirty="0" err="1" smtClean="0"/>
                        <a:t>ммоль</a:t>
                      </a:r>
                      <a:r>
                        <a:rPr lang="ru-RU" dirty="0" smtClean="0"/>
                        <a:t>/л</a:t>
                      </a:r>
                      <a:endParaRPr lang="ru-RU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Na+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142 (130–155)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К+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 (3,2–5,5)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155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Са2+	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2,5 (2,1–2,9)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&lt; 0,001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Mg2+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0,9(0,7–1,5)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ru-RU" sz="2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С1–	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102 (96–110)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НСО3–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25 (23–28)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НPО42–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(0,7–1,6)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65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SО42–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0,5 (0,3–0,9)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Органические кислоты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</a:tr>
              <a:tr h="3804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Белки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8265" y="3426594"/>
            <a:ext cx="8229600" cy="259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3418" y="0"/>
            <a:ext cx="5472906" cy="68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775" y="0"/>
            <a:ext cx="8229600" cy="798653"/>
          </a:xfrm>
        </p:spPr>
        <p:txBody>
          <a:bodyPr/>
          <a:lstStyle/>
          <a:p>
            <a:r>
              <a:rPr lang="ru-RU" dirty="0" smtClean="0"/>
              <a:t>Баланс натрия в организме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6770" y="2268638"/>
            <a:ext cx="877361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6495" y="1736202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поступление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0390" y="4641448"/>
            <a:ext cx="877361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5022" y="4689677"/>
            <a:ext cx="1888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выделение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199" y="856529"/>
            <a:ext cx="158573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Всысывание</a:t>
            </a:r>
            <a:r>
              <a:rPr lang="ru-RU" dirty="0" smtClean="0"/>
              <a:t>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100- 300 </a:t>
            </a:r>
            <a:r>
              <a:rPr lang="ru-RU" dirty="0" err="1" smtClean="0"/>
              <a:t>мэкв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3262" y="3231267"/>
            <a:ext cx="15857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Кости</a:t>
            </a:r>
          </a:p>
          <a:p>
            <a:pPr algn="ctr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 smtClean="0"/>
          </a:p>
          <a:p>
            <a:pPr algn="ctr"/>
            <a:r>
              <a:rPr lang="ru-RU" dirty="0" smtClean="0"/>
              <a:t>1800 </a:t>
            </a:r>
            <a:r>
              <a:rPr lang="ru-RU" dirty="0" err="1" smtClean="0"/>
              <a:t>мэкв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54057" y="2966978"/>
            <a:ext cx="15857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Внеклеточная жидкость</a:t>
            </a:r>
          </a:p>
          <a:p>
            <a:pPr algn="ctr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 smtClean="0"/>
          </a:p>
          <a:p>
            <a:pPr algn="ctr"/>
            <a:r>
              <a:rPr lang="ru-RU" dirty="0" smtClean="0"/>
              <a:t>2000 </a:t>
            </a:r>
            <a:r>
              <a:rPr lang="ru-RU" dirty="0" err="1" smtClean="0"/>
              <a:t>мэкв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82764" y="2957331"/>
            <a:ext cx="204293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Внутриклеточная жидкость</a:t>
            </a:r>
          </a:p>
          <a:p>
            <a:pPr algn="ctr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 smtClean="0"/>
          </a:p>
          <a:p>
            <a:pPr algn="ctr"/>
            <a:r>
              <a:rPr lang="ru-RU" dirty="0" smtClean="0"/>
              <a:t>400 </a:t>
            </a:r>
            <a:r>
              <a:rPr lang="ru-RU" dirty="0" err="1" smtClean="0"/>
              <a:t>мэкв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3780" y="5177741"/>
            <a:ext cx="22416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Кожа</a:t>
            </a:r>
          </a:p>
          <a:p>
            <a:pPr algn="ctr"/>
            <a:r>
              <a:rPr lang="ru-RU" dirty="0" smtClean="0"/>
              <a:t>(пот, ожоги, кровотечение)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20322" y="5353290"/>
            <a:ext cx="2241628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ЖКТ</a:t>
            </a:r>
          </a:p>
          <a:p>
            <a:pPr algn="ctr"/>
            <a:r>
              <a:rPr lang="ru-RU" dirty="0" smtClean="0"/>
              <a:t>(диарея, рвота)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84383" y="5550060"/>
            <a:ext cx="22416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Почки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5335929" y="3287209"/>
            <a:ext cx="1493134" cy="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59078" y="3773347"/>
            <a:ext cx="1412112" cy="158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270567" y="3393310"/>
            <a:ext cx="1493134" cy="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82142" y="3891023"/>
            <a:ext cx="1491205" cy="964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2"/>
          </p:cNvCxnSpPr>
          <p:nvPr/>
        </p:nvCxnSpPr>
        <p:spPr>
          <a:xfrm rot="16200000" flipH="1">
            <a:off x="3951434" y="2371489"/>
            <a:ext cx="1187120" cy="385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2"/>
            <a:endCxn id="15" idx="0"/>
          </p:cNvCxnSpPr>
          <p:nvPr/>
        </p:nvCxnSpPr>
        <p:spPr>
          <a:xfrm rot="5400000">
            <a:off x="3951039" y="4757405"/>
            <a:ext cx="1185983" cy="578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4" idx="0"/>
          </p:cNvCxnSpPr>
          <p:nvPr/>
        </p:nvCxnSpPr>
        <p:spPr>
          <a:xfrm rot="10800000" flipV="1">
            <a:off x="1344594" y="4178461"/>
            <a:ext cx="2417178" cy="99928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6" idx="0"/>
          </p:cNvCxnSpPr>
          <p:nvPr/>
        </p:nvCxnSpPr>
        <p:spPr>
          <a:xfrm>
            <a:off x="5359078" y="4178461"/>
            <a:ext cx="2446119" cy="137159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751" y="474560"/>
            <a:ext cx="225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почки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884" y="902828"/>
            <a:ext cx="172462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Снижение почечного </a:t>
            </a:r>
            <a:r>
              <a:rPr lang="ru-RU" dirty="0" err="1" smtClean="0"/>
              <a:t>перфузионногодавления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83575" y="1197978"/>
            <a:ext cx="9259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ренин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7697" y="5561633"/>
            <a:ext cx="239595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Почки</a:t>
            </a:r>
          </a:p>
          <a:p>
            <a:pPr algn="ctr"/>
            <a:r>
              <a:rPr lang="ru-RU" sz="2000" b="1" dirty="0" err="1" smtClean="0"/>
              <a:t>Реабсорбция</a:t>
            </a:r>
            <a:r>
              <a:rPr lang="ru-RU" sz="2000" b="1" dirty="0" smtClean="0"/>
              <a:t> </a:t>
            </a:r>
            <a:r>
              <a:rPr lang="en-US" sz="2000" dirty="0" smtClean="0"/>
              <a:t>Na</a:t>
            </a:r>
            <a:r>
              <a:rPr lang="en-US" sz="2000" baseline="30000" dirty="0" smtClean="0"/>
              <a:t>+</a:t>
            </a:r>
            <a:endParaRPr lang="ru-RU" sz="2800" b="1" dirty="0" smtClean="0"/>
          </a:p>
        </p:txBody>
      </p:sp>
      <p:cxnSp>
        <p:nvCxnSpPr>
          <p:cNvPr id="29" name="Прямая со стрелкой 28"/>
          <p:cNvCxnSpPr>
            <a:endCxn id="65" idx="6"/>
          </p:cNvCxnSpPr>
          <p:nvPr/>
        </p:nvCxnSpPr>
        <p:spPr>
          <a:xfrm flipV="1">
            <a:off x="2291789" y="1220213"/>
            <a:ext cx="822550" cy="28278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9" idx="2"/>
            <a:endCxn id="71" idx="3"/>
          </p:cNvCxnSpPr>
          <p:nvPr/>
        </p:nvCxnSpPr>
        <p:spPr>
          <a:xfrm rot="5400000">
            <a:off x="4267418" y="2817158"/>
            <a:ext cx="2201648" cy="223295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1"/>
            <a:endCxn id="10" idx="2"/>
          </p:cNvCxnSpPr>
          <p:nvPr/>
        </p:nvCxnSpPr>
        <p:spPr>
          <a:xfrm rot="10800000">
            <a:off x="1464199" y="2103158"/>
            <a:ext cx="503498" cy="387397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5" idx="2"/>
            <a:endCxn id="13" idx="1"/>
          </p:cNvCxnSpPr>
          <p:nvPr/>
        </p:nvCxnSpPr>
        <p:spPr>
          <a:xfrm>
            <a:off x="4132160" y="1220213"/>
            <a:ext cx="451415" cy="162431"/>
          </a:xfrm>
          <a:prstGeom prst="straightConnector1">
            <a:avLst/>
          </a:prstGeom>
          <a:ln w="57150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97517" y="603811"/>
            <a:ext cx="225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Печень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7755" y="2932251"/>
            <a:ext cx="188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Кровеносные сосуды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2607" y="4172672"/>
            <a:ext cx="225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Кора надпочечников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193210" y="3927099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64" name="Овал 63"/>
          <p:cNvSpPr/>
          <p:nvPr/>
        </p:nvSpPr>
        <p:spPr>
          <a:xfrm>
            <a:off x="2882850" y="5281337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+</a:t>
            </a:r>
            <a:endParaRPr lang="ru-RU" sz="4000" b="1" dirty="0"/>
          </a:p>
        </p:txBody>
      </p:sp>
      <p:sp>
        <p:nvSpPr>
          <p:cNvPr id="65" name="Овал 64"/>
          <p:cNvSpPr/>
          <p:nvPr/>
        </p:nvSpPr>
        <p:spPr>
          <a:xfrm rot="10800000" flipV="1">
            <a:off x="3114339" y="912567"/>
            <a:ext cx="1017821" cy="6152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ЮГК</a:t>
            </a:r>
            <a:endParaRPr lang="ru-RU" sz="2000" b="1" dirty="0"/>
          </a:p>
        </p:txBody>
      </p:sp>
      <p:cxnSp>
        <p:nvCxnSpPr>
          <p:cNvPr id="25" name="Прямая со стрелкой 24"/>
          <p:cNvCxnSpPr>
            <a:stCxn id="10" idx="3"/>
            <a:endCxn id="30" idx="7"/>
          </p:cNvCxnSpPr>
          <p:nvPr/>
        </p:nvCxnSpPr>
        <p:spPr>
          <a:xfrm>
            <a:off x="2326513" y="1502993"/>
            <a:ext cx="522124" cy="53175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 rot="10800000" flipV="1">
            <a:off x="2699580" y="1944644"/>
            <a:ext cx="1017821" cy="6152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ПП</a:t>
            </a:r>
            <a:endParaRPr lang="ru-RU" sz="2000" b="1" dirty="0"/>
          </a:p>
        </p:txBody>
      </p:sp>
      <p:cxnSp>
        <p:nvCxnSpPr>
          <p:cNvPr id="33" name="Прямая со стрелкой 32"/>
          <p:cNvCxnSpPr>
            <a:stCxn id="30" idx="0"/>
            <a:endCxn id="65" idx="4"/>
          </p:cNvCxnSpPr>
          <p:nvPr/>
        </p:nvCxnSpPr>
        <p:spPr>
          <a:xfrm rot="5400000" flipH="1" flipV="1">
            <a:off x="3207476" y="1528872"/>
            <a:ext cx="416786" cy="41475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80927" y="1662894"/>
            <a:ext cx="1803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ангиотензин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endParaRPr lang="ru-RU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5501835" y="507355"/>
            <a:ext cx="191753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ангиотензиноген</a:t>
            </a:r>
            <a:endParaRPr lang="ru-RU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5582857" y="2463477"/>
            <a:ext cx="1803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ангиотензина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 smtClean="0"/>
          </a:p>
        </p:txBody>
      </p:sp>
      <p:cxnSp>
        <p:nvCxnSpPr>
          <p:cNvPr id="51" name="Прямая со стрелкой 50"/>
          <p:cNvCxnSpPr>
            <a:stCxn id="48" idx="2"/>
            <a:endCxn id="47" idx="0"/>
          </p:cNvCxnSpPr>
          <p:nvPr/>
        </p:nvCxnSpPr>
        <p:spPr>
          <a:xfrm rot="16200000" flipH="1">
            <a:off x="6078592" y="1258698"/>
            <a:ext cx="786207" cy="22183"/>
          </a:xfrm>
          <a:prstGeom prst="straightConnector1">
            <a:avLst/>
          </a:prstGeom>
          <a:ln w="57150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521125" y="1261640"/>
            <a:ext cx="960698" cy="144153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7" idx="2"/>
            <a:endCxn id="49" idx="0"/>
          </p:cNvCxnSpPr>
          <p:nvPr/>
        </p:nvCxnSpPr>
        <p:spPr>
          <a:xfrm rot="16200000" flipH="1">
            <a:off x="6268127" y="2246886"/>
            <a:ext cx="431251" cy="1930"/>
          </a:xfrm>
          <a:prstGeom prst="straightConnector1">
            <a:avLst/>
          </a:prstGeom>
          <a:ln w="57150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793928" y="1670611"/>
            <a:ext cx="162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Легкие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37990" y="2091157"/>
            <a:ext cx="9259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АКФ</a:t>
            </a:r>
          </a:p>
        </p:txBody>
      </p:sp>
      <p:cxnSp>
        <p:nvCxnSpPr>
          <p:cNvPr id="67" name="Прямая со стрелкой 66"/>
          <p:cNvCxnSpPr>
            <a:stCxn id="66" idx="1"/>
          </p:cNvCxnSpPr>
          <p:nvPr/>
        </p:nvCxnSpPr>
        <p:spPr>
          <a:xfrm rot="10800000">
            <a:off x="6470248" y="2141317"/>
            <a:ext cx="1367742" cy="13450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474413" y="3640236"/>
            <a:ext cx="162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мозг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48046" y="4849791"/>
            <a:ext cx="1803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альдостерон</a:t>
            </a:r>
          </a:p>
        </p:txBody>
      </p:sp>
      <p:cxnSp>
        <p:nvCxnSpPr>
          <p:cNvPr id="79" name="Прямая со стрелкой 78"/>
          <p:cNvCxnSpPr>
            <a:stCxn id="71" idx="2"/>
            <a:endCxn id="16" idx="0"/>
          </p:cNvCxnSpPr>
          <p:nvPr/>
        </p:nvCxnSpPr>
        <p:spPr>
          <a:xfrm rot="5400000">
            <a:off x="3086537" y="5298264"/>
            <a:ext cx="342510" cy="18422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49" idx="2"/>
            <a:endCxn id="16" idx="3"/>
          </p:cNvCxnSpPr>
          <p:nvPr/>
        </p:nvCxnSpPr>
        <p:spPr>
          <a:xfrm rot="5400000">
            <a:off x="3852026" y="3344440"/>
            <a:ext cx="3144323" cy="212106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252259" y="4284561"/>
            <a:ext cx="819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АДГ</a:t>
            </a:r>
          </a:p>
        </p:txBody>
      </p:sp>
      <p:cxnSp>
        <p:nvCxnSpPr>
          <p:cNvPr id="86" name="Прямая со стрелкой 85"/>
          <p:cNvCxnSpPr>
            <a:stCxn id="49" idx="2"/>
            <a:endCxn id="85" idx="0"/>
          </p:cNvCxnSpPr>
          <p:nvPr/>
        </p:nvCxnSpPr>
        <p:spPr>
          <a:xfrm rot="16200000" flipH="1">
            <a:off x="5847580" y="3469946"/>
            <a:ext cx="1451752" cy="17747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175814" y="5158450"/>
            <a:ext cx="210466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Почки</a:t>
            </a:r>
          </a:p>
          <a:p>
            <a:pPr algn="ctr"/>
            <a:r>
              <a:rPr lang="ru-RU" sz="2000" b="1" dirty="0" err="1" smtClean="0"/>
              <a:t>Реабсорбция</a:t>
            </a:r>
            <a:r>
              <a:rPr lang="ru-RU" sz="2000" b="1" dirty="0" smtClean="0"/>
              <a:t> </a:t>
            </a:r>
            <a:r>
              <a:rPr lang="ru-RU" sz="2000" dirty="0" smtClean="0"/>
              <a:t>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О</a:t>
            </a:r>
            <a:endParaRPr lang="ru-RU" sz="2800" b="1" dirty="0" smtClean="0"/>
          </a:p>
        </p:txBody>
      </p:sp>
      <p:cxnSp>
        <p:nvCxnSpPr>
          <p:cNvPr id="90" name="Прямая со стрелкой 89"/>
          <p:cNvCxnSpPr>
            <a:stCxn id="85" idx="2"/>
            <a:endCxn id="89" idx="0"/>
          </p:cNvCxnSpPr>
          <p:nvPr/>
        </p:nvCxnSpPr>
        <p:spPr>
          <a:xfrm rot="5400000">
            <a:off x="6192892" y="4689146"/>
            <a:ext cx="504557" cy="43405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/>
          <p:cNvSpPr/>
          <p:nvPr/>
        </p:nvSpPr>
        <p:spPr>
          <a:xfrm rot="10800000" flipV="1">
            <a:off x="7546695" y="3902695"/>
            <a:ext cx="1377386" cy="61529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жажда</a:t>
            </a:r>
            <a:endParaRPr lang="ru-RU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7569843" y="5021482"/>
            <a:ext cx="1574157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Потребление</a:t>
            </a:r>
          </a:p>
          <a:p>
            <a:pPr algn="ctr"/>
            <a:r>
              <a:rPr lang="ru-RU" sz="2000" dirty="0" smtClean="0"/>
              <a:t>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О</a:t>
            </a:r>
            <a:endParaRPr lang="ru-RU" sz="2800" b="1" dirty="0" smtClean="0"/>
          </a:p>
        </p:txBody>
      </p:sp>
      <p:cxnSp>
        <p:nvCxnSpPr>
          <p:cNvPr id="129" name="Прямая со стрелкой 128"/>
          <p:cNvCxnSpPr>
            <a:stCxn id="107" idx="4"/>
            <a:endCxn id="128" idx="0"/>
          </p:cNvCxnSpPr>
          <p:nvPr/>
        </p:nvCxnSpPr>
        <p:spPr>
          <a:xfrm rot="16200000" flipH="1">
            <a:off x="8044407" y="4708967"/>
            <a:ext cx="503496" cy="121534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49" idx="2"/>
            <a:endCxn id="107" idx="0"/>
          </p:cNvCxnSpPr>
          <p:nvPr/>
        </p:nvCxnSpPr>
        <p:spPr>
          <a:xfrm rot="16200000" flipH="1">
            <a:off x="6825109" y="2492416"/>
            <a:ext cx="1069886" cy="175067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708476" y="3703897"/>
            <a:ext cx="204871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Вазоконстрикция</a:t>
            </a:r>
            <a:r>
              <a:rPr lang="ru-RU" b="1" dirty="0" smtClean="0"/>
              <a:t> </a:t>
            </a:r>
            <a:endParaRPr lang="ru-RU" sz="2800" b="1" dirty="0" smtClean="0"/>
          </a:p>
        </p:txBody>
      </p:sp>
      <p:cxnSp>
        <p:nvCxnSpPr>
          <p:cNvPr id="137" name="Прямая со стрелкой 136"/>
          <p:cNvCxnSpPr>
            <a:stCxn id="49" idx="2"/>
            <a:endCxn id="136" idx="3"/>
          </p:cNvCxnSpPr>
          <p:nvPr/>
        </p:nvCxnSpPr>
        <p:spPr>
          <a:xfrm rot="5400000">
            <a:off x="5093079" y="2496925"/>
            <a:ext cx="1055754" cy="1727522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олилиния 139"/>
          <p:cNvSpPr/>
          <p:nvPr/>
        </p:nvSpPr>
        <p:spPr>
          <a:xfrm>
            <a:off x="904754" y="2106592"/>
            <a:ext cx="5397661" cy="4483261"/>
          </a:xfrm>
          <a:custGeom>
            <a:avLst/>
            <a:gdLst>
              <a:gd name="connsiteX0" fmla="*/ 5287702 w 5397661"/>
              <a:gd name="connsiteY0" fmla="*/ 3900669 h 4483261"/>
              <a:gd name="connsiteX1" fmla="*/ 5299276 w 5397661"/>
              <a:gd name="connsiteY1" fmla="*/ 4224760 h 4483261"/>
              <a:gd name="connsiteX2" fmla="*/ 4697393 w 5397661"/>
              <a:gd name="connsiteY2" fmla="*/ 4444679 h 4483261"/>
              <a:gd name="connsiteX3" fmla="*/ 2857018 w 5397661"/>
              <a:gd name="connsiteY3" fmla="*/ 4456254 h 4483261"/>
              <a:gd name="connsiteX4" fmla="*/ 542081 w 5397661"/>
              <a:gd name="connsiteY4" fmla="*/ 4352081 h 4483261"/>
              <a:gd name="connsiteX5" fmla="*/ 79094 w 5397661"/>
              <a:gd name="connsiteY5" fmla="*/ 3669175 h 4483261"/>
              <a:gd name="connsiteX6" fmla="*/ 67519 w 5397661"/>
              <a:gd name="connsiteY6" fmla="*/ 2534856 h 4483261"/>
              <a:gd name="connsiteX7" fmla="*/ 113818 w 5397661"/>
              <a:gd name="connsiteY7" fmla="*/ 1134319 h 4483261"/>
              <a:gd name="connsiteX8" fmla="*/ 472633 w 5397661"/>
              <a:gd name="connsiteY8" fmla="*/ 0 h 448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7661" h="4483261">
                <a:moveTo>
                  <a:pt x="5287702" y="3900669"/>
                </a:moveTo>
                <a:cubicBezTo>
                  <a:pt x="5342681" y="4017380"/>
                  <a:pt x="5397661" y="4134092"/>
                  <a:pt x="5299276" y="4224760"/>
                </a:cubicBezTo>
                <a:cubicBezTo>
                  <a:pt x="5200891" y="4315428"/>
                  <a:pt x="5104436" y="4406097"/>
                  <a:pt x="4697393" y="4444679"/>
                </a:cubicBezTo>
                <a:cubicBezTo>
                  <a:pt x="4290350" y="4483261"/>
                  <a:pt x="3549570" y="4471687"/>
                  <a:pt x="2857018" y="4456254"/>
                </a:cubicBezTo>
                <a:cubicBezTo>
                  <a:pt x="2164466" y="4440821"/>
                  <a:pt x="1005068" y="4483261"/>
                  <a:pt x="542081" y="4352081"/>
                </a:cubicBezTo>
                <a:cubicBezTo>
                  <a:pt x="79094" y="4220901"/>
                  <a:pt x="158188" y="3972046"/>
                  <a:pt x="79094" y="3669175"/>
                </a:cubicBezTo>
                <a:cubicBezTo>
                  <a:pt x="0" y="3366304"/>
                  <a:pt x="61732" y="2957332"/>
                  <a:pt x="67519" y="2534856"/>
                </a:cubicBezTo>
                <a:cubicBezTo>
                  <a:pt x="73306" y="2112380"/>
                  <a:pt x="46299" y="1556795"/>
                  <a:pt x="113818" y="1134319"/>
                </a:cubicBezTo>
                <a:cubicBezTo>
                  <a:pt x="181337" y="711843"/>
                  <a:pt x="326985" y="355921"/>
                  <a:pt x="472633" y="0"/>
                </a:cubicBezTo>
              </a:path>
            </a:pathLst>
          </a:cu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олилиния 142"/>
          <p:cNvSpPr/>
          <p:nvPr/>
        </p:nvSpPr>
        <p:spPr>
          <a:xfrm>
            <a:off x="372319" y="2129742"/>
            <a:ext cx="8061767" cy="4631802"/>
          </a:xfrm>
          <a:custGeom>
            <a:avLst/>
            <a:gdLst>
              <a:gd name="connsiteX0" fmla="*/ 8030901 w 8061767"/>
              <a:gd name="connsiteY0" fmla="*/ 3588152 h 4631802"/>
              <a:gd name="connsiteX1" fmla="*/ 8054051 w 8061767"/>
              <a:gd name="connsiteY1" fmla="*/ 3900668 h 4631802"/>
              <a:gd name="connsiteX2" fmla="*/ 7984603 w 8061767"/>
              <a:gd name="connsiteY2" fmla="*/ 4178461 h 4631802"/>
              <a:gd name="connsiteX3" fmla="*/ 7857281 w 8061767"/>
              <a:gd name="connsiteY3" fmla="*/ 4328931 h 4631802"/>
              <a:gd name="connsiteX4" fmla="*/ 7706810 w 8061767"/>
              <a:gd name="connsiteY4" fmla="*/ 4398380 h 4631802"/>
              <a:gd name="connsiteX5" fmla="*/ 7185949 w 8061767"/>
              <a:gd name="connsiteY5" fmla="*/ 4548850 h 4631802"/>
              <a:gd name="connsiteX6" fmla="*/ 5252977 w 8061767"/>
              <a:gd name="connsiteY6" fmla="*/ 4583574 h 4631802"/>
              <a:gd name="connsiteX7" fmla="*/ 1861595 w 8061767"/>
              <a:gd name="connsiteY7" fmla="*/ 4606724 h 4631802"/>
              <a:gd name="connsiteX8" fmla="*/ 345311 w 8061767"/>
              <a:gd name="connsiteY8" fmla="*/ 4433104 h 4631802"/>
              <a:gd name="connsiteX9" fmla="*/ 32795 w 8061767"/>
              <a:gd name="connsiteY9" fmla="*/ 3599726 h 4631802"/>
              <a:gd name="connsiteX10" fmla="*/ 148542 w 8061767"/>
              <a:gd name="connsiteY10" fmla="*/ 1469985 h 4631802"/>
              <a:gd name="connsiteX11" fmla="*/ 727276 w 8061767"/>
              <a:gd name="connsiteY11" fmla="*/ 0 h 46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1767" h="4631802">
                <a:moveTo>
                  <a:pt x="8030901" y="3588152"/>
                </a:moveTo>
                <a:cubicBezTo>
                  <a:pt x="8046334" y="3695217"/>
                  <a:pt x="8061767" y="3802283"/>
                  <a:pt x="8054051" y="3900668"/>
                </a:cubicBezTo>
                <a:cubicBezTo>
                  <a:pt x="8046335" y="3999053"/>
                  <a:pt x="8017398" y="4107084"/>
                  <a:pt x="7984603" y="4178461"/>
                </a:cubicBezTo>
                <a:cubicBezTo>
                  <a:pt x="7951808" y="4249838"/>
                  <a:pt x="7903580" y="4292278"/>
                  <a:pt x="7857281" y="4328931"/>
                </a:cubicBezTo>
                <a:cubicBezTo>
                  <a:pt x="7810982" y="4365584"/>
                  <a:pt x="7818699" y="4361727"/>
                  <a:pt x="7706810" y="4398380"/>
                </a:cubicBezTo>
                <a:cubicBezTo>
                  <a:pt x="7594921" y="4435033"/>
                  <a:pt x="7594921" y="4517984"/>
                  <a:pt x="7185949" y="4548850"/>
                </a:cubicBezTo>
                <a:cubicBezTo>
                  <a:pt x="6776977" y="4579716"/>
                  <a:pt x="5252977" y="4583574"/>
                  <a:pt x="5252977" y="4583574"/>
                </a:cubicBezTo>
                <a:cubicBezTo>
                  <a:pt x="4365585" y="4593220"/>
                  <a:pt x="2679539" y="4631802"/>
                  <a:pt x="1861595" y="4606724"/>
                </a:cubicBezTo>
                <a:cubicBezTo>
                  <a:pt x="1043651" y="4581646"/>
                  <a:pt x="650111" y="4600937"/>
                  <a:pt x="345311" y="4433104"/>
                </a:cubicBezTo>
                <a:cubicBezTo>
                  <a:pt x="40511" y="4265271"/>
                  <a:pt x="65590" y="4093579"/>
                  <a:pt x="32795" y="3599726"/>
                </a:cubicBezTo>
                <a:cubicBezTo>
                  <a:pt x="0" y="3105873"/>
                  <a:pt x="32795" y="2069939"/>
                  <a:pt x="148542" y="1469985"/>
                </a:cubicBezTo>
                <a:cubicBezTo>
                  <a:pt x="264289" y="870031"/>
                  <a:pt x="495782" y="435015"/>
                  <a:pt x="727276" y="0"/>
                </a:cubicBezTo>
              </a:path>
            </a:pathLst>
          </a:cu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 стрелкой 143"/>
          <p:cNvCxnSpPr>
            <a:stCxn id="136" idx="1"/>
          </p:cNvCxnSpPr>
          <p:nvPr/>
        </p:nvCxnSpPr>
        <p:spPr>
          <a:xfrm rot="10800000">
            <a:off x="1724628" y="2129743"/>
            <a:ext cx="983848" cy="175882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  <p:bldP spid="16" grpId="0" animBg="1"/>
      <p:bldP spid="24" grpId="0"/>
      <p:bldP spid="40" grpId="0"/>
      <p:bldP spid="41" grpId="0"/>
      <p:bldP spid="63" grpId="0" animBg="1"/>
      <p:bldP spid="64" grpId="0" animBg="1"/>
      <p:bldP spid="65" grpId="0" animBg="1"/>
      <p:bldP spid="30" grpId="0" animBg="1"/>
      <p:bldP spid="47" grpId="0" animBg="1"/>
      <p:bldP spid="48" grpId="0" animBg="1"/>
      <p:bldP spid="49" grpId="0" animBg="1"/>
      <p:bldP spid="61" grpId="0"/>
      <p:bldP spid="66" grpId="0" animBg="1"/>
      <p:bldP spid="70" grpId="0"/>
      <p:bldP spid="71" grpId="0" animBg="1"/>
      <p:bldP spid="85" grpId="0" animBg="1"/>
      <p:bldP spid="89" grpId="0" animBg="1"/>
      <p:bldP spid="107" grpId="0" animBg="1"/>
      <p:bldP spid="128" grpId="0" animBg="1"/>
      <p:bldP spid="136" grpId="0" animBg="1"/>
      <p:bldP spid="140" grpId="0" animBg="1"/>
      <p:bldP spid="1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6784" y="347239"/>
            <a:ext cx="225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сердце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89" y="2048721"/>
            <a:ext cx="17246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венозного возврата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78997" y="607669"/>
            <a:ext cx="22223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Предсердный натрийуретический фактор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6255" y="5700529"/>
            <a:ext cx="239595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Почки</a:t>
            </a:r>
          </a:p>
          <a:p>
            <a:pPr algn="ctr"/>
            <a:r>
              <a:rPr lang="ru-RU" sz="2000" b="1" dirty="0" err="1" smtClean="0"/>
              <a:t>Реабсорбция</a:t>
            </a:r>
            <a:r>
              <a:rPr lang="ru-RU" sz="2000" b="1" dirty="0" smtClean="0"/>
              <a:t> </a:t>
            </a:r>
            <a:r>
              <a:rPr lang="en-US" sz="2000" dirty="0" smtClean="0"/>
              <a:t>Na</a:t>
            </a:r>
            <a:r>
              <a:rPr lang="en-US" sz="2000" baseline="30000" dirty="0" smtClean="0"/>
              <a:t>+</a:t>
            </a:r>
            <a:endParaRPr lang="ru-RU" sz="2800" b="1" dirty="0" smtClean="0"/>
          </a:p>
        </p:txBody>
      </p:sp>
      <p:cxnSp>
        <p:nvCxnSpPr>
          <p:cNvPr id="29" name="Прямая со стрелкой 28"/>
          <p:cNvCxnSpPr>
            <a:stCxn id="10" idx="0"/>
            <a:endCxn id="65" idx="6"/>
          </p:cNvCxnSpPr>
          <p:nvPr/>
        </p:nvCxnSpPr>
        <p:spPr>
          <a:xfrm rot="5400000" flipH="1" flipV="1">
            <a:off x="1538974" y="960243"/>
            <a:ext cx="828508" cy="134844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2"/>
            <a:endCxn id="71" idx="0"/>
          </p:cNvCxnSpPr>
          <p:nvPr/>
        </p:nvCxnSpPr>
        <p:spPr>
          <a:xfrm rot="16200000" flipH="1">
            <a:off x="5478809" y="2742356"/>
            <a:ext cx="2948401" cy="52568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1"/>
            <a:endCxn id="10" idx="2"/>
          </p:cNvCxnSpPr>
          <p:nvPr/>
        </p:nvCxnSpPr>
        <p:spPr>
          <a:xfrm rot="10800000">
            <a:off x="1279005" y="2972052"/>
            <a:ext cx="3177251" cy="314397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5" idx="2"/>
            <a:endCxn id="13" idx="1"/>
          </p:cNvCxnSpPr>
          <p:nvPr/>
        </p:nvCxnSpPr>
        <p:spPr>
          <a:xfrm flipV="1">
            <a:off x="4861367" y="1069334"/>
            <a:ext cx="717630" cy="150879"/>
          </a:xfrm>
          <a:prstGeom prst="straightConnector1">
            <a:avLst/>
          </a:prstGeom>
          <a:ln w="57150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97836" y="2260920"/>
            <a:ext cx="188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Кровеносные сосуды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0198" y="3130950"/>
            <a:ext cx="225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Кора надпочечников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633047" y="3961823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65" name="Овал 64"/>
          <p:cNvSpPr/>
          <p:nvPr/>
        </p:nvSpPr>
        <p:spPr>
          <a:xfrm rot="10800000" flipV="1">
            <a:off x="2627453" y="912567"/>
            <a:ext cx="2233914" cy="6152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предсердия</a:t>
            </a:r>
            <a:endParaRPr lang="ru-RU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313992" y="4479400"/>
            <a:ext cx="1803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альдостерон</a:t>
            </a:r>
          </a:p>
        </p:txBody>
      </p:sp>
      <p:cxnSp>
        <p:nvCxnSpPr>
          <p:cNvPr id="79" name="Прямая со стрелкой 78"/>
          <p:cNvCxnSpPr>
            <a:stCxn id="71" idx="2"/>
            <a:endCxn id="16" idx="0"/>
          </p:cNvCxnSpPr>
          <p:nvPr/>
        </p:nvCxnSpPr>
        <p:spPr>
          <a:xfrm rot="5400000">
            <a:off x="6009146" y="4493822"/>
            <a:ext cx="851797" cy="156161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13" idx="2"/>
            <a:endCxn id="16" idx="0"/>
          </p:cNvCxnSpPr>
          <p:nvPr/>
        </p:nvCxnSpPr>
        <p:spPr>
          <a:xfrm rot="5400000">
            <a:off x="4087436" y="3097798"/>
            <a:ext cx="4169530" cy="1035932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078867" y="3136738"/>
            <a:ext cx="204871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Вазодилатация</a:t>
            </a:r>
            <a:r>
              <a:rPr lang="ru-RU" b="1" dirty="0" smtClean="0"/>
              <a:t> </a:t>
            </a:r>
            <a:endParaRPr lang="ru-RU" sz="2800" b="1" dirty="0" smtClean="0"/>
          </a:p>
        </p:txBody>
      </p:sp>
      <p:cxnSp>
        <p:nvCxnSpPr>
          <p:cNvPr id="137" name="Прямая со стрелкой 136"/>
          <p:cNvCxnSpPr>
            <a:stCxn id="13" idx="2"/>
            <a:endCxn id="136" idx="3"/>
          </p:cNvCxnSpPr>
          <p:nvPr/>
        </p:nvCxnSpPr>
        <p:spPr>
          <a:xfrm rot="5400000">
            <a:off x="5013675" y="1644911"/>
            <a:ext cx="1790405" cy="156258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136" idx="1"/>
            <a:endCxn id="10" idx="3"/>
          </p:cNvCxnSpPr>
          <p:nvPr/>
        </p:nvCxnSpPr>
        <p:spPr>
          <a:xfrm rot="10800000">
            <a:off x="2141319" y="2510386"/>
            <a:ext cx="937549" cy="81101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4947001" y="5238896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  <p:bldP spid="16" grpId="0" animBg="1"/>
      <p:bldP spid="40" grpId="0"/>
      <p:bldP spid="41" grpId="0"/>
      <p:bldP spid="64" grpId="0" animBg="1"/>
      <p:bldP spid="65" grpId="0" animBg="1"/>
      <p:bldP spid="71" grpId="0" animBg="1"/>
      <p:bldP spid="136" grpId="0" animBg="1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Кислотно-основное состояние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КОС (синонимы: кислотно-щелочной баланс, кислотно-щелочное равновесие)- относительное постоянство водородного показателя (</a:t>
            </a:r>
            <a:r>
              <a:rPr lang="ru-RU" dirty="0" err="1" smtClean="0"/>
              <a:t>рН</a:t>
            </a:r>
            <a:r>
              <a:rPr lang="ru-RU" dirty="0" smtClean="0"/>
              <a:t>) внутренней среды организма, обусловленное совместным действием буферных и некоторых физиологических систем, определяющих полноценность метаболических превращений в организме. (</a:t>
            </a:r>
            <a:r>
              <a:rPr lang="ru-RU" dirty="0" err="1" smtClean="0"/>
              <a:t>БМЭ.Издание</a:t>
            </a:r>
            <a:r>
              <a:rPr lang="ru-RU" dirty="0" smtClean="0"/>
              <a:t> третье (1979). – Т.10. – С.336.)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КИСЛОТНО-ОСНОВНОЕ СОСТОЯНИЕ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Согласно определению </a:t>
            </a:r>
            <a:r>
              <a:rPr lang="ru-RU" dirty="0" err="1" smtClean="0"/>
              <a:t>Бренстеда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smtClean="0"/>
              <a:t>кислотами называют такие вещества, которые в растворах отдают ионы водорода (доноры протонов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основаниями – вещества, связывающие эти ионы (акцепторы протонов).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5800" b="1" dirty="0" smtClean="0"/>
              <a:t>НА ↔ H</a:t>
            </a:r>
            <a:r>
              <a:rPr lang="ru-RU" sz="5800" b="1" baseline="30000" dirty="0" smtClean="0"/>
              <a:t>+</a:t>
            </a:r>
            <a:r>
              <a:rPr lang="ru-RU" sz="5800" b="1" dirty="0" smtClean="0"/>
              <a:t> + А</a:t>
            </a:r>
            <a:r>
              <a:rPr lang="ru-RU" sz="5800" b="1" baseline="30000" dirty="0" smtClean="0"/>
              <a:t>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701" y="830179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гипотоническая среда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3600" t="1687" r="31200" b="1607"/>
          <a:stretch>
            <a:fillRect/>
          </a:stretch>
        </p:blipFill>
        <p:spPr bwMode="auto">
          <a:xfrm>
            <a:off x="1761424" y="2346360"/>
            <a:ext cx="5293894" cy="43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определению </a:t>
            </a:r>
            <a:r>
              <a:rPr lang="ru-RU" dirty="0" err="1" smtClean="0"/>
              <a:t>рН</a:t>
            </a:r>
            <a:r>
              <a:rPr lang="ru-RU" dirty="0" smtClean="0"/>
              <a:t> представляет собой отрицательный десятичный логарифм молярной концентрации ионов Н+: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6600" b="1" dirty="0" err="1" smtClean="0"/>
              <a:t>pН=</a:t>
            </a:r>
            <a:r>
              <a:rPr lang="ru-RU" sz="6600" b="1" dirty="0" smtClean="0"/>
              <a:t>–</a:t>
            </a:r>
            <a:r>
              <a:rPr lang="ru-RU" sz="6600" b="1" dirty="0" err="1" smtClean="0"/>
              <a:t>lg</a:t>
            </a:r>
            <a:r>
              <a:rPr lang="ru-RU" sz="6600" b="1" dirty="0" smtClean="0"/>
              <a:t>[Н</a:t>
            </a:r>
            <a:r>
              <a:rPr lang="ru-RU" sz="6600" b="1" baseline="30000" dirty="0" smtClean="0"/>
              <a:t>+</a:t>
            </a:r>
            <a:r>
              <a:rPr lang="ru-RU" sz="6600" b="1" dirty="0" smtClean="0"/>
              <a:t>]</a:t>
            </a:r>
            <a:endParaRPr lang="ru-RU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574" y="1792705"/>
            <a:ext cx="8229600" cy="3039177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рН</a:t>
            </a:r>
            <a:r>
              <a:rPr lang="ru-RU" sz="4400" dirty="0" smtClean="0"/>
              <a:t> артериальной крови человека (при 37° С) колеблется в пределах от 7,37 до 7,43, составляя в среднем 7.40.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Метаболизм -  основной источник кислот в организме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Нелетучие кислоты</a:t>
            </a:r>
          </a:p>
          <a:p>
            <a:pPr lvl="1"/>
            <a:r>
              <a:rPr lang="ru-RU" dirty="0" smtClean="0"/>
              <a:t>Серная кислота (1/3 от общего количества) – образуется при  катаболизме белков;</a:t>
            </a:r>
          </a:p>
          <a:p>
            <a:pPr lvl="1"/>
            <a:r>
              <a:rPr lang="el-GR" dirty="0" smtClean="0"/>
              <a:t>Β</a:t>
            </a:r>
            <a:r>
              <a:rPr lang="ru-RU" dirty="0" smtClean="0"/>
              <a:t> – оксимасляная кислота (1/3 от общего количества) - образуется при  неполном  окислении жиров и углеводов;</a:t>
            </a:r>
          </a:p>
          <a:p>
            <a:pPr lvl="1"/>
            <a:r>
              <a:rPr lang="ru-RU" dirty="0" smtClean="0"/>
              <a:t>Потенциально – нелетучие кислоты в виде </a:t>
            </a:r>
            <a:r>
              <a:rPr lang="ru-RU" dirty="0" err="1" smtClean="0"/>
              <a:t>фосфопротеидов</a:t>
            </a:r>
            <a:r>
              <a:rPr lang="ru-RU" dirty="0" smtClean="0"/>
              <a:t>, </a:t>
            </a:r>
            <a:r>
              <a:rPr lang="ru-RU" dirty="0" err="1" smtClean="0"/>
              <a:t>фосфолипидов</a:t>
            </a:r>
            <a:r>
              <a:rPr lang="ru-RU" dirty="0" smtClean="0"/>
              <a:t> и органические катионы типа: аргинин – НС</a:t>
            </a:r>
            <a:r>
              <a:rPr lang="en-US" dirty="0" smtClean="0"/>
              <a:t>l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Летучие кислоты</a:t>
            </a:r>
          </a:p>
          <a:p>
            <a:pPr lvl="1"/>
            <a:r>
              <a:rPr lang="ru-RU" dirty="0" smtClean="0"/>
              <a:t>Угольная кислота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  Относительная ёмкость (%) буферов крови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029" y="1700213"/>
            <a:ext cx="8654142" cy="1754187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800" dirty="0"/>
              <a:t>Плазма крови  </a:t>
            </a:r>
            <a:r>
              <a:rPr lang="ru-RU" sz="2800" dirty="0" smtClean="0"/>
              <a:t>                                  Эритроциты  </a:t>
            </a:r>
            <a:endParaRPr lang="ru-RU" sz="2800" dirty="0"/>
          </a:p>
          <a:p>
            <a:pPr algn="r"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Гидрокарбонатный			35			18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Гемоглобиновый        					</a:t>
            </a:r>
            <a:r>
              <a:rPr lang="ru-RU" sz="2800" dirty="0" smtClean="0"/>
              <a:t>                 35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Белковый 				7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Фосфатный </a:t>
            </a:r>
            <a:r>
              <a:rPr lang="ru-RU" sz="2800" dirty="0"/>
              <a:t>				1 			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Общая ёмкость				43 			57 </a:t>
            </a:r>
          </a:p>
          <a:p>
            <a:pPr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Гидрокарбонатная буферная система – буферная система открытого типа, которая тесно связана с функционированием дыхательной системы и почек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1214446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рН</a:t>
            </a:r>
            <a:r>
              <a:rPr lang="ru-RU" dirty="0" smtClean="0">
                <a:solidFill>
                  <a:srgbClr val="7030A0"/>
                </a:solidFill>
              </a:rPr>
              <a:t> = </a:t>
            </a:r>
            <a:r>
              <a:rPr lang="ru-RU" dirty="0" err="1" smtClean="0">
                <a:solidFill>
                  <a:srgbClr val="7030A0"/>
                </a:solidFill>
              </a:rPr>
              <a:t>рК</a:t>
            </a:r>
            <a:r>
              <a:rPr lang="en-US" baseline="30000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+ </a:t>
            </a:r>
            <a:r>
              <a:rPr lang="en-US" dirty="0" err="1" smtClean="0">
                <a:solidFill>
                  <a:srgbClr val="7030A0"/>
                </a:solidFill>
              </a:rPr>
              <a:t>lg</a:t>
            </a:r>
            <a:r>
              <a:rPr lang="en-US" dirty="0" smtClean="0">
                <a:solidFill>
                  <a:srgbClr val="7030A0"/>
                </a:solidFill>
              </a:rPr>
              <a:t>[HCO</a:t>
            </a:r>
            <a:r>
              <a:rPr lang="en-US" baseline="-25000" dirty="0" smtClean="0">
                <a:solidFill>
                  <a:srgbClr val="7030A0"/>
                </a:solidFill>
              </a:rPr>
              <a:t>3</a:t>
            </a:r>
            <a:r>
              <a:rPr lang="en-US" baseline="30000" dirty="0" smtClean="0">
                <a:solidFill>
                  <a:srgbClr val="7030A0"/>
                </a:solidFill>
              </a:rPr>
              <a:t>-</a:t>
            </a:r>
            <a:r>
              <a:rPr lang="en-US" dirty="0" smtClean="0">
                <a:solidFill>
                  <a:srgbClr val="7030A0"/>
                </a:solidFill>
              </a:rPr>
              <a:t>](</a:t>
            </a:r>
            <a:r>
              <a:rPr lang="ru-RU" dirty="0" smtClean="0">
                <a:solidFill>
                  <a:srgbClr val="7030A0"/>
                </a:solidFill>
              </a:rPr>
              <a:t>почки</a:t>
            </a:r>
            <a:r>
              <a:rPr lang="en-US" dirty="0" smtClean="0">
                <a:solidFill>
                  <a:srgbClr val="7030A0"/>
                </a:solidFill>
              </a:rPr>
              <a:t>)/[H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CO</a:t>
            </a:r>
            <a:r>
              <a:rPr lang="en-US" baseline="-25000" dirty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](</a:t>
            </a:r>
            <a:r>
              <a:rPr lang="ru-RU" dirty="0" smtClean="0">
                <a:solidFill>
                  <a:srgbClr val="7030A0"/>
                </a:solidFill>
              </a:rPr>
              <a:t>легкие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Изменение внутриклеточного </a:t>
            </a:r>
            <a:r>
              <a:rPr lang="ru-RU" dirty="0" err="1" smtClean="0"/>
              <a:t>рН</a:t>
            </a:r>
            <a:r>
              <a:rPr lang="ru-RU" dirty="0" smtClean="0"/>
              <a:t> (</a:t>
            </a:r>
            <a:r>
              <a:rPr lang="en-US" dirty="0" err="1" smtClean="0"/>
              <a:t>pHi</a:t>
            </a:r>
            <a:r>
              <a:rPr lang="en-US" dirty="0" smtClean="0"/>
              <a:t>)</a:t>
            </a:r>
            <a:r>
              <a:rPr lang="ru-RU" dirty="0" smtClean="0"/>
              <a:t> сопровождается определенными сдвигами физиологических и биохимических реакций живых 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8229600" cy="335758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Активация гамет;</a:t>
            </a:r>
          </a:p>
          <a:p>
            <a:r>
              <a:rPr lang="ru-RU" dirty="0" smtClean="0"/>
              <a:t>Деление клеток;</a:t>
            </a:r>
          </a:p>
          <a:p>
            <a:r>
              <a:rPr lang="ru-RU" dirty="0" smtClean="0"/>
              <a:t>Динамика клеточного цикла;</a:t>
            </a:r>
          </a:p>
          <a:p>
            <a:r>
              <a:rPr lang="ru-RU" dirty="0" smtClean="0"/>
              <a:t>Энергетический баланс;</a:t>
            </a:r>
          </a:p>
          <a:p>
            <a:r>
              <a:rPr lang="ru-RU" dirty="0" smtClean="0"/>
              <a:t>Состояние </a:t>
            </a:r>
            <a:r>
              <a:rPr lang="ru-RU" dirty="0" err="1" smtClean="0"/>
              <a:t>цитоскелета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Проницаемость щелевых контактов (электрических синапсов);</a:t>
            </a:r>
          </a:p>
          <a:p>
            <a:r>
              <a:rPr lang="ru-RU" dirty="0" smtClean="0"/>
              <a:t>Процессы роста и пролиферации клеток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Механизмы регуляции внутриклеточного </a:t>
            </a:r>
            <a:r>
              <a:rPr lang="ru-RU" dirty="0" err="1" smtClean="0"/>
              <a:t>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Метаболические механизмы</a:t>
            </a:r>
          </a:p>
          <a:p>
            <a:pPr lvl="1"/>
            <a:r>
              <a:rPr lang="ru-RU" dirty="0" smtClean="0"/>
              <a:t>Потеря кислотных и основных свойств продуктами обмена веществ (</a:t>
            </a:r>
            <a:r>
              <a:rPr lang="ru-RU" dirty="0" err="1" smtClean="0"/>
              <a:t>лактат</a:t>
            </a:r>
            <a:r>
              <a:rPr lang="ru-RU" dirty="0" smtClean="0"/>
              <a:t>, </a:t>
            </a:r>
            <a:r>
              <a:rPr lang="ru-RU" dirty="0" err="1" smtClean="0"/>
              <a:t>пируват</a:t>
            </a:r>
            <a:r>
              <a:rPr lang="ru-RU" dirty="0" smtClean="0"/>
              <a:t>→ глюкоза)</a:t>
            </a:r>
          </a:p>
          <a:p>
            <a:pPr lvl="1"/>
            <a:r>
              <a:rPr lang="ru-RU" dirty="0" smtClean="0"/>
              <a:t>Образование новых, легко нейтрализуемых и выводимых из организма соединений (окисление органических кислот с образованием слабой угольной кислоты) </a:t>
            </a:r>
            <a:endParaRPr lang="ru-RU" dirty="0"/>
          </a:p>
          <a:p>
            <a:r>
              <a:rPr lang="ru-RU" dirty="0" smtClean="0"/>
              <a:t>Буферные системы</a:t>
            </a:r>
          </a:p>
          <a:p>
            <a:r>
              <a:rPr lang="ru-RU" dirty="0" smtClean="0"/>
              <a:t>Трансмембранный перенос протонов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05893" y="1149929"/>
            <a:ext cx="5195454" cy="4281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Клеточный метаболизм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0568" y="2754527"/>
            <a:ext cx="81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</a:t>
            </a:r>
            <a:r>
              <a:rPr lang="ru-RU" sz="3200" b="1" baseline="-25000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rot="10800000">
            <a:off x="1759528" y="1856511"/>
            <a:ext cx="671040" cy="11904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41612" y="1278215"/>
            <a:ext cx="819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</a:t>
            </a:r>
            <a:r>
              <a:rPr lang="ru-RU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endCxn id="7" idx="3"/>
          </p:cNvCxnSpPr>
          <p:nvPr/>
        </p:nvCxnSpPr>
        <p:spPr>
          <a:xfrm rot="5400000">
            <a:off x="3078681" y="2717374"/>
            <a:ext cx="497678" cy="1614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2640818">
            <a:off x="5094245" y="4757129"/>
            <a:ext cx="877324" cy="121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3440818" flipV="1">
            <a:off x="4019249" y="5486401"/>
            <a:ext cx="2062897" cy="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2640818">
            <a:off x="4807528" y="5129951"/>
            <a:ext cx="2062897" cy="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880505" y="5912034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Na+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27184" y="3343402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</a:t>
            </a:r>
            <a:r>
              <a:rPr lang="ru-RU" sz="2800" b="1" baseline="30000" dirty="0" smtClean="0"/>
              <a:t>+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04670" y="4018317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</a:t>
            </a:r>
            <a:r>
              <a:rPr lang="ru-RU" sz="2800" b="1" baseline="30000" dirty="0" smtClean="0"/>
              <a:t>+</a:t>
            </a:r>
            <a:endParaRPr lang="ru-RU" sz="2800" b="1" dirty="0"/>
          </a:p>
        </p:txBody>
      </p:sp>
      <p:cxnSp>
        <p:nvCxnSpPr>
          <p:cNvPr id="23" name="Прямая со стрелкой 22"/>
          <p:cNvCxnSpPr>
            <a:stCxn id="20" idx="2"/>
            <a:endCxn id="21" idx="0"/>
          </p:cNvCxnSpPr>
          <p:nvPr/>
        </p:nvCxnSpPr>
        <p:spPr>
          <a:xfrm rot="5400000">
            <a:off x="5253935" y="3681212"/>
            <a:ext cx="151695" cy="5225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849094" y="2909459"/>
            <a:ext cx="581891" cy="4710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173175" y="4352302"/>
            <a:ext cx="969828" cy="54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1884218" y="4874816"/>
            <a:ext cx="1650670" cy="23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844893" y="4350526"/>
            <a:ext cx="170959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381171" y="3061620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</a:t>
            </a:r>
            <a:r>
              <a:rPr lang="en-US" sz="2800" b="1" baseline="30000" dirty="0" smtClean="0"/>
              <a:t>+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560608" y="4059375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Cl</a:t>
            </a:r>
            <a:r>
              <a:rPr lang="en-US" sz="2800" b="1" baseline="30000" dirty="0" smtClean="0"/>
              <a:t>-</a:t>
            </a:r>
            <a:endParaRPr lang="ru-RU" sz="2800" b="1" dirty="0"/>
          </a:p>
        </p:txBody>
      </p:sp>
      <p:cxnSp>
        <p:nvCxnSpPr>
          <p:cNvPr id="32" name="Прямая со стрелкой 31"/>
          <p:cNvCxnSpPr>
            <a:stCxn id="30" idx="1"/>
            <a:endCxn id="20" idx="3"/>
          </p:cNvCxnSpPr>
          <p:nvPr/>
        </p:nvCxnSpPr>
        <p:spPr>
          <a:xfrm rot="10800000" flipV="1">
            <a:off x="5854893" y="3323230"/>
            <a:ext cx="1526278" cy="281782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039092" y="4792192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НСО</a:t>
            </a:r>
            <a:r>
              <a:rPr lang="ru-RU" sz="2800" b="1" baseline="-25000" dirty="0" smtClean="0"/>
              <a:t>3</a:t>
            </a:r>
            <a:r>
              <a:rPr lang="ru-RU" sz="2800" b="1" baseline="30000" dirty="0" smtClean="0"/>
              <a:t>–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6" grpId="0" animBg="1"/>
      <p:bldP spid="19" grpId="0"/>
      <p:bldP spid="20" grpId="0"/>
      <p:bldP spid="21" grpId="0"/>
      <p:bldP spid="27" grpId="0" animBg="1"/>
      <p:bldP spid="30" grpId="0"/>
      <p:bldP spid="31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490889" y="924025"/>
            <a:ext cx="7603957" cy="54863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3886" y="1222409"/>
            <a:ext cx="6044665" cy="42254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6391" y="1520792"/>
            <a:ext cx="4167740" cy="3166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04775" y="1588168"/>
            <a:ext cx="2387065" cy="21079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Клеточный метаболизм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6143" y="31949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2-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903" y="294845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HPO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2-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1744" y="2532854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1649" y="303535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</a:t>
            </a:r>
            <a:r>
              <a:rPr lang="ru-RU" baseline="30000" dirty="0" smtClean="0">
                <a:solidFill>
                  <a:schemeClr val="bg1"/>
                </a:solidFill>
              </a:rPr>
              <a:t>+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2321" y="296670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Cl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0994" y="554191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r>
              <a:rPr lang="en-US" b="1" baseline="30000" dirty="0" smtClean="0"/>
              <a:t>2-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22244" y="548791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HPO</a:t>
            </a:r>
            <a:r>
              <a:rPr lang="en-US" b="1" baseline="-25000" dirty="0" smtClean="0"/>
              <a:t>4</a:t>
            </a:r>
            <a:r>
              <a:rPr lang="en-US" b="1" baseline="30000" dirty="0" smtClean="0"/>
              <a:t>2-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30835" y="4985693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57086" y="1905802"/>
            <a:ext cx="166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Буферные системы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4145" y="1809550"/>
            <a:ext cx="166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Вентиляция легких</a:t>
            </a:r>
            <a:endParaRPr lang="ru-RU" b="1" dirty="0">
              <a:solidFill>
                <a:schemeClr val="accent2"/>
              </a:solidFill>
            </a:endParaRPr>
          </a:p>
        </p:txBody>
      </p:sp>
      <p:cxnSp>
        <p:nvCxnSpPr>
          <p:cNvPr id="21" name="Прямая со стрелкой 20"/>
          <p:cNvCxnSpPr>
            <a:stCxn id="7" idx="3"/>
          </p:cNvCxnSpPr>
          <p:nvPr/>
        </p:nvCxnSpPr>
        <p:spPr>
          <a:xfrm>
            <a:off x="3320674" y="2717520"/>
            <a:ext cx="2252353" cy="449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590716" y="2608252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</a:t>
            </a:r>
            <a:r>
              <a:rPr lang="ru-RU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0"/>
          </p:cNvCxnSpPr>
          <p:nvPr/>
        </p:nvCxnSpPr>
        <p:spPr>
          <a:xfrm rot="5400000" flipH="1" flipV="1">
            <a:off x="6270154" y="1101193"/>
            <a:ext cx="1097086" cy="1917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925998" y="484115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30342" y="384760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06876" y="283411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84902" y="3379901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27" idx="0"/>
          </p:cNvCxnSpPr>
          <p:nvPr/>
        </p:nvCxnSpPr>
        <p:spPr>
          <a:xfrm rot="5400000" flipH="1" flipV="1">
            <a:off x="3393210" y="3400330"/>
            <a:ext cx="815642" cy="788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906829" y="3185963"/>
            <a:ext cx="1135782" cy="3850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2" idx="3"/>
            <a:endCxn id="23" idx="2"/>
          </p:cNvCxnSpPr>
          <p:nvPr/>
        </p:nvCxnSpPr>
        <p:spPr>
          <a:xfrm flipV="1">
            <a:off x="4595710" y="2977584"/>
            <a:ext cx="1264471" cy="5869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031904" y="586230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rot="16200000" flipH="1">
            <a:off x="1595217" y="3578020"/>
            <a:ext cx="2173693" cy="19318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5" idx="3"/>
          </p:cNvCxnSpPr>
          <p:nvPr/>
        </p:nvCxnSpPr>
        <p:spPr>
          <a:xfrm>
            <a:off x="4439388" y="6046968"/>
            <a:ext cx="1449669" cy="62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788076" y="548908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274069" y="4067377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53" name="Прямая со стрелкой 52"/>
          <p:cNvCxnSpPr>
            <a:stCxn id="12" idx="0"/>
            <a:endCxn id="26" idx="1"/>
          </p:cNvCxnSpPr>
          <p:nvPr/>
        </p:nvCxnSpPr>
        <p:spPr>
          <a:xfrm rot="16200000" flipH="1">
            <a:off x="6261056" y="4360875"/>
            <a:ext cx="40123" cy="12897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1" idx="0"/>
          </p:cNvCxnSpPr>
          <p:nvPr/>
        </p:nvCxnSpPr>
        <p:spPr>
          <a:xfrm rot="5400000" flipH="1" flipV="1">
            <a:off x="5857241" y="4637518"/>
            <a:ext cx="1090343" cy="6127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203552" y="5051465"/>
            <a:ext cx="1083800" cy="4734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2" idx="1"/>
            <a:endCxn id="27" idx="3"/>
          </p:cNvCxnSpPr>
          <p:nvPr/>
        </p:nvCxnSpPr>
        <p:spPr>
          <a:xfrm rot="10800000">
            <a:off x="4192823" y="4032267"/>
            <a:ext cx="2081247" cy="2197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946134">
            <a:off x="4391365" y="1234015"/>
            <a:ext cx="236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Мочеобразование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Выноска со стрелкой вниз 67"/>
          <p:cNvSpPr/>
          <p:nvPr/>
        </p:nvSpPr>
        <p:spPr>
          <a:xfrm>
            <a:off x="1010653" y="125129"/>
            <a:ext cx="1665170" cy="200205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670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Белки</a:t>
            </a:r>
          </a:p>
          <a:p>
            <a:pPr algn="ctr"/>
            <a:r>
              <a:rPr lang="ru-RU" dirty="0" smtClean="0"/>
              <a:t>Жиры</a:t>
            </a:r>
          </a:p>
          <a:p>
            <a:pPr algn="ctr"/>
            <a:r>
              <a:rPr lang="ru-RU" dirty="0" smtClean="0"/>
              <a:t>Углеводы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" grpId="0" animBg="1"/>
      <p:bldP spid="14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9" grpId="0"/>
      <p:bldP spid="23" grpId="0"/>
      <p:bldP spid="26" grpId="0"/>
      <p:bldP spid="27" grpId="0"/>
      <p:bldP spid="31" grpId="0"/>
      <p:bldP spid="32" grpId="0"/>
      <p:bldP spid="45" grpId="0"/>
      <p:bldP spid="51" grpId="0"/>
      <p:bldP spid="52" grpId="0"/>
      <p:bldP spid="67" grpId="0"/>
      <p:bldP spid="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27568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1"/>
          <p:cNvGrpSpPr/>
          <p:nvPr/>
        </p:nvGrpSpPr>
        <p:grpSpPr>
          <a:xfrm>
            <a:off x="7077695" y="1472535"/>
            <a:ext cx="1080653" cy="415637"/>
            <a:chOff x="7077695" y="1472535"/>
            <a:chExt cx="1080653" cy="415637"/>
          </a:xfrm>
        </p:grpSpPr>
        <p:sp>
          <p:nvSpPr>
            <p:cNvPr id="9" name="Овал 8"/>
            <p:cNvSpPr/>
            <p:nvPr/>
          </p:nvSpPr>
          <p:spPr>
            <a:xfrm>
              <a:off x="7457704" y="149628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7077695" y="147253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125195" y="188817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H="1">
            <a:off x="7024254" y="1668487"/>
            <a:ext cx="843148" cy="23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46786" y="172429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6896" y="133241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0028" y="964276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042953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grpSp>
        <p:nvGrpSpPr>
          <p:cNvPr id="10" name="Группа 63"/>
          <p:cNvGrpSpPr/>
          <p:nvPr/>
        </p:nvGrpSpPr>
        <p:grpSpPr>
          <a:xfrm>
            <a:off x="1529939" y="2428605"/>
            <a:ext cx="1638478" cy="621094"/>
            <a:chOff x="1529939" y="3275605"/>
            <a:chExt cx="1638478" cy="621094"/>
          </a:xfrm>
        </p:grpSpPr>
        <p:sp>
          <p:nvSpPr>
            <p:cNvPr id="60" name="Овал 59"/>
            <p:cNvSpPr/>
            <p:nvPr/>
          </p:nvSpPr>
          <p:spPr>
            <a:xfrm>
              <a:off x="1909948" y="329935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1529939" y="327560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577439" y="36912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599030" y="352736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3838" y="2290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2625192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grpSp>
        <p:nvGrpSpPr>
          <p:cNvPr id="12" name="Группа 83"/>
          <p:cNvGrpSpPr/>
          <p:nvPr/>
        </p:nvGrpSpPr>
        <p:grpSpPr>
          <a:xfrm>
            <a:off x="961899" y="2659787"/>
            <a:ext cx="681459" cy="1384257"/>
            <a:chOff x="961899" y="3506787"/>
            <a:chExt cx="681459" cy="1384257"/>
          </a:xfrm>
        </p:grpSpPr>
        <p:cxnSp>
          <p:nvCxnSpPr>
            <p:cNvPr id="83" name="Прямая со стрелкой 82"/>
            <p:cNvCxnSpPr>
              <a:stCxn id="65" idx="2"/>
              <a:endCxn id="89" idx="0"/>
            </p:cNvCxnSpPr>
            <p:nvPr/>
          </p:nvCxnSpPr>
          <p:spPr>
            <a:xfrm rot="16200000" flipH="1">
              <a:off x="776756" y="4024442"/>
              <a:ext cx="1384257" cy="3489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олилиния 86"/>
            <p:cNvSpPr/>
            <p:nvPr/>
          </p:nvSpPr>
          <p:spPr>
            <a:xfrm>
              <a:off x="961899" y="3669475"/>
              <a:ext cx="480951" cy="1140031"/>
            </a:xfrm>
            <a:custGeom>
              <a:avLst/>
              <a:gdLst>
                <a:gd name="connsiteX0" fmla="*/ 0 w 480951"/>
                <a:gd name="connsiteY0" fmla="*/ 11876 h 546265"/>
                <a:gd name="connsiteX1" fmla="*/ 83128 w 480951"/>
                <a:gd name="connsiteY1" fmla="*/ 11876 h 546265"/>
                <a:gd name="connsiteX2" fmla="*/ 332509 w 480951"/>
                <a:gd name="connsiteY2" fmla="*/ 35626 h 546265"/>
                <a:gd name="connsiteX3" fmla="*/ 463138 w 480951"/>
                <a:gd name="connsiteY3" fmla="*/ 225631 h 546265"/>
                <a:gd name="connsiteX4" fmla="*/ 415637 w 480951"/>
                <a:gd name="connsiteY4" fmla="*/ 427512 h 546265"/>
                <a:gd name="connsiteX5" fmla="*/ 71252 w 480951"/>
                <a:gd name="connsiteY5" fmla="*/ 546265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951" h="546265">
                  <a:moveTo>
                    <a:pt x="0" y="11876"/>
                  </a:moveTo>
                  <a:cubicBezTo>
                    <a:pt x="13855" y="9897"/>
                    <a:pt x="27710" y="7918"/>
                    <a:pt x="83128" y="11876"/>
                  </a:cubicBezTo>
                  <a:cubicBezTo>
                    <a:pt x="138546" y="15834"/>
                    <a:pt x="269174" y="0"/>
                    <a:pt x="332509" y="35626"/>
                  </a:cubicBezTo>
                  <a:cubicBezTo>
                    <a:pt x="395844" y="71252"/>
                    <a:pt x="449283" y="160317"/>
                    <a:pt x="463138" y="225631"/>
                  </a:cubicBezTo>
                  <a:cubicBezTo>
                    <a:pt x="476993" y="290945"/>
                    <a:pt x="480951" y="374073"/>
                    <a:pt x="415637" y="427512"/>
                  </a:cubicBezTo>
                  <a:cubicBezTo>
                    <a:pt x="350323" y="480951"/>
                    <a:pt x="210787" y="513608"/>
                    <a:pt x="71252" y="546265"/>
                  </a:cubicBezTo>
                </a:path>
              </a:pathLst>
            </a:cu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389907" y="37966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337954" y="404404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44187" y="3105897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95" idx="3"/>
            <a:endCxn id="117" idx="1"/>
          </p:cNvCxnSpPr>
          <p:nvPr/>
        </p:nvCxnSpPr>
        <p:spPr>
          <a:xfrm>
            <a:off x="5420627" y="2746276"/>
            <a:ext cx="703084" cy="97564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81906" y="22172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58147" y="256161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9" idx="0"/>
            <a:endCxn id="95" idx="2"/>
          </p:cNvCxnSpPr>
          <p:nvPr/>
        </p:nvCxnSpPr>
        <p:spPr>
          <a:xfrm rot="5400000" flipH="1" flipV="1">
            <a:off x="3804851" y="2857529"/>
            <a:ext cx="1111123" cy="1257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484916" y="397279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426033" y="404206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663538" y="330579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09" name="Прямая со стрелкой 108"/>
          <p:cNvCxnSpPr>
            <a:stCxn id="98" idx="0"/>
            <a:endCxn id="94" idx="3"/>
          </p:cNvCxnSpPr>
          <p:nvPr/>
        </p:nvCxnSpPr>
        <p:spPr>
          <a:xfrm rot="16200000" flipV="1">
            <a:off x="3222501" y="2402442"/>
            <a:ext cx="1570904" cy="15698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11"/>
          <p:cNvGrpSpPr/>
          <p:nvPr/>
        </p:nvGrpSpPr>
        <p:grpSpPr>
          <a:xfrm>
            <a:off x="7067798" y="3175066"/>
            <a:ext cx="1614729" cy="591387"/>
            <a:chOff x="1553688" y="914795"/>
            <a:chExt cx="1614729" cy="591387"/>
          </a:xfrm>
        </p:grpSpPr>
        <p:sp>
          <p:nvSpPr>
            <p:cNvPr id="113" name="Овал 11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123711" y="3537259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118" name="Прямая со стрелкой 117"/>
          <p:cNvCxnSpPr>
            <a:stCxn id="89" idx="3"/>
            <a:endCxn id="99" idx="1"/>
          </p:cNvCxnSpPr>
          <p:nvPr/>
        </p:nvCxnSpPr>
        <p:spPr>
          <a:xfrm flipV="1">
            <a:off x="1948762" y="4226731"/>
            <a:ext cx="1477271" cy="198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245684" y="5089967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cxnSp>
        <p:nvCxnSpPr>
          <p:cNvPr id="71" name="Прямая со стрелкой 70"/>
          <p:cNvCxnSpPr>
            <a:stCxn id="70" idx="1"/>
            <a:endCxn id="99" idx="3"/>
          </p:cNvCxnSpPr>
          <p:nvPr/>
        </p:nvCxnSpPr>
        <p:spPr>
          <a:xfrm rot="10800000">
            <a:off x="4036842" y="4226731"/>
            <a:ext cx="4208843" cy="1047902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65" grpId="0"/>
      <p:bldP spid="81" grpId="0"/>
      <p:bldP spid="88" grpId="0"/>
      <p:bldP spid="89" grpId="0"/>
      <p:bldP spid="91" grpId="0"/>
      <p:bldP spid="94" grpId="0"/>
      <p:bldP spid="95" grpId="0"/>
      <p:bldP spid="98" grpId="0"/>
      <p:bldP spid="99" grpId="0"/>
      <p:bldP spid="100" grpId="0"/>
      <p:bldP spid="11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326" y="801304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гипертоническая среда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4400" t="3362" r="284" b="3916"/>
          <a:stretch>
            <a:fillRect/>
          </a:stretch>
        </p:blipFill>
        <p:spPr bwMode="auto">
          <a:xfrm>
            <a:off x="2138152" y="1934678"/>
            <a:ext cx="4340164" cy="473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15"/>
          <p:cNvGrpSpPr/>
          <p:nvPr/>
        </p:nvGrpSpPr>
        <p:grpSpPr>
          <a:xfrm>
            <a:off x="6208133" y="904895"/>
            <a:ext cx="2769297" cy="1507390"/>
            <a:chOff x="6208133" y="904895"/>
            <a:chExt cx="2769297" cy="1507390"/>
          </a:xfrm>
        </p:grpSpPr>
        <p:sp>
          <p:nvSpPr>
            <p:cNvPr id="9" name="Овал 8"/>
            <p:cNvSpPr/>
            <p:nvPr/>
          </p:nvSpPr>
          <p:spPr>
            <a:xfrm>
              <a:off x="7232073" y="1282533"/>
              <a:ext cx="890649" cy="653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6626432" y="1258776"/>
              <a:ext cx="1543795" cy="4750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7" idx="1"/>
            </p:cNvCxnSpPr>
            <p:nvPr/>
          </p:nvCxnSpPr>
          <p:spPr>
            <a:xfrm>
              <a:off x="7125195" y="1947546"/>
              <a:ext cx="1282848" cy="89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6709560" y="1662550"/>
              <a:ext cx="997528" cy="23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408043" y="177179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08133" y="1166154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К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56278" y="904895"/>
              <a:ext cx="628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АТФ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669287" y="2042953"/>
              <a:ext cx="108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АДФ+Рн</a:t>
              </a:r>
              <a:endParaRPr lang="ru-RU" dirty="0"/>
            </a:p>
          </p:txBody>
        </p:sp>
      </p:grpSp>
      <p:sp>
        <p:nvSpPr>
          <p:cNvPr id="29" name="Овал 28"/>
          <p:cNvSpPr/>
          <p:nvPr/>
        </p:nvSpPr>
        <p:spPr>
          <a:xfrm>
            <a:off x="1618993" y="3895102"/>
            <a:ext cx="969828" cy="54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1330036" y="4417616"/>
            <a:ext cx="1650670" cy="23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290711" y="3893326"/>
            <a:ext cx="170959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5680" y="425311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79355" y="3705101"/>
            <a:ext cx="8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639402" y="109292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213762" y="914792"/>
            <a:ext cx="116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глутамин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5" idx="2"/>
            <a:endCxn id="165" idx="0"/>
          </p:cNvCxnSpPr>
          <p:nvPr/>
        </p:nvCxnSpPr>
        <p:spPr>
          <a:xfrm rot="5400000">
            <a:off x="4562493" y="1500301"/>
            <a:ext cx="448086" cy="157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95" idx="2"/>
            <a:endCxn id="94" idx="3"/>
          </p:cNvCxnSpPr>
          <p:nvPr/>
        </p:nvCxnSpPr>
        <p:spPr>
          <a:xfrm rot="5400000" flipH="1">
            <a:off x="4060043" y="549765"/>
            <a:ext cx="6536" cy="14621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3034135" y="42256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160" name="Прямая со стрелкой 159"/>
          <p:cNvCxnSpPr>
            <a:stCxn id="213" idx="2"/>
            <a:endCxn id="41" idx="0"/>
          </p:cNvCxnSpPr>
          <p:nvPr/>
        </p:nvCxnSpPr>
        <p:spPr>
          <a:xfrm rot="16200000" flipH="1">
            <a:off x="611203" y="3788060"/>
            <a:ext cx="792637" cy="137464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рямоугольник 164"/>
          <p:cNvSpPr/>
          <p:nvPr/>
        </p:nvSpPr>
        <p:spPr>
          <a:xfrm>
            <a:off x="4211784" y="1732210"/>
            <a:ext cx="113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глутамат</a:t>
            </a:r>
            <a:endParaRPr lang="ru-RU" dirty="0"/>
          </a:p>
        </p:txBody>
      </p:sp>
      <p:cxnSp>
        <p:nvCxnSpPr>
          <p:cNvPr id="179" name="Прямая со стрелкой 178"/>
          <p:cNvCxnSpPr>
            <a:stCxn id="94" idx="1"/>
            <a:endCxn id="182" idx="3"/>
          </p:cNvCxnSpPr>
          <p:nvPr/>
        </p:nvCxnSpPr>
        <p:spPr>
          <a:xfrm rot="10800000">
            <a:off x="1917076" y="990600"/>
            <a:ext cx="722326" cy="28698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1224258" y="805934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4779821" y="2680252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cxnSp>
        <p:nvCxnSpPr>
          <p:cNvPr id="188" name="Прямая со стрелкой 187"/>
          <p:cNvCxnSpPr>
            <a:stCxn id="165" idx="2"/>
            <a:endCxn id="184" idx="0"/>
          </p:cNvCxnSpPr>
          <p:nvPr/>
        </p:nvCxnSpPr>
        <p:spPr>
          <a:xfrm rot="16200000" flipH="1">
            <a:off x="4676720" y="2203491"/>
            <a:ext cx="578710" cy="3748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>
            <a:stCxn id="165" idx="2"/>
            <a:endCxn id="201" idx="3"/>
          </p:cNvCxnSpPr>
          <p:nvPr/>
        </p:nvCxnSpPr>
        <p:spPr>
          <a:xfrm rot="5400000">
            <a:off x="4301168" y="1629378"/>
            <a:ext cx="5339" cy="9496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3136186" y="1922215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2221786" y="167283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2355262" y="209796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205" name="Прямая со стрелкой 204"/>
          <p:cNvCxnSpPr>
            <a:stCxn id="201" idx="1"/>
            <a:endCxn id="203" idx="3"/>
          </p:cNvCxnSpPr>
          <p:nvPr/>
        </p:nvCxnSpPr>
        <p:spPr>
          <a:xfrm rot="10800000">
            <a:off x="2824836" y="1857499"/>
            <a:ext cx="311350" cy="2493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>
            <a:stCxn id="201" idx="1"/>
            <a:endCxn id="204" idx="3"/>
          </p:cNvCxnSpPr>
          <p:nvPr/>
        </p:nvCxnSpPr>
        <p:spPr>
          <a:xfrm rot="10800000" flipV="1">
            <a:off x="2796408" y="2106881"/>
            <a:ext cx="339778" cy="1757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stCxn id="203" idx="1"/>
            <a:endCxn id="213" idx="3"/>
          </p:cNvCxnSpPr>
          <p:nvPr/>
        </p:nvCxnSpPr>
        <p:spPr>
          <a:xfrm rot="10800000" flipV="1">
            <a:off x="1240314" y="1857498"/>
            <a:ext cx="981472" cy="141830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637264" y="3091142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15" name="Полилиния 214"/>
          <p:cNvSpPr/>
          <p:nvPr/>
        </p:nvSpPr>
        <p:spPr>
          <a:xfrm>
            <a:off x="2790701" y="2363190"/>
            <a:ext cx="1415143" cy="1911927"/>
          </a:xfrm>
          <a:custGeom>
            <a:avLst/>
            <a:gdLst>
              <a:gd name="connsiteX0" fmla="*/ 0 w 1320140"/>
              <a:gd name="connsiteY0" fmla="*/ 0 h 1888177"/>
              <a:gd name="connsiteX1" fmla="*/ 510639 w 1320140"/>
              <a:gd name="connsiteY1" fmla="*/ 178130 h 1888177"/>
              <a:gd name="connsiteX2" fmla="*/ 1246909 w 1320140"/>
              <a:gd name="connsiteY2" fmla="*/ 1009403 h 1888177"/>
              <a:gd name="connsiteX3" fmla="*/ 950026 w 1320140"/>
              <a:gd name="connsiteY3" fmla="*/ 1567543 h 1888177"/>
              <a:gd name="connsiteX4" fmla="*/ 534390 w 1320140"/>
              <a:gd name="connsiteY4" fmla="*/ 1888177 h 188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140" h="1888177">
                <a:moveTo>
                  <a:pt x="0" y="0"/>
                </a:moveTo>
                <a:cubicBezTo>
                  <a:pt x="151410" y="4948"/>
                  <a:pt x="302821" y="9896"/>
                  <a:pt x="510639" y="178130"/>
                </a:cubicBezTo>
                <a:cubicBezTo>
                  <a:pt x="718457" y="346364"/>
                  <a:pt x="1173678" y="777834"/>
                  <a:pt x="1246909" y="1009403"/>
                </a:cubicBezTo>
                <a:cubicBezTo>
                  <a:pt x="1320140" y="1240972"/>
                  <a:pt x="1068779" y="1421081"/>
                  <a:pt x="950026" y="1567543"/>
                </a:cubicBezTo>
                <a:cubicBezTo>
                  <a:pt x="831273" y="1714005"/>
                  <a:pt x="682831" y="1801091"/>
                  <a:pt x="534390" y="1888177"/>
                </a:cubicBezTo>
              </a:path>
            </a:pathLst>
          </a:cu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70267" y="5068321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cxnSp>
        <p:nvCxnSpPr>
          <p:cNvPr id="74" name="Прямая со стрелкой 73"/>
          <p:cNvCxnSpPr>
            <a:stCxn id="41" idx="2"/>
            <a:endCxn id="73" idx="0"/>
          </p:cNvCxnSpPr>
          <p:nvPr/>
        </p:nvCxnSpPr>
        <p:spPr>
          <a:xfrm rot="16200000" flipH="1">
            <a:off x="873525" y="4825170"/>
            <a:ext cx="445878" cy="40423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  <p:bldP spid="46" grpId="0"/>
      <p:bldP spid="94" grpId="0"/>
      <p:bldP spid="95" grpId="0"/>
      <p:bldP spid="149" grpId="0"/>
      <p:bldP spid="165" grpId="0"/>
      <p:bldP spid="182" grpId="0"/>
      <p:bldP spid="184" grpId="0"/>
      <p:bldP spid="201" grpId="0"/>
      <p:bldP spid="203" grpId="0"/>
      <p:bldP spid="204" grpId="0"/>
      <p:bldP spid="213" grpId="0"/>
      <p:bldP spid="215" grpId="0" animBg="1"/>
      <p:bldP spid="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27568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1"/>
          <p:cNvGrpSpPr/>
          <p:nvPr/>
        </p:nvGrpSpPr>
        <p:grpSpPr>
          <a:xfrm>
            <a:off x="7077695" y="1472535"/>
            <a:ext cx="1080653" cy="415637"/>
            <a:chOff x="7077695" y="1472535"/>
            <a:chExt cx="1080653" cy="415637"/>
          </a:xfrm>
        </p:grpSpPr>
        <p:sp>
          <p:nvSpPr>
            <p:cNvPr id="9" name="Овал 8"/>
            <p:cNvSpPr/>
            <p:nvPr/>
          </p:nvSpPr>
          <p:spPr>
            <a:xfrm>
              <a:off x="7457704" y="149628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7077695" y="147253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125195" y="188817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H="1">
            <a:off x="7024254" y="1668487"/>
            <a:ext cx="843148" cy="23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46786" y="172429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6896" y="133241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0028" y="964276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042953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grpSp>
        <p:nvGrpSpPr>
          <p:cNvPr id="3" name="Группа 63"/>
          <p:cNvGrpSpPr/>
          <p:nvPr/>
        </p:nvGrpSpPr>
        <p:grpSpPr>
          <a:xfrm>
            <a:off x="1529939" y="2428605"/>
            <a:ext cx="1638478" cy="621094"/>
            <a:chOff x="1529939" y="3275605"/>
            <a:chExt cx="1638478" cy="621094"/>
          </a:xfrm>
        </p:grpSpPr>
        <p:sp>
          <p:nvSpPr>
            <p:cNvPr id="60" name="Овал 59"/>
            <p:cNvSpPr/>
            <p:nvPr/>
          </p:nvSpPr>
          <p:spPr>
            <a:xfrm>
              <a:off x="1909948" y="329935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1529939" y="327560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577439" y="36912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599030" y="352736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3838" y="2290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262519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НРО</a:t>
            </a:r>
            <a:r>
              <a:rPr lang="ru-RU" baseline="-25000" dirty="0" smtClean="0"/>
              <a:t>4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grpSp>
        <p:nvGrpSpPr>
          <p:cNvPr id="10" name="Группа 83"/>
          <p:cNvGrpSpPr/>
          <p:nvPr/>
        </p:nvGrpSpPr>
        <p:grpSpPr>
          <a:xfrm>
            <a:off x="961899" y="2659787"/>
            <a:ext cx="792997" cy="1384257"/>
            <a:chOff x="961899" y="3506787"/>
            <a:chExt cx="792997" cy="1384257"/>
          </a:xfrm>
        </p:grpSpPr>
        <p:cxnSp>
          <p:nvCxnSpPr>
            <p:cNvPr id="83" name="Прямая со стрелкой 82"/>
            <p:cNvCxnSpPr>
              <a:stCxn id="65" idx="2"/>
              <a:endCxn id="89" idx="0"/>
            </p:cNvCxnSpPr>
            <p:nvPr/>
          </p:nvCxnSpPr>
          <p:spPr>
            <a:xfrm rot="16200000" flipH="1">
              <a:off x="832525" y="3968673"/>
              <a:ext cx="1384257" cy="4604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олилиния 86"/>
            <p:cNvSpPr/>
            <p:nvPr/>
          </p:nvSpPr>
          <p:spPr>
            <a:xfrm>
              <a:off x="961899" y="3669475"/>
              <a:ext cx="480951" cy="1140031"/>
            </a:xfrm>
            <a:custGeom>
              <a:avLst/>
              <a:gdLst>
                <a:gd name="connsiteX0" fmla="*/ 0 w 480951"/>
                <a:gd name="connsiteY0" fmla="*/ 11876 h 546265"/>
                <a:gd name="connsiteX1" fmla="*/ 83128 w 480951"/>
                <a:gd name="connsiteY1" fmla="*/ 11876 h 546265"/>
                <a:gd name="connsiteX2" fmla="*/ 332509 w 480951"/>
                <a:gd name="connsiteY2" fmla="*/ 35626 h 546265"/>
                <a:gd name="connsiteX3" fmla="*/ 463138 w 480951"/>
                <a:gd name="connsiteY3" fmla="*/ 225631 h 546265"/>
                <a:gd name="connsiteX4" fmla="*/ 415637 w 480951"/>
                <a:gd name="connsiteY4" fmla="*/ 427512 h 546265"/>
                <a:gd name="connsiteX5" fmla="*/ 71252 w 480951"/>
                <a:gd name="connsiteY5" fmla="*/ 546265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951" h="546265">
                  <a:moveTo>
                    <a:pt x="0" y="11876"/>
                  </a:moveTo>
                  <a:cubicBezTo>
                    <a:pt x="13855" y="9897"/>
                    <a:pt x="27710" y="7918"/>
                    <a:pt x="83128" y="11876"/>
                  </a:cubicBezTo>
                  <a:cubicBezTo>
                    <a:pt x="138546" y="15834"/>
                    <a:pt x="269174" y="0"/>
                    <a:pt x="332509" y="35626"/>
                  </a:cubicBezTo>
                  <a:cubicBezTo>
                    <a:pt x="395844" y="71252"/>
                    <a:pt x="449283" y="160317"/>
                    <a:pt x="463138" y="225631"/>
                  </a:cubicBezTo>
                  <a:cubicBezTo>
                    <a:pt x="476993" y="290945"/>
                    <a:pt x="480951" y="374073"/>
                    <a:pt x="415637" y="427512"/>
                  </a:cubicBezTo>
                  <a:cubicBezTo>
                    <a:pt x="350323" y="480951"/>
                    <a:pt x="210787" y="513608"/>
                    <a:pt x="71252" y="546265"/>
                  </a:cubicBezTo>
                </a:path>
              </a:pathLst>
            </a:cu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1337954" y="4044045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-25000" dirty="0" smtClean="0"/>
              <a:t>2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95" idx="3"/>
            <a:endCxn id="117" idx="1"/>
          </p:cNvCxnSpPr>
          <p:nvPr/>
        </p:nvCxnSpPr>
        <p:spPr>
          <a:xfrm>
            <a:off x="5420627" y="2746276"/>
            <a:ext cx="703084" cy="97564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81906" y="22172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58147" y="256161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9" idx="0"/>
            <a:endCxn id="95" idx="2"/>
          </p:cNvCxnSpPr>
          <p:nvPr/>
        </p:nvCxnSpPr>
        <p:spPr>
          <a:xfrm rot="5400000" flipH="1" flipV="1">
            <a:off x="3804851" y="2857529"/>
            <a:ext cx="1111123" cy="1257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484916" y="397279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426033" y="404206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663538" y="330579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09" name="Прямая со стрелкой 108"/>
          <p:cNvCxnSpPr>
            <a:stCxn id="98" idx="0"/>
            <a:endCxn id="94" idx="3"/>
          </p:cNvCxnSpPr>
          <p:nvPr/>
        </p:nvCxnSpPr>
        <p:spPr>
          <a:xfrm rot="16200000" flipV="1">
            <a:off x="3222501" y="2402442"/>
            <a:ext cx="1570904" cy="15698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1"/>
          <p:cNvGrpSpPr/>
          <p:nvPr/>
        </p:nvGrpSpPr>
        <p:grpSpPr>
          <a:xfrm>
            <a:off x="7067798" y="3175066"/>
            <a:ext cx="1614729" cy="591387"/>
            <a:chOff x="1553688" y="914795"/>
            <a:chExt cx="1614729" cy="591387"/>
          </a:xfrm>
        </p:grpSpPr>
        <p:sp>
          <p:nvSpPr>
            <p:cNvPr id="113" name="Овал 11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123711" y="3537259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245684" y="5089967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cxnSp>
        <p:nvCxnSpPr>
          <p:cNvPr id="71" name="Прямая со стрелкой 70"/>
          <p:cNvCxnSpPr>
            <a:stCxn id="70" idx="1"/>
            <a:endCxn id="99" idx="3"/>
          </p:cNvCxnSpPr>
          <p:nvPr/>
        </p:nvCxnSpPr>
        <p:spPr>
          <a:xfrm rot="10800000">
            <a:off x="4036842" y="4226731"/>
            <a:ext cx="4208843" cy="1047902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86709" y="2924119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54612" y="3913917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ru-RU" baseline="30000" dirty="0" smtClean="0"/>
              <a:t>+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65" grpId="0"/>
      <p:bldP spid="81" grpId="0"/>
      <p:bldP spid="89" grpId="0"/>
      <p:bldP spid="94" grpId="0"/>
      <p:bldP spid="95" grpId="0"/>
      <p:bldP spid="98" grpId="0"/>
      <p:bldP spid="99" grpId="0"/>
      <p:bldP spid="100" grpId="0"/>
      <p:bldP spid="117" grpId="0"/>
      <p:bldP spid="70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955964" y="886691"/>
            <a:ext cx="4294909" cy="4641273"/>
            <a:chOff x="955964" y="886691"/>
            <a:chExt cx="4294909" cy="4641273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-1336963" y="3193473"/>
              <a:ext cx="4641273" cy="277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955964" y="5472545"/>
              <a:ext cx="4294909" cy="5541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97527" y="1524000"/>
              <a:ext cx="152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025236" y="2840182"/>
              <a:ext cx="152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052946" y="4197927"/>
              <a:ext cx="152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320636" y="5424055"/>
              <a:ext cx="152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5160818" y="5354783"/>
              <a:ext cx="152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3775363" y="5396346"/>
              <a:ext cx="1524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7923" y="360218"/>
            <a:ext cx="492443" cy="58466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/>
              <a:t>Осмотическое давление жидких сред организма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25236" y="5791200"/>
            <a:ext cx="573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Осмотическое давление  окружающей среды</a:t>
            </a:r>
            <a:endParaRPr lang="ru-RU" sz="20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893618" y="1143001"/>
            <a:ext cx="4433455" cy="43364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482437" y="1842655"/>
            <a:ext cx="3325091" cy="324196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302327" y="3408218"/>
            <a:ext cx="3934691" cy="2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1302327" y="2729345"/>
            <a:ext cx="3906982" cy="1773382"/>
          </a:xfrm>
          <a:custGeom>
            <a:avLst/>
            <a:gdLst>
              <a:gd name="connsiteX0" fmla="*/ 0 w 3906982"/>
              <a:gd name="connsiteY0" fmla="*/ 1773382 h 1773382"/>
              <a:gd name="connsiteX1" fmla="*/ 332509 w 3906982"/>
              <a:gd name="connsiteY1" fmla="*/ 1565564 h 1773382"/>
              <a:gd name="connsiteX2" fmla="*/ 803564 w 3906982"/>
              <a:gd name="connsiteY2" fmla="*/ 1482437 h 1773382"/>
              <a:gd name="connsiteX3" fmla="*/ 1593273 w 3906982"/>
              <a:gd name="connsiteY3" fmla="*/ 1454728 h 1773382"/>
              <a:gd name="connsiteX4" fmla="*/ 2299855 w 3906982"/>
              <a:gd name="connsiteY4" fmla="*/ 1468582 h 1773382"/>
              <a:gd name="connsiteX5" fmla="*/ 2396837 w 3906982"/>
              <a:gd name="connsiteY5" fmla="*/ 1440873 h 1773382"/>
              <a:gd name="connsiteX6" fmla="*/ 2507673 w 3906982"/>
              <a:gd name="connsiteY6" fmla="*/ 1385455 h 1773382"/>
              <a:gd name="connsiteX7" fmla="*/ 2715491 w 3906982"/>
              <a:gd name="connsiteY7" fmla="*/ 1205346 h 1773382"/>
              <a:gd name="connsiteX8" fmla="*/ 3906982 w 3906982"/>
              <a:gd name="connsiteY8" fmla="*/ 0 h 17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6982" h="1773382">
                <a:moveTo>
                  <a:pt x="0" y="1773382"/>
                </a:moveTo>
                <a:cubicBezTo>
                  <a:pt x="99291" y="1693718"/>
                  <a:pt x="198582" y="1614055"/>
                  <a:pt x="332509" y="1565564"/>
                </a:cubicBezTo>
                <a:cubicBezTo>
                  <a:pt x="466436" y="1517073"/>
                  <a:pt x="593437" y="1500910"/>
                  <a:pt x="803564" y="1482437"/>
                </a:cubicBezTo>
                <a:cubicBezTo>
                  <a:pt x="1013691" y="1463964"/>
                  <a:pt x="1343891" y="1457037"/>
                  <a:pt x="1593273" y="1454728"/>
                </a:cubicBezTo>
                <a:cubicBezTo>
                  <a:pt x="1842655" y="1452419"/>
                  <a:pt x="2165928" y="1470891"/>
                  <a:pt x="2299855" y="1468582"/>
                </a:cubicBezTo>
                <a:cubicBezTo>
                  <a:pt x="2433782" y="1466273"/>
                  <a:pt x="2362201" y="1454727"/>
                  <a:pt x="2396837" y="1440873"/>
                </a:cubicBezTo>
                <a:cubicBezTo>
                  <a:pt x="2431473" y="1427019"/>
                  <a:pt x="2454564" y="1424709"/>
                  <a:pt x="2507673" y="1385455"/>
                </a:cubicBezTo>
                <a:cubicBezTo>
                  <a:pt x="2560782" y="1346201"/>
                  <a:pt x="2482273" y="1436255"/>
                  <a:pt x="2715491" y="1205346"/>
                </a:cubicBezTo>
                <a:cubicBezTo>
                  <a:pt x="2948709" y="974437"/>
                  <a:pt x="3427845" y="487218"/>
                  <a:pt x="3906982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458690" y="0"/>
            <a:ext cx="2784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Осмотическое равновесие между внутренней </a:t>
            </a:r>
          </a:p>
          <a:p>
            <a:r>
              <a:rPr lang="ru-RU" sz="2400" b="1" dirty="0" smtClean="0"/>
              <a:t>и внешней средами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7680" y="2186248"/>
            <a:ext cx="368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Строгий </a:t>
            </a:r>
            <a:r>
              <a:rPr lang="ru-RU" sz="2400" b="1" dirty="0" err="1" smtClean="0"/>
              <a:t>осмоконформер</a:t>
            </a:r>
            <a:endParaRPr lang="ru-RU" sz="24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350626" y="3183775"/>
            <a:ext cx="332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Строгий </a:t>
            </a:r>
            <a:r>
              <a:rPr lang="ru-RU" sz="2400" b="1" dirty="0" err="1" smtClean="0"/>
              <a:t>осморегулятор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34690" y="4143895"/>
            <a:ext cx="44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Ограниченный  </a:t>
            </a:r>
            <a:r>
              <a:rPr lang="ru-RU" sz="2400" b="1" dirty="0" err="1" smtClean="0"/>
              <a:t>осморегулятор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571186"/>
            <a:ext cx="9001156" cy="1286814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Транспортные системы действуют как буфер между внутренней и внешней средой. 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2286000" y="213360"/>
            <a:ext cx="4358640" cy="4983480"/>
          </a:xfrm>
          <a:prstGeom prst="donut">
            <a:avLst>
              <a:gd name="adj" fmla="val 41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97480" y="2286000"/>
            <a:ext cx="1097280" cy="762000"/>
            <a:chOff x="4373880" y="1584960"/>
            <a:chExt cx="1097280" cy="762000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4373880" y="1584960"/>
              <a:ext cx="1097280" cy="762000"/>
            </a:xfrm>
            <a:prstGeom prst="flowChartAlternateProcess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693920" y="1844040"/>
              <a:ext cx="304800" cy="24384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30880" y="1066800"/>
            <a:ext cx="1097280" cy="762000"/>
            <a:chOff x="4373880" y="1584960"/>
            <a:chExt cx="1097280" cy="762000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4373880" y="1584960"/>
              <a:ext cx="1097280" cy="762000"/>
            </a:xfrm>
            <a:prstGeom prst="flowChartAlternateProcess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693920" y="1844040"/>
              <a:ext cx="304800" cy="24384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30880" y="3627120"/>
            <a:ext cx="1097280" cy="762000"/>
            <a:chOff x="4373880" y="1584960"/>
            <a:chExt cx="1097280" cy="762000"/>
          </a:xfrm>
        </p:grpSpPr>
        <p:sp>
          <p:nvSpPr>
            <p:cNvPr id="13" name="Блок-схема: альтернативный процесс 12"/>
            <p:cNvSpPr/>
            <p:nvPr/>
          </p:nvSpPr>
          <p:spPr>
            <a:xfrm>
              <a:off x="4373880" y="1584960"/>
              <a:ext cx="1097280" cy="762000"/>
            </a:xfrm>
            <a:prstGeom prst="flowChartAlternateProcess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693920" y="1844040"/>
              <a:ext cx="304800" cy="24384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вал 16"/>
          <p:cNvSpPr/>
          <p:nvPr/>
        </p:nvSpPr>
        <p:spPr>
          <a:xfrm>
            <a:off x="5638800" y="1783080"/>
            <a:ext cx="1539240" cy="2057400"/>
          </a:xfrm>
          <a:prstGeom prst="ellipse">
            <a:avLst/>
          </a:prstGeom>
          <a:solidFill>
            <a:schemeClr val="bg1"/>
          </a:solidFill>
          <a:ln w="133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4069080" y="1356360"/>
            <a:ext cx="838200" cy="45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38600" y="1630680"/>
            <a:ext cx="838200" cy="15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5257800" y="2301240"/>
            <a:ext cx="807720" cy="2438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334000" y="3108960"/>
            <a:ext cx="88392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444240" y="2484120"/>
            <a:ext cx="838200" cy="45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57600" y="2880360"/>
            <a:ext cx="838200" cy="15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3992880" y="3840480"/>
            <a:ext cx="838200" cy="45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38600" y="4206240"/>
            <a:ext cx="838200" cy="15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6675120" y="2499360"/>
            <a:ext cx="899160" cy="1066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690360" y="3032760"/>
            <a:ext cx="88392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Выноска 2 36"/>
          <p:cNvSpPr/>
          <p:nvPr/>
        </p:nvSpPr>
        <p:spPr>
          <a:xfrm>
            <a:off x="0" y="1341120"/>
            <a:ext cx="2011680" cy="807720"/>
          </a:xfrm>
          <a:prstGeom prst="borderCallout2">
            <a:avLst>
              <a:gd name="adj1" fmla="val 33844"/>
              <a:gd name="adj2" fmla="val 106061"/>
              <a:gd name="adj3" fmla="val 54599"/>
              <a:gd name="adj4" fmla="val 130303"/>
              <a:gd name="adj5" fmla="val 169104"/>
              <a:gd name="adj6" fmla="val 1374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Внутриклеточная среда</a:t>
            </a:r>
            <a:endParaRPr lang="ru-RU" b="1" dirty="0"/>
          </a:p>
        </p:txBody>
      </p:sp>
      <p:sp>
        <p:nvSpPr>
          <p:cNvPr id="38" name="Выноска 2 37"/>
          <p:cNvSpPr/>
          <p:nvPr/>
        </p:nvSpPr>
        <p:spPr>
          <a:xfrm>
            <a:off x="0" y="2514600"/>
            <a:ext cx="2011680" cy="807720"/>
          </a:xfrm>
          <a:prstGeom prst="borderCallout2">
            <a:avLst>
              <a:gd name="adj1" fmla="val 33844"/>
              <a:gd name="adj2" fmla="val 106061"/>
              <a:gd name="adj3" fmla="val 101769"/>
              <a:gd name="adj4" fmla="val 136363"/>
              <a:gd name="adj5" fmla="val 146463"/>
              <a:gd name="adj6" fmla="val 1427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Внутренняя среда</a:t>
            </a:r>
            <a:endParaRPr lang="ru-RU" b="1" dirty="0"/>
          </a:p>
        </p:txBody>
      </p:sp>
      <p:sp>
        <p:nvSpPr>
          <p:cNvPr id="39" name="Выноска 2 38"/>
          <p:cNvSpPr/>
          <p:nvPr/>
        </p:nvSpPr>
        <p:spPr>
          <a:xfrm>
            <a:off x="198120" y="243840"/>
            <a:ext cx="2011680" cy="807720"/>
          </a:xfrm>
          <a:prstGeom prst="borderCallout2">
            <a:avLst>
              <a:gd name="adj1" fmla="val 33844"/>
              <a:gd name="adj2" fmla="val 106061"/>
              <a:gd name="adj3" fmla="val 33845"/>
              <a:gd name="adj4" fmla="val 124242"/>
              <a:gd name="adj5" fmla="val 72878"/>
              <a:gd name="adj6" fmla="val 1427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Наружные покровы тела</a:t>
            </a:r>
            <a:endParaRPr lang="ru-RU" b="1" dirty="0"/>
          </a:p>
        </p:txBody>
      </p:sp>
      <p:sp>
        <p:nvSpPr>
          <p:cNvPr id="40" name="Выноска 2 39"/>
          <p:cNvSpPr/>
          <p:nvPr/>
        </p:nvSpPr>
        <p:spPr>
          <a:xfrm>
            <a:off x="7132320" y="274320"/>
            <a:ext cx="2011680" cy="807720"/>
          </a:xfrm>
          <a:prstGeom prst="borderCallout2">
            <a:avLst>
              <a:gd name="adj1" fmla="val 45165"/>
              <a:gd name="adj2" fmla="val -12878"/>
              <a:gd name="adj3" fmla="val 94222"/>
              <a:gd name="adj4" fmla="val -24242"/>
              <a:gd name="adj5" fmla="val 246463"/>
              <a:gd name="adj6" fmla="val -29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Транспортные системы</a:t>
            </a:r>
            <a:endParaRPr lang="ru-RU" b="1" dirty="0"/>
          </a:p>
        </p:txBody>
      </p:sp>
      <p:sp>
        <p:nvSpPr>
          <p:cNvPr id="41" name="Выноска 2 40"/>
          <p:cNvSpPr/>
          <p:nvPr/>
        </p:nvSpPr>
        <p:spPr>
          <a:xfrm>
            <a:off x="6537960" y="4495800"/>
            <a:ext cx="2011680" cy="807720"/>
          </a:xfrm>
          <a:prstGeom prst="borderCallout2">
            <a:avLst>
              <a:gd name="adj1" fmla="val 33844"/>
              <a:gd name="adj2" fmla="val 106061"/>
              <a:gd name="adj3" fmla="val -60495"/>
              <a:gd name="adj4" fmla="val 112121"/>
              <a:gd name="adj5" fmla="val -251651"/>
              <a:gd name="adj6" fmla="val 866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Внешняя</a:t>
            </a:r>
          </a:p>
          <a:p>
            <a:pPr algn="ctr"/>
            <a:r>
              <a:rPr lang="ru-RU" b="1" dirty="0" smtClean="0"/>
              <a:t>среда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7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" y="4408370"/>
            <a:ext cx="8930640" cy="244962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 животных – строгих </a:t>
            </a:r>
            <a:r>
              <a:rPr lang="ru-RU" sz="2000" b="1" dirty="0" err="1" smtClean="0"/>
              <a:t>осморегуляторов</a:t>
            </a:r>
            <a:r>
              <a:rPr lang="ru-RU" sz="2000" b="1" dirty="0" smtClean="0"/>
              <a:t> – концентрация электролитов и объем воды внутри организма поддерживается относительно постоянной, несмотря на изменение данных показателей во внешней среде. </a:t>
            </a:r>
          </a:p>
          <a:p>
            <a:r>
              <a:rPr lang="ru-RU" sz="2000" b="1" dirty="0" smtClean="0"/>
              <a:t>Для этого необходимо, чтобы величина притока и оттока воды и солей была одинаковой на протяжении длительного времени. </a:t>
            </a:r>
          </a:p>
          <a:p>
            <a:r>
              <a:rPr lang="ru-RU" sz="2000" b="1" dirty="0" smtClean="0"/>
              <a:t>Такой осмотический гомеостаз поддерживается за счет метаболической энергии.</a:t>
            </a:r>
            <a:endParaRPr lang="ru-RU" sz="2000" b="1" dirty="0"/>
          </a:p>
        </p:txBody>
      </p:sp>
      <p:sp>
        <p:nvSpPr>
          <p:cNvPr id="4" name="Кольцо 3"/>
          <p:cNvSpPr/>
          <p:nvPr/>
        </p:nvSpPr>
        <p:spPr>
          <a:xfrm>
            <a:off x="2788920" y="670560"/>
            <a:ext cx="4511040" cy="3063240"/>
          </a:xfrm>
          <a:prstGeom prst="donut">
            <a:avLst>
              <a:gd name="adj" fmla="val 65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Животное </a:t>
            </a:r>
            <a:r>
              <a:rPr lang="ru-RU" sz="3600" b="1" dirty="0" err="1" smtClean="0">
                <a:solidFill>
                  <a:srgbClr val="00B050"/>
                </a:solidFill>
              </a:rPr>
              <a:t>осморегулятор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187332">
            <a:off x="4071578" y="225007"/>
            <a:ext cx="531083" cy="128801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770417">
            <a:off x="4002593" y="2895703"/>
            <a:ext cx="485492" cy="133893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581003">
            <a:off x="5394960" y="167640"/>
            <a:ext cx="533400" cy="117348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608935">
            <a:off x="5720564" y="2819347"/>
            <a:ext cx="506051" cy="127356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4678680" y="121920"/>
            <a:ext cx="609600" cy="457200"/>
          </a:xfrm>
          <a:prstGeom prst="math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Молния 9"/>
          <p:cNvSpPr/>
          <p:nvPr/>
        </p:nvSpPr>
        <p:spPr>
          <a:xfrm rot="19601988">
            <a:off x="1191421" y="1437934"/>
            <a:ext cx="2150652" cy="1478110"/>
          </a:xfrm>
          <a:prstGeom prst="lightningBol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4785360" y="3733800"/>
            <a:ext cx="685800" cy="472440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" y="762000"/>
            <a:ext cx="1981200" cy="830997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Поступление энергии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37960" y="106680"/>
            <a:ext cx="19812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Обмен воды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4160" y="3337560"/>
            <a:ext cx="19812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Обмен электролитов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02492"/>
            <a:ext cx="9144000" cy="255550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Облигатный обмен происходит в ответ на действие физических факторов, почти свободных от физиологического контроля со стороны организма животного. </a:t>
            </a:r>
          </a:p>
          <a:p>
            <a:r>
              <a:rPr lang="ru-RU" sz="2000" b="1" dirty="0" smtClean="0"/>
              <a:t>Регулируемый обмен, напротив, может изменяться за счет физиологических механизмов животного в порядке поддержания внутреннего гомеостаза. </a:t>
            </a:r>
          </a:p>
          <a:p>
            <a:r>
              <a:rPr lang="ru-RU" sz="2000" b="1" dirty="0" smtClean="0"/>
              <a:t>Вещества, поступающие в организм животного одним путем, могут уходить оттуда по другому пути.</a:t>
            </a:r>
            <a:endParaRPr lang="ru-RU" sz="2000" b="1" dirty="0"/>
          </a:p>
        </p:txBody>
      </p:sp>
      <p:sp>
        <p:nvSpPr>
          <p:cNvPr id="4" name="Кольцо 3"/>
          <p:cNvSpPr/>
          <p:nvPr/>
        </p:nvSpPr>
        <p:spPr>
          <a:xfrm>
            <a:off x="2423160" y="76200"/>
            <a:ext cx="4251960" cy="4175760"/>
          </a:xfrm>
          <a:prstGeom prst="donut">
            <a:avLst>
              <a:gd name="adj" fmla="val 807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Организм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685800" y="1082040"/>
            <a:ext cx="3840480" cy="214884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Облигатный обмен</a:t>
            </a:r>
            <a:endParaRPr lang="ru-RU" sz="3200" b="1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632960" y="1097280"/>
            <a:ext cx="3992880" cy="214884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Регулируемый обмен</a:t>
            </a:r>
            <a:endParaRPr lang="ru-RU" sz="3200" b="1" dirty="0"/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3855720" y="2423160"/>
            <a:ext cx="1737360" cy="105156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flipH="1" flipV="1">
            <a:off x="3550920" y="883920"/>
            <a:ext cx="1737360" cy="105156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Факторы, влияющие на облигатный осмотический обмен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75" y="1734953"/>
            <a:ext cx="8229600" cy="491610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Концентрационные градиенты между внеклеточными пространствами (</a:t>
            </a:r>
            <a:r>
              <a:rPr lang="ru-RU" b="1" dirty="0" err="1" smtClean="0">
                <a:solidFill>
                  <a:srgbClr val="C00000"/>
                </a:solidFill>
              </a:rPr>
              <a:t>компартментами</a:t>
            </a:r>
            <a:r>
              <a:rPr lang="ru-RU" b="1" dirty="0" smtClean="0">
                <a:solidFill>
                  <a:srgbClr val="C00000"/>
                </a:solidFill>
              </a:rPr>
              <a:t>) и окружающей средой,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Отношение  поверхность–объем,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Проницаемость внешних покровов тела,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Питание,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Температура, физическая нагрузка и дыхание,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Метаболические факторы.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1213</Words>
  <Application>Microsoft Office PowerPoint</Application>
  <PresentationFormat>Экран (4:3)</PresentationFormat>
  <Paragraphs>461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Водно-электролитный гомеостаз</vt:lpstr>
      <vt:lpstr>Клеточная мембрана избирательно проницаема для веществ  </vt:lpstr>
      <vt:lpstr>Слайд 3</vt:lpstr>
      <vt:lpstr>Слайд 4</vt:lpstr>
      <vt:lpstr>Слайд 5</vt:lpstr>
      <vt:lpstr>Слайд 6</vt:lpstr>
      <vt:lpstr>Слайд 7</vt:lpstr>
      <vt:lpstr>Слайд 8</vt:lpstr>
      <vt:lpstr>Факторы, влияющие на облигатный осмотический обмен</vt:lpstr>
      <vt:lpstr>Водный баланс</vt:lpstr>
      <vt:lpstr>Слайд 11</vt:lpstr>
      <vt:lpstr>Слайд 12</vt:lpstr>
      <vt:lpstr>Слайд 13</vt:lpstr>
      <vt:lpstr>Поступление 2 л чистой воды</vt:lpstr>
      <vt:lpstr>Поступление 2 л изотоничного раствора</vt:lpstr>
      <vt:lpstr>Поступление 1 л 5% раствора NaCl</vt:lpstr>
      <vt:lpstr>Осмотическое концентрирование</vt:lpstr>
      <vt:lpstr>Слайд 18</vt:lpstr>
      <vt:lpstr>Антидиуретический гормон</vt:lpstr>
      <vt:lpstr>Слайд 20</vt:lpstr>
      <vt:lpstr>Слайд 21</vt:lpstr>
      <vt:lpstr>Слайд 22</vt:lpstr>
      <vt:lpstr>Слайд 23</vt:lpstr>
      <vt:lpstr>Слайд 24</vt:lpstr>
      <vt:lpstr>Баланс натрия в организме</vt:lpstr>
      <vt:lpstr>Слайд 26</vt:lpstr>
      <vt:lpstr>Слайд 27</vt:lpstr>
      <vt:lpstr>Кислотно-основное состояние – </vt:lpstr>
      <vt:lpstr>КИСЛОТНО-ОСНОВНОЕ СОСТОЯНИЕ</vt:lpstr>
      <vt:lpstr>Слайд 30</vt:lpstr>
      <vt:lpstr>Слайд 31</vt:lpstr>
      <vt:lpstr>Метаболизм -  основной источник кислот в организме</vt:lpstr>
      <vt:lpstr>  Относительная ёмкость (%) буферов крови</vt:lpstr>
      <vt:lpstr>Гидрокарбонатная буферная система – буферная система открытого типа, которая тесно связана с функционированием дыхательной системы и почек</vt:lpstr>
      <vt:lpstr>Изменение внутриклеточного рН (pHi) сопровождается определенными сдвигами физиологических и биохимических реакций живых клеток</vt:lpstr>
      <vt:lpstr>Механизмы регуляции внутриклеточного рН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Customer</cp:lastModifiedBy>
  <cp:revision>112</cp:revision>
  <dcterms:created xsi:type="dcterms:W3CDTF">2007-11-28T04:43:56Z</dcterms:created>
  <dcterms:modified xsi:type="dcterms:W3CDTF">2009-11-30T07:03:19Z</dcterms:modified>
</cp:coreProperties>
</file>