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4" r:id="rId3"/>
    <p:sldId id="335" r:id="rId4"/>
    <p:sldId id="336" r:id="rId5"/>
    <p:sldId id="266" r:id="rId6"/>
    <p:sldId id="337" r:id="rId7"/>
    <p:sldId id="267" r:id="rId8"/>
    <p:sldId id="258" r:id="rId9"/>
    <p:sldId id="342" r:id="rId10"/>
    <p:sldId id="325" r:id="rId11"/>
    <p:sldId id="343" r:id="rId12"/>
    <p:sldId id="344" r:id="rId13"/>
    <p:sldId id="286" r:id="rId14"/>
    <p:sldId id="318" r:id="rId15"/>
    <p:sldId id="340" r:id="rId16"/>
    <p:sldId id="319" r:id="rId17"/>
    <p:sldId id="321" r:id="rId18"/>
    <p:sldId id="322" r:id="rId19"/>
    <p:sldId id="327" r:id="rId20"/>
    <p:sldId id="328" r:id="rId21"/>
    <p:sldId id="281" r:id="rId22"/>
    <p:sldId id="314" r:id="rId23"/>
    <p:sldId id="315" r:id="rId24"/>
    <p:sldId id="316" r:id="rId25"/>
    <p:sldId id="317" r:id="rId26"/>
    <p:sldId id="282" r:id="rId27"/>
    <p:sldId id="345" r:id="rId28"/>
    <p:sldId id="346" r:id="rId29"/>
    <p:sldId id="329" r:id="rId30"/>
    <p:sldId id="330" r:id="rId31"/>
    <p:sldId id="331" r:id="rId32"/>
    <p:sldId id="298" r:id="rId33"/>
    <p:sldId id="299" r:id="rId34"/>
    <p:sldId id="300" r:id="rId35"/>
    <p:sldId id="301" r:id="rId36"/>
    <p:sldId id="274" r:id="rId37"/>
    <p:sldId id="313" r:id="rId38"/>
    <p:sldId id="348" r:id="rId39"/>
    <p:sldId id="347" r:id="rId40"/>
    <p:sldId id="341" r:id="rId41"/>
    <p:sldId id="263" r:id="rId42"/>
    <p:sldId id="264" r:id="rId43"/>
    <p:sldId id="265" r:id="rId44"/>
    <p:sldId id="33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60858" autoAdjust="0"/>
  </p:normalViewPr>
  <p:slideViewPr>
    <p:cSldViewPr snapToGrid="0">
      <p:cViewPr varScale="1">
        <p:scale>
          <a:sx n="62" d="100"/>
          <a:sy n="62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9C0C3-2457-4D61-B6F9-8FCB5B4C273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1171-BAFB-4C61-84CA-156571E4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7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данные и эпидемиологический анамнез - заболевание возникло в течение 14 дней после прибытия из стран, в которых зарегистрированы случаи новой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либо контакт с ранее установленным больным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Действия по разработанным алгоритмам 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должен использовать средства индивидуальной защиты (шапочка, противочумный (хирургический) халат, респиратор типа NIOSH-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 95, EU FFP2 или аналогичные), предварительно обработав руки и открытые части тела дезинфицирующими средствами.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рабочей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смены или медицинской эвакуации пациента медицинский работник снимает средства индивидуальной защиты, помещает их в бачок с дезинфицирующим раствором, обрабатывает дезинфицирующим раствором обувь и руки, полностью переодевается в запасной комплект одежды. Открытые части тела обрабатываются кожным антисептиком. Рот и горло прополаскивают 70% этиловым спиртом, в нос и в глаза закапывают 2% раствор борной кислоты.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8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лицами, контактными с пациентом, устанавливает медицинское наблюдение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76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32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к организации дезинфекции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67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Профилактическая дезинфекция проводится персоналом  медицинской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7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– предупреждение формирования фактора передачи возбудителя</a:t>
            </a:r>
          </a:p>
          <a:p>
            <a:endParaRPr lang="ru-RU" dirty="0" smtClean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сотрудники специализированных организаций, либо персонал отделения медицинской организации под их контролем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прекращаются через 5 дней после ликвидации угрозы заноса возбудителя.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профилактических и заключительной дезинфекции используются специализированные укладка комплекта предназначенного для работы в очаге инфекции вызывающие чрезвычайные ситуации в области общественного здоровья и санитарно-эпидемиологического благополучия более известная как укладка для работы в очаге особо опасные инфекции.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Укладка должна содержать предметы в соответствии перечня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обработки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Столовую посуду, белье больного и предметы ухода обрабатывают способом погружения в растворы дезинфицирующих средств.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Постельные принадлежности после выписки, смерти или перемещения пациента сдаются в дезинфекционную камеру.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воздуха: - в присутствии людей с использованием оборудования на основе ультрафиолетового излучения, различных видов фильтров - в отсутствии людей с использованием открытых ультрафиолетовых облучателей, аэрозолей, дезинфицирующих средств.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обработке поверхностей в помещениях применяют способы протирания и орошения.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4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подразумевается под тесным контактом?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оказание мед. помощи больному с 2019-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работа с медработниками, инфицированными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посещение пациентов или нахождение в близком окружении с ними,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совместная работа в близком окружении, нахождение в одной комнате,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совместные поездки на любом виде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проживание в том же доме, где и пациент с 2019-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7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7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8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3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9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7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Практическая готовность медицинской организации обеспечивается наличием: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перечня инфекционных (паразитарных) болезней, требующих проведения мероприятий по санитарной охране территории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SARS-CoV-2 входит в этот перечень); нормативных правовых актов по профилактике Болезней;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порядка информации и схемы оповещения по подчиненности, а также схем сбора клинико-эпидемиологических данных, расстановки санитарных постов и опроса контактных;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оперативного плана по организации первичных противоэпидемических мероприятий;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функциональных обязанностей руководителя медицинской организации (заместителя), заведующего отделением, врача-ординатора,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главной медсестры, старшей медсестры отделения и других работников отделения (сестра-хозяйка, буфетчица и др.);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месячного запаса дезинфицирующих средств, разрешенных к применению на территории РФ;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устройств (оборудования) для распыления дезинфицирующих средств и порядка их эксплуатации и применения.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неснижаемого запаса солевых растворов;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укладки для забора биологического материала от Больного и доставки в лаборатории;  правил забора биологического материала; ‒ укладки со средствами личной экстренной профилактики медицинских работников;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достаточного количества средств индивидуальной защиты, маркированных емкостей для сбора и обеззараживания выделений от больного, для медицинских отходов и для приготовления дезинфицирующих растворов для проведения текущей дезинфекции;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‒ неснижаемого запаса средств индивидуальной защиты персонала (противочумные костюмы или другие регламентированные средства индивидуальной защиты)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26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29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12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Ресурсный центр </a:t>
            </a:r>
            <a:r>
              <a:rPr lang="en-US" dirty="0" smtClean="0"/>
              <a:t>Lancet 2019-nCoV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Calibri" pitchFamily="34" charset="0"/>
              </a:rPr>
              <a:t>Новый информационный центр </a:t>
            </a:r>
            <a:r>
              <a:rPr lang="ru-RU" altLang="ru-RU" sz="1200" dirty="0" err="1" smtClean="0">
                <a:solidFill>
                  <a:srgbClr val="0070C0"/>
                </a:solidFill>
                <a:latin typeface="Calibri" pitchFamily="34" charset="0"/>
              </a:rPr>
              <a:t>Коронавируса</a:t>
            </a:r>
            <a:r>
              <a:rPr lang="ru-RU" altLang="ru-RU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altLang="ru-RU" sz="1200" dirty="0" err="1" smtClean="0">
                <a:solidFill>
                  <a:srgbClr val="0070C0"/>
                </a:solidFill>
                <a:latin typeface="Calibri" pitchFamily="34" charset="0"/>
              </a:rPr>
              <a:t>Элсевье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81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1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Противоэпидемический режим МО -  комплекс мероприятий, направленных на предупреждение заноса инфекционного агента, предупреждение циркуляции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этиологически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значимой микрофлоры в подразделениях МО и профилактику формирования источника инфекции среди медицинского персонала.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7A400-CACF-4A3C-89D9-7D15DD2A29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1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9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1171-BAFB-4C61-84CA-156571E493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3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1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6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9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4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4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643F-6814-41F8-AEE5-676A55827D4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CB44-52EE-4616-B7F4-842233063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emergencies/diseases/novel-coronavirus-2019" TargetMode="External"/><Relationship Id="rId2" Type="http://schemas.openxmlformats.org/officeDocument/2006/relationships/hyperlink" Target="https://www.who.int/emergencies/diseases/novel-coronavirus-201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www.ecdc.europa.eu/en/novel-coronavirus-china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coronaviru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56.rospotrebnadzor.ru/koronavirusnaya-infekciya-2020/" TargetMode="External"/><Relationship Id="rId4" Type="http://schemas.openxmlformats.org/officeDocument/2006/relationships/hyperlink" Target="https://www.elsevier.com/connect/coronavirus-information-center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8970"/>
            <a:ext cx="9144000" cy="38745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противоэпидемические мероприятия при подозрении на новую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1032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эпидемиологии и инфекционных болезней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М.И. Самойлов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 2020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5326" y="240632"/>
            <a:ext cx="11686674" cy="661736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пациента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подозрением или подтверждённым COVID-19 необходимо госпитализировать в инфекционный стационар, доставка осуществляется специализированным транспортом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и водитель, контактирующие с больными COVID-19 (при подозрении на инфекцию) должны быть обеспечены средствами индивидуальной защиты: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предметы, использованные при транспортировании, обеззараживаются на территории мед. организации на специально оборудованной площадке со стоком и ямой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58" y="574352"/>
            <a:ext cx="4498974" cy="628364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пациента, подозрительного на заболевание, вызванное SARS-CoV-2, осуществляется в медицинские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территорий, где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выявлен больной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russian.news.cn/2020-02/14/138783351_1581661202714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08" y="356461"/>
            <a:ext cx="7049146" cy="60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68" y="325464"/>
            <a:ext cx="4912963" cy="635430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работе в инфекционных стационарах, изоляторах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очагах заболеваний, вызванных микроорганизмами I - II групп патогенности, указаны в СП 1.3.3118-13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микроорганизмами I - II групп патогенности (опасности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269" y="464949"/>
            <a:ext cx="6477240" cy="59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213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Противоэпидемический режим  складывается из: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4806" y="1885762"/>
            <a:ext cx="10758408" cy="497223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инфекционных больных в подразделениях  МО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качества и эффективности выполнения мероприятий по дезинфекции и стерилизации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Разделения чистых и грязных потоков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Эпидемической настороженности мед. персонала в отношении пациентов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требований по обеспечению личной гигиены персонала и пациентов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4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выявления пациента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клиническими проявлениями острого респираторного вирусного заболевания с характерными для новой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симптомами,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проводит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противоэпидемические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отношении источника 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8790"/>
            <a:ext cx="4617203" cy="47119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боксированные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помещения/палаты инфекционного стационара;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этиотропной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40" y="1750851"/>
            <a:ext cx="5096682" cy="50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1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помещения, в котором выявлен пациент, с использованием имеющихся средств связи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извещается непосредственный руководитель и руководитель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о выявленном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пациенте, одновременно запрашивается укладка для работы в очаге инфекции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вызывающие чрезвычайные ситуации в области общественного здоровья и санитарно-эпидемиологического благополучия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известная как укладка для работы в очаге особо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инфекции)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411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медицинской организации,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биологического материала (мазок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ротоглотки) у всех медицинских работников и лиц, находившихся с ним в контакте, и направляет их для проведения соответствующего лабораторного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41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обеззараживания воздуха применяется  бактерицидный облучатель или другое устройство, поверхности  помещения обеззараживаются химическими средствами, медицинский инвентарь – средствами химической и физической дезинфекции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дезинфекции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в соответствии с инструкцией 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7" y="365125"/>
            <a:ext cx="11526253" cy="6492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подтверждения диагноза новой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COVID-19 в стационаре необходимо выявить лиц, имевших контакт с пациентом, среди: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находившихся в данном учреждении;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переведенных или направленных (на консультацию, стационарное лечение) в другие медицинские организации, и выписанных;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(диагностические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смотровые кабинеты);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медицинской организации, а также посетителей покинувших медицинскую организацию к моменту выявления пациента;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по месту жительства пациента, работы, учебы.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234" y="2042601"/>
            <a:ext cx="47566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действий, направленных на предупреждение распространения инфекционного заболевания и ликвидацию эпидемического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ekaraganda.kz/foto/3d791aa681c924f15eb5e65945cce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88" y="1389993"/>
            <a:ext cx="6043747" cy="45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380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отходы, в том числе биологические выделения пациентов (мокрота, моча, кал и др.), утилизируются в соответствии с санитарно-эпидемиологическими требованиями к обращению с медицинскими отходами и относятся к отходам класса В</a:t>
            </a:r>
          </a:p>
        </p:txBody>
      </p:sp>
    </p:spTree>
    <p:extLst>
      <p:ext uri="{BB962C8B-B14F-4D97-AF65-F5344CB8AC3E}">
        <p14:creationId xmlns:p14="http://schemas.microsoft.com/office/powerpoint/2010/main" val="12394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E8EE23-EC3E-460E-A110-6ED2D1A1C0AA}"/>
              </a:ext>
            </a:extLst>
          </p:cNvPr>
          <p:cNvSpPr txBox="1">
            <a:spLocks/>
          </p:cNvSpPr>
          <p:nvPr/>
        </p:nvSpPr>
        <p:spPr>
          <a:xfrm>
            <a:off x="625546" y="1552519"/>
            <a:ext cx="11088933" cy="4476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личной гигиены (мыть рук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одноразовых медицинских масок, которые должны сменяться каждые 2 часа;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спецодежды для медработников;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дезинфекционных мероприятий;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медицинских отходов по классу В;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больных специальным транспортом.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10363200" cy="9603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механизм передачи возбудителя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8456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06139" cy="58912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дезинфекционных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плановая, внеплановая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чаговая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ralaps.ucoz.net/News/08062017/DSC02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21" y="365125"/>
            <a:ext cx="5304814" cy="63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784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профилактической дезинфекции (поверхности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обеззараживание, как правило, совмещено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уборкой помещения,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мединструментарий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сразу после использования)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03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текущей дезинфекции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все поверхности в помещениях,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предметы обстановки,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дверные ручки,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подоконники,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спинки кровати,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прикроватные тумбочки,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посуда больного и посуда, в которой пища поступила в отделение, остатки пищи,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выделения больного,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транспорт и другие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8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477233"/>
            <a:ext cx="4648200" cy="625224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заключительной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средства, разрешенные к применению в отношении вирусных инфекций (например, на основе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хлорактивных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кислородактивных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соединений)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798" y="991891"/>
            <a:ext cx="6231838" cy="52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5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1"/>
            <a:ext cx="10363200" cy="13681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восприимчивый контингент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724CD17-4C23-4DDB-83E8-C5E4A832C580}"/>
              </a:ext>
            </a:extLst>
          </p:cNvPr>
          <p:cNvSpPr txBox="1">
            <a:spLocks/>
          </p:cNvSpPr>
          <p:nvPr/>
        </p:nvSpPr>
        <p:spPr>
          <a:xfrm>
            <a:off x="134211" y="1484785"/>
            <a:ext cx="12057789" cy="4641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Элиминационная терапия, представляющая собой орошение слизистой оболочки полости носа изотоническим раствором хлорида натрия,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рекомендована для неспецифической профилактики.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средств для местного применения, обладающих барьерными функциями. 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обращение в лечебные учреждения за медицинской помощью в случае появления симптомов острой респираторной инфекции является одним из ключевых факторов профилактики осложнений.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1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9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Изоляционные мероприятия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62370"/>
            <a:ext cx="5277979" cy="5532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Обсервация – непосредственный контакт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по месту жительства – нахождение на территории риска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– 14 дней с момента выявления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 учета – отрицательный результат лабораторной диагностики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79" y="1639368"/>
            <a:ext cx="6900850" cy="43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3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подразумевается под тесным контактом?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69383"/>
            <a:ext cx="10987007" cy="5470902"/>
          </a:xfrm>
        </p:spPr>
        <p:txBody>
          <a:bodyPr>
            <a:normAutofit lnSpcReduction="1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оказание мед. помощи больному с 2019-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медработниками, инфицированными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или нахождение в близком окружении с ними,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близком окружении, нахождение в одной комнате,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на любом виде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транспорта,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же доме, где и пациент с 2019-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918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10C6F6-628D-4724-999E-ABC42DA5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95" y="0"/>
            <a:ext cx="10363200" cy="11046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профилактике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заражений медработников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14D388F-DEA7-46A3-9187-0BE6FEC1FF92}"/>
              </a:ext>
            </a:extLst>
          </p:cNvPr>
          <p:cNvSpPr txBox="1">
            <a:spLocks/>
          </p:cNvSpPr>
          <p:nvPr/>
        </p:nvSpPr>
        <p:spPr>
          <a:xfrm>
            <a:off x="568272" y="1074079"/>
            <a:ext cx="11623728" cy="5783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персонал, оказывающий помощь пациентам с COVID-19 и при подозрении на данное заболевание должен быть обеспечен средствами индивидуальной защиты: шапочки, противочумные (хирургические) халаты, защитные очки или экран, респираторы (класса FFP2 или выше); </a:t>
            </a:r>
          </a:p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не должен прикасаться к глазам, носу, рту, руками, в том числе в перчатках;</a:t>
            </a:r>
          </a:p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медицинских работников в функции которых входит сбор и удаление медицинских отходов класса В, необходима защита органов дыхания с помощью респиратора.</a:t>
            </a:r>
          </a:p>
          <a:p>
            <a:pPr marL="285750" indent="-2857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проводить ежедневные осмотры медицинских работников с проведением термометрии 2 раза в день на протяжении всего периода ухода за пациентами с SARS-CoV-19 и в течение 14 дней после последнего контакта с больным.</a:t>
            </a:r>
          </a:p>
        </p:txBody>
      </p:sp>
    </p:spTree>
    <p:extLst>
      <p:ext uri="{BB962C8B-B14F-4D97-AF65-F5344CB8AC3E}">
        <p14:creationId xmlns:p14="http://schemas.microsoft.com/office/powerpoint/2010/main" val="146479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профилактики в противоэпидемической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433" y="2146542"/>
            <a:ext cx="59358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предупреждению распространения инфекционных болезней базируются на профилактике, как системы предупреждения возникновения новых случаев (первичная профилактика)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85" y="1918615"/>
            <a:ext cx="52074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FAB71E-1B1C-44A3-B1AB-B1AC74BEC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454" y="712922"/>
            <a:ext cx="11484243" cy="598234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Гигиеническую обработку рук с использованием спиртосодержащих кожных антисептиков следует проводить после каждого контакта с кожными покровами больного (потенциального больного), его слизистыми оболочками, выделениями, повязками и предметами ухода, а также объектами, находящимися в непосредственной близости от больного.  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биологического материала, содержащего возбудитель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SARS-CoV-19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слизистые оболочки или кожные покровы: </a:t>
            </a:r>
          </a:p>
          <a:p>
            <a:pPr marL="533400" indent="-285750">
              <a:buFont typeface="Arial" panose="020B0604020202020204" pitchFamily="34" charset="0"/>
              <a:buChar char="−"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обрабатывают спиртсодержащим кожным антисептиком или спиртом, если лицо не было защищено, то его протирают тампоном, смоченным 70%-м этиловым спиртом; </a:t>
            </a:r>
          </a:p>
          <a:p>
            <a:pPr marL="533400" indent="-285750">
              <a:buFont typeface="Arial" panose="020B0604020202020204" pitchFamily="34" charset="0"/>
              <a:buChar char="−"/>
            </a:pP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оболочки рта и горла прополаскивают 70%-м этиловым спиртом, в глаза и нос закапывают 2%-й раствор борной кислоты.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10C6F6-628D-4724-999E-ABC42DA54F40}"/>
              </a:ext>
            </a:extLst>
          </p:cNvPr>
          <p:cNvSpPr txBox="1">
            <a:spLocks/>
          </p:cNvSpPr>
          <p:nvPr/>
        </p:nvSpPr>
        <p:spPr>
          <a:xfrm>
            <a:off x="914400" y="116632"/>
            <a:ext cx="10363200" cy="59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(продолжение)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675" y="0"/>
            <a:ext cx="10515600" cy="1859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противоэпидемического режима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318647" y="1999281"/>
            <a:ext cx="4725692" cy="4370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путем 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производственного контроля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308" b="9353"/>
          <a:stretch/>
        </p:blipFill>
        <p:spPr>
          <a:xfrm>
            <a:off x="6695268" y="1999281"/>
            <a:ext cx="4891007" cy="39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9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39" y="0"/>
            <a:ext cx="11081289" cy="9807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Оперативный план оказания медицинской помощи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стационарных условиях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992029"/>
              </p:ext>
            </p:extLst>
          </p:nvPr>
        </p:nvGraphicFramePr>
        <p:xfrm>
          <a:off x="271220" y="980728"/>
          <a:ext cx="11654726" cy="564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9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73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Врачу, среднему медицинскому работнику надеть медицинскую маску, халат одноразовый, шапочку, перчатки, бахилы, предложить пациенту надеть медицинскую маску.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 выявивший пациента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0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Включить бактерицидный облучатель или другое устройство для обеззараживания воздуха и (или) поверхностей для дезинфекции воздушной среды помещения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 средний медицинский работник, выявивший пациента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52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Информировать о выявлении пациента в соответствии с утвержденной руководителем медицинской организации схемой оповещения.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 медицинский работник, выявивший пациента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кратчайшие сроки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40687"/>
              </p:ext>
            </p:extLst>
          </p:nvPr>
        </p:nvGraphicFramePr>
        <p:xfrm>
          <a:off x="402956" y="116632"/>
          <a:ext cx="11360257" cy="662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8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Уточнить клинико-эпидемиологические данные: - конкретное место пребывания (страна, провинция, город); - сроки пребывания; - дату прибытия; - дату начала заболевания; - клинические симптомы; - обязательна отметка в медицинской документации о факте пребывания за пределами территории Российской Федерации.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выявивший пациента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Оказать пациенту медицинскую помощь.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Врач, выявивший пациента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необходимости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Прекратить сообщения между кабинетами и этажами медицинской организации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Главная м/с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1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Выставить посты у кабинета, в котором выявлен пациент, у входа в медицинскую организацию и на этажах здания. Организовать передаточный пункт на этаже, на котором выявлен пациент, для передачи необходимого имущества, лекарственных препаратов и медицинских изделий.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Немедленно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Запретить вынос вещей из кабинета. Запретить передачу историй болезни в стационар до проведения заключительной дезинфекции.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больного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805893"/>
              </p:ext>
            </p:extLst>
          </p:nvPr>
        </p:nvGraphicFramePr>
        <p:xfrm>
          <a:off x="402956" y="184110"/>
          <a:ext cx="11484245" cy="653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9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Запретить вынос вещей из кабинета. Запретить передачу историй болезни в стационар до проведения заключительной дезинфекции.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больного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Обеспечить госпитализацию пациента в инфекционное отделение медицинской организации, вызвав специализированную выездную бригаду скорой медицинской помощи. Обеспечить вручение пациенту постановления о применении в отношении него ограничительных мер.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4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Составить списки контактных лиц, отдельно пациентов, отдельно работников медицинской организации, с указанием: - фамилии, имени, отчества, - места жительства, работы (учебы), - степень контакта с пациентом (где, когда), - номера телефонов, - даты, времени в формате (час, минута), - подписи лица, составившего список.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Врач-эпидемиолог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771682"/>
              </p:ext>
            </p:extLst>
          </p:nvPr>
        </p:nvGraphicFramePr>
        <p:xfrm>
          <a:off x="201478" y="1253492"/>
          <a:ext cx="11809708" cy="405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7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Вызвать сотрудников центра дезинфекции для проведения заключительной дезинфекции помещений.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врач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Врач-эпидемиолог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выявлении пациента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7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Обеспечить проведение экстренной профилактики медицинских работников, контактировавших с пациентом.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главного врача по лечебной работе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м/с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Врач-эпидемиолог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показаниям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0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время карантина проводить ежедневный осмотр и опрос контактных среди медицинских работников. Сведения регулярно предоставлять в территориальное управление РПН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медицинская сестра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Врач-эпидемиолог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14 дней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AB807E-8C08-43E1-B0D4-591320B8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20" y="-92990"/>
            <a:ext cx="9517947" cy="8384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5B7F6BA-A12E-45F4-9287-515042441E58}"/>
              </a:ext>
            </a:extLst>
          </p:cNvPr>
          <p:cNvSpPr txBox="1">
            <a:spLocks/>
          </p:cNvSpPr>
          <p:nvPr/>
        </p:nvSpPr>
        <p:spPr>
          <a:xfrm>
            <a:off x="185980" y="658381"/>
            <a:ext cx="12150671" cy="4641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профилактика: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средства специфической профилактики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разработаны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профилактика представляет собой мероприятия, направленные на предотвращение распространения инфекции, и проводится в отношении: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инфекции (больной человек),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передачи возбудителя инфекции,</a:t>
            </a:r>
          </a:p>
          <a:p>
            <a:pPr marL="285750" indent="-28575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восприимчивого контингента (защита лиц, находящихся и/или находившихся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тесным контакте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больным человеком).</a:t>
            </a:r>
          </a:p>
        </p:txBody>
      </p:sp>
    </p:spTree>
    <p:extLst>
      <p:ext uri="{BB962C8B-B14F-4D97-AF65-F5344CB8AC3E}">
        <p14:creationId xmlns:p14="http://schemas.microsoft.com/office/powerpoint/2010/main" val="3481283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613610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готовностью медицинской организации к работе в условиях выявления больного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подразумевается способность к оперативному проведению первичных противоэпидемических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медицинских организаций по предупреждению заноса и распространения инфекционных болезней, представляющих угрозу возникновения ЧС санитарно-эпидемиологического характера. Учебное пособие для врачей. Москва, 2017. Сер. Библиотека Всероссийской службы медицины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02" y="20876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готовность медицинской организации обеспечивается наличием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80" y="1208868"/>
            <a:ext cx="11887199" cy="59203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(паразитарных) болезней, требующих проведения мероприятий по санитарной охране территории (</a:t>
            </a:r>
            <a:r>
              <a:rPr lang="ru-RU" sz="9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SARS-CoV-2 входит в этот перечень); </a:t>
            </a:r>
            <a:endParaRPr lang="ru-RU" sz="9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актов по профилактике 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болезни; </a:t>
            </a:r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схемы оповещения по подчиненности, а также схем сбора клинико-эпидемиологических данных, расстановки санитарных постов и опроса контактных;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оперативного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организации первичных противоэпидемических мероприятий;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руководителя медицинской организации (заместителя), заведующего отделением, 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врача-ординатора, главной </a:t>
            </a: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медсестры, старшей медсестры отделения и других работников 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отделения; </a:t>
            </a:r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ru-RU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94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49" y="216976"/>
            <a:ext cx="11484243" cy="68812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дезинфицирующих средств, разрешенных к применению на территории РФ;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(оборудования) для распыления дезинфицирующих средств и порядка их эксплуатации и применения.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неснижаемого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солевых растворов;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забора биологического материала от Больного и доставки в лаборатории;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забора биологического материала;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личной экстренной профилактики медицинских работников;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средств индивидуальной защиты, маркированных емкостей для сбора и обеззараживания выделений от больного, для медицинских отходов и для приготовления дезинфицирующих растворов для проведения текущей дезинфекции;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неснижаемого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средств индивидуальной защиты персонала (противочумные костюмы или другие регламентированные средства индивидуальной защиты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30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858" y="1825625"/>
            <a:ext cx="9732935" cy="464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случаи выявления больного инфекционным заболеванием либо с подозрением на него, должны провести мероприятия по ограничению распространения инфекционного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и социального развития России от 31 января 2012 года N 69н «Об утверждении Порядка оказания медицинской помощи взрослым больным при инфекционных заболеваниях»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810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Инфекционная безопасность медицинского персонала оказывающего помощь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 новой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35970"/>
            <a:ext cx="10515600" cy="2327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пакета документов по работе в очагах 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вызывающих чрезвычайное ситуацию в области общественного здоровья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санитарно-эпидемического благополучия (ООИ)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27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691" y="150199"/>
            <a:ext cx="6254485" cy="370055"/>
          </a:xfrm>
        </p:spPr>
        <p:txBody>
          <a:bodyPr>
            <a:normAutofit fontScale="90000"/>
          </a:bodyPr>
          <a:lstStyle/>
          <a:p>
            <a:pPr lvl="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altLang="ru-RU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Нормативные </a:t>
            </a:r>
            <a:r>
              <a:rPr lang="ru-RU" altLang="ru-RU" sz="3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документы</a:t>
            </a:r>
            <a: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altLang="ru-RU" sz="3200" b="1" dirty="0">
                <a:solidFill>
                  <a:srgbClr val="A50021"/>
                </a:solidFill>
                <a:latin typeface="Calibri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775" y="900297"/>
            <a:ext cx="113654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17 марта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№ 171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(COVID-19)»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 от 19 марта 2020 г. № 198н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COVID-19»</a:t>
            </a: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«Профилактика, диагностика и лечение новой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(2019-nCoV)»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3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(03.03.2020)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02/770-2020-32 от 23.01.2020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инструкции по проведению дезинфекционных мероприятий для профилактики заболеваний, вызываемых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02/706-2020-27 от 21.01.2020 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«Временными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по лабораторной диагностике новой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вызванной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2019-nCoV».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1"/>
          <p:cNvSpPr>
            <a:spLocks noChangeShapeType="1"/>
          </p:cNvSpPr>
          <p:nvPr/>
        </p:nvSpPr>
        <p:spPr bwMode="auto">
          <a:xfrm>
            <a:off x="406400" y="609600"/>
            <a:ext cx="11379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33">
              <a:solidFill>
                <a:srgbClr val="000000"/>
              </a:solidFill>
            </a:endParaRPr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0" y="1412939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информация и рекомендации</a:t>
            </a: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333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0" name="AutoShape 12" descr="data:image/png;base64,iVBORw0KGgoAAAANSUhEUgAAARIAAACtCAMAAABLAgAFAAAAaVBMVEX///8AAAD8/Py/v79AQEB/f3+9vb0EBATBwcGAgIARERHu7u58fHxCQkLg4ODPz88xMTFRUVGfn5/z8/Otra0hISFeXl6Ojo5xcXE8PDwzMzOcnJwjIyNMTEwdHR2jo6NWVlaKiopnZ2d1LJRYAAAH7ElEQVR4nO2Zi3KrOAyGsSFgLoE09zZtsmff/yHXku8GkrM73Z3pzv+locHYRpZlSYaiAAAAAAAAAAAAAAAAAAAAAAAAAAAAAAAAAAAAAAAAAAAAAAAAAAAAAAAAAAAAAACA/w/SfKU58Kk+jL/RyhySH//s9nmHMr0i8wbS15ZRS/tfFrP6ubj+ZGWUl3azob+hHfThFx//2FV0adowKlQ+DFR3qFnSw0a3aXUBHzatPsk7n6jCsJmWb607OeqrbRsGJWlED93vcAn64VFehs3m6IdG3/HytmuEZrc1V/SXpeCh0H1JtJEv/GJJh6E1X7q8OVfVolA19Ska/RHcvaVkMSoq6/pIvW9UrTsYSb9CG9PBLu+9P1H5Z7+mkmLkhns/y6bVjgrPibFIpfsfbQmVPXZ039P7dse3703NNhoDydZ0PZVPjZMxQRVzZPHH23BUda3UL6pflqVS+qQ2U3GkdptY2ol6vnJTWfDlS0mt61Jdznpoef8XEuW2qpGiYEG38ZLxI7jQ4KVbDPJTfHkNyanSNe773pxc7+LB60v2JNK51sPQf/Xj2p25zfmrPaqyVuXFiEy/tdgr0+Tmp6TKZqh+PY6kgDoZI5uQFd2eeKGnw6z7kmZm5dbmDmyeU+wB9C+2AKdhu1oq0foKx043G/xFbR1f9trOTGJhV1xv1k3vzLAM8q+5wODdlFWJE4GPNFkqaWqHKHnRU5M6NfqM2mlthavYdTSvkYenQ8Uq6Sbv+zXvxl7psycpHsaI7GGyvmirJd4Y6ePGLnaUYRafIVMr8UqShR1z3J6U5OxGNubyE8oXKunE/kpd9rLwOiGLaNhOutEbLFuJDT4TabENcceP2bq/IR9csPySjLJcikwLBCvxOjEqScxekpmrwq5yvhxNyEqv6yrZa+c98vIOE0lshWJH/tEHG694qDQSra7mVHglRqo09tXK1dFGU/Q6cyhzlRBGJXJWEp08MYHiiZWwtevBnTmKiVO6+iqheraTbSiurI8obqSsR7E4z3bh2JN5hVdWO6+cF7LnSPoV8VpJNbak9iciSI5fE4dXIY7JzFb6Hn3H0cOPi1TCNvFJS2rFLo2VhGwvNr0X8qwInxfSMi8TZfu14k7qpxb4XISz2JnwKsR7InlF/opdho6uroytRDtSTlqWZ0DqJcduxpwk3uY35FkSPi/MfYlcshJ/bUHIpyJoO9hTm5vwaZhFLxyb9zTi6Ms2vN42VPpYC3NkJUPwublX+R4ree1LjH1O+4W8/enCuWnnylkDmcOfsUq3lD4Xcm9CsbngfMmXj6NLC4d8iYs4cjyqbKq+x5fMaCIrsUmyqbaQt6+LoOX81HrgcV1plxC33pqopleWyckJu3Bo0Dpouz7yXrfRHkPwxiTR3fdYyVwniZWYKlTrvCDiM5Uo0UxmWKPf6FgqzjD1h6IRheIiWEllBF3JK7Z+K0PHe662/8SX+P4vS0nbs4VzbnYuoXnTAzhF16rGtuk/qIM3LrO7LR70qks3vsRmbmqf1/selZTrJa/7X89Lil6EbSJvIFVIvSvfRu+lhdkVB5XQGpWZnYS45PY4f0+e1cp54b+mEj0cvY/fVRb2AG8+ZMoqZJguFGsv0bK+ztZQl1fOz1WJ5jTzUTYOyyJYiXRPdI7eSi6kvsss47D8ZJUcG3FTpYNXDj2HkTbgRm0obdGh+N0m6qPzLos7mZ+rEll8Jc/gtK/Vw3abOBmpRFKM1vHj/uESdXYmh5WM/seqRNITxks8pJqi5s0l4YlKJKcndqg6kaFHjja5n/NjVVLIa5rZ6R2/NpOdc5mxL9EHE4rdUzVq23R9phK/OfypKik6k2wEHhxIZJH4EreV7T+dlfAZPTfYpjYiD06Z36cS8wjJzIp3XAsqabLsVTnRSdYh33tyuFDRHm08s+x74bdzjq4JCfDW3DX0Q6E47F0OZDVvfRyHz5ORwqokPFl6TP90jyOpchMyAyOICX8R/AT8YarIgzAbHpsq3s7dn5lGJD/YM2mtTs5U+26zj5N54hEqSnaiFIdpJCd2NHEmVoaFQyuJXOypLtxTteP9wyqBzKm1I5DT8fp5SgRSfhZfa6S4mOHbbZKZV96Hn2PZb2YzY27PJx/vW51q3QVvKupYoQRt6HRGtn3fbk0eYjbWQyOqLIryoEXFRTrOvqeq5V2xf/JO4na6592galUfryf3pNJE6Dtnf+Ypv7gkqqe9dTN7t7IMJ4nNyTst7r+jLVQT2ZlZ03baD3chRNhj6b+P/KHNNNs1nuzwbMSNBs1WQkvHWP8tuc6heON/k4ledvZ9Ff377J0TikSi/10f9zPeuWz17WNyx9G87OHXOu5lwEhvrFQ9hj57eu9Vqokr9PpXrduU+kMvt0o1e8c61vyyzLxp4i+vjMm8PUsd5KRvpjsjaajLXGxZlGN8phuPx/ZaVW9Dq9zbqJ5ezJX8qq3mu6opuclIaaEqX73xdveIzCNyh7LIZit6VyCLhRZZAyd+eLVSJK2S89BaHw7LiUfWOLbKTPRY1LTkt3DeI5FUxreNJJaR8mT4n93e9ZCIJYOjmusj3MH3G8rnqvbVo+krsq5XW73EKyLIK32hXLhFNt3Z7+XRRmVyJuu8Wl6ST5ZcuiITEXLpAQAAAAAAAAAAAAAAAAAAAAAAAAAAAAAAAAAAAAAAAAAAAAAAAAAAAAAAAAAAwE/hLwbSOJj35p2mAAAAAElFTkSuQmCC"/>
          <p:cNvSpPr>
            <a:spLocks noChangeAspect="1" noChangeArrowheads="1"/>
          </p:cNvSpPr>
          <p:nvPr/>
        </p:nvSpPr>
        <p:spPr bwMode="auto">
          <a:xfrm>
            <a:off x="169333" y="-144461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33">
              <a:solidFill>
                <a:srgbClr val="000000"/>
              </a:solidFill>
            </a:endParaRPr>
          </a:p>
        </p:txBody>
      </p:sp>
      <p:sp>
        <p:nvSpPr>
          <p:cNvPr id="26631" name="AutoShape 15" descr="data:image/jpeg;base64,/9j/4AAQSkZJRgABAQAAAQABAAD/2wCEAAkGBxQTEhUTExIWFhUXGCAbGRgYGB4eHxobGx0gGRwiGB0gIiggHh0nIBsaITEiJisrLi4uGh8zODMtNygtLjcBCgoKDg0OGxAQGzImICYwMzcrLy43NDcwMi4tNy0xODU3NC83LTctNzcrNTA2NS8vMi0tMC03NzI3LTctNS0tNf/AABEIANwAyAMBIgACEQEDEQH/xAAbAAACAwEBAQAAAAAAAAAAAAAABQMEBgIBB//EAEcQAAICAQMDAgQDBAYFCgcAAAECAxESAAQhBRMxIkEGMlFhI0JxFFKBkQdicqGxsjM0gpPBFSQ1Q1SDksLS4SVTY6PR8PH/xAAZAQEBAQEBAQAAAAAAAAAAAAAAAwIEAQX/xAAwEQACAQIEBQMDAwUBAAAAAAAAAQIDEQQSITETQWGB0SJRcRSRwTOCoTREcrHCBf/aAAwDAQACEQMRAD8A+46NGjQBo0rl6oySFHjpfysGssPqBQsjm1BLfQGxqP4b3xkQ5GyfxAbv0SlmUf7JDJX0UaAcaNLtj1TuK/oPcS7QEWQCQCpNDkqRzVEEe16q7fePuPXE5VKFpQV1J5s5KwYEVVUODy18AO9GsNukZXaZgpW6WTjNmHHp9IIYVdxjEgEMD5Hu2BO3ZcDE8lqBYwcSGkIxZlWRSQeDlS+/sBuNco4IsEEfY/Tg6yc3VCuEJ7kiOFdDTMWRgcY3IBPzBiSbJRCDZJuNepmKKhIzIoqu2qizwckYAYk3yZFs2B40BrtxOqKXchVAsk+2uwdYjp5Z0WKJQFUZPEcrUG1pARiXQm6yHIFjIHVrY79DHOsfrDZnEmqcySKbB9Sk0pquDZNWToDVGdcwl+ogtX2BAv8AmRrsnWOPVe3MiHIyWMQ+QLJjILbLkAMw+p+Uctxqxu9rLn35myQgUmAAUfQkhmjP5srAJJBIpToDTwyqwyVgw+oNjg0ef113rJ7LchZneCqcEqCTTZJAsZb3/wBIXF+eX1XTqD7eJLfHLL5mtSHDGN1J8EPirAUPUWrkHQGxWUElQQSKsXyL8WPa9dFh9dYxN8il2jSV4/SCIgSXayoEjjnzbkAliZeRxWm21ihEao6o37SfUEHoArgDx6QaW/JZr4J0A8kkCiyQB9Sa8mh/fxrrXz3fxFVMcWLKxw9avErkHhJFKdovkAMgQW8Eaf7bq4WCdVa2iRnjDfMUCK4yvm1ZsOefSL50BowdGkW1mx2zJt2torEYPJYR4kgA+fOP8RyNVN91fLBxkp7bcA+lw4FFT+YYhmHuMKIGgNRo0m6d1aNQYnlBZCFUk20gwR8gPJ+cAn7ffTCHfIzYAnKiaKsOBQPkD6j+egLOjRo0AaynUoYlZigQhnN9xQy536hEQRKXu+FyAPAojWm3U6ojO5pVBLH6AeTxzwNK/wDmsERniWJVoDuRqpoEhQSR5UEgn7DQCBoZ5GSMkO3NqWekAAJVnBAkYEqPsTTMfefYwFTIneZZziyx0ImIR3ZgnJRwQ58WuXJ81poxh2gALSSSMtKAAzkHk4gAKOfUzcc0WPjSDqaAxHIRyjIeT3Z1JNcOoCo/PpH14F2BoCSXqUkZkdChwWUlzxgKR2LL9SaoeQ7OKoasQbpopyRjhk6hB+bI5IA3sbKuA3AV3KmrVYepdPbgyyPJt5EChqsg8tF3R+bEsSB+Y0PIUGeGaFnAKJkDmMyQiWMSFaqkQtkyjxyflIA0At3G3jRlteayjkVGKRooo4elzJ70DxShrXIaJ1EuRZwUpQJsBGzFjfGLfIq4uSwvwB5056h1mNslkUVD6s0Z8lIBsqoTICieflIJFkWNINuA0zYxthKCCCrZgsFzIRAUV8LvlKMlkeBoBpt+zHKzPHIEPpLmSmQk/LIquSQT+YgE2Lsm9e9HeOSUzhHAU2AFoL6cVGI9QVUCjwbIscAWSSq7FNzJTHyBkWIPsiKfwx7cqTXvfOpN3UeX4SyBVLRiVOVB8G3AICsVDf1WDXYawIenRSoQM1HcAEZV1VnUAnw6s1FizEgWSSSfAFWLZTrO0mPezZmKq1Y9tjF5GJaqByAys/KbOtB0thHKRKhRiFxLEHLKxbsOMyRVfKBiFPNaXSzvDNIQSzEsIxHRWywJTFgDkWbJqf8AiANALymO4MqnGOTtrizPTMWPGWQbMZAkNZNv7rWtD2yyODuwojerVj6GABKu+QLLTDg0efOs7Hv5FZkkUeuQ5U2KBR3JAwc8hcwylgL/AAuPmW7cS0ppR6EeUqVx5xsF0HyXSqqH1CNXvydAR9U3GLYd2MO4ALlyCVU5cdyyB83OTKASRbUDz1bp8xeORJw7IENUrKyyMUxQHjkhRxip9NgVepd9sUgikYAhYm9Eg8gipSCR4VmZkv8AKVT6CphGGBkSQlwyqqmPA5PIoV3F4sARkcQAcD7jQFnZxxNcUlAuKVlxTnzRUKpSQEAhWuqFE86rbHIyGQnNHwZGRWwUrIGmLcfh5BEeiaJDUTeuE7kS93uuy9x1DuwcrhIyrkrm2QhRzGQ363xX6VupXBhwdUf8M4gW7JEqsQXZGEZUKQwF816T5AilUySNJLIihyFdCGQEdtXK5oQbXuKpyy4BNekjUu13kf7USxChFxkyINxiItZYcNm72D5btk+x1JIzR50rlFLWUYuqH82auTFj5JXMMvPJ9q3Tnj3BETRZAPRRFyAQAtmzDglrVAzGyA5Hk6Akh2aKwcK4UqwvJgEXJZTiT85Co7M3KlmVbI4FfrAeMkxEN25h209REsrkiwWYlfxFYMt0aY8E6j3m9ZMkDOUaOSEZc5ZBfXELsmkxIHoU82BY1b6T04ysiNJhKq9xaDFaWkAsFWYcglgQGYWOASQLHSNhNAoEckhkeswYhHyAFH4kikEKAAFAPA41oeiOG7po5K5QsxssF4+1C8qAAHnjzrK72C5ihEdJ6laKPD8RFle8izMxVo1BJNWWFWNaj4e27BWkby7Gq8YBmxP8bLf7QHtoBto0aNAeMoIIIsHgjWL3h7JKxr3AjDNkBIKocgu4NYh1oDOySLsDW10r3HTooo3dYcioZwhJILct6QbAJP0HvoDObFWEUHNhgrIHJAZHA9Kt5VlJHH9RXHhgfOo9UmBAlQntTAqoxLECNuTRxJAIlr2Kn7AXN64CLNu+8yGqX5AGsHNuVEarQxLtkCfrWlfV94FeOSPJyeFDES8FWSx22ZitScs3PyjnxoC7veorahkaKozHizZK1C0WUeADTL6hzmMSfOpulbp0MiDLGzjRyLKQSGX6yqLsfnxJ5IJKjfOnoUSNIgGOchVefHbVm9CsRQOOLD63er3StwYUljkgY4sDStkY4z61xIFtgWux4zHNAkAcGYmJo1ZTIHCwLQ7TW6gPQtmYK6uQzHyGF+dW5enYxbeYvgUZfWt/hrg49d/NcjgyE1YJJqr1TnRSconWOTMTK0guJmAKZkqSqEhqLLak14JrVqWOUCLuAp2/zNIcWUij640pQaBBZv1B5GgId9uHkcAnNmbFhjaxDIqcfXiWpHcWjEgc1wNVhB244ZY1Kryym/lSrZsbpgq/MDRe5D6aXVjokCoxERZT3LUUtMzmzgFFYCNeWF+6qQBRW7rcFFHbhkVSSCmFjCZGVHBW1BpgG59ZjU+ctAOOptJGDVq0VP2yM1KKylmhaw2KkAmM8ihQqrqbfeiSCGRFbtooGfvZUh2PjlyxBOSni75I04ggkkWSTO2UIUa/T3EzLKh/cphGW9/V7jSR5UikhjxCIsoeGZiOIwfxI3ZqIKWwo+3puxoCxu94wMTdrOKM06uiX28Q7dtUJGKVGxB5tVA5vXEHUFNQntiVHMo9YxfKRWEmX7pjLgk80TxyBqwm4aFu6jPKrXkx2kxwDMXtKoYEm2PJJo8gAChtupr+0I8YAETAtiSyLFNYYr49AZQ5JAxyANVoBgpMeIjcSIfQqFCUYUzymJFIyUDEWc/cCzwap3ozEYKZK+arHIrMAWyfEtQoPTESBa5ALauS713mMiBQI3fKd+Y1VVKhYwCDJwWZqIojk8Aa4/aXnqo59wtkWSkQDAkNiQFJqm8O3gfUkAVV3pjIUyqEogMkgoBaAUNgStcAhGZixFnyQZyhlaKeNgOSkJydDRHrYiVaOTMWavUx5PnVnp20kmbNHj27KL4JlmxPsTJ8g8j3uh8uqkCvKqu08spwDYuRQ9IyBjUw8A+bLL4J86AihkckqM8rJP7OHsc/neLGMkEEHFH5B51Ygi75aAdsugvBmANtybP7OjBr8837n66liwkgA3FGSEZBFyGKMiyUQt4BbwDH9zm+dVd73EbERsmccbKxwDpTkOWCmicJZASOftQJ0BztVRQJEQF8kJlGTBVJBBfMUwxPnNiL9Nc6c7HeqofdyKwounA5dmcChfFKsUag2BeV+NLIfUZIQv4chD+ngLGrFwL8IMTHbHxZqyK1fk2DmJZjIVDKoEIaVQtikWMI6jxXDKeb5A0AoiSXFV3KKinC2YWDgOFJZoxyzOxosWzPtxrY7J9wxBbthP7NN/AB3Wvvf8NZVkSJBGwQs8YdFVMS2d4qADjxRLSAA0Vrk3rS9J3wCxwqjMFULkjKwAAoZkEUePGgHGjRo0BBvZmRGZIzIwHCAgFv0J40p2fxAXFvEUXwzKwbtn6SqQHT9StDyaHOnushP1AblskSMnxHirPKw/rFGQQqf6z/AK140BU2VkdzebhmIBayisI2jOEgVApUFW9QbGypv8pOjcbct3EgYKTKmINiUsFDrmHUYrmskpJ+eq4GuNlCdq4EkiTIA7SQoLMeKY/MzEEBDiQxB+Sr41V6p1EL2JYFkGBHbEyshKHkKrEU6/TnIAsATdaAawqHZO6JQZVFTKvKkjgO6rhJGfYSCwfIN2KXWOkdlrIAOBAKKoQlbwcx1jwxp0PHKuKxNQbXb9sukkqSmwEdkVjk4BUDIXECbFnIDFrri2a7hW2bR+oSJGJEdySC2AdiuRNKMuU8YtXgnQFHebFTjhiJCD8iiPuuwqMDEAlW+dj7KtH7X93KEs7Q9r1YJi1iZxwRHD8gW7ykrimPIF6ptiseMqBTDNk9+rH0lSbPlAJBIjfSgaasr+42sKRR7mL8FmjUmOI4ZKRfpC/mF8E+k1TfUAUtiUoSkCKcLbybewQCA2UkRJzT1oxPJsi6q9XEmWO0mAMRjK4qGKsGIK9p/GNWcSfRlw1eFXS5cbELgys0IiY+DZeImvIAiAJU+MQPoddI8YUwlmNu6xuUpkcSMqGJiApD43Sn5rrg8AM/2/sjAvOBXpSZQVdQOVzq1avzZFfH1oU5Iu9GVLZRyKhYngxTHhXsgjFiF5q+Ub6trzo6jcL2f2cJNGSHLKIyVr0Mq84K35lTwVK+G1LAco1ZBlFitgmgzESKFW6EnpdFI+gocitAVtnOJImyhiilhvu2t5BDTOqAds+LoG7BHFC2M+yXvFyyssX+mbGwwo/hHMsWJyRmJNKEjoA686l0eTMtHIuUam45BQlDcqxcDIcqMh4Yq/gMdZ/rO+LNBs4iFMj+t1dnYXzI4UoDmeTf1PFWdAOdh1kNU0rIED4ww2BwnOYX+Ho4+ngsK66TvoRKtsxKUwDUoB7QjasiFJLM5JBvxXBOmUm024CLDHGmP/VtCAxWqsI4DNRq65PPN1qnNJ3CO3GmcYxcsGSJVALc2A6sBZxW6vmxR0BJ1cMqmRFIDMSmQp1LA9wKv5lcZEDznRo8Uv3hmKlcRGn52vIklsXZACAjIZAt5EY2GvEjViWYZZDcAupGKdmSUpXkN6lc+plbmqK++Ppp7WWVVdGfuqyYnPZbgWhuwKY+eST5N+/A0BYm2rX24pmZWf1NSjLcG3XL02ce36lbgBgK4rXU2/ucCUoxw9KtSParKrIy385MsYGIpgSR40thnEZLdyeZg4/DWJogJGjVPxHIzLlAB6PVyTRyJM+53LJIRHJFDwSyKhGVHkNKPxWbnlgALBHkGgOunuIWVXlSSKh6FI9rsSUcgw5cq3oJdhwQLsdS3RkmqBxnmzMLFgYCNGjDMoLMjEjn2+1avdP2kkqU6yKpXJZjIxH1AaKSRzRH38X8ulvSpvUFeIyJiS1MWVRfzRJ81eLQAkZDmwRoC3PtsGQYFC4xZccmkUeclDS5gX5KirrIXpr0R8ZGi7kjELeDIQqC/qbIv2BauDQ41meqRpDM8yzSLDiAFjkbED8M5EBhkuU4tQRxZ1pej7oghBEoU+cFxo+cms2QfqQreOD5ADzRo0aANLuvO/axjD5OyraD1BWIDEfQ43RPANHTHRoDK7mBonhBVbfLFFHoDLXaj/s8tIzVZMd+AAFbRFD23kUoKj7hiLtJQACRhCxReK4ok2fPJ1XVtxG4aHOTLjIRKWIHmmOLBbH1okaR9URO5EgDm1b1S5IoqgFsgKqkFrWMAtiB4J0BWlgilAjaOGNQCUOX4foYAAkG42JVjan8oJy8arb3dO5Kkhg64HuBmViLopNCrAnkgEqpINENxpru4nhnUIpZOyLbss4zLOPSqCuQzWCVCiufbVLe9MkJKe7gKsbhSoLBvYDFaVWJq69NE2dAebrdyRQMZlbPIVIkchfLFUGOaxAsQvPJBs2tcanWBygljjMae4jl+X6lkKoF45IiIJ+96u7H37x7cSPUQc+s02dAHng0vvYQVwbNbdEqY1DkISFTuARlnLEnC7fM2BfbJAHBFk6ASnqJkaLDcxyHOzXokGalSFsMF5ot6jygPteq27eVo1RlQRhcQZM0Kp9AElCXwOTXK8/KxV7LtRHiZkgkIYoqyZt6scyE/D/dB8Lz9ydW32u0dkV4U28zD8NlCjK/V6Goc3XkK1+OdAV+mfjuDHuFO4iAKsSfWnhs1Bx9VIGIHBAYWCuot7L3GkXcMVkQFqIOSoPUBFQxrILcl2aAIFgBtvumShO5JuGJitlZUXIGvbx7cUxIPvriaeOcdvcUkikKJEJADti4xY8oxAFHwfAY8jQEcfUi4MxILKvaULyGNB3YAeQfQPasTzzrJbfq0SbqZpIcwYxGpPKqSwL5LIbA5Q1z4++nW4gKqYZ1FqMiy2qtwpZ/TXGRAceLpx+ak0Xw6J2klZgY0xTFRJ+IWK8fiAMKFfIecqsc6Atb6RmBgYSPdjsK8kjmiVJ5aggq6oDish6gtzYbN50qRhEirUMMcopnN8M/GTCg5o2SwJPtpjD242WQThJJJFITueloxSsxUnw0YLAn3xrk82hC0hlWgzPaF/2hgSgPJiWmC0SFNAcj3oaAR/8AJ3ZbCONakLBlU4lcCQFQk0SwUsCwN0Qb40yTqW5wXHiNmrIqQyJ4r/R9taPksfsFB1G+y76GqaakdvxazC5IGBwoiiQGBVrA+Q6u9YnVYVhlwiycAO7dxRzYLWB6mNgeOQTYrQC6fZSSSiQye5VWK1l4FNiVLL62XwrD1+1g1OkGVEDSFYlZi4Ts5RUScQ7xsGFCgMxiAFoGtP492yOcos4I/Dq+fbZclfggNwKsc1yBfjSzddFJmjiLFnRVZDdXxMWyHjGxCp4/c0BZn2SbqOYKjZup4HMbMRXpkZQ1eLUFffjSmWMCZl7hUxnEKvBybJwF+pCJIVHDGx4z50W17g2sssUrPlETGrLyjgHgj6g8FQALXgDnSuTpbYxO6Fe5L6VqzGSVWIsR+YDN2J/O5550BU3W2TF+3HYCsxbMuhIXNmWyWxrt2DxyBdqumXS2dgixMvcjr0yWpBGPcCMAQ0ZsWlenIcilAade6evbkkX0lY3agBRYDJS31oi69yB9NQ9E6fiQYwBEjuADeVqXQkfUGx9PkHm9AP8ARo0aANGjSnq/VO2wQHHgFmAsiyQqxrzlIxDUKNYkn2BAwOwKSbZzIxWZ92zmRRbRlS2LfwbivoDV+NOdv1A4xCWX0lJZJlgZsu6SCinA5KuJYD6lRftpq3wurjNC0eXJSRVeiSWN0b5JJrIiyarS/wCH9qjzNGcJFjZlZVooCAtMF/LZJX3pkfnjQFDbdRlh7CzR4hoVyZcoyNwQWCSCMry6gDkcMdaHqXTOyvfUSSzClrvPeJYFhHbCzVkAnkgasbj4dFkxTPGSQSGCyglTa33AW4IBFMK1FuOjbqQBZN3Eyg3X7KpN/X1ORf8ADQCPa7tpTklgM0RDGJlEkJFT90tYu8/mawVWjzyti3sabUbKTcLcZLRtErSuMZRJGzEDtriOCAx8+Rpt1PpjFmTuPIUwUFyKDOCxYIoVFCqBVAG/JoUfdl0Lc9oSruO+4ZjhJ9VYr6WBADcXdA/1lGgItz1aPeKYgJrvKQ/szH1BVAaOmyRl9LDk+RfB158cbyOaHFe4XxNB1MbWvNgOoax5v5R580Rd2e4Q23bZHX51HDoRZteKNWTyKIJJFMSxvt3JuUwH4kdhsuyVsqQy+ovQNgeQoPIsaAafBfUzutjDI/zlSr/UspKEn7mr/jqoHSEzJIRMI1oIfSMMR6FUkq7YEW3F2B9ak+D412+2CuQmUr4hiByXI+g8kE+B58DxqXqzCBmYMhMpJwcfMQoB9TSKi8ACyCaNc+NAK97vMFZXZ1/Z7KsCLYAlUyZiAfQfBIy9RPAOqW2nM6dlVZSZDnweD22UHEkYq4XHEGlJI91026dFDu5p5GzwKx5I1BTQaua5xYNyrY2B5rSPp4Me53UfrJCZRHzwfSFU+Ce52iOfPPGgL69chi272DFML9OOJVVYKBniCQTxfJLFqB8alx7cUE225kxZu0FZrR7JUKDwA7J5I8X9dU+q7dpJs9sqyZtckDOgYG2SQSIQwKGlBJDEVwQANdbHsvuu0hkiLxkIrKykEKMwLpgRdgniwx5saAY/D+8VzEi4dxadsQQaYSKwk44INGvqQPazFvtoJN25kTvQrZPFjuBSccRw5Cihf7zAizem/wAT7pljWONsXmYIDdEA8Ejkc8geQeeOa1n951MxRqEIiaTcyKpAAtUyiyf2oY3kfZB5OgIt5vXSExoPSApkkKcsxGTtgBZ5sk+1D6jW22ZVlRwtWoAJHqr6HWR650kbnatJGFBjVx6xZfH58jdq2Skck+OT767/AKN98xjaJrGIVlUsWoUAQpPtWDV7FzQArQGp6ZsVgjWJSSBZs+fUxY3/ABJ1a0aNAR7mBZEZGFqwKkXVg8Hkc69ijCqFUAKBQA8ADxWu9GgDRo0aANZLrece7aRBbvGqxXVJXcMzKDxlisYs8DMXwTrW6pdV6Wk6gPYKm1dTTKfsfH6ggg+4OgM1ttnBgR2I5JFUGWfc1Vkcklrci74AC8EWCK1Y6X1eOMYRNtpEAspt0MbBfdkS2EgHk0Qa8WeNc9X26KVWWSJ6IPqxDg2KJXw3IB4A8Djgam6z1BJo4VQjvGaMqoPK4OO4x9wgQPZPkGvfQHfxFuDJJtoUkxSYm2BNH0ll5BFigeLq2S7HBi2pkgZaOQY+miQktflpie1MKNUQrUQaPi3sulRzbaIOpoWYyCQVQtklEf1Qh+xUHyBpn/yfH2uzjcdVRJP8b83fOV3fN3oBdvtt3l7+3YZ1RB8PjfokB5VgSwvyLIIIsaSdP3kpHdi4DLG4B/MJOEDD2OQZPJ554B4ZbroUtn5ZgfdppYHI8ASmIES8cWQOPN6SxTPLuH20V2pBLIAEHboIq2DUaHke5YN+gAeSyxbiNXcMsvIuPlvTRNUGDJypohhZHk1pUAcQLmdzRIzWPyaXOWsxlwBiFJvxWjYzwNKm2SWTuKWUSGMhHJCuVRlK8hVFVQIBNGxrvrISMlR6pYJFl5vJ04yJUAAgAkCuAI64qtAdbWZiJHMG3RSuHMhuMLGHwyCAhcaehVc8mwdL4JskJliDSIvoaWTu2rk3asVpqQWgpqXwLI1Inck2/wC1dvskTxEfUomKESFq9IoEmheJHjnS6DfZxwQsWZz2laWyMkJYEryGsLuBzVcN5A0A2TvMYwGRgsQQswyDevBXb2YLbVdAlGPitd77drtZQ0a9xxJj2weGEjPyAB8yelL5rLHi9N+hwXLuCVBUhUquAEeVQoHigmArxd/XWS3SzzbtttGyuqKz4VwqlwDh66Z/X+YgAWBWgND0/qP7VLggMUI9dFEDMysKMbZHJD6iWCgivPOlHWti+UjxvjuI5GZG4olvWt3xzaJ9KLA3V6cbnoso2kYBHcjvJAMlKO+UiUMb9PAxq6oedLen9ElmzY4lBGsahlKiRQSzDwGQg0F4OPANleAFkPUp9zOsjqcghxxNLG3pPF+eRmQw8LfOI0+liHaMzAKYoTGC1H8XjAnjmy13xeRvUey2Txksx7UilXqR1CykllN4sQMgtjkkEngiwY+lvty8hmfLbkZosrWtpK8XKnhuI0xFWOPJrQF/rQXa7UQRHmVmos1AKTm5ZvYc0WJHzXel/wAFxBZFKg/mU39GVXFjEWfSBkaurC0b1R6z1Abl+4I/w4zinjgCwSeaS/Ck4HkUeLPu06mU3e2hrkEFj5Pq/D5J5FmS7rnyWe7AH0fRo0aANGjRoA0aNGgDWc698UCGQwJG7yYE2KABxLAcmy1C6A/460esRt9+j9TglWNQZlmiIsFwITw7CrS8WWrPBHuNAKJpnlRohBKxYKoRMcSaAkMjAF2ctmSSaqiL5OtZ0X4aCRjvO7s3LrahSfoxVVLj2ORIP0158S9EeaRJI0jLBcQ7HFoyTeVgEuK/LYryOTY0QGgPdGjRoA187k+HeoQ7iYbZl7M3AckXGhYsefnJBZqr97zr6Jo0As2XRI41hXk9kekeBmQVLkfvEM3/AIjpg0YJBIBIsA1yAfNfrQ/lrvRoCOWFWUoQCpFEfY8VrNSfD0ayskZCNJGxybkgAgDFQVBKlgc2s+Bda1OqG66YHd2LMA8YjYDj0gseD5F5kGufHitAItj1URM5JUdx7ZWOK5kAkwSEYOGsMFJBtjz7BB0vb7lN9JKFKKq1IVC8K1sMMrHJUWaoAe9jV3bwKPQsXbjdzIzHE+kTKiYZBhiEo48VRu70rg6hIyyBCEzZJXkj4AGSoAMBZLNRZlsFRwOSdAa3p/xA+csZjM3bPLRlWNHwKFWb+y+fHB03m6oiwNP5UAkXxZBoCzxyeAfHIPjWf6H1eMEyJDIiYVIqIcFlU2eAOSwb5voBde2h6PtTHCiE+qrJ5+ZiWN39z9v0HjQGJ6yWnTvKc5GjYKppSi+tCyixamz9TiRWRIIh6p03H9nCqCe1IyWEPKyA8hvN932P35IGmkOwmG5UOjuqyDOQgKDYv08m1v1e9E48DgL/AIq6rh+yq8bRm5IsisbhhYBKi28lB8w9/GgKihnClHaNwxtfUxBBJk45kiPJOSEqSwvjS4TRHcExlWECWSg4yL5g+HFgqLYvZNW35dNJunJN+HLm2ABwZ2Io8g4g5ds1eUXp4FiwQFsuyAG47aqFCkKOOQqkHFUBJpmZc8Ur3Y2V0B9f0aNGgDRo0aANGjRoA1Em2QMXCKHbywUWf1Pk6l0aANGjRoA0aNRbncKilmNAAk/oOToCXXmQur5PNfYef8R/PWd3nxOApMag+i7LeDxYNA+ATZ9qs0OdJYuqyPHlHIMsF9XzYobOJNg92sbAuyougdAb3Rqj0jIRhDF2wgAX1A2AKHgkg/r/ADOr2gDRqDflxFIYgDJgcAfBavTf2utZ/qXU228aq0shLuPWUGSJQ+YAC7fjgfnr20BP/wAmrPsokPzKoo82GUYmipDD3HH11imlP7RMmRWNkWMsysKxa2VAebvFeBxlwC2Kn6D8PMWg9S4nOS0JBx/EY0a4NAjWO6dDXVQCoX8MlC+SlSCB6FZebDY1yOSbB40BN0vpbSs6SSFFZiURgS4kCAK0mTlgQqsyihxR9JAAe9C3IEzqZJJCwADG8WILszKD4BOSiuMY15PGmsUMcrpOpugcSPDZUMvHPAoHxTH7a92nTY4zkqm6oWScQeaUH5RdcD6D6DQHvVGpAfo6X/41GsN1vYvOVUimlMksa2MlEd9sGrAJeZjwfZdan4wFwLHZHcnhSx5AMq2R/AHS7qkeG82QYBmAOT+OSfYXxZy4N+RoDz4Q3YeGSVwSImOKPH+JGayIskkk2KHFeOeNZje+rIuyrkcypxJLM3OKrY8mszkwHFx+Dd3X7RttzuIg6hZfWrMjuWHONUrC1Jpsq4Cm+b0s33VVljVEde7uTEFUMS1lhzKQSzEePWQBQpPfQH1rRo0aANGjRoA0aNGgDRo0aANGjRoA1nfilFlDRJRmRC4UnH0sCpxNVdgA/ZqsXetCzAeTWsD8QxdqeSVXoAZDIMV9eSsMvAFs5qwD+q6AVbHYvKiHOUqVIDFACCv4Z9TXgiqqk2CWPgCyNTdN6qY8AkgErEGkkyWjfzxiMerisQTRI8cDURkMuUtBmNML/KW/EAVaK+ZOGa8moqD41sui7GrnmaO8fUBiQDwxZmAAysff+0dAX+h9Q7yEl1ZlNMVBA+tA8hv1H8h40y0s3nxBto1yaeM84gB1JLHwPNX+tAe9aJty8seUVBSLyDer60Biw+gsX717HQDPSrqWyjYs6orTLgWArIqrZVX1K5AE/U+2lm26wzHtGkAIx7k2EjAfoGD/AMD/AA0xn6OhQkmVDybjmdefN0Cqk/cjn30BU6NulgE5kb8Np2cSflAfHiT3RgxN5ADSD47Kbd1njChlYMQA9UeGyxJUkqT7A8+dNundNMIWVtw4nmpWzwZXcjwwAXJQbAIINUAa1Xm2+3kY7eRzt5AQuAxaPJgGHaZ1NAgj0gqfPHvoBAuxjOUztI0gbiZpXVoyDSYBFMSLXhXoH2paJ2296q3bikjEhBILYpZJsBkK8kNRb9Cos1evnnUen7rbP2keS1sJjxak+nCzwaGNqS3qI9+Tp+8YKrvuZLYYZZFBQtl5tMyQDZyjYZc5WdAb7q+77scZCSJjuYOHXHL8VPAPkc/3aWfEMt9S2yUKtObNgrm5oeP3fOlnwv1ieR027q0gFSep7YFPUQ7Nz8xWgQKAHLWSLf7bl1NXcBI1ZgM+CHEbL5+WrDAU3toC7/SEFaNVd2VSD+VStg3Zsgg+PfWL+G0Z9zswXla27jEvktqS2TG+DSEeq/ccVrS/0jvdWqlMLsvV1z49/Pseb1kek7mCKNZRJH+HERgT6neRWUjHn00PUQarxya0B9a2XVxK1RxSmP8A+bShPF8Wwcg+xCkGx7c6Za+c7XcxOVynzFlY445Wtj5LEoeCSbLYlubBF4DQJ8QShoSVhkhlYrnFIxwr3JKgH6VwftoDRyyqotmCj6k0NdA6+Yp0jdzt/wA4ikzb1U6pJH3CPmcGQAKBShQrUB9SdO+j7do5oWkeQFyYwqkqqMiljG8RLJiVViGTEcA1zegNpo0aNAGjRrM/FW16k7r+wzxRpjTBwLys8i0b2rQF/b9dEncwilpAKYrw5K5AKAcrr6gaXw9X7qQpLmjsBmMnidX8EUoJ8+MiAQR51ltj8L9aiBEe7hXIlmN2STySSY7P8dc7/wCEusTf6XcwNxXP0881Fz//AHQGk6j25nwmhnkohbwjKL7E8kqre5PDD2rxpb8d9IcriZJ5EdWJoXjjjQvwLu/FtiRfNhfN8MdaZQrbuEgChzyBx4bt2PA9/bXSfDfWwnb/AGyFl+jHL+eUZJ0Bz0PocgUSL4kViJyqOBXpqmdECsvsV4AABOq2823r/wBabKwfn2oa18Y1KzAcngCudWtn8L9ZiDBNxtqbzYBv/wC1rl/hTrJ87uP9O7JX8sa0B3s+mM2CyY1+VXXhvsUegf7Uatr6B08JEgXFIvsOB/CwL18+2vwr1eO8J9suXkr6Sf1Kxgn+Oum+GOrk2Z9uT93c/wDl0Boui9NhSeSUyQ5M5IwccgnjJSTz45Bv66a0Z2a+9FgaBViFcEEcWLNc+3miDwCMY/w/1kjH9o24H2Zx/go1V2vwj1dGDDcwkj95mP8A5NAWdruHG7gJVHEbMkcYIQqoDJdMMzXJo3Q5PN1N8V4NNkEVkcE5x2WJUBGJDWjBRgaIFgir51V3nwx1iTK59uMzbYkjz5r0cX71V+96qxfBPVVVVWfbgLeJ9xlV0e3YPpFV4ritAaTYNvG26h40lGNYsEKNj+Y82CfFcYmvTQNIJujjbGPOI2EHAOXy36g5auBkjCsadDjROrA+HOs0oO42rBPlyAaj9fVEfV/W865n+Gesvydxt/N8cUftUY0B1034nj2y5RbRFUii5kUlwPHrWzx9K0vj3ErhpJFTEMZENlGRWa/+tVA9A8OvPA+agB1u/gfqshBefbsR4LEkj9CYyRrvY/BXVIiGSTaZDwzKGYc3wWiJu758/X20Aw670RU6dG5QBu4Hd6CkKxY1Z/0Y9QWuKv8AhrI/s0o9dleVqlf14jJreJivvQN/7sa0XUPhXrUyssu8iZWFMuZAI/QRgapdO/o86lAGEc0C5+ad/bx+X76ATdlo2+dMzShoSD5AFMAqyEEsebaxfper1xPv2chXkyYmlWWFJa9WOItVYUPZQfpS1rQt8DdVJyafbvxVP6xXn5WjI82fHkk+dRxf0e9SUMBLtsWABU2VoGx6THQr2ocaA4+HuvpChEkcgjIsqjkgccMoPCkEgZIyUeCLo6efDvxLPPnGGjklhXONnjJZkPpJpHrIDg0Sea82NKB8BdTyz7u2yu7PJ8VwTGTRHBHg+9613wH8Pbjbd47pomLsGXtgcGmDH5Vq79vv9dAaPpO6MkSuwAYjkDICwa8MAw/QgEa81c0aANGjSD4p3k8EZljdaBAKlPAPHBv6/wCOp1aipxc2tEVo0nVmoJ6sf6NZzpEu8nhWXvRLl7dsn3I/e+2uupft0UbSLJE+IsjAg0PNcnUvqfRnyu2/LyV+l9eTOr3tz3+xodGkfxNu5oYjNE60KtSt8EgcG/qRo+GN1NPEs0jrTE0oWuASvJv6jWvqFxeFZ3tfsZ+mlwuLdWvbv7DzRo0m6/1ZojHFEAZZTS5eFHiz/wDv11SpUjTjmkTpU5VJZYjnRpLNtd2i5JuFkYfkeNQD9gVoj+J150/dTTbZZAwST12CtiwxAFXY8VqfH1yuLva/LyU+n9OZSTV7c/A70ax3w51bd7rOpI0wryl3lf3+2nD7beVxPET94yP+J1inilUjnjFtdvJurhHSnknJJ9/A50ay25328XbGa0zjLCRMPZWItTf0o/pqz8JdSk3CGR3XhipULXsCDd/fSOKjKahZ3av2EsHKNN1Lqydu5oNGuZASCAaPsautIek7jcyyzAyJ242KBgnLMPPvxWqzq5ZKNm7kYUs8XK6VjQaNY7qvWN1Fuk24dDmVxYp+8ceRfsb1pmglwoSjL97AV/K/+OsU8QpuSSem+3kpUwzpqLlJerbfwW9GsZ0PrG73Ejx5xrgOThfvX107O23ntuIv90f/AFazTxSqRzRi2u3k1VwjpSyzkk+/gcaNKOlSTukiysqypIVtVsEYqwoH65aSbDrG7k3T7buRrgWtu3fymuBfv+uksVGOW6fq2+RDCSlmtJenV/HvsbLRrOdWn3sCGQNFKq8sMCpA+vzf8dXvh3rK7qPMDFgaZfoft9jrccRFz4bun1MSw0lT4iacfdDXRo0auc4az/x1/qb/ANpf8w1oNZ/46/1N/wC0v+Ya58X+hP4Z1YL+oh8or/DPW9vHtYkeZVYA2CfHJ0wTr8Uk0cMTh8ssqHAUKT/Mmv79efCKD9jh4Hg/5jq/NsFaSOSgGQnmvIKlSP7wf4alRVXhQs1ay5ctOvsVryo8ad073lz569PfqLfjX/Upf9n/ADro+Cf9Si/2v87a5+M3B2U1G6Kg/qHW9dfBP+pRf7X+dtZ/vf2fk1/Yfv8A+R5rJ/G3T5SY9zDZaLyB5ABsED3Hm9azUG33iOSqsCQAf4EkAj68gj+GujEUo1YZG7X27HNhqsqM+JFXtv8ADEnQPiyOekeo5PofDH+qf+B/v08SBUDYirJY/qeT/frM/FHwosgaWEYyDkqPDfp9G/x1L8EdTeaB1ckmM0GPuCOL+4o/3a5qNapGpway15P3OqvRpTpcag7K/qi+Ql+AupRQibuyKmWNX71lf+I1pOo/FO3SNmSVWejios23tf2vST+jVQRPx+5/5ta3qPT0mjaNgPUCLrwfYj7jzqWCVV4RZGudtOr6lse6Kxjzp8r69F0/JYwBWiBRHI+t+dYb4eY7TfPt2Poc0P8AFD/I1+p1uQwvG+auvt4vWR/pA2JqPcpwyEAkfS7U/wAD/jq2Oi1FVo7wf8cyGAknKVGW01bvyNJ1ne9mF3HLVSj6seFH8zo6NsuzCieWAtj9WPLH+Z0n2e9G8lhI+SJRI4/+ofSo/hTH+WtLq9KSqy4i22X58djnrRdKCpvfd/jz3MR8Sf8ASe2/7v8AznW31iPiT/pPbf8Ad/5zrb6hhP1Kv+RfG/pUf8fyfPvhTfxw7ncGRwgNgX/a1qNz8T7ZVLCZWIHAFkk/TWf+CBe63P8AH/PrZbnao6lGUEEUePrqWBVXgehrd7rr8l//AEHSWI9aey2fT4PNhJnGjmrZVY19SBrHdEP/AMUn/wBv/Ea2W1QRqkeVkKAPviACa/l/PWH6fs0l6nOsihltzR+tjWsXe9L3zL/RjB5bVvbK/tc0nxP1eKOCRcwXdSqqDZJYV4+nOqnwJ0x4YWaQFTIQQp8gAcX9Ls6Tda6e2wnXcwi4ieR9L8qfsfY62vTd8k8ayIbB/mD7g/caUXxcS3U0lHZdHzvzFZcLCpUtYy3fVcrci1o0aNfSPlhrP/FW1nnjMMcQosCWLgWBzwP11oNGp1aaqQcG9GVo1XSmppar3M10dd5BCsX7OjY3z3QPJJ8Ufrqxud1vipCbeNT9TIGr+FDT3RqSw7Ucqm7dvBWWJUpZnCN+/kzHVenTttRtkQMSAXcuBbXm1Dzy2joce828Kxfs6OFuj3QPJJ+h9zrT6NefSJTzqTTtblt9jX1knDI4pq9+e/3M71CXfyKUSGOO+C3csgfbgVo3vS5klhfbY1HFgwY0GUEUP1Nk39taLRr14ZPVybemvtb20MrFOOkYpLXT3v76ibc73dMpVNqVcismkTFfvwbP8tQ9N6W+02/biTuSNZZsgoyqh55r/wB/rp/o1rgJyzOTb5bafwZ+oajlUUlu1rr/ACYv4b6Zu9pnUKOHr/rAKq/sfrp2d5vP+yp/vh/6dOdGsU8Lw45ISaXbwbq4vizc5wTffyKeh7ea5JNxXccgAKbCovgD+JOr+/2oljeNvDAj/wB/4edT6NWjTUYZN/nqQlVcp59n06Cf4W6T+zQYtWZJLV/If3V/fptISASBZ+n111o17TpqnBQjshUqSqTc5bsxnVulbqXdJuFiUBCtKXHOJy5/XnWnbcS4WITl+7mv+P01c0alTw6puTUnrvt4K1MS6iipRXp238mK6F0rebeV5O0j5g2O4B5N+edPf23d/wDZU/3w/wDTpxo1mlheHHLCTt28G6uL4ss04Jvv5EfT03ObzTRgtQVEVhSr5bk/U1/LSjpvSt1Hu23JiUhi1qHHAb6H7ca2ejXksJGWW8no78t/sI4yUc1orVW57fcgmgEsZSReGFFT/wDkf46y3R+j7raTN2wJIWPgsAT9D9mHj762GjVKmHjUlGT0a2aJ0sTKnGUEk090zwaNe6NXOc//2Q=="/>
          <p:cNvSpPr>
            <a:spLocks noChangeAspect="1" noChangeArrowheads="1"/>
          </p:cNvSpPr>
          <p:nvPr/>
        </p:nvSpPr>
        <p:spPr bwMode="auto">
          <a:xfrm>
            <a:off x="372533" y="79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33">
              <a:solidFill>
                <a:srgbClr val="000000"/>
              </a:solidFill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2416366" y="2355851"/>
            <a:ext cx="89381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ru-RU" altLang="ru-RU" sz="2400" dirty="0">
                <a:solidFill>
                  <a:srgbClr val="0070C0"/>
                </a:solidFill>
                <a:latin typeface="Calibri" pitchFamily="34" charset="0"/>
              </a:rPr>
              <a:t>ВОЗ</a:t>
            </a:r>
            <a:endParaRPr lang="en-US" altLang="ru-RU" sz="2400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400" dirty="0">
                <a:solidFill>
                  <a:srgbClr val="0070C0"/>
                </a:solidFill>
                <a:latin typeface="Calibri" pitchFamily="34" charset="0"/>
                <a:hlinkClick r:id="rId2"/>
              </a:rPr>
              <a:t>https://www.who.int/emergencies/diseases/novel-coronavirus-2019</a:t>
            </a:r>
            <a:r>
              <a:rPr lang="en-US" altLang="ru-RU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altLang="ru-RU" sz="2400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ru-RU" altLang="ru-RU" sz="2400" dirty="0" smtClean="0">
              <a:solidFill>
                <a:srgbClr val="0070C0"/>
              </a:solidFill>
              <a:latin typeface="Calibri" pitchFamily="34" charset="0"/>
              <a:hlinkClick r:id="rId3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en-US" altLang="ru-RU" sz="2400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400" dirty="0">
                <a:solidFill>
                  <a:srgbClr val="0070C0"/>
                </a:solidFill>
                <a:latin typeface="Calibri" pitchFamily="34" charset="0"/>
              </a:rPr>
              <a:t>European Centre for Disease Prevention and Control</a:t>
            </a:r>
            <a:r>
              <a:rPr lang="ru-RU" altLang="ru-RU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ru-RU" sz="2400" dirty="0">
                <a:solidFill>
                  <a:srgbClr val="0070C0"/>
                </a:solidFill>
                <a:latin typeface="Calibri" pitchFamily="34" charset="0"/>
              </a:rPr>
              <a:t>(ECDC)</a:t>
            </a:r>
            <a:endParaRPr lang="ru-RU" altLang="ru-RU" sz="2400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400" dirty="0">
                <a:solidFill>
                  <a:srgbClr val="0070C0"/>
                </a:solidFill>
                <a:latin typeface="Calibri" pitchFamily="34" charset="0"/>
                <a:hlinkClick r:id="rId4"/>
              </a:rPr>
              <a:t>https://www.ecdc.europa.eu/en/novel-coronavirus-china</a:t>
            </a:r>
            <a:r>
              <a:rPr lang="ru-RU" altLang="ru-RU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ru-RU" altLang="ru-RU" sz="2400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en-US" alt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635" name="AutoShape 18" descr="Картинки по запросу cdc"/>
          <p:cNvSpPr>
            <a:spLocks noChangeAspect="1" noChangeArrowheads="1"/>
          </p:cNvSpPr>
          <p:nvPr/>
        </p:nvSpPr>
        <p:spPr bwMode="auto">
          <a:xfrm>
            <a:off x="575733" y="1603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33">
              <a:solidFill>
                <a:srgbClr val="000000"/>
              </a:solidFill>
            </a:endParaRPr>
          </a:p>
        </p:txBody>
      </p:sp>
      <p:pic>
        <p:nvPicPr>
          <p:cNvPr id="2663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6" y="4363243"/>
            <a:ext cx="839659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4" y="2324407"/>
            <a:ext cx="94972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0" y="1"/>
            <a:ext cx="12192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НОВАЯ КОРОНАВИРУСНАЯ ПНЕВМОНИЯ </a:t>
            </a:r>
            <a:r>
              <a:rPr lang="en-US" alt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COVID-19</a:t>
            </a:r>
            <a:endParaRPr lang="ru-RU" alt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3"/>
          <p:cNvSpPr>
            <a:spLocks noChangeArrowheads="1"/>
          </p:cNvSpPr>
          <p:nvPr/>
        </p:nvSpPr>
        <p:spPr bwMode="auto">
          <a:xfrm rot="10800000" flipV="1">
            <a:off x="778933" y="341743"/>
            <a:ext cx="9863866" cy="1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информационные ресурсы </a:t>
            </a:r>
          </a:p>
        </p:txBody>
      </p:sp>
      <p:sp>
        <p:nvSpPr>
          <p:cNvPr id="27653" name="Rectangle 15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333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4" name="AutoShape 12" descr="data:image/png;base64,iVBORw0KGgoAAAANSUhEUgAAARIAAACtCAMAAABLAgAFAAAAaVBMVEX///8AAAD8/Py/v79AQEB/f3+9vb0EBATBwcGAgIARERHu7u58fHxCQkLg4ODPz88xMTFRUVGfn5/z8/Otra0hISFeXl6Ojo5xcXE8PDwzMzOcnJwjIyNMTEwdHR2jo6NWVlaKiopnZ2d1LJRYAAAH7ElEQVR4nO2Zi3KrOAyGsSFgLoE09zZtsmff/yHXku8GkrM73Z3pzv+locHYRpZlSYaiAAAAAAAAAAAAAAAAAAAAAAAAAAAAAAAAAAAAAAAAAAAAAAAAAAAAAAAAAAAAAACA/w/SfKU58Kk+jL/RyhySH//s9nmHMr0i8wbS15ZRS/tfFrP6ubj+ZGWUl3azob+hHfThFx//2FV0adowKlQ+DFR3qFnSw0a3aXUBHzatPsk7n6jCsJmWb607OeqrbRsGJWlED93vcAn64VFehs3m6IdG3/HytmuEZrc1V/SXpeCh0H1JtJEv/GJJh6E1X7q8OVfVolA19Ska/RHcvaVkMSoq6/pIvW9UrTsYSb9CG9PBLu+9P1H5Z7+mkmLkhns/y6bVjgrPibFIpfsfbQmVPXZ039P7dse3703NNhoDydZ0PZVPjZMxQRVzZPHH23BUda3UL6pflqVS+qQ2U3GkdptY2ol6vnJTWfDlS0mt61Jdznpoef8XEuW2qpGiYEG38ZLxI7jQ4KVbDPJTfHkNyanSNe773pxc7+LB60v2JNK51sPQf/Xj2p25zfmrPaqyVuXFiEy/tdgr0+Tmp6TKZqh+PY6kgDoZI5uQFd2eeKGnw6z7kmZm5dbmDmyeU+wB9C+2AKdhu1oq0foKx043G/xFbR1f9trOTGJhV1xv1k3vzLAM8q+5wODdlFWJE4GPNFkqaWqHKHnRU5M6NfqM2mlthavYdTSvkYenQ8Uq6Sbv+zXvxl7psycpHsaI7GGyvmirJd4Y6ePGLnaUYRafIVMr8UqShR1z3J6U5OxGNubyE8oXKunE/kpd9rLwOiGLaNhOutEbLFuJDT4TabENcceP2bq/IR9csPySjLJcikwLBCvxOjEqScxekpmrwq5yvhxNyEqv6yrZa+c98vIOE0lshWJH/tEHG694qDQSra7mVHglRqo09tXK1dFGU/Q6cyhzlRBGJXJWEp08MYHiiZWwtevBnTmKiVO6+iqheraTbSiurI8obqSsR7E4z3bh2JN5hVdWO6+cF7LnSPoV8VpJNbak9iciSI5fE4dXIY7JzFb6Hn3H0cOPi1TCNvFJS2rFLo2VhGwvNr0X8qwInxfSMi8TZfu14k7qpxb4XISz2JnwKsR7InlF/opdho6uroytRDtSTlqWZ0DqJcduxpwk3uY35FkSPi/MfYlcshJ/bUHIpyJoO9hTm5vwaZhFLxyb9zTi6Ms2vN42VPpYC3NkJUPwublX+R4ree1LjH1O+4W8/enCuWnnylkDmcOfsUq3lD4Xcm9CsbngfMmXj6NLC4d8iYs4cjyqbKq+x5fMaCIrsUmyqbaQt6+LoOX81HrgcV1plxC33pqopleWyckJu3Bo0Dpouz7yXrfRHkPwxiTR3fdYyVwniZWYKlTrvCDiM5Uo0UxmWKPf6FgqzjD1h6IRheIiWEllBF3JK7Z+K0PHe662/8SX+P4vS0nbs4VzbnYuoXnTAzhF16rGtuk/qIM3LrO7LR70qks3vsRmbmqf1/selZTrJa/7X89Lil6EbSJvIFVIvSvfRu+lhdkVB5XQGpWZnYS45PY4f0+e1cp54b+mEj0cvY/fVRb2AG8+ZMoqZJguFGsv0bK+ztZQl1fOz1WJ5jTzUTYOyyJYiXRPdI7eSi6kvsss47D8ZJUcG3FTpYNXDj2HkTbgRm0obdGh+N0m6qPzLos7mZ+rEll8Jc/gtK/Vw3abOBmpRFKM1vHj/uESdXYmh5WM/seqRNITxks8pJqi5s0l4YlKJKcndqg6kaFHjja5n/NjVVLIa5rZ6R2/NpOdc5mxL9EHE4rdUzVq23R9phK/OfypKik6k2wEHhxIZJH4EreV7T+dlfAZPTfYpjYiD06Z36cS8wjJzIp3XAsqabLsVTnRSdYh33tyuFDRHm08s+x74bdzjq4JCfDW3DX0Q6E47F0OZDVvfRyHz5ORwqokPFl6TP90jyOpchMyAyOICX8R/AT8YarIgzAbHpsq3s7dn5lGJD/YM2mtTs5U+26zj5N54hEqSnaiFIdpJCd2NHEmVoaFQyuJXOypLtxTteP9wyqBzKm1I5DT8fp5SgRSfhZfa6S4mOHbbZKZV96Hn2PZb2YzY27PJx/vW51q3QVvKupYoQRt6HRGtn3fbk0eYjbWQyOqLIryoEXFRTrOvqeq5V2xf/JO4na6592galUfryf3pNJE6Dtnf+Ypv7gkqqe9dTN7t7IMJ4nNyTst7r+jLVQT2ZlZ03baD3chRNhj6b+P/KHNNNs1nuzwbMSNBs1WQkvHWP8tuc6heON/k4ledvZ9Ff377J0TikSi/10f9zPeuWz17WNyx9G87OHXOu5lwEhvrFQ9hj57eu9Vqokr9PpXrduU+kMvt0o1e8c61vyyzLxp4i+vjMm8PUsd5KRvpjsjaajLXGxZlGN8phuPx/ZaVW9Dq9zbqJ5ezJX8qq3mu6opuclIaaEqX73xdveIzCNyh7LIZit6VyCLhRZZAyd+eLVSJK2S89BaHw7LiUfWOLbKTPRY1LTkt3DeI5FUxreNJJaR8mT4n93e9ZCIJYOjmusj3MH3G8rnqvbVo+krsq5XW73EKyLIK32hXLhFNt3Z7+XRRmVyJuu8Wl6ST5ZcuiITEXLpAQAAAAAAAAAAAAAAAAAAAAAAAAAAAAAAAAAAAAAAAAAAAAAAAAAAAAAAAAAAwE/hLwbSOJj35p2mAAAAAElFTkSuQmCC"/>
          <p:cNvSpPr>
            <a:spLocks noChangeAspect="1" noChangeArrowheads="1"/>
          </p:cNvSpPr>
          <p:nvPr/>
        </p:nvSpPr>
        <p:spPr bwMode="auto">
          <a:xfrm>
            <a:off x="169333" y="-144461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33">
              <a:solidFill>
                <a:srgbClr val="000000"/>
              </a:solidFill>
            </a:endParaRPr>
          </a:p>
        </p:txBody>
      </p:sp>
      <p:sp>
        <p:nvSpPr>
          <p:cNvPr id="27656" name="AutoShape 15" descr="data:image/jpeg;base64,/9j/4AAQSkZJRgABAQAAAQABAAD/2wCEAAkGBxQTEhUTExIWFhUXGCAbGRgYGB4eHxobGx0gGRwiGB0gIiggHh0nIBsaITEiJisrLi4uGh8zODMtNygtLjcBCgoKDg0OGxAQGzImICYwMzcrLy43NDcwMi4tNy0xODU3NC83LTctNzcrNTA2NS8vMi0tMC03NzI3LTctNS0tNf/AABEIANwAyAMBIgACEQEDEQH/xAAbAAACAwEBAQAAAAAAAAAAAAAABQMEBgIBB//EAEcQAAICAQMDAgQDBAYFCgcAAAECAxESAAQhBRMxIkEGMlFhI0JxFFKBkQdicqGxsjM0gpPBFSQ1Q1SDksLS4SVTY6PR8PH/xAAZAQEBAQEBAQAAAAAAAAAAAAAAAwIEAQX/xAAwEQACAQIEBQMDAwUBAAAAAAAAAQIDEQQSITETQWGB0SJRcRSRwTOCoTREcrHCBf/aAAwDAQACEQMRAD8A+46NGjQBo0rl6oySFHjpfysGssPqBQsjm1BLfQGxqP4b3xkQ5GyfxAbv0SlmUf7JDJX0UaAcaNLtj1TuK/oPcS7QEWQCQCpNDkqRzVEEe16q7fePuPXE5VKFpQV1J5s5KwYEVVUODy18AO9GsNukZXaZgpW6WTjNmHHp9IIYVdxjEgEMD5Hu2BO3ZcDE8lqBYwcSGkIxZlWRSQeDlS+/sBuNco4IsEEfY/Tg6yc3VCuEJ7kiOFdDTMWRgcY3IBPzBiSbJRCDZJuNepmKKhIzIoqu2qizwckYAYk3yZFs2B40BrtxOqKXchVAsk+2uwdYjp5Z0WKJQFUZPEcrUG1pARiXQm6yHIFjIHVrY79DHOsfrDZnEmqcySKbB9Sk0pquDZNWToDVGdcwl+ogtX2BAv8AmRrsnWOPVe3MiHIyWMQ+QLJjILbLkAMw+p+Uctxqxu9rLn35myQgUmAAUfQkhmjP5srAJJBIpToDTwyqwyVgw+oNjg0ef113rJ7LchZneCqcEqCTTZJAsZb3/wBIXF+eX1XTqD7eJLfHLL5mtSHDGN1J8EPirAUPUWrkHQGxWUElQQSKsXyL8WPa9dFh9dYxN8il2jSV4/SCIgSXayoEjjnzbkAliZeRxWm21ihEao6o37SfUEHoArgDx6QaW/JZr4J0A8kkCiyQB9Sa8mh/fxrrXz3fxFVMcWLKxw9avErkHhJFKdovkAMgQW8Eaf7bq4WCdVa2iRnjDfMUCK4yvm1ZsOefSL50BowdGkW1mx2zJt2torEYPJYR4kgA+fOP8RyNVN91fLBxkp7bcA+lw4FFT+YYhmHuMKIGgNRo0m6d1aNQYnlBZCFUk20gwR8gPJ+cAn7ffTCHfIzYAnKiaKsOBQPkD6j+egLOjRo0AaynUoYlZigQhnN9xQy536hEQRKXu+FyAPAojWm3U6ojO5pVBLH6AeTxzwNK/wDmsERniWJVoDuRqpoEhQSR5UEgn7DQCBoZ5GSMkO3NqWekAAJVnBAkYEqPsTTMfefYwFTIneZZziyx0ImIR3ZgnJRwQ58WuXJ81poxh2gALSSSMtKAAzkHk4gAKOfUzcc0WPjSDqaAxHIRyjIeT3Z1JNcOoCo/PpH14F2BoCSXqUkZkdChwWUlzxgKR2LL9SaoeQ7OKoasQbpopyRjhk6hB+bI5IA3sbKuA3AV3KmrVYepdPbgyyPJt5EChqsg8tF3R+bEsSB+Y0PIUGeGaFnAKJkDmMyQiWMSFaqkQtkyjxyflIA0At3G3jRlteayjkVGKRooo4elzJ70DxShrXIaJ1EuRZwUpQJsBGzFjfGLfIq4uSwvwB5056h1mNslkUVD6s0Z8lIBsqoTICieflIJFkWNINuA0zYxthKCCCrZgsFzIRAUV8LvlKMlkeBoBpt+zHKzPHIEPpLmSmQk/LIquSQT+YgE2Lsm9e9HeOSUzhHAU2AFoL6cVGI9QVUCjwbIscAWSSq7FNzJTHyBkWIPsiKfwx7cqTXvfOpN3UeX4SyBVLRiVOVB8G3AICsVDf1WDXYawIenRSoQM1HcAEZV1VnUAnw6s1FizEgWSSSfAFWLZTrO0mPezZmKq1Y9tjF5GJaqByAys/KbOtB0thHKRKhRiFxLEHLKxbsOMyRVfKBiFPNaXSzvDNIQSzEsIxHRWywJTFgDkWbJqf8AiANALymO4MqnGOTtrizPTMWPGWQbMZAkNZNv7rWtD2yyODuwojerVj6GABKu+QLLTDg0efOs7Hv5FZkkUeuQ5U2KBR3JAwc8hcwylgL/AAuPmW7cS0ppR6EeUqVx5xsF0HyXSqqH1CNXvydAR9U3GLYd2MO4ALlyCVU5cdyyB83OTKASRbUDz1bp8xeORJw7IENUrKyyMUxQHjkhRxip9NgVepd9sUgikYAhYm9Eg8gipSCR4VmZkv8AKVT6CphGGBkSQlwyqqmPA5PIoV3F4sARkcQAcD7jQFnZxxNcUlAuKVlxTnzRUKpSQEAhWuqFE86rbHIyGQnNHwZGRWwUrIGmLcfh5BEeiaJDUTeuE7kS93uuy9x1DuwcrhIyrkrm2QhRzGQ363xX6VupXBhwdUf8M4gW7JEqsQXZGEZUKQwF816T5AilUySNJLIihyFdCGQEdtXK5oQbXuKpyy4BNekjUu13kf7USxChFxkyINxiItZYcNm72D5btk+x1JIzR50rlFLWUYuqH82auTFj5JXMMvPJ9q3Tnj3BETRZAPRRFyAQAtmzDglrVAzGyA5Hk6Akh2aKwcK4UqwvJgEXJZTiT85Co7M3KlmVbI4FfrAeMkxEN25h209REsrkiwWYlfxFYMt0aY8E6j3m9ZMkDOUaOSEZc5ZBfXELsmkxIHoU82BY1b6T04ysiNJhKq9xaDFaWkAsFWYcglgQGYWOASQLHSNhNAoEckhkeswYhHyAFH4kikEKAAFAPA41oeiOG7po5K5QsxssF4+1C8qAAHnjzrK72C5ihEdJ6laKPD8RFle8izMxVo1BJNWWFWNaj4e27BWkby7Gq8YBmxP8bLf7QHtoBto0aNAeMoIIIsHgjWL3h7JKxr3AjDNkBIKocgu4NYh1oDOySLsDW10r3HTooo3dYcioZwhJILct6QbAJP0HvoDObFWEUHNhgrIHJAZHA9Kt5VlJHH9RXHhgfOo9UmBAlQntTAqoxLECNuTRxJAIlr2Kn7AXN64CLNu+8yGqX5AGsHNuVEarQxLtkCfrWlfV94FeOSPJyeFDES8FWSx22ZitScs3PyjnxoC7veorahkaKozHizZK1C0WUeADTL6hzmMSfOpulbp0MiDLGzjRyLKQSGX6yqLsfnxJ5IJKjfOnoUSNIgGOchVefHbVm9CsRQOOLD63er3StwYUljkgY4sDStkY4z61xIFtgWux4zHNAkAcGYmJo1ZTIHCwLQ7TW6gPQtmYK6uQzHyGF+dW5enYxbeYvgUZfWt/hrg49d/NcjgyE1YJJqr1TnRSconWOTMTK0guJmAKZkqSqEhqLLak14JrVqWOUCLuAp2/zNIcWUij640pQaBBZv1B5GgId9uHkcAnNmbFhjaxDIqcfXiWpHcWjEgc1wNVhB244ZY1Kryym/lSrZsbpgq/MDRe5D6aXVjokCoxERZT3LUUtMzmzgFFYCNeWF+6qQBRW7rcFFHbhkVSSCmFjCZGVHBW1BpgG59ZjU+ctAOOptJGDVq0VP2yM1KKylmhaw2KkAmM8ihQqrqbfeiSCGRFbtooGfvZUh2PjlyxBOSni75I04ggkkWSTO2UIUa/T3EzLKh/cphGW9/V7jSR5UikhjxCIsoeGZiOIwfxI3ZqIKWwo+3puxoCxu94wMTdrOKM06uiX28Q7dtUJGKVGxB5tVA5vXEHUFNQntiVHMo9YxfKRWEmX7pjLgk80TxyBqwm4aFu6jPKrXkx2kxwDMXtKoYEm2PJJo8gAChtupr+0I8YAETAtiSyLFNYYr49AZQ5JAxyANVoBgpMeIjcSIfQqFCUYUzymJFIyUDEWc/cCzwap3ozEYKZK+arHIrMAWyfEtQoPTESBa5ALauS713mMiBQI3fKd+Y1VVKhYwCDJwWZqIojk8Aa4/aXnqo59wtkWSkQDAkNiQFJqm8O3gfUkAVV3pjIUyqEogMkgoBaAUNgStcAhGZixFnyQZyhlaKeNgOSkJydDRHrYiVaOTMWavUx5PnVnp20kmbNHj27KL4JlmxPsTJ8g8j3uh8uqkCvKqu08spwDYuRQ9IyBjUw8A+bLL4J86AihkckqM8rJP7OHsc/neLGMkEEHFH5B51Ygi75aAdsugvBmANtybP7OjBr8837n66liwkgA3FGSEZBFyGKMiyUQt4BbwDH9zm+dVd73EbERsmccbKxwDpTkOWCmicJZASOftQJ0BztVRQJEQF8kJlGTBVJBBfMUwxPnNiL9Nc6c7HeqofdyKwounA5dmcChfFKsUag2BeV+NLIfUZIQv4chD+ngLGrFwL8IMTHbHxZqyK1fk2DmJZjIVDKoEIaVQtikWMI6jxXDKeb5A0AoiSXFV3KKinC2YWDgOFJZoxyzOxosWzPtxrY7J9wxBbthP7NN/AB3Wvvf8NZVkSJBGwQs8YdFVMS2d4qADjxRLSAA0Vrk3rS9J3wCxwqjMFULkjKwAAoZkEUePGgHGjRo0BBvZmRGZIzIwHCAgFv0J40p2fxAXFvEUXwzKwbtn6SqQHT9StDyaHOnushP1AblskSMnxHirPKw/rFGQQqf6z/AK140BU2VkdzebhmIBayisI2jOEgVApUFW9QbGypv8pOjcbct3EgYKTKmINiUsFDrmHUYrmskpJ+eq4GuNlCdq4EkiTIA7SQoLMeKY/MzEEBDiQxB+Sr41V6p1EL2JYFkGBHbEyshKHkKrEU6/TnIAsATdaAawqHZO6JQZVFTKvKkjgO6rhJGfYSCwfIN2KXWOkdlrIAOBAKKoQlbwcx1jwxp0PHKuKxNQbXb9sukkqSmwEdkVjk4BUDIXECbFnIDFrri2a7hW2bR+oSJGJEdySC2AdiuRNKMuU8YtXgnQFHebFTjhiJCD8iiPuuwqMDEAlW+dj7KtH7X93KEs7Q9r1YJi1iZxwRHD8gW7ykrimPIF6ptiseMqBTDNk9+rH0lSbPlAJBIjfSgaasr+42sKRR7mL8FmjUmOI4ZKRfpC/mF8E+k1TfUAUtiUoSkCKcLbybewQCA2UkRJzT1oxPJsi6q9XEmWO0mAMRjK4qGKsGIK9p/GNWcSfRlw1eFXS5cbELgys0IiY+DZeImvIAiAJU+MQPoddI8YUwlmNu6xuUpkcSMqGJiApD43Sn5rrg8AM/2/sjAvOBXpSZQVdQOVzq1avzZFfH1oU5Iu9GVLZRyKhYngxTHhXsgjFiF5q+Ub6trzo6jcL2f2cJNGSHLKIyVr0Mq84K35lTwVK+G1LAco1ZBlFitgmgzESKFW6EnpdFI+gocitAVtnOJImyhiilhvu2t5BDTOqAds+LoG7BHFC2M+yXvFyyssX+mbGwwo/hHMsWJyRmJNKEjoA686l0eTMtHIuUam45BQlDcqxcDIcqMh4Yq/gMdZ/rO+LNBs4iFMj+t1dnYXzI4UoDmeTf1PFWdAOdh1kNU0rIED4ww2BwnOYX+Ho4+ngsK66TvoRKtsxKUwDUoB7QjasiFJLM5JBvxXBOmUm024CLDHGmP/VtCAxWqsI4DNRq65PPN1qnNJ3CO3GmcYxcsGSJVALc2A6sBZxW6vmxR0BJ1cMqmRFIDMSmQp1LA9wKv5lcZEDznRo8Uv3hmKlcRGn52vIklsXZACAjIZAt5EY2GvEjViWYZZDcAupGKdmSUpXkN6lc+plbmqK++Ppp7WWVVdGfuqyYnPZbgWhuwKY+eST5N+/A0BYm2rX24pmZWf1NSjLcG3XL02ce36lbgBgK4rXU2/ucCUoxw9KtSParKrIy385MsYGIpgSR40thnEZLdyeZg4/DWJogJGjVPxHIzLlAB6PVyTRyJM+53LJIRHJFDwSyKhGVHkNKPxWbnlgALBHkGgOunuIWVXlSSKh6FI9rsSUcgw5cq3oJdhwQLsdS3RkmqBxnmzMLFgYCNGjDMoLMjEjn2+1avdP2kkqU6yKpXJZjIxH1AaKSRzRH38X8ulvSpvUFeIyJiS1MWVRfzRJ81eLQAkZDmwRoC3PtsGQYFC4xZccmkUeclDS5gX5KirrIXpr0R8ZGi7kjELeDIQqC/qbIv2BauDQ41meqRpDM8yzSLDiAFjkbED8M5EBhkuU4tQRxZ1pej7oghBEoU+cFxo+cms2QfqQreOD5ADzRo0aANLuvO/axjD5OyraD1BWIDEfQ43RPANHTHRoDK7mBonhBVbfLFFHoDLXaj/s8tIzVZMd+AAFbRFD23kUoKj7hiLtJQACRhCxReK4ok2fPJ1XVtxG4aHOTLjIRKWIHmmOLBbH1okaR9URO5EgDm1b1S5IoqgFsgKqkFrWMAtiB4J0BWlgilAjaOGNQCUOX4foYAAkG42JVjan8oJy8arb3dO5Kkhg64HuBmViLopNCrAnkgEqpINENxpru4nhnUIpZOyLbss4zLOPSqCuQzWCVCiufbVLe9MkJKe7gKsbhSoLBvYDFaVWJq69NE2dAebrdyRQMZlbPIVIkchfLFUGOaxAsQvPJBs2tcanWBygljjMae4jl+X6lkKoF45IiIJ+96u7H37x7cSPUQc+s02dAHng0vvYQVwbNbdEqY1DkISFTuARlnLEnC7fM2BfbJAHBFk6ASnqJkaLDcxyHOzXokGalSFsMF5ot6jygPteq27eVo1RlQRhcQZM0Kp9AElCXwOTXK8/KxV7LtRHiZkgkIYoqyZt6scyE/D/dB8Lz9ydW32u0dkV4U28zD8NlCjK/V6Goc3XkK1+OdAV+mfjuDHuFO4iAKsSfWnhs1Bx9VIGIHBAYWCuot7L3GkXcMVkQFqIOSoPUBFQxrILcl2aAIFgBtvumShO5JuGJitlZUXIGvbx7cUxIPvriaeOcdvcUkikKJEJADti4xY8oxAFHwfAY8jQEcfUi4MxILKvaULyGNB3YAeQfQPasTzzrJbfq0SbqZpIcwYxGpPKqSwL5LIbA5Q1z4++nW4gKqYZ1FqMiy2qtwpZ/TXGRAceLpx+ak0Xw6J2klZgY0xTFRJ+IWK8fiAMKFfIecqsc6Atb6RmBgYSPdjsK8kjmiVJ5aggq6oDish6gtzYbN50qRhEirUMMcopnN8M/GTCg5o2SwJPtpjD242WQThJJJFITueloxSsxUnw0YLAn3xrk82hC0hlWgzPaF/2hgSgPJiWmC0SFNAcj3oaAR/8AJ3ZbCONakLBlU4lcCQFQk0SwUsCwN0Qb40yTqW5wXHiNmrIqQyJ4r/R9taPksfsFB1G+y76GqaakdvxazC5IGBwoiiQGBVrA+Q6u9YnVYVhlwiycAO7dxRzYLWB6mNgeOQTYrQC6fZSSSiQye5VWK1l4FNiVLL62XwrD1+1g1OkGVEDSFYlZi4Ts5RUScQ7xsGFCgMxiAFoGtP492yOcos4I/Dq+fbZclfggNwKsc1yBfjSzddFJmjiLFnRVZDdXxMWyHjGxCp4/c0BZn2SbqOYKjZup4HMbMRXpkZQ1eLUFffjSmWMCZl7hUxnEKvBybJwF+pCJIVHDGx4z50W17g2sssUrPlETGrLyjgHgj6g8FQALXgDnSuTpbYxO6Fe5L6VqzGSVWIsR+YDN2J/O5550BU3W2TF+3HYCsxbMuhIXNmWyWxrt2DxyBdqumXS2dgixMvcjr0yWpBGPcCMAQ0ZsWlenIcilAade6evbkkX0lY3agBRYDJS31oi69yB9NQ9E6fiQYwBEjuADeVqXQkfUGx9PkHm9AP8ARo0aANGjSnq/VO2wQHHgFmAsiyQqxrzlIxDUKNYkn2BAwOwKSbZzIxWZ92zmRRbRlS2LfwbivoDV+NOdv1A4xCWX0lJZJlgZsu6SCinA5KuJYD6lRftpq3wurjNC0eXJSRVeiSWN0b5JJrIiyarS/wCH9qjzNGcJFjZlZVooCAtMF/LZJX3pkfnjQFDbdRlh7CzR4hoVyZcoyNwQWCSCMry6gDkcMdaHqXTOyvfUSSzClrvPeJYFhHbCzVkAnkgasbj4dFkxTPGSQSGCyglTa33AW4IBFMK1FuOjbqQBZN3Eyg3X7KpN/X1ORf8ADQCPa7tpTklgM0RDGJlEkJFT90tYu8/mawVWjzyti3sabUbKTcLcZLRtErSuMZRJGzEDtriOCAx8+Rpt1PpjFmTuPIUwUFyKDOCxYIoVFCqBVAG/JoUfdl0Lc9oSruO+4ZjhJ9VYr6WBADcXdA/1lGgItz1aPeKYgJrvKQ/szH1BVAaOmyRl9LDk+RfB158cbyOaHFe4XxNB1MbWvNgOoax5v5R580Rd2e4Q23bZHX51HDoRZteKNWTyKIJJFMSxvt3JuUwH4kdhsuyVsqQy+ovQNgeQoPIsaAafBfUzutjDI/zlSr/UspKEn7mr/jqoHSEzJIRMI1oIfSMMR6FUkq7YEW3F2B9ak+D412+2CuQmUr4hiByXI+g8kE+B58DxqXqzCBmYMhMpJwcfMQoB9TSKi8ACyCaNc+NAK97vMFZXZ1/Z7KsCLYAlUyZiAfQfBIy9RPAOqW2nM6dlVZSZDnweD22UHEkYq4XHEGlJI91026dFDu5p5GzwKx5I1BTQaua5xYNyrY2B5rSPp4Me53UfrJCZRHzwfSFU+Ce52iOfPPGgL69chi272DFML9OOJVVYKBniCQTxfJLFqB8alx7cUE225kxZu0FZrR7JUKDwA7J5I8X9dU+q7dpJs9sqyZtckDOgYG2SQSIQwKGlBJDEVwQANdbHsvuu0hkiLxkIrKykEKMwLpgRdgniwx5saAY/D+8VzEi4dxadsQQaYSKwk44INGvqQPazFvtoJN25kTvQrZPFjuBSccRw5Cihf7zAizem/wAT7pljWONsXmYIDdEA8Ejkc8geQeeOa1n951MxRqEIiaTcyKpAAtUyiyf2oY3kfZB5OgIt5vXSExoPSApkkKcsxGTtgBZ5sk+1D6jW22ZVlRwtWoAJHqr6HWR650kbnatJGFBjVx6xZfH58jdq2Skck+OT767/AKN98xjaJrGIVlUsWoUAQpPtWDV7FzQArQGp6ZsVgjWJSSBZs+fUxY3/ABJ1a0aNAR7mBZEZGFqwKkXVg8Hkc69ijCqFUAKBQA8ADxWu9GgDRo0aANZLrece7aRBbvGqxXVJXcMzKDxlisYs8DMXwTrW6pdV6Wk6gPYKm1dTTKfsfH6ggg+4OgM1ttnBgR2I5JFUGWfc1Vkcklrci74AC8EWCK1Y6X1eOMYRNtpEAspt0MbBfdkS2EgHk0Qa8WeNc9X26KVWWSJ6IPqxDg2KJXw3IB4A8Djgam6z1BJo4VQjvGaMqoPK4OO4x9wgQPZPkGvfQHfxFuDJJtoUkxSYm2BNH0ll5BFigeLq2S7HBi2pkgZaOQY+miQktflpie1MKNUQrUQaPi3sulRzbaIOpoWYyCQVQtklEf1Qh+xUHyBpn/yfH2uzjcdVRJP8b83fOV3fN3oBdvtt3l7+3YZ1RB8PjfokB5VgSwvyLIIIsaSdP3kpHdi4DLG4B/MJOEDD2OQZPJ554B4ZbroUtn5ZgfdppYHI8ASmIES8cWQOPN6SxTPLuH20V2pBLIAEHboIq2DUaHke5YN+gAeSyxbiNXcMsvIuPlvTRNUGDJypohhZHk1pUAcQLmdzRIzWPyaXOWsxlwBiFJvxWjYzwNKm2SWTuKWUSGMhHJCuVRlK8hVFVQIBNGxrvrISMlR6pYJFl5vJ04yJUAAgAkCuAI64qtAdbWZiJHMG3RSuHMhuMLGHwyCAhcaehVc8mwdL4JskJliDSIvoaWTu2rk3asVpqQWgpqXwLI1Inck2/wC1dvskTxEfUomKESFq9IoEmheJHjnS6DfZxwQsWZz2laWyMkJYEryGsLuBzVcN5A0A2TvMYwGRgsQQswyDevBXb2YLbVdAlGPitd77drtZQ0a9xxJj2weGEjPyAB8yelL5rLHi9N+hwXLuCVBUhUquAEeVQoHigmArxd/XWS3SzzbtttGyuqKz4VwqlwDh66Z/X+YgAWBWgND0/qP7VLggMUI9dFEDMysKMbZHJD6iWCgivPOlHWti+UjxvjuI5GZG4olvWt3xzaJ9KLA3V6cbnoso2kYBHcjvJAMlKO+UiUMb9PAxq6oedLen9ElmzY4lBGsahlKiRQSzDwGQg0F4OPANleAFkPUp9zOsjqcghxxNLG3pPF+eRmQw8LfOI0+liHaMzAKYoTGC1H8XjAnjmy13xeRvUey2Txksx7UilXqR1CykllN4sQMgtjkkEngiwY+lvty8hmfLbkZosrWtpK8XKnhuI0xFWOPJrQF/rQXa7UQRHmVmos1AKTm5ZvYc0WJHzXel/wAFxBZFKg/mU39GVXFjEWfSBkaurC0b1R6z1Abl+4I/w4zinjgCwSeaS/Ck4HkUeLPu06mU3e2hrkEFj5Pq/D5J5FmS7rnyWe7AH0fRo0aANGjRoA0aNGgDWc698UCGQwJG7yYE2KABxLAcmy1C6A/460esRt9+j9TglWNQZlmiIsFwITw7CrS8WWrPBHuNAKJpnlRohBKxYKoRMcSaAkMjAF2ctmSSaqiL5OtZ0X4aCRjvO7s3LrahSfoxVVLj2ORIP0158S9EeaRJI0jLBcQ7HFoyTeVgEuK/LYryOTY0QGgPdGjRoA187k+HeoQ7iYbZl7M3AckXGhYsefnJBZqr97zr6Jo0As2XRI41hXk9kekeBmQVLkfvEM3/AIjpg0YJBIBIsA1yAfNfrQ/lrvRoCOWFWUoQCpFEfY8VrNSfD0ayskZCNJGxybkgAgDFQVBKlgc2s+Bda1OqG66YHd2LMA8YjYDj0gseD5F5kGufHitAItj1URM5JUdx7ZWOK5kAkwSEYOGsMFJBtjz7BB0vb7lN9JKFKKq1IVC8K1sMMrHJUWaoAe9jV3bwKPQsXbjdzIzHE+kTKiYZBhiEo48VRu70rg6hIyyBCEzZJXkj4AGSoAMBZLNRZlsFRwOSdAa3p/xA+csZjM3bPLRlWNHwKFWb+y+fHB03m6oiwNP5UAkXxZBoCzxyeAfHIPjWf6H1eMEyJDIiYVIqIcFlU2eAOSwb5voBde2h6PtTHCiE+qrJ5+ZiWN39z9v0HjQGJ6yWnTvKc5GjYKppSi+tCyixamz9TiRWRIIh6p03H9nCqCe1IyWEPKyA8hvN932P35IGmkOwmG5UOjuqyDOQgKDYv08m1v1e9E48DgL/AIq6rh+yq8bRm5IsisbhhYBKi28lB8w9/GgKihnClHaNwxtfUxBBJk45kiPJOSEqSwvjS4TRHcExlWECWSg4yL5g+HFgqLYvZNW35dNJunJN+HLm2ABwZ2Io8g4g5ds1eUXp4FiwQFsuyAG47aqFCkKOOQqkHFUBJpmZc8Ur3Y2V0B9f0aNGgDRo0aANGjRoA1Em2QMXCKHbywUWf1Pk6l0aANGjRoA0aNRbncKilmNAAk/oOToCXXmQur5PNfYef8R/PWd3nxOApMag+i7LeDxYNA+ATZ9qs0OdJYuqyPHlHIMsF9XzYobOJNg92sbAuyougdAb3Rqj0jIRhDF2wgAX1A2AKHgkg/r/ADOr2gDRqDflxFIYgDJgcAfBavTf2utZ/qXU228aq0shLuPWUGSJQ+YAC7fjgfnr20BP/wAmrPsokPzKoo82GUYmipDD3HH11imlP7RMmRWNkWMsysKxa2VAebvFeBxlwC2Kn6D8PMWg9S4nOS0JBx/EY0a4NAjWO6dDXVQCoX8MlC+SlSCB6FZebDY1yOSbB40BN0vpbSs6SSFFZiURgS4kCAK0mTlgQqsyihxR9JAAe9C3IEzqZJJCwADG8WILszKD4BOSiuMY15PGmsUMcrpOpugcSPDZUMvHPAoHxTH7a92nTY4zkqm6oWScQeaUH5RdcD6D6DQHvVGpAfo6X/41GsN1vYvOVUimlMksa2MlEd9sGrAJeZjwfZdan4wFwLHZHcnhSx5AMq2R/AHS7qkeG82QYBmAOT+OSfYXxZy4N+RoDz4Q3YeGSVwSImOKPH+JGayIskkk2KHFeOeNZje+rIuyrkcypxJLM3OKrY8mszkwHFx+Dd3X7RttzuIg6hZfWrMjuWHONUrC1Jpsq4Cm+b0s33VVljVEde7uTEFUMS1lhzKQSzEePWQBQpPfQH1rRo0aANGjRoA0aNGgDRo0aANGjRoA1nfilFlDRJRmRC4UnH0sCpxNVdgA/ZqsXetCzAeTWsD8QxdqeSVXoAZDIMV9eSsMvAFs5qwD+q6AVbHYvKiHOUqVIDFACCv4Z9TXgiqqk2CWPgCyNTdN6qY8AkgErEGkkyWjfzxiMerisQTRI8cDURkMuUtBmNML/KW/EAVaK+ZOGa8moqD41sui7GrnmaO8fUBiQDwxZmAAysff+0dAX+h9Q7yEl1ZlNMVBA+tA8hv1H8h40y0s3nxBto1yaeM84gB1JLHwPNX+tAe9aJty8seUVBSLyDer60Biw+gsX717HQDPSrqWyjYs6orTLgWArIqrZVX1K5AE/U+2lm26wzHtGkAIx7k2EjAfoGD/AMD/AA0xn6OhQkmVDybjmdefN0Cqk/cjn30BU6NulgE5kb8Np2cSflAfHiT3RgxN5ADSD47Kbd1njChlYMQA9UeGyxJUkqT7A8+dNundNMIWVtw4nmpWzwZXcjwwAXJQbAIINUAa1Xm2+3kY7eRzt5AQuAxaPJgGHaZ1NAgj0gqfPHvoBAuxjOUztI0gbiZpXVoyDSYBFMSLXhXoH2paJ2296q3bikjEhBILYpZJsBkK8kNRb9Cos1evnnUen7rbP2keS1sJjxak+nCzwaGNqS3qI9+Tp+8YKrvuZLYYZZFBQtl5tMyQDZyjYZc5WdAb7q+77scZCSJjuYOHXHL8VPAPkc/3aWfEMt9S2yUKtObNgrm5oeP3fOlnwv1ieR027q0gFSep7YFPUQ7Nz8xWgQKAHLWSLf7bl1NXcBI1ZgM+CHEbL5+WrDAU3toC7/SEFaNVd2VSD+VStg3Zsgg+PfWL+G0Z9zswXla27jEvktqS2TG+DSEeq/ccVrS/0jvdWqlMLsvV1z49/Pseb1kek7mCKNZRJH+HERgT6neRWUjHn00PUQarxya0B9a2XVxK1RxSmP8A+bShPF8Wwcg+xCkGx7c6Za+c7XcxOVynzFlY445Wtj5LEoeCSbLYlubBF4DQJ8QShoSVhkhlYrnFIxwr3JKgH6VwftoDRyyqotmCj6k0NdA6+Yp0jdzt/wA4ikzb1U6pJH3CPmcGQAKBShQrUB9SdO+j7do5oWkeQFyYwqkqqMiljG8RLJiVViGTEcA1zegNpo0aNAGjRrM/FW16k7r+wzxRpjTBwLys8i0b2rQF/b9dEncwilpAKYrw5K5AKAcrr6gaXw9X7qQpLmjsBmMnidX8EUoJ8+MiAQR51ltj8L9aiBEe7hXIlmN2STySSY7P8dc7/wCEusTf6XcwNxXP0881Fz//AHQGk6j25nwmhnkohbwjKL7E8kqre5PDD2rxpb8d9IcriZJ5EdWJoXjjjQvwLu/FtiRfNhfN8MdaZQrbuEgChzyBx4bt2PA9/bXSfDfWwnb/AGyFl+jHL+eUZJ0Bz0PocgUSL4kViJyqOBXpqmdECsvsV4AABOq2823r/wBabKwfn2oa18Y1KzAcngCudWtn8L9ZiDBNxtqbzYBv/wC1rl/hTrJ87uP9O7JX8sa0B3s+mM2CyY1+VXXhvsUegf7Uatr6B08JEgXFIvsOB/CwL18+2vwr1eO8J9suXkr6Sf1Kxgn+Oum+GOrk2Z9uT93c/wDl0Boui9NhSeSUyQ5M5IwccgnjJSTz45Bv66a0Z2a+9FgaBViFcEEcWLNc+3miDwCMY/w/1kjH9o24H2Zx/go1V2vwj1dGDDcwkj95mP8A5NAWdruHG7gJVHEbMkcYIQqoDJdMMzXJo3Q5PN1N8V4NNkEVkcE5x2WJUBGJDWjBRgaIFgir51V3nwx1iTK59uMzbYkjz5r0cX71V+96qxfBPVVVVWfbgLeJ9xlV0e3YPpFV4ritAaTYNvG26h40lGNYsEKNj+Y82CfFcYmvTQNIJujjbGPOI2EHAOXy36g5auBkjCsadDjROrA+HOs0oO42rBPlyAaj9fVEfV/W865n+Gesvydxt/N8cUftUY0B1034nj2y5RbRFUii5kUlwPHrWzx9K0vj3ErhpJFTEMZENlGRWa/+tVA9A8OvPA+agB1u/gfqshBefbsR4LEkj9CYyRrvY/BXVIiGSTaZDwzKGYc3wWiJu758/X20Aw670RU6dG5QBu4Hd6CkKxY1Z/0Y9QWuKv8AhrI/s0o9dleVqlf14jJreJivvQN/7sa0XUPhXrUyssu8iZWFMuZAI/QRgapdO/o86lAGEc0C5+ad/bx+X76ATdlo2+dMzShoSD5AFMAqyEEsebaxfper1xPv2chXkyYmlWWFJa9WOItVYUPZQfpS1rQt8DdVJyafbvxVP6xXn5WjI82fHkk+dRxf0e9SUMBLtsWABU2VoGx6THQr2ocaA4+HuvpChEkcgjIsqjkgccMoPCkEgZIyUeCLo6efDvxLPPnGGjklhXONnjJZkPpJpHrIDg0Sea82NKB8BdTyz7u2yu7PJ8VwTGTRHBHg+9613wH8Pbjbd47pomLsGXtgcGmDH5Vq79vv9dAaPpO6MkSuwAYjkDICwa8MAw/QgEa81c0aANGjSD4p3k8EZljdaBAKlPAPHBv6/wCOp1aipxc2tEVo0nVmoJ6sf6NZzpEu8nhWXvRLl7dsn3I/e+2uupft0UbSLJE+IsjAg0PNcnUvqfRnyu2/LyV+l9eTOr3tz3+xodGkfxNu5oYjNE60KtSt8EgcG/qRo+GN1NPEs0jrTE0oWuASvJv6jWvqFxeFZ3tfsZ+mlwuLdWvbv7DzRo0m6/1ZojHFEAZZTS5eFHiz/wDv11SpUjTjmkTpU5VJZYjnRpLNtd2i5JuFkYfkeNQD9gVoj+J150/dTTbZZAwST12CtiwxAFXY8VqfH1yuLva/LyU+n9OZSTV7c/A70ax3w51bd7rOpI0wryl3lf3+2nD7beVxPET94yP+J1inilUjnjFtdvJurhHSnknJJ9/A50ay25328XbGa0zjLCRMPZWItTf0o/pqz8JdSk3CGR3XhipULXsCDd/fSOKjKahZ3av2EsHKNN1Lqydu5oNGuZASCAaPsautIek7jcyyzAyJ242KBgnLMPPvxWqzq5ZKNm7kYUs8XK6VjQaNY7qvWN1Fuk24dDmVxYp+8ceRfsb1pmglwoSjL97AV/K/+OsU8QpuSSem+3kpUwzpqLlJerbfwW9GsZ0PrG73Ejx5xrgOThfvX107O23ntuIv90f/AFazTxSqRzRi2u3k1VwjpSyzkk+/gcaNKOlSTukiysqypIVtVsEYqwoH65aSbDrG7k3T7buRrgWtu3fymuBfv+uksVGOW6fq2+RDCSlmtJenV/HvsbLRrOdWn3sCGQNFKq8sMCpA+vzf8dXvh3rK7qPMDFgaZfoft9jrccRFz4bun1MSw0lT4iacfdDXRo0auc4az/x1/qb/ANpf8w1oNZ/46/1N/wC0v+Ya58X+hP4Z1YL+oh8or/DPW9vHtYkeZVYA2CfHJ0wTr8Uk0cMTh8ssqHAUKT/Mmv79efCKD9jh4Hg/5jq/NsFaSOSgGQnmvIKlSP7wf4alRVXhQs1ay5ctOvsVryo8ad073lz569PfqLfjX/Upf9n/ADro+Cf9Si/2v87a5+M3B2U1G6Kg/qHW9dfBP+pRf7X+dtZ/vf2fk1/Yfv8A+R5rJ/G3T5SY9zDZaLyB5ABsED3Hm9azUG33iOSqsCQAf4EkAj68gj+GujEUo1YZG7X27HNhqsqM+JFXtv8ADEnQPiyOekeo5PofDH+qf+B/v08SBUDYirJY/qeT/frM/FHwosgaWEYyDkqPDfp9G/x1L8EdTeaB1ckmM0GPuCOL+4o/3a5qNapGpway15P3OqvRpTpcag7K/qi+Ql+AupRQibuyKmWNX71lf+I1pOo/FO3SNmSVWejios23tf2vST+jVQRPx+5/5ta3qPT0mjaNgPUCLrwfYj7jzqWCVV4RZGudtOr6lse6Kxjzp8r69F0/JYwBWiBRHI+t+dYb4eY7TfPt2Poc0P8AFD/I1+p1uQwvG+auvt4vWR/pA2JqPcpwyEAkfS7U/wAD/jq2Oi1FVo7wf8cyGAknKVGW01bvyNJ1ne9mF3HLVSj6seFH8zo6NsuzCieWAtj9WPLH+Z0n2e9G8lhI+SJRI4/+ofSo/hTH+WtLq9KSqy4i22X58djnrRdKCpvfd/jz3MR8Sf8ASe2/7v8AznW31iPiT/pPbf8Ad/5zrb6hhP1Kv+RfG/pUf8fyfPvhTfxw7ncGRwgNgX/a1qNz8T7ZVLCZWIHAFkk/TWf+CBe63P8AH/PrZbnao6lGUEEUePrqWBVXgehrd7rr8l//AEHSWI9aey2fT4PNhJnGjmrZVY19SBrHdEP/AMUn/wBv/Ea2W1QRqkeVkKAPviACa/l/PWH6fs0l6nOsihltzR+tjWsXe9L3zL/RjB5bVvbK/tc0nxP1eKOCRcwXdSqqDZJYV4+nOqnwJ0x4YWaQFTIQQp8gAcX9Ls6Tda6e2wnXcwi4ieR9L8qfsfY62vTd8k8ayIbB/mD7g/caUXxcS3U0lHZdHzvzFZcLCpUtYy3fVcrci1o0aNfSPlhrP/FW1nnjMMcQosCWLgWBzwP11oNGp1aaqQcG9GVo1XSmppar3M10dd5BCsX7OjY3z3QPJJ8Ufrqxud1vipCbeNT9TIGr+FDT3RqSw7Ucqm7dvBWWJUpZnCN+/kzHVenTttRtkQMSAXcuBbXm1Dzy2joce828Kxfs6OFuj3QPJJ+h9zrT6NefSJTzqTTtblt9jX1knDI4pq9+e/3M71CXfyKUSGOO+C3csgfbgVo3vS5klhfbY1HFgwY0GUEUP1Nk39taLRr14ZPVybemvtb20MrFOOkYpLXT3v76ibc73dMpVNqVcismkTFfvwbP8tQ9N6W+02/biTuSNZZsgoyqh55r/wB/rp/o1rgJyzOTb5bafwZ+oajlUUlu1rr/ACYv4b6Zu9pnUKOHr/rAKq/sfrp2d5vP+yp/vh/6dOdGsU8Lw45ISaXbwbq4vizc5wTffyKeh7ea5JNxXccgAKbCovgD+JOr+/2oljeNvDAj/wB/4edT6NWjTUYZN/nqQlVcp59n06Cf4W6T+zQYtWZJLV/If3V/fptISASBZ+n111o17TpqnBQjshUqSqTc5bsxnVulbqXdJuFiUBCtKXHOJy5/XnWnbcS4WITl+7mv+P01c0alTw6puTUnrvt4K1MS6iipRXp238mK6F0rebeV5O0j5g2O4B5N+edPf23d/wDZU/3w/wDTpxo1mlheHHLCTt28G6uL4ss04Jvv5EfT03ObzTRgtQVEVhSr5bk/U1/LSjpvSt1Hu23JiUhi1qHHAb6H7ca2ejXksJGWW8no78t/sI4yUc1orVW57fcgmgEsZSReGFFT/wDkf46y3R+j7raTN2wJIWPgsAT9D9mHj762GjVKmHjUlGT0a2aJ0sTKnGUEk090zwaNe6NXOc//2Q=="/>
          <p:cNvSpPr>
            <a:spLocks noChangeAspect="1" noChangeArrowheads="1"/>
          </p:cNvSpPr>
          <p:nvPr/>
        </p:nvSpPr>
        <p:spPr bwMode="auto">
          <a:xfrm>
            <a:off x="372533" y="79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33">
              <a:solidFill>
                <a:srgbClr val="000000"/>
              </a:solidFill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4271484" y="1392481"/>
            <a:ext cx="8301925" cy="47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667" dirty="0" smtClean="0">
                <a:solidFill>
                  <a:srgbClr val="0070C0"/>
                </a:solidFill>
                <a:latin typeface="Calibri" pitchFamily="34" charset="0"/>
              </a:rPr>
              <a:t>The Lancet 2019-nCoV Resource Centre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667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https://www.thelancet.com/coronavirus</a:t>
            </a:r>
            <a:endParaRPr lang="en-US" altLang="ru-RU" sz="2667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ru-RU" altLang="ru-RU" sz="2667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667" dirty="0" smtClean="0">
                <a:solidFill>
                  <a:srgbClr val="0070C0"/>
                </a:solidFill>
                <a:latin typeface="Calibri" pitchFamily="34" charset="0"/>
              </a:rPr>
              <a:t>Elsevier’s </a:t>
            </a:r>
            <a:r>
              <a:rPr lang="en-US" altLang="ru-RU" sz="2667" dirty="0">
                <a:solidFill>
                  <a:srgbClr val="0070C0"/>
                </a:solidFill>
                <a:latin typeface="Calibri" pitchFamily="34" charset="0"/>
              </a:rPr>
              <a:t>Novel Coronavirus Information Center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r>
              <a:rPr lang="en-US" altLang="ru-RU" sz="2667" dirty="0">
                <a:solidFill>
                  <a:srgbClr val="0070C0"/>
                </a:solidFill>
                <a:latin typeface="Calibri" pitchFamily="34" charset="0"/>
                <a:hlinkClick r:id="rId4"/>
              </a:rPr>
              <a:t>https://www.elsevier.com/connect/coronavirus-information-center</a:t>
            </a:r>
            <a:r>
              <a:rPr lang="en-US" altLang="ru-RU" sz="2667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altLang="ru-RU" sz="2667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endParaRPr lang="ru-RU" altLang="ru-RU" sz="2667" dirty="0" smtClean="0">
              <a:solidFill>
                <a:srgbClr val="0070C0"/>
              </a:solidFill>
              <a:latin typeface="Calibri" pitchFamily="34" charset="0"/>
              <a:hlinkClick r:id="rId5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r>
              <a:rPr lang="en-US" altLang="ru-RU" sz="2667" dirty="0" smtClean="0">
                <a:solidFill>
                  <a:srgbClr val="0070C0"/>
                </a:solidFill>
                <a:latin typeface="Calibri" pitchFamily="34" charset="0"/>
                <a:hlinkClick r:id="rId5"/>
              </a:rPr>
              <a:t>http</a:t>
            </a:r>
            <a:r>
              <a:rPr lang="en-US" altLang="ru-RU" sz="2667" dirty="0">
                <a:solidFill>
                  <a:srgbClr val="0070C0"/>
                </a:solidFill>
                <a:latin typeface="Calibri" pitchFamily="34" charset="0"/>
                <a:hlinkClick r:id="rId5"/>
              </a:rPr>
              <a:t>://</a:t>
            </a:r>
            <a:r>
              <a:rPr lang="en-US" altLang="ru-RU" sz="2667" dirty="0" smtClean="0">
                <a:solidFill>
                  <a:srgbClr val="0070C0"/>
                </a:solidFill>
                <a:latin typeface="Calibri" pitchFamily="34" charset="0"/>
                <a:hlinkClick r:id="rId5"/>
              </a:rPr>
              <a:t>56.rospotrebnadzor.ru/koronavirusnaya-infekciya-2020/</a:t>
            </a:r>
            <a:endParaRPr lang="ru-RU" altLang="ru-RU" sz="2667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endParaRPr lang="ru-RU" altLang="ru-RU" sz="2667" dirty="0" smtClean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r>
              <a:rPr lang="ru-RU" altLang="ru-RU" sz="2667" dirty="0" err="1" smtClean="0">
                <a:solidFill>
                  <a:srgbClr val="0070C0"/>
                </a:solidFill>
                <a:latin typeface="Calibri" pitchFamily="34" charset="0"/>
              </a:rPr>
              <a:t>стопкоронавирус.рф</a:t>
            </a:r>
            <a:endParaRPr lang="en-US" altLang="ru-RU" sz="2667" dirty="0">
              <a:solidFill>
                <a:srgbClr val="0070C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</a:pPr>
            <a:endParaRPr lang="en-US" altLang="ru-RU" sz="2667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62126"/>
            <a:ext cx="4271484" cy="3203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999" y="1178288"/>
            <a:ext cx="8193734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691" y="220942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7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421" y="-24063"/>
            <a:ext cx="6254485" cy="8367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ЭПИДЕМИОЛОГИЯ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87" y="660337"/>
            <a:ext cx="5012014" cy="6197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 том числе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находящийся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инкубационном периоде заболевания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387" y="4601378"/>
            <a:ext cx="4313821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Инкубационный период от 2 до 14 суток</a:t>
            </a:r>
          </a:p>
        </p:txBody>
      </p:sp>
      <p:pic>
        <p:nvPicPr>
          <p:cNvPr id="1032" name="Picture 8" descr="https://ds04.infourok.ru/uploads/ex/0889/00151728-c507ef83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29740" r="19333" b="6399"/>
          <a:stretch/>
        </p:blipFill>
        <p:spPr bwMode="auto">
          <a:xfrm>
            <a:off x="5270164" y="1497049"/>
            <a:ext cx="6716450" cy="47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326" y="117141"/>
            <a:ext cx="5466347" cy="1325563"/>
          </a:xfrm>
        </p:spPr>
        <p:txBody>
          <a:bodyPr/>
          <a:lstStyle/>
          <a:p>
            <a:r>
              <a:rPr lang="ru-RU" dirty="0"/>
              <a:t>ЭПИДЕМИОЛОГИЯ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0" y="989420"/>
            <a:ext cx="6328611" cy="58685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Пути передачи: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воздушно-капельный (при кашле,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чихании, разговоре),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воздушно-пылевой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контактный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Факторы передачи: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воздух, пищевые продукты и предметы обихода, контаминированные 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OVID-19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исключена </a:t>
            </a:r>
            <a:r>
              <a:rPr lang="ru-RU" dirty="0" smtClean="0"/>
              <a:t>вероятность циркуляции возбудителя с промежуточными факторами </a:t>
            </a:r>
            <a:r>
              <a:rPr lang="ru-RU" dirty="0"/>
              <a:t>передачи </a:t>
            </a:r>
          </a:p>
        </p:txBody>
      </p:sp>
      <p:pic>
        <p:nvPicPr>
          <p:cNvPr id="5" name="Picture 2" descr="http://oldmemory.ru/images/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17" y="997482"/>
            <a:ext cx="607678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64637"/>
            <a:ext cx="10972800" cy="8367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ЭПИДЕМИОЛОГИЯ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1" y="1001349"/>
            <a:ext cx="4829142" cy="4620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fr-FR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этиологического фактора инфекции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оказанием медицинской 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4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6" name="Picture 4" descr="https://www.avocat-amiens-bidart.com/wp-content/uploads/2015/05/infection-nosocomi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91" y="582993"/>
            <a:ext cx="6282462" cy="60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E6BD41-17E1-48AD-873C-5FABA48E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00" y="116632"/>
            <a:ext cx="7920000" cy="11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Меры инфекционного контроля (профилактики инфекций) в </a:t>
            </a:r>
            <a:r>
              <a:rPr lang="ru-RU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</a:t>
            </a: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ru-RU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Скругленный прямоугольник 7"/>
          <p:cNvSpPr/>
          <p:nvPr/>
        </p:nvSpPr>
        <p:spPr>
          <a:xfrm>
            <a:off x="3547194" y="1431773"/>
            <a:ext cx="5405419" cy="8869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Segoe UI Semilight" panose="020B0402040204020203" pitchFamily="34" charset="0"/>
                <a:ea typeface="ＭＳ Ｐゴシック" charset="-128"/>
                <a:cs typeface="Segoe UI Semilight" panose="020B0402040204020203" pitchFamily="34" charset="0"/>
              </a:rPr>
              <a:t>Амбулаторно-поликлиническое звено оказания медицинской помощи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</p:txBody>
      </p:sp>
      <p:sp>
        <p:nvSpPr>
          <p:cNvPr id="7" name="Скругленный прямоугольник 7"/>
          <p:cNvSpPr/>
          <p:nvPr/>
        </p:nvSpPr>
        <p:spPr>
          <a:xfrm>
            <a:off x="4871017" y="3580210"/>
            <a:ext cx="2775365" cy="564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Segoe UI Semilight" panose="020B0402040204020203" pitchFamily="34" charset="0"/>
                <a:ea typeface="ＭＳ Ｐゴシック" charset="-128"/>
                <a:cs typeface="Segoe UI Semilight" panose="020B0402040204020203" pitchFamily="34" charset="0"/>
              </a:rPr>
              <a:t>Стационар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Segoe UI Semilight" panose="020B0402040204020203" pitchFamily="34" charset="0"/>
              <a:ea typeface="ＭＳ Ｐゴシック" charset="-128"/>
              <a:cs typeface="Segoe UI Semilight" panose="020B0402040204020203" pitchFamily="34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2442716" y="2517861"/>
            <a:ext cx="7722010" cy="958986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3506" bIns="0"/>
          <a:lstStyle/>
          <a:p>
            <a:pPr defTabSz="1042988"/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Профилактика воздушно-капельного пути передачи инфекции</a:t>
            </a:r>
          </a:p>
          <a:p>
            <a:pPr defTabSz="1042988"/>
            <a:r>
              <a:rPr lang="en-US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2) </a:t>
            </a:r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Профилактика контактного пути передачи инфекции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2442716" y="4384740"/>
            <a:ext cx="7722010" cy="141617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3506" bIns="0"/>
          <a:lstStyle/>
          <a:p>
            <a:pPr defTabSz="1042988"/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en-US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Профилактика воздушно-капельного пути передачи инфекции</a:t>
            </a:r>
          </a:p>
          <a:p>
            <a:pPr defTabSz="1042988"/>
            <a:r>
              <a:rPr lang="en-US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2) </a:t>
            </a:r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Профилактика контактного пути передачи инфекции</a:t>
            </a:r>
            <a:endParaRPr lang="en-US" sz="20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1042988"/>
            <a:r>
              <a:rPr lang="en-US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3) </a:t>
            </a:r>
            <a:r>
              <a:rPr lang="ru-RU" sz="20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Профилактика воздушно-пылевого (аэрозольного пути передачи)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68533"/>
            <a:ext cx="12192000" cy="3894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и лиц с подозрением на COVID-19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870" y="1255364"/>
            <a:ext cx="10175929" cy="547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пациентам с COVID-19 осуществляется в виде скорой, первичной медико-санитарной и специализированной медицинской помощи в медицинских организациях и их структурных подразделениях, осуществляющих свою деятельность в соответствии с приказами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31.01.2012 N 69н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оказания медицинской помощи взрослым больным при инфекционных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05.05.2012 N 521н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оказания медицинской помощи детям с инфекционными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8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2491</Words>
  <Application>Microsoft Office PowerPoint</Application>
  <PresentationFormat>Широкоэкранный</PresentationFormat>
  <Paragraphs>303</Paragraphs>
  <Slides>44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Calibri Light</vt:lpstr>
      <vt:lpstr>Segoe UI Semilight</vt:lpstr>
      <vt:lpstr>Times New Roman</vt:lpstr>
      <vt:lpstr>Wingdings</vt:lpstr>
      <vt:lpstr>Тема Office</vt:lpstr>
      <vt:lpstr>Первичные противоэпидемические мероприятия при подозрении на новую коронавирусную инфекцию </vt:lpstr>
      <vt:lpstr>Противоэпидемические мероприятия  </vt:lpstr>
      <vt:lpstr>Роль профилактики в противоэпидемической деятельности</vt:lpstr>
      <vt:lpstr>Первичные противоэпидемические мероприятия</vt:lpstr>
      <vt:lpstr>ЭПИДЕМИОЛОГИЯ</vt:lpstr>
      <vt:lpstr>ЭПИДЕМИОЛОГИЯ</vt:lpstr>
      <vt:lpstr>ЭПИДЕМИОЛОГИЯ</vt:lpstr>
      <vt:lpstr> Меры инфекционного контроля (профилактики инфекций) в МО </vt:lpstr>
      <vt:lpstr>Маршрутизация пациентов и лиц с подозрением на COVID-19 </vt:lpstr>
      <vt:lpstr>Транспортировка пациента   Пациентов с подозрением или подтверждённым COVID-19 необходимо госпитализировать в инфекционный стационар, доставка осуществляется специализированным транспортом  Персонал и водитель, контактирующие с больными COVID-19 (при подозрении на инфекцию) должны быть обеспечены средствами индивидуальной защиты:  Транспорт и предметы, использованные при транспортировании, обеззараживаются на территории мед. организации на специально оборудованной площадке со стоком и ямой </vt:lpstr>
      <vt:lpstr>Госпитализация пациента, подозрительного на заболевание, вызванное SARS-CoV-2, осуществляется в медицинские организации территорий, где был выявлен больной.   </vt:lpstr>
      <vt:lpstr>Требования к работе в инфекционных стационарах, изоляторах и обсерваторах в очагах заболеваний, вызванных микроорганизмами I - II групп патогенности, указаны в СП 1.3.3118-13 «Безопасность работы с микроорганизмами I - II групп патогенности (опасности)» </vt:lpstr>
      <vt:lpstr>Противоэпидемический режим  складывается из:</vt:lpstr>
      <vt:lpstr>При поступлении или выявления пациента с клиническими проявлениями острого респираторного вирусного заболевания с характерными для новой коронавирусной инфекции COVID-19 симптомами, медицинский работник проводит первичные противоэпидемические мероприятия</vt:lpstr>
      <vt:lpstr>Мероприятия в отношении источника инфекции</vt:lpstr>
      <vt:lpstr>Не выходя из помещения, в котором выявлен пациент, с использованием имеющихся средств связи извещается непосредственный руководитель и руководитель медицинской организации о выявленном пациенте, одновременно запрашивается укладка для работы в очаге инфекции вызывающие чрезвычайные ситуации в области общественного здоровья и санитарно-эпидемиологического благополучия (более известная как укладка для работы в очаге особо опасных инфекции)</vt:lpstr>
      <vt:lpstr>Руководитель медицинской организации, обеспечивает сбор биологического материала (мазок из носо- и ротоглотки) у всех медицинских работников и лиц, находившихся с ним в контакте, и направляет их для проведения соответствующего лабораторного исследования</vt:lpstr>
      <vt:lpstr>Для обеззараживания воздуха применяется  бактерицидный облучатель или другое устройство, поверхности  помещения обеззараживаются химическими средствами, медицинский инвентарь – средствами химической и физической дезинфекции   Количество необходимых средств дезинфекции рассчитывается в соответствии с инструкцией их применения</vt:lpstr>
      <vt:lpstr>В случае подтверждения диагноза новой коронавирусной инфекции COVID-19 в стационаре необходимо выявить лиц, имевших контакт с пациентом, среди: находившихся в данном учреждении; переведенных или направленных (на консультацию, стационарное лечение) в другие медицинские организации, и выписанных; медицинских работников (диагностические, смотровые кабинеты); посетителей медицинской организации, а также посетителей покинувших медицинскую организацию к моменту выявления пациента; лиц по месту жительства пациента, работы, учебы. </vt:lpstr>
      <vt:lpstr>Медицинские отходы, в том числе биологические выделения пациентов (мокрота, моча, кал и др.), утилизируются в соответствии с санитарно-эпидемиологическими требованиями к обращению с медицинскими отходами и относятся к отходам класса В</vt:lpstr>
      <vt:lpstr>Мероприятия, направленные на механизм передачи возбудителя инфекции</vt:lpstr>
      <vt:lpstr>Проведение дезинфекционных мероприятий   Профилактическая  плановая, внеплановая   Очаговая Текущая  Заключительная </vt:lpstr>
      <vt:lpstr>Проведение профилактической дезинфекции (поверхности – обеззараживание, как правило, совмещено с уборкой помещения, мединструментарий и предметы ухода сразу после использования)</vt:lpstr>
      <vt:lpstr>Проведение текущей дезинфекции ✓ все поверхности в помещениях,  ✓ предметы обстановки,  ✓ дверные ручки,  ✓ подоконники,  ✓ спинки кровати,  ✓ прикроватные тумбочки,  ✓ посуда больного и посуда, в которой пища поступила в отделение, остатки пищи,  ✓ воздух,  ✓ выделения больного,  ✓ транспорт и другие объекты</vt:lpstr>
      <vt:lpstr>Проведение заключительной дезинфекции  Используют дезинфицирующие средства, разрешенные к применению в отношении вирусных инфекций (например, на основе хлорактивных и кислородактивных соединений) </vt:lpstr>
      <vt:lpstr>Мероприятия, направленные на восприимчивый контингент</vt:lpstr>
      <vt:lpstr>Изоляционные мероприятия</vt:lpstr>
      <vt:lpstr>Что подразумевается под тесным контактом? </vt:lpstr>
      <vt:lpstr>Мероприятия по профилактике профессиональных заражений медработников</vt:lpstr>
      <vt:lpstr>Презентация PowerPoint</vt:lpstr>
      <vt:lpstr>  Обеспечение качества исполнения противоэпидемического режима медицинской организации   </vt:lpstr>
      <vt:lpstr>Оперативный план оказания медицинской помощи в стационарных условиях</vt:lpstr>
      <vt:lpstr>Презентация PowerPoint</vt:lpstr>
      <vt:lpstr>Презентация PowerPoint</vt:lpstr>
      <vt:lpstr>Презентация PowerPoint</vt:lpstr>
      <vt:lpstr>Профилактика COVID-19</vt:lpstr>
      <vt:lpstr>Под готовностью медицинской организации к работе в условиях выявления больного COVID-19, подразумевается способность к оперативному проведению первичных противоэпидемических мероприятий      Оценка готовности медицинских организаций по предупреждению заноса и распространения инфекционных болезней, представляющих угрозу возникновения ЧС санитарно-эпидемиологического характера. Учебное пособие для врачей. Москва, 2017. Сер. Библиотека Всероссийской службы медицины катастроф</vt:lpstr>
      <vt:lpstr>Практическая готовность медицинской организации обеспечивается наличием</vt:lpstr>
      <vt:lpstr>Презентация PowerPoint</vt:lpstr>
      <vt:lpstr>Инфекционная безопасность медицинского персонала оказывающего помощь больным новой коронавирусной инфекции </vt:lpstr>
      <vt:lpstr>  Нормативные документы </vt:lpstr>
      <vt:lpstr>Презентация PowerPoint</vt:lpstr>
      <vt:lpstr>Презентация PowerPoint</vt:lpstr>
      <vt:lpstr>Благодарю за внимание 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60</cp:revision>
  <dcterms:created xsi:type="dcterms:W3CDTF">2020-03-24T14:39:37Z</dcterms:created>
  <dcterms:modified xsi:type="dcterms:W3CDTF">2020-04-01T04:14:01Z</dcterms:modified>
</cp:coreProperties>
</file>