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59" r:id="rId3"/>
    <p:sldId id="264" r:id="rId4"/>
    <p:sldId id="291" r:id="rId5"/>
    <p:sldId id="262" r:id="rId6"/>
    <p:sldId id="265" r:id="rId7"/>
    <p:sldId id="288" r:id="rId8"/>
    <p:sldId id="300" r:id="rId9"/>
    <p:sldId id="257" r:id="rId10"/>
    <p:sldId id="260" r:id="rId11"/>
    <p:sldId id="267" r:id="rId12"/>
    <p:sldId id="330" r:id="rId13"/>
    <p:sldId id="280" r:id="rId14"/>
    <p:sldId id="268" r:id="rId15"/>
    <p:sldId id="269" r:id="rId16"/>
    <p:sldId id="270" r:id="rId17"/>
    <p:sldId id="271" r:id="rId18"/>
    <p:sldId id="263" r:id="rId19"/>
    <p:sldId id="315" r:id="rId20"/>
    <p:sldId id="290" r:id="rId21"/>
    <p:sldId id="276" r:id="rId22"/>
    <p:sldId id="295" r:id="rId23"/>
    <p:sldId id="332" r:id="rId24"/>
    <p:sldId id="323" r:id="rId25"/>
    <p:sldId id="311" r:id="rId26"/>
    <p:sldId id="313" r:id="rId27"/>
    <p:sldId id="325" r:id="rId28"/>
    <p:sldId id="326" r:id="rId29"/>
    <p:sldId id="314" r:id="rId30"/>
    <p:sldId id="327" r:id="rId31"/>
    <p:sldId id="303" r:id="rId32"/>
    <p:sldId id="293" r:id="rId33"/>
    <p:sldId id="296" r:id="rId34"/>
    <p:sldId id="297" r:id="rId35"/>
    <p:sldId id="298" r:id="rId36"/>
    <p:sldId id="277" r:id="rId37"/>
    <p:sldId id="316" r:id="rId38"/>
    <p:sldId id="273" r:id="rId39"/>
    <p:sldId id="274" r:id="rId40"/>
    <p:sldId id="261" r:id="rId41"/>
    <p:sldId id="317" r:id="rId42"/>
    <p:sldId id="318" r:id="rId43"/>
    <p:sldId id="319" r:id="rId44"/>
    <p:sldId id="321" r:id="rId45"/>
    <p:sldId id="320" r:id="rId46"/>
    <p:sldId id="305" r:id="rId47"/>
    <p:sldId id="306" r:id="rId48"/>
    <p:sldId id="256" r:id="rId49"/>
    <p:sldId id="308" r:id="rId50"/>
    <p:sldId id="328" r:id="rId51"/>
    <p:sldId id="309" r:id="rId52"/>
    <p:sldId id="310" r:id="rId53"/>
    <p:sldId id="307" r:id="rId54"/>
    <p:sldId id="28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6600"/>
    <a:srgbClr val="003300"/>
    <a:srgbClr val="336600"/>
    <a:srgbClr val="4E4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91" d="100"/>
          <a:sy n="91" d="100"/>
        </p:scale>
        <p:origin x="-1262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877B-B468-4318-AD5F-6013519FD5BE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CCA5-361C-4ED7-B1CF-C289DC30B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0A982-5200-4744-A26E-5ABC7589D010}" type="slidenum">
              <a:rPr lang="ru-RU" smtClean="0"/>
              <a:pPr eaLnBrk="1" hangingPunct="1"/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4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8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8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6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8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1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9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0D1A-2610-492E-8846-69B500A1D0D9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CF59-268E-4BFA-A9AE-09A6A15E4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188640"/>
            <a:ext cx="727280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Оптическая система глаза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99892"/>
            <a:ext cx="6480720" cy="501505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1166"/>
            <a:ext cx="8712968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Глазное яблоко имеет почти сферическую форму и окружено тремя оболочками.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Наружная непрозрачная белковая оболочка — склера имеет защитное значение и придает глазу форму.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передней части глаза она переходит в прозрачную выпуклую роговицу, через которую в глаз входят лучи света.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оптическим свойствам роговица — наиболее сильно преломляющая часть глаза.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заднюю стенку склеры в глаз входит глазной нерв.</a:t>
            </a:r>
            <a:endParaRPr lang="ru-RU" dirty="0"/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27300"/>
            <a:ext cx="4248472" cy="328764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5642"/>
            <a:ext cx="8856983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Изнутри к склере прилегает сосудистая оболочка, которая состоит из сети кровеносных сосудов, питающих глазное яблоко.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передней части глаза сосудистая оболочка переходит в радужную. </a:t>
            </a:r>
          </a:p>
        </p:txBody>
      </p:sp>
      <p:pic>
        <p:nvPicPr>
          <p:cNvPr id="6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73" y="1988840"/>
            <a:ext cx="6236551" cy="482610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?id=14814818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9014">
            <a:off x="5353191" y="4101088"/>
            <a:ext cx="3512427" cy="213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?id=280366445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910">
            <a:off x="425872" y="1856905"/>
            <a:ext cx="3326989" cy="20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5642"/>
            <a:ext cx="885698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центре радужки имеется круглое отверстие —зрачок. От пигментации радужки зависит цвет глаз.</a:t>
            </a:r>
          </a:p>
        </p:txBody>
      </p:sp>
      <p:pic>
        <p:nvPicPr>
          <p:cNvPr id="4" name="Picture 9" descr="181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098">
            <a:off x="2940444" y="2954423"/>
            <a:ext cx="3325183" cy="21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496944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Зрачок играет роль глазной диафрагмы, он расширяется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сужается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зависимости от количества света, падающего на глаз.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зрачком располагается прозрачный хрусталик, имеющий форму двояковыпуклой линзы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Хрусталик эластичен, он может менять свою кривизну с помощью специальной мышцы, благодаря чему обеспечивается фокусировка глаза на предметы, удаленные от него на разные расстояния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30" y="3429000"/>
            <a:ext cx="4359273" cy="337339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38" y="116632"/>
            <a:ext cx="8784976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роговицей и хрусталиком расположена передняя камера глаза, заполненная водянистой влагой — жидкостью, близкой по оптическим свойствам к воде.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Пространство позади хрусталика (задняя камера)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заполнено прозрачной желеобразной массой — стекловидным телом.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00" y="2564904"/>
            <a:ext cx="5475903" cy="42374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внутренняя оболочка глаза — сетчатка, или ретина — состоит из радиально расходящихся разветвлений зрительного нерва и светочувствительных клеток.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выполняет важную функцию глаза: преобразовывает световой импульс в нервное возбуждение, производит первичную обработку сигнала и направляет его в мозг.</a:t>
            </a:r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01" y="2564904"/>
            <a:ext cx="5475903" cy="42374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Недалеко от точки, где начинаются разветвления зрительного нерва, находится желтое пятно, состоящее из очень плотно упакованных колбочек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его центральной части имеется углубление, называемое центральной ямкой.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Желтое пятно и в особенности центральная ямка являются наиболее чувствительными местами сетчатки (при дневном зрении),в них достигается наибольшая острота зрения, и лучше всего различаются цвета.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27" y="3284984"/>
            <a:ext cx="4545377" cy="351740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09" y="116632"/>
            <a:ext cx="8856984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Линия, которая определяет направление наибольшей светочувствительности и проходит через центры хрусталика и желтого пятна, называется зрительной осью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оптическая ось-это ось, проходящая через геометрические центры роговицы, зрачка и хрусталика.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ними составляет примерно 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вхождения зрительного нерва в глазное яблоко называется слепым пятном, т. к. здесь нет ни палочек, ни колбочек.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1863"/>
            <a:ext cx="6192688" cy="3371347"/>
          </a:xfrm>
          <a:prstGeom prst="rect">
            <a:avLst/>
          </a:prstGeom>
          <a:ln w="38100">
            <a:solidFill>
              <a:srgbClr val="336600"/>
            </a:solidFill>
          </a:ln>
        </p:spPr>
      </p:pic>
    </p:spTree>
    <p:extLst>
      <p:ext uri="{BB962C8B-B14F-4D97-AF65-F5344CB8AC3E}">
        <p14:creationId xmlns:p14="http://schemas.microsoft.com/office/powerpoint/2010/main" val="38016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93" y="620687"/>
            <a:ext cx="8496944" cy="3317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Преломляющие среды глаза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40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20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aseline="-25000" dirty="0" err="1">
                <a:latin typeface="Times New Roman" pitchFamily="18" charset="0"/>
                <a:cs typeface="Times New Roman" pitchFamily="18" charset="0"/>
              </a:rPr>
              <a:t>пк+ст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3-5дптр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aseline="-25000" dirty="0" err="1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63-65 </a:t>
            </a:r>
            <a:r>
              <a:rPr lang="ru-RU" sz="3200" b="1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32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1231106"/>
          </a:xfrm>
          <a:prstGeom prst="rect">
            <a:avLst/>
          </a:prstGeom>
          <a:solidFill>
            <a:schemeClr val="bg1"/>
          </a:solidFill>
          <a:ln w="38100">
            <a:solidFill>
              <a:srgbClr val="4E482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28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Редуцированный  </a:t>
            </a:r>
            <a:r>
              <a:rPr lang="ru-RU" sz="28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глаз. Угол зрения. Разрешающая способность. Острота </a:t>
            </a:r>
            <a:r>
              <a:rPr lang="ru-RU" sz="28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  <a:endParaRPr lang="ru-RU" sz="2800" b="1" dirty="0">
              <a:solidFill>
                <a:srgbClr val="4E482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4347" y="2204864"/>
            <a:ext cx="8352928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4E482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Редуцированный глаз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условная, сильно упрощенная оптическая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точным является редуцированный глаз, предложенный В. 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Вербицким.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редуцированном глазе только одна преломляющая поверхность—роговица, и весь глаз наполнен однородной средой с одним показателем преломления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38472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Линзы. Построение изображения в линзах. Фокус линзы и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оптическая сила.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Оптическая система глаза. Виды и характеристики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биолинз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Редуцированный  глаз. Угол зрения. Разрешающая способность. Острота зрения.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Аккомодация. Недостатки оптической системы глаза и  физические основы их исправления.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Морфо-функциональные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слои сетчатки глаза.  Первичные механизмы свето-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 Понятие о «первичных зрительных образах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3014663" y="2349500"/>
            <a:ext cx="1655762" cy="1728788"/>
          </a:xfrm>
          <a:prstGeom prst="ellipse">
            <a:avLst/>
          </a:prstGeom>
          <a:solidFill>
            <a:srgbClr val="CBCA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203575" y="1844675"/>
            <a:ext cx="3168650" cy="2736850"/>
          </a:xfrm>
          <a:prstGeom prst="ellipse">
            <a:avLst/>
          </a:prstGeom>
          <a:solidFill>
            <a:srgbClr val="C9C8CA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897856" y="3213100"/>
            <a:ext cx="55451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528" y="136593"/>
            <a:ext cx="864095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Редуцированный глаз (модель Вербицкого)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5940425" y="1200623"/>
            <a:ext cx="35719" cy="385874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995738" y="2708275"/>
            <a:ext cx="0" cy="10810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4859338" y="2060575"/>
            <a:ext cx="792162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543550" y="3248819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3973513" y="1834479"/>
            <a:ext cx="44450" cy="324167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2987675" y="1243013"/>
            <a:ext cx="0" cy="381793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987675" y="4581525"/>
            <a:ext cx="1008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995738" y="4883150"/>
            <a:ext cx="19446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987675" y="472440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6,8мм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284663" y="486886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16мм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59338" y="14684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10,2мм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593829" y="912019"/>
            <a:ext cx="26586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0066"/>
                </a:solidFill>
                <a:cs typeface="Arial" charset="0"/>
              </a:rPr>
              <a:t>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=1,4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Р=23-25мм.рт.ст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D=63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2987208" y="1458913"/>
            <a:ext cx="3427880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779838" y="765175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23,4мм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508624" y="5059363"/>
            <a:ext cx="1408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сетчатка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415088" y="1222375"/>
            <a:ext cx="0" cy="3856511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3" grpId="0" animBg="1"/>
      <p:bldP spid="27654" grpId="0" animBg="1"/>
      <p:bldP spid="27654" grpId="1" animBg="1"/>
      <p:bldP spid="27655" grpId="0" animBg="1"/>
      <p:bldP spid="27656" grpId="0" animBg="1"/>
      <p:bldP spid="27657" grpId="0"/>
      <p:bldP spid="27658" grpId="0" animBg="1"/>
      <p:bldP spid="27659" grpId="0" animBg="1"/>
      <p:bldP spid="27660" grpId="0" animBg="1"/>
      <p:bldP spid="27661" grpId="0" animBg="1"/>
      <p:bldP spid="27662" grpId="0"/>
      <p:bldP spid="27663" grpId="0"/>
      <p:bldP spid="27664" grpId="0"/>
      <p:bldP spid="27665" grpId="0"/>
      <p:bldP spid="27666" grpId="0" animBg="1"/>
      <p:bldP spid="27667" grpId="0"/>
      <p:bldP spid="27668" grpId="0"/>
      <p:bldP spid="276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704856" cy="40318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кривизны роговицы 6,8 мм;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длина глаза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23,4 мм;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кривизны глаза 10,2 мм;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фокус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16мм;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преломления внутриглазной среды 1,4;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преломляющая сила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63-65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8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5445150" y="2364581"/>
            <a:ext cx="1655762" cy="1728788"/>
          </a:xfrm>
          <a:prstGeom prst="ellipse">
            <a:avLst/>
          </a:prstGeom>
          <a:solidFill>
            <a:srgbClr val="CBCA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1557" name="Oval 5"/>
          <p:cNvSpPr>
            <a:spLocks noChangeArrowheads="1"/>
          </p:cNvSpPr>
          <p:nvPr/>
        </p:nvSpPr>
        <p:spPr bwMode="auto">
          <a:xfrm>
            <a:off x="5756970" y="1860550"/>
            <a:ext cx="3168650" cy="2736850"/>
          </a:xfrm>
          <a:prstGeom prst="ellipse">
            <a:avLst/>
          </a:prstGeom>
          <a:solidFill>
            <a:srgbClr val="C9C8CA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49530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495300" y="2551758"/>
            <a:ext cx="8582472" cy="101090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913118" y="3182714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3345856" y="2854806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Наименьший угол зрения </a:t>
            </a:r>
            <a:r>
              <a:rPr lang="el-GR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=1' , тогда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h=70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мкм 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h'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=5мкм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7461" y="188640"/>
            <a:ext cx="9144000" cy="8925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Угол зрения-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угол между лучами, идущими от крайних точек предмета через оптический центр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245869" y="2504381"/>
            <a:ext cx="54324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495301" y="2551758"/>
            <a:ext cx="5804892" cy="8515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63977" y="2614717"/>
            <a:ext cx="2813795" cy="97462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Дуга 7"/>
          <p:cNvSpPr/>
          <p:nvPr/>
        </p:nvSpPr>
        <p:spPr>
          <a:xfrm rot="13562950">
            <a:off x="3772571" y="2884251"/>
            <a:ext cx="470469" cy="435552"/>
          </a:xfrm>
          <a:prstGeom prst="arc">
            <a:avLst/>
          </a:prstGeom>
          <a:ln w="3810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425" y="2636912"/>
            <a:ext cx="2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527900" y="2683865"/>
            <a:ext cx="48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h'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95300" y="3645024"/>
            <a:ext cx="5084812" cy="7200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6242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L=30c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151561" idx="0"/>
          </p:cNvCxnSpPr>
          <p:nvPr/>
        </p:nvCxnSpPr>
        <p:spPr>
          <a:xfrm>
            <a:off x="495300" y="3224213"/>
            <a:ext cx="8648700" cy="4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4" grpId="0" animBg="1"/>
      <p:bldP spid="151565" grpId="0"/>
      <p:bldP spid="151566" grpId="0" animBg="1"/>
      <p:bldP spid="18" grpId="0" animBg="1"/>
      <p:bldP spid="19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47" y="4509120"/>
            <a:ext cx="8928992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Острота </a:t>
            </a: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 разрешающая способность глаза, т.е. способность глаза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отдельные точки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находящиеся на небольшом расстоянии друг от друга.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61" y="188640"/>
            <a:ext cx="8856984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двумя точками предмета,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 может быть видимо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невооруженным глазом на расстоянии наилучшего зрения, называется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пределом разрешения глаза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0595" y="2276872"/>
            <a:ext cx="8856984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Разрешающая </a:t>
            </a:r>
            <a:r>
              <a:rPr lang="ru-RU" sz="28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8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глаза-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величина, обратно пропорциональная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пределу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разрешения глаза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меньше предел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разрешения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глаза, тем выше разрешающая способность.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1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5262979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медицине острота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зрения 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количественно оценивается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отношением: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φ</a:t>
            </a:r>
            <a:r>
              <a:rPr lang="en-US" sz="2400" b="1" baseline="-25000" dirty="0"/>
              <a:t>min</a:t>
            </a:r>
            <a:r>
              <a:rPr lang="ru-RU" sz="2400" b="1" dirty="0"/>
              <a:t> </a:t>
            </a:r>
            <a:r>
              <a:rPr lang="en-US" sz="2400" b="1" dirty="0" smtClean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аименьший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угол зрения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конкретного пациента: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2400" dirty="0"/>
              <a:t>φ</a:t>
            </a:r>
            <a:r>
              <a:rPr lang="en-US" sz="2400" baseline="-25000" dirty="0"/>
              <a:t>min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2', то острота зрения для такого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пациента: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374824"/>
              </p:ext>
            </p:extLst>
          </p:nvPr>
        </p:nvGraphicFramePr>
        <p:xfrm>
          <a:off x="3635896" y="764704"/>
          <a:ext cx="167736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Формула" r:id="rId3" imgW="558720" imgH="431640" progId="Equation.3">
                  <p:embed/>
                </p:oleObj>
              </mc:Choice>
              <mc:Fallback>
                <p:oleObj name="Формула" r:id="rId3" imgW="558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764704"/>
                        <a:ext cx="1677365" cy="1296144"/>
                      </a:xfrm>
                      <a:prstGeom prst="rect">
                        <a:avLst/>
                      </a:prstGeom>
                      <a:ln w="38100">
                        <a:solidFill>
                          <a:srgbClr val="33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39186"/>
              </p:ext>
            </p:extLst>
          </p:nvPr>
        </p:nvGraphicFramePr>
        <p:xfrm>
          <a:off x="3347864" y="3861048"/>
          <a:ext cx="1854777" cy="100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Формула" r:id="rId5" imgW="723600" imgH="393480" progId="Equation.3">
                  <p:embed/>
                </p:oleObj>
              </mc:Choice>
              <mc:Fallback>
                <p:oleObj name="Формула" r:id="rId5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861048"/>
                        <a:ext cx="1854777" cy="10091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66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2" y="836712"/>
            <a:ext cx="6985024" cy="59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698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Таблицы Сивцева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определения остроты зрения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5600" y="333375"/>
            <a:ext cx="3708400" cy="5792788"/>
          </a:xfr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Знаки для определения остроты зрения у детей: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—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Россано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 — по Аллену;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–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Хеллбрюгге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 — по Финку; </a:t>
            </a:r>
          </a:p>
          <a:p>
            <a:pPr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— по Орловой;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 –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Розенблюму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соавторами.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5364163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4797425"/>
            <a:ext cx="5219700" cy="863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0779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24936" cy="4832092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таблицах для определения остроты зрения имеются буквы и кольца с разрывами, края которых образуют с оптическим центром глаза угол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1'.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Острота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зрения человека, различающего буквы и кольца  третьей строки снизу на расстоянии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глаза, равна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люди, способные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мелкие предметы, например, буквы и кольца первой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строки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4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24936" cy="34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таких людей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острота зрения выше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так как в центральной ямке сетчатки такого человека колбочки расположены более плотно, чем у большинства людей.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воспринимать изображение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имеющих угловые размеры меньше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8651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Глаз как оптический прибор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Глаз представляет собой оптическую систему, дающее уменьшенное, обратное, действительное изображение на светочувствительной оболочке глазного яблока.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69" y="116632"/>
            <a:ext cx="8928992" cy="38472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раздел физики, изучающий свойства и физическую  природу света, а так же его взаимодействие с веществом.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оптики, в котором законы распространения света рассматриваются на основе представлений о световых лучах, называется геометрической оптикой.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световым лучом понимается направленная линия, вдоль которой распространяется световая энергия.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12168"/>
          </a:xfr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оптическая ось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зрительная ось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расположенная под углом 5°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главной оптической оси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2" y="1916831"/>
            <a:ext cx="8738966" cy="4757561"/>
          </a:xfrm>
          <a:ln w="38100">
            <a:solidFill>
              <a:srgbClr val="336600"/>
            </a:solidFill>
          </a:ln>
        </p:spPr>
      </p:pic>
    </p:spTree>
    <p:extLst>
      <p:ext uri="{BB962C8B-B14F-4D97-AF65-F5344CB8AC3E}">
        <p14:creationId xmlns:p14="http://schemas.microsoft.com/office/powerpoint/2010/main" val="36292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445150" y="1860550"/>
            <a:ext cx="3480470" cy="2736850"/>
            <a:chOff x="5445150" y="1860550"/>
            <a:chExt cx="3480470" cy="2736850"/>
          </a:xfrm>
        </p:grpSpPr>
        <p:sp>
          <p:nvSpPr>
            <p:cNvPr id="151556" name="Oval 4"/>
            <p:cNvSpPr>
              <a:spLocks noChangeArrowheads="1"/>
            </p:cNvSpPr>
            <p:nvPr/>
          </p:nvSpPr>
          <p:spPr bwMode="auto">
            <a:xfrm>
              <a:off x="5445150" y="2364581"/>
              <a:ext cx="1655762" cy="1728788"/>
            </a:xfrm>
            <a:prstGeom prst="ellipse">
              <a:avLst/>
            </a:prstGeom>
            <a:solidFill>
              <a:srgbClr val="CBCA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>
              <a:off x="5756970" y="1860550"/>
              <a:ext cx="3168650" cy="2736850"/>
            </a:xfrm>
            <a:prstGeom prst="ellipse">
              <a:avLst/>
            </a:prstGeom>
            <a:solidFill>
              <a:srgbClr val="C9C8CA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5152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251519" y="2551758"/>
            <a:ext cx="8990905" cy="10109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920465" y="3213098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Изображение на сетчатке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98425" y="188640"/>
            <a:ext cx="893807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Нормальное зрение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245869" y="2504381"/>
            <a:ext cx="54324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0237" y="2554351"/>
            <a:ext cx="6015632" cy="603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63977" y="2614717"/>
            <a:ext cx="2978448" cy="10303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61412" y="275143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6 -0.00278 L 0.33507 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4" grpId="0" animBg="1"/>
      <p:bldP spid="151566" grpId="0" animBg="1"/>
      <p:bldP spid="18" grpId="0" animBg="1"/>
      <p:bldP spid="18" grpId="1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445150" y="1860550"/>
            <a:ext cx="3480470" cy="2736850"/>
            <a:chOff x="5445150" y="1860550"/>
            <a:chExt cx="3480470" cy="2736850"/>
          </a:xfrm>
        </p:grpSpPr>
        <p:sp>
          <p:nvSpPr>
            <p:cNvPr id="151556" name="Oval 4"/>
            <p:cNvSpPr>
              <a:spLocks noChangeArrowheads="1"/>
            </p:cNvSpPr>
            <p:nvPr/>
          </p:nvSpPr>
          <p:spPr bwMode="auto">
            <a:xfrm>
              <a:off x="5445150" y="2364581"/>
              <a:ext cx="1655762" cy="1728788"/>
            </a:xfrm>
            <a:prstGeom prst="ellipse">
              <a:avLst/>
            </a:prstGeom>
            <a:solidFill>
              <a:srgbClr val="CBCA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>
              <a:off x="5756970" y="1860550"/>
              <a:ext cx="3168650" cy="2736850"/>
            </a:xfrm>
            <a:prstGeom prst="ellipse">
              <a:avLst/>
            </a:prstGeom>
            <a:solidFill>
              <a:srgbClr val="C9C8CA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5152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251520" y="2551758"/>
            <a:ext cx="8826252" cy="101090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654751" y="3213099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Изображение перед сетчаткой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98425" y="18864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Близорукость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245869" y="2504381"/>
            <a:ext cx="54324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0237" y="2554351"/>
            <a:ext cx="6015632" cy="603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63977" y="2614717"/>
            <a:ext cx="2772519" cy="103030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60" y="27809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82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6 -0.00278 L 0.33507 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4" grpId="0" animBg="1"/>
      <p:bldP spid="151566" grpId="0" animBg="1"/>
      <p:bldP spid="18" grpId="0" animBg="1"/>
      <p:bldP spid="18" grpId="1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445150" y="1860550"/>
            <a:ext cx="3480470" cy="2736850"/>
            <a:chOff x="5445150" y="1860550"/>
            <a:chExt cx="3480470" cy="2736850"/>
          </a:xfrm>
          <a:solidFill>
            <a:schemeClr val="bg1"/>
          </a:solidFill>
        </p:grpSpPr>
        <p:sp>
          <p:nvSpPr>
            <p:cNvPr id="151556" name="Oval 4"/>
            <p:cNvSpPr>
              <a:spLocks noChangeArrowheads="1"/>
            </p:cNvSpPr>
            <p:nvPr/>
          </p:nvSpPr>
          <p:spPr bwMode="auto">
            <a:xfrm>
              <a:off x="5445150" y="2364581"/>
              <a:ext cx="1655762" cy="17287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>
              <a:off x="5756970" y="1860550"/>
              <a:ext cx="3168650" cy="273685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5152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251520" y="2551758"/>
            <a:ext cx="8826252" cy="101090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915342" y="3224212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D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уменьшилась,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увеличился, изображение сдвинулось на сетчатку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98425" y="18864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близорукости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245869" y="2504381"/>
            <a:ext cx="54324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0237" y="2554351"/>
            <a:ext cx="6015632" cy="603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63977" y="2614717"/>
            <a:ext cx="2813795" cy="10316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60" y="27809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786536" y="2068165"/>
            <a:ext cx="416397" cy="2173412"/>
            <a:chOff x="4786536" y="2068165"/>
            <a:chExt cx="416397" cy="217341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5004048" y="2364581"/>
              <a:ext cx="0" cy="16404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786536" y="2068165"/>
              <a:ext cx="207430" cy="3006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4971653" y="2068165"/>
              <a:ext cx="231280" cy="3006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984999" y="3945161"/>
              <a:ext cx="217934" cy="2964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786536" y="3945161"/>
              <a:ext cx="198463" cy="29641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247462" y="3277066"/>
            <a:ext cx="71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>
                <a:latin typeface="Times New Roman" pitchFamily="18" charset="0"/>
                <a:cs typeface="Times New Roman" pitchFamily="18" charset="0"/>
              </a:rPr>
              <a:t>оч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 animBg="1"/>
      <p:bldP spid="151566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148064" y="1851025"/>
            <a:ext cx="3480470" cy="2736850"/>
            <a:chOff x="5445150" y="1860550"/>
            <a:chExt cx="3480470" cy="2736850"/>
          </a:xfrm>
        </p:grpSpPr>
        <p:sp>
          <p:nvSpPr>
            <p:cNvPr id="151556" name="Oval 4"/>
            <p:cNvSpPr>
              <a:spLocks noChangeArrowheads="1"/>
            </p:cNvSpPr>
            <p:nvPr/>
          </p:nvSpPr>
          <p:spPr bwMode="auto">
            <a:xfrm>
              <a:off x="5445150" y="2364581"/>
              <a:ext cx="1655762" cy="1728788"/>
            </a:xfrm>
            <a:prstGeom prst="ellipse">
              <a:avLst/>
            </a:prstGeom>
            <a:solidFill>
              <a:srgbClr val="CBCA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>
              <a:off x="5756970" y="1860550"/>
              <a:ext cx="3168650" cy="2736850"/>
            </a:xfrm>
            <a:prstGeom prst="ellipse">
              <a:avLst/>
            </a:prstGeom>
            <a:solidFill>
              <a:srgbClr val="C9C8CA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5152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251520" y="2551758"/>
            <a:ext cx="8826252" cy="101090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794238" y="3213099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позади сетчатки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98425" y="18864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Дальнозоркость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902297" y="2439294"/>
            <a:ext cx="0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30238" y="2551757"/>
            <a:ext cx="5617736" cy="259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902297" y="2551757"/>
            <a:ext cx="3188503" cy="111319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60" y="27809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3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4" grpId="0" animBg="1"/>
      <p:bldP spid="151566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434872" y="1847991"/>
            <a:ext cx="3480470" cy="2736850"/>
            <a:chOff x="5445150" y="1860550"/>
            <a:chExt cx="3480470" cy="2736850"/>
          </a:xfrm>
        </p:grpSpPr>
        <p:sp>
          <p:nvSpPr>
            <p:cNvPr id="151556" name="Oval 4"/>
            <p:cNvSpPr>
              <a:spLocks noChangeArrowheads="1"/>
            </p:cNvSpPr>
            <p:nvPr/>
          </p:nvSpPr>
          <p:spPr bwMode="auto">
            <a:xfrm>
              <a:off x="5445150" y="2364581"/>
              <a:ext cx="1655762" cy="1728788"/>
            </a:xfrm>
            <a:prstGeom prst="ellipse">
              <a:avLst/>
            </a:prstGeom>
            <a:solidFill>
              <a:srgbClr val="CBCA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557" name="Oval 5"/>
            <p:cNvSpPr>
              <a:spLocks noChangeArrowheads="1"/>
            </p:cNvSpPr>
            <p:nvPr/>
          </p:nvSpPr>
          <p:spPr bwMode="auto">
            <a:xfrm>
              <a:off x="5756970" y="1860550"/>
              <a:ext cx="3168650" cy="2736850"/>
            </a:xfrm>
            <a:prstGeom prst="ellipse">
              <a:avLst/>
            </a:prstGeom>
            <a:solidFill>
              <a:srgbClr val="C9C8CA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98425" y="3219450"/>
            <a:ext cx="8938071" cy="9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51520" y="2503488"/>
            <a:ext cx="0" cy="720725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>
            <a:off x="251520" y="2551758"/>
            <a:ext cx="8826252" cy="101090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8915342" y="3224212"/>
            <a:ext cx="0" cy="349567"/>
          </a:xfrm>
          <a:prstGeom prst="line">
            <a:avLst/>
          </a:prstGeom>
          <a:noFill/>
          <a:ln w="57150">
            <a:solidFill>
              <a:srgbClr val="9E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8425" y="5250507"/>
            <a:ext cx="86741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D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увеличилась,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уменьшился, изображение сдвинулось на сетчатку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98425" y="188640"/>
            <a:ext cx="9144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дальнозоркости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903615" y="2901503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</a:rPr>
              <a:t>О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245869" y="2452223"/>
            <a:ext cx="27162" cy="1356667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30237" y="2554351"/>
            <a:ext cx="6015632" cy="603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63977" y="2614717"/>
            <a:ext cx="2813795" cy="10316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12360" y="27809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47462" y="3277066"/>
            <a:ext cx="71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err="1">
                <a:latin typeface="Times New Roman" pitchFamily="18" charset="0"/>
                <a:cs typeface="Times New Roman" pitchFamily="18" charset="0"/>
              </a:rPr>
              <a:t>оч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076056" y="2104256"/>
            <a:ext cx="0" cy="1961205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 animBg="1"/>
      <p:bldP spid="151562" grpId="0" animBg="1"/>
      <p:bldP spid="151564" grpId="0" animBg="1"/>
      <p:bldP spid="151566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27084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Сетчатка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retina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внутренняя оболочка глаза, являющаяся периферическим отделом зрительного анализатора. 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Сетчатка на всём своём протяжении       прилежит с внутренней стороны к стекловидному телу, а с наружной – к сосудистой оболочке глазного яблока.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3068960"/>
            <a:ext cx="4464495" cy="34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704856" cy="5293757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Сетчатка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retina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- это истинная ткань мозга, выдвинутая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периферию.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функциональном отношении в оптической части сетчатки различают два слоя: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световоспринимающий,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представленный палочками и колбочками.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Внутренний светопроводящий или мозговой слой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(биполярные, ганглиозные и другие клетки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глиозной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поддерживающей тканью).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Микроскопически в сетчатке различают 10 слоев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708400" y="333375"/>
            <a:ext cx="14398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640959" cy="58539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Сетчатка человека  содержит около 7млн колбочек и 130млн палочек и помешены они в глазу неравномерно.</a:t>
            </a:r>
          </a:p>
          <a:p>
            <a:pPr marL="285750" indent="-28575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marL="285750" indent="-28575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В центральной ямке, через которую проходит зрительная ось, находятся одни колбочки, ближе к краям сетчатки колбочек становится меньше, а на периферии глаза находятся лишь одни палочки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marL="285750" indent="-285750">
              <a:spcBef>
                <a:spcPct val="20000"/>
              </a:spcBef>
              <a:buSzPct val="7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Слой светочувствительных клеток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граничит с пигментным эпителием, который поглощает 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остатки  света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избавляя сетчатку от </a:t>
            </a:r>
            <a:r>
              <a:rPr lang="ru-RU" sz="2400" dirty="0">
                <a:solidFill>
                  <a:srgbClr val="003300"/>
                </a:solidFill>
                <a:latin typeface="Times New Roman" charset="0"/>
                <a:cs typeface="Times New Roman" charset="0"/>
              </a:rPr>
              <a:t>засветки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лишним рассеянным 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 светом.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рецепторы сумеречного света, они не чувствительны к цвету.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Колбочки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обеспечивают дневное зрение, воспринимая цвета, форму и детали предметов т.е. они обладают способностью к цветному зрению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708400" y="333375"/>
            <a:ext cx="14398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836713"/>
            <a:ext cx="7560839" cy="5904656"/>
          </a:xfrm>
          <a:prstGeom prst="rect">
            <a:avLst/>
          </a:prstGeom>
          <a:ln w="38100">
            <a:solidFill>
              <a:srgbClr val="3366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5" y="188640"/>
            <a:ext cx="7560839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Слои сетчатки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" y="3651498"/>
            <a:ext cx="8989826" cy="226774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846" y="188640"/>
            <a:ext cx="8856984" cy="22775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Видимый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—это электромагнитное излучение в диапазоне длин волн от 400 до 760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диапазон является главным источником информации для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712968" cy="41919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сетчатке различают  слои: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Пигментный эпителий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палочек 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колбочек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биполярных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клеток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ганглиозных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клеток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     Слой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нервных волокон 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Picture 2" descr="C:\Users\жз\Desktop\Глаза\Zreni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67" y="1556792"/>
            <a:ext cx="449792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3847207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Пигментный </a:t>
            </a: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эпителий</a:t>
            </a:r>
            <a:r>
              <a:rPr lang="ru-RU" sz="2800" b="1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простирается на всем протяжении оптической части сетчатки и имеет непосредственную связь со стекловидной пластинкой.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пигментного эпителия имеют форму шестигранной призмы и расположены в один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ряд.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них содержится пигмент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фусцин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Пигментный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эпителий поглощает и трансформирует лучи света, устраняя его диффузное рассеивание внутри глаза.</a:t>
            </a:r>
          </a:p>
        </p:txBody>
      </p:sp>
    </p:spTree>
    <p:extLst>
      <p:ext uri="{BB962C8B-B14F-4D97-AF65-F5344CB8AC3E}">
        <p14:creationId xmlns:p14="http://schemas.microsoft.com/office/powerpoint/2010/main" val="28617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68952" cy="64940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Слой палочек и колбочек</a:t>
            </a:r>
            <a:r>
              <a:rPr lang="ru-RU" sz="3200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нейрон сетчатки.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Палочка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представляет собой правильное цилиндрическое образование длинной от 40-60 микрон, делится на два членика: наружный, имеющий цилиндрическую форму и внутренний, имеющий слегка вздутую форму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наружном имеется концентрация зрительного пурпура (родопсина) и сосредоточены фотохимические процессы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Колбочки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форму бутылки - вытянутый тонкий наружный членик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брюшистый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внутренний.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членик колбочки содержит другое красящее вещество-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иодопсин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Внутренние членики палочек и колбочек переходят непосредственно в нервное волокно, по ходу которого располагаются ядра зрительных клеток, составляющие наружный ядерный слой. Нервное волокно заканчивается синапсом, обеспечивающим функциональную связь первого нейрона со вторым 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- биполярными клетками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643253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Внутренний ядерный слой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это биполярные клетки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которые содержат ядро и два отростка.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амакриновые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клетки, горизонтальные ядра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мюллеровых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волокон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Биполяры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объединяют от 1 до 30 колбочек или до 500 палочек, В этом слое начинается второй нейрон сетчатки.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Слой ганглиозных </a:t>
            </a:r>
            <a:r>
              <a:rPr lang="ru-RU" sz="28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клеток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крупными клетками с двухконтурным ядром и большим ядрышком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Ганглиозная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клетка вступает в контакт с группой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биполяров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один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биполяр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 гроздьями палочек и колбочек.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Ганглиозная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клетка - это третий нейрон сетчатки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Свет, прежде чем попасть на светочувствительные элементы палочки и колбочки, должен пройти через слой ганглиозных нейронов, которые одновременно являются дополнительным светофильтром, отсекающим губительную для тканей и рецепторов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УФ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область спектра.</a:t>
            </a:r>
          </a:p>
        </p:txBody>
      </p:sp>
    </p:spTree>
    <p:extLst>
      <p:ext uri="{BB962C8B-B14F-4D97-AF65-F5344CB8AC3E}">
        <p14:creationId xmlns:p14="http://schemas.microsoft.com/office/powerpoint/2010/main" val="14588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2646878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Зрительный нерв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п.opticus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обеспечивает передачу нервных импульсов, вызванных световым раздражением, от сетчатки к зрительному центру в коре затылочной доли мозга.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Зрительный нерв имеет форму округлого тяжа и состоит приблизительно из 1 млн. волокон.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4062651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Слой нервных </a:t>
            </a: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волокон</a:t>
            </a:r>
            <a:r>
              <a:rPr lang="en-US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осевых цилиндров ганглиозных клеток, которые образуют зрительный нерв.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осевые цилиндры сетчатки и соска зрительного нерва лишены миелиновой оболочки, которую они получают только после прохода через решетчатую пластинку склеры. Нервные волокна, идущие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фовеолярных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ганглиозных клеток сетчатки, образуют так называемый папилломакулярный нервный пучок. В этом слое имеются также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мюллеровые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поддерживающие волокна, элементы нейроглии и сосуды.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4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386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Строение палочки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поглощение квантов света отвечает зрительный пигмент палочек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—родопсин.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сосредоточен в наружных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сегментах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палочек и встроен в зрительные диски.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Диски представляют собой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«сплюснутые» шарики, образованные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бислоем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липидов.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 дисков в наружном сегменте палочек достигает 1000, а диаметр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наружного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сегмента примерно равен 2 мкм.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Диаметр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рецепторов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определяет остроту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6370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Наружный сегмент палочки соединен с остальной клеткой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тонкой соединительной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ножкой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Родопсин — сложный белок, основу которого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составляет бесцветный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белок,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которым химически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связан </a:t>
            </a:r>
            <a:r>
              <a:rPr lang="ru-RU" sz="2400" b="1" i="1" dirty="0" err="1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ретиналь</a:t>
            </a:r>
            <a:r>
              <a:rPr lang="ru-RU" sz="2400" b="1" i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Каким же образом энергия поглощенного родопсином света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преврщается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нервный импульс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Единственной фотохимической реакцией, которая приводит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ощущения света в зрительном рецепторе, является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фотоизомеризация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ретиналя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поглощении светового кванта, происходит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разрыв родопсина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трансретиналь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протекающий через ряд промежуточных стадий.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рецепторный потенциал. В темноте он составляет от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–40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Зрительный пигмент родопсин, распадающийся под действием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светана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ретиналь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может затем опять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восстанавливаться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осуществляться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 свету, и в темноте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то\ОрГМА\биофизика\DSC00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14438"/>
            <a:ext cx="7286625" cy="535781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383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Механизм адаптации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изменение диаметра зрачка (от 2 до 8 мм, т. е. в 4 раза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из-за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чего освещенность сетчатки может измениться быстро (&lt;0,3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более, чем в 16 раз.</a:t>
            </a:r>
          </a:p>
        </p:txBody>
      </p:sp>
    </p:spTree>
    <p:extLst>
      <p:ext uri="{BB962C8B-B14F-4D97-AF65-F5344CB8AC3E}">
        <p14:creationId xmlns:p14="http://schemas.microsoft.com/office/powerpoint/2010/main" val="35283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Линзы. Построение изображения в линзах. Фокус линзы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 оптическая сила.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20888"/>
            <a:ext cx="856895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Оптическая линза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прозрачное тело, ограниченное двумя криволинейными поверхностями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LIN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5896" y="3429000"/>
            <a:ext cx="2412268" cy="328852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57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Колбочки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обеспечивают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цветное  зрение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www.sb-s.com.ua/images/stories/statiya/02_Kameri_den_noch/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34" y="2047864"/>
            <a:ext cx="6329124" cy="48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85698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глаза к излучениям разных длин волн видимого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диапазона характеризуется кривой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inter-optic.ru/glases/glassestext/tren/tr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43156"/>
            <a:ext cx="6160928" cy="36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618630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Пигмент колбочек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йодопсин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сетчатке имеется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колбочек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максимумами поглощения на </a:t>
            </a:r>
            <a:r>
              <a:rPr lang="ru-RU" sz="32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590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 красными, синими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зелеными.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сетчатке одного или двух видов колбочек ведет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глазом способности правильно различать цвета (дальтонизм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свет, попадающий на сетчатку глаза, имеет примерно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одинаковое распределение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интенсивностей по длинам волн, то он воспринимается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белый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серый (в зависимости от яркости).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распределение интенсивности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света по спектру неоднородно, то мы воспринимаем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определенный цвет.</a:t>
            </a:r>
          </a:p>
        </p:txBody>
      </p:sp>
    </p:spTree>
    <p:extLst>
      <p:ext uri="{BB962C8B-B14F-4D97-AF65-F5344CB8AC3E}">
        <p14:creationId xmlns:p14="http://schemas.microsoft.com/office/powerpoint/2010/main" val="236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08" y="260648"/>
            <a:ext cx="8568952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Абсолютный порог чувствительности глаза человека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соответствует примерно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60–150 квантам сине-зеленого света.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из 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5–15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квантов поглощаются непосредственно молекулами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зрительного пигмента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остальные рассеиваются или поглощаются другими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сетчатки.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кванты света, достигающие сетчатки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пороговой интенсивности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поглощаются отдельными палочками, которые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обладают гораздо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большей чувствительностью к свету, чем колбочки.</a:t>
            </a:r>
          </a:p>
        </p:txBody>
      </p:sp>
    </p:spTree>
    <p:extLst>
      <p:ext uri="{BB962C8B-B14F-4D97-AF65-F5344CB8AC3E}">
        <p14:creationId xmlns:p14="http://schemas.microsoft.com/office/powerpoint/2010/main" val="40530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dr1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18" y="1360527"/>
            <a:ext cx="4112374" cy="33569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51447"/>
            <a:ext cx="878497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Смешанный или промежуточные цвета мы видим в результате одновременного возбуждения двух 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колбочек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 может быть получен смешением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трех разных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96" y="4365104"/>
            <a:ext cx="8856984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заметить, что любые три по-разному окрашенных пучка света могут образовать любой цвет, если их смешать в разной пропорции:  C =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r — количество цвета R; g — количество цвета G; b — количество цвета B (в некоторых случаях необходимо брать отрицательные коэффициенты).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7693"/>
            <a:ext cx="8784976" cy="41549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Оптическая </a:t>
            </a: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величина, обратная фокусному расстоянию линзы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D]</a:t>
            </a:r>
            <a:r>
              <a:rPr lang="ru-RU" sz="2400" b="1" dirty="0">
                <a:solidFill>
                  <a:srgbClr val="4E482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(диоптрия)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дптр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 диоптрия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-оптическая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сила линзы фокусное расстояние которой равно 1 метру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собирающих линз оптическая сила положительная,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рассеивающих — отрицательная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1" y="2635250"/>
            <a:ext cx="8909844" cy="373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4572000" y="1484313"/>
            <a:ext cx="0" cy="2376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43438" y="2276475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cs typeface="Arial" charset="0"/>
              </a:rPr>
              <a:t>О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059113" y="2492375"/>
            <a:ext cx="0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084888" y="2492375"/>
            <a:ext cx="0" cy="288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916237" y="2058987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940425" y="2205038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16595" y="3860800"/>
            <a:ext cx="869325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Луч, проходящий через фокус линзы, после преломления идет параллельно главной оптической оси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216595" y="4903053"/>
            <a:ext cx="869325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Луч,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проходящий через оптический центр, не преломляется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51521" y="5734050"/>
            <a:ext cx="865832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Луч, параллельный главной оптической оси, после преломления проходит через фокус линзы</a:t>
            </a:r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528638" y="116632"/>
            <a:ext cx="8229600" cy="956816"/>
          </a:xfr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anchor="b"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изображения в линзе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251520" y="1735931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87241" y="1735931"/>
            <a:ext cx="4284759" cy="14770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572000" y="3212976"/>
            <a:ext cx="33131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16595" y="1735931"/>
            <a:ext cx="7668518" cy="1621061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287240" y="1714501"/>
            <a:ext cx="4284760" cy="2143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572001" y="1700213"/>
            <a:ext cx="3357564" cy="20161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7092280" y="2626097"/>
            <a:ext cx="17463" cy="5868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 animBg="1"/>
      <p:bldP spid="51217" grpId="0" animBg="1"/>
      <p:bldP spid="51220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539750" y="1484313"/>
            <a:ext cx="698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987675" y="759618"/>
            <a:ext cx="0" cy="158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275856" y="765175"/>
            <a:ext cx="0" cy="1584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635375" y="765175"/>
            <a:ext cx="0" cy="15843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95536" y="3068638"/>
            <a:ext cx="849694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Суммарная оптическая сила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линз, находящихся на одной оптической оси равна сумме их оптических сил: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37321"/>
              </p:ext>
            </p:extLst>
          </p:nvPr>
        </p:nvGraphicFramePr>
        <p:xfrm>
          <a:off x="1043608" y="4293096"/>
          <a:ext cx="6832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Формула" r:id="rId3" imgW="1930320" imgH="241200" progId="Equation.3">
                  <p:embed/>
                </p:oleObj>
              </mc:Choice>
              <mc:Fallback>
                <p:oleObj name="Формула" r:id="rId3" imgW="1930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93096"/>
                        <a:ext cx="6832600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accent3">
                            <a:lumMod val="5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283968" y="2420938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…….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627312" y="241300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D1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203848" y="239553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D2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779912" y="24209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D3</a:t>
            </a: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032250" y="765175"/>
            <a:ext cx="0" cy="157876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691680" y="3253626"/>
            <a:ext cx="936104" cy="24738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5123" y="507030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lens</a:t>
            </a:r>
            <a:endParaRPr lang="ru-RU" dirty="0"/>
          </a:p>
        </p:txBody>
      </p:sp>
      <p:pic>
        <p:nvPicPr>
          <p:cNvPr id="2" name="Picture 2" descr="C:\Users\1\Desktop\Фото\ОрГМА\биофизика\1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4" y="1786410"/>
            <a:ext cx="6758716" cy="503293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894" y="129258"/>
            <a:ext cx="878497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глаза. Виды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характеристики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биолинз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91680" y="3717032"/>
            <a:ext cx="792088" cy="90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4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2289</Words>
  <Application>Microsoft Office PowerPoint</Application>
  <PresentationFormat>Экран (4:3)</PresentationFormat>
  <Paragraphs>246</Paragraphs>
  <Slides>54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изображения в линзе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ОО –Главная оптическая ось   PP - зрительная ось,  расположенная под углом 5° к главной оптической оси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Андрей</cp:lastModifiedBy>
  <cp:revision>122</cp:revision>
  <dcterms:created xsi:type="dcterms:W3CDTF">2013-11-29T13:53:04Z</dcterms:created>
  <dcterms:modified xsi:type="dcterms:W3CDTF">2018-11-04T12:00:08Z</dcterms:modified>
</cp:coreProperties>
</file>