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90" r:id="rId9"/>
    <p:sldId id="259" r:id="rId10"/>
    <p:sldId id="260" r:id="rId11"/>
    <p:sldId id="26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75" r:id="rId35"/>
    <p:sldId id="269" r:id="rId36"/>
    <p:sldId id="270" r:id="rId37"/>
    <p:sldId id="306" r:id="rId38"/>
    <p:sldId id="307" r:id="rId39"/>
    <p:sldId id="308" r:id="rId40"/>
    <p:sldId id="271" r:id="rId41"/>
    <p:sldId id="272" r:id="rId42"/>
    <p:sldId id="273" r:id="rId43"/>
    <p:sldId id="274" r:id="rId44"/>
    <p:sldId id="276" r:id="rId45"/>
    <p:sldId id="277" r:id="rId46"/>
    <p:sldId id="279" r:id="rId47"/>
    <p:sldId id="278" r:id="rId48"/>
    <p:sldId id="280" r:id="rId49"/>
    <p:sldId id="281" r:id="rId50"/>
    <p:sldId id="28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CC00"/>
    <a:srgbClr val="99FFCC"/>
    <a:srgbClr val="99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594D-FC26-49D3-8EEF-89E65B6E7230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E6F7-C364-4978-856B-8DD7A47F3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9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546B-4807-4AEE-A4A8-20DA8DDCD9F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A032-3D40-4432-8797-43CE5D4C7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  <a:solidFill>
            <a:srgbClr val="99FF9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b="1" i="1" dirty="0" smtClean="0"/>
              <a:t>Экология </a:t>
            </a:r>
            <a:endParaRPr lang="ru-RU" sz="5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0" y="2204864"/>
            <a:ext cx="2725462" cy="3600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07616" y="7264099"/>
            <a:ext cx="8151861" cy="29443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812" y="3284984"/>
            <a:ext cx="3384376" cy="3361928"/>
          </a:xfrm>
          <a:prstGeom prst="rect">
            <a:avLst/>
          </a:prstGeom>
        </p:spPr>
      </p:pic>
      <p:pic>
        <p:nvPicPr>
          <p:cNvPr id="1026" name="Picture 2" descr="Картинки по запросу экология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78" y="2204864"/>
            <a:ext cx="27294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85729"/>
            <a:ext cx="5500725" cy="3643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II.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Пресноводные экосистемы: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Лентические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(стоячие воды): </a:t>
            </a:r>
            <a:r>
              <a:rPr lang="ru-RU" sz="2400" b="1" dirty="0" smtClean="0">
                <a:solidFill>
                  <a:schemeClr val="tx1"/>
                </a:solidFill>
              </a:rPr>
              <a:t>озера, пруды, водохранилища и др.;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Лотические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(текучие воды): </a:t>
            </a:r>
            <a:r>
              <a:rPr lang="ru-RU" sz="2400" b="1" dirty="0" smtClean="0">
                <a:solidFill>
                  <a:schemeClr val="tx1"/>
                </a:solidFill>
              </a:rPr>
              <a:t>реки, ручьи, родники и др.;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Заболоченные угодья: </a:t>
            </a:r>
            <a:r>
              <a:rPr lang="ru-RU" sz="2400" b="1" dirty="0" smtClean="0">
                <a:solidFill>
                  <a:schemeClr val="tx1"/>
                </a:solidFill>
              </a:rPr>
              <a:t>болота, болотистые леса, марши (приморские луга)</a:t>
            </a:r>
          </a:p>
          <a:p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900772"/>
            <a:ext cx="3467785" cy="2380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84613"/>
            <a:ext cx="2788311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780928"/>
            <a:ext cx="3076343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5652120" y="980728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9465" y="1916832"/>
            <a:ext cx="996711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720" y="2708920"/>
            <a:ext cx="504056" cy="1191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1" y="428603"/>
            <a:ext cx="5929354" cy="435771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III.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Морские экосистемы: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1. Открытый океан (</a:t>
            </a:r>
            <a:r>
              <a:rPr lang="ru-RU" sz="2400" b="1" dirty="0" smtClean="0">
                <a:solidFill>
                  <a:schemeClr val="tx1"/>
                </a:solidFill>
              </a:rPr>
              <a:t>пелагическая экосистема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2. Воды континентального шельфа (</a:t>
            </a:r>
            <a:r>
              <a:rPr lang="ru-RU" sz="2400" b="1" dirty="0" smtClean="0">
                <a:solidFill>
                  <a:schemeClr val="tx1"/>
                </a:solidFill>
              </a:rPr>
              <a:t>прибрежные воды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3. Районы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апвеллинга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tx1"/>
                </a:solidFill>
              </a:rPr>
              <a:t>плодородные районы с продуктивным рыболовством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4. Эстуарии (</a:t>
            </a:r>
            <a:r>
              <a:rPr lang="ru-RU" sz="2400" b="1" dirty="0" smtClean="0">
                <a:solidFill>
                  <a:schemeClr val="tx1"/>
                </a:solidFill>
              </a:rPr>
              <a:t>прибрежные бухты, проливы, устья рек, лиманы, соленые марши и др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.);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5. Глубоководные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рифтовые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зоны.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64" y="2132856"/>
            <a:ext cx="2916832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509120"/>
            <a:ext cx="3363565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664" y="116631"/>
            <a:ext cx="2916832" cy="172819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860032" y="980727"/>
            <a:ext cx="12596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50398" y="2132856"/>
            <a:ext cx="286926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" idx="0"/>
          </p:cNvCxnSpPr>
          <p:nvPr/>
        </p:nvCxnSpPr>
        <p:spPr>
          <a:xfrm>
            <a:off x="3131840" y="3465004"/>
            <a:ext cx="3193951" cy="1044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517413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Помимо основных типов природных экосистем (биомов)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различают переходные типы – </a:t>
            </a:r>
            <a:r>
              <a:rPr lang="ru-RU" sz="2400" b="1" dirty="0" err="1" smtClean="0">
                <a:solidFill>
                  <a:srgbClr val="7030A0"/>
                </a:solidFill>
              </a:rPr>
              <a:t>экотоны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smtClean="0">
                <a:solidFill>
                  <a:srgbClr val="CC0066"/>
                </a:solidFill>
              </a:rPr>
              <a:t>лесотундра, </a:t>
            </a:r>
            <a:r>
              <a:rPr lang="ru-RU" sz="2400" b="1" dirty="0">
                <a:solidFill>
                  <a:srgbClr val="CC0066"/>
                </a:solidFill>
              </a:rPr>
              <a:t/>
            </a:r>
            <a:br>
              <a:rPr lang="ru-RU" sz="2400" b="1" dirty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en-US" sz="2400" b="1" dirty="0" smtClean="0">
                <a:solidFill>
                  <a:srgbClr val="CC0066"/>
                </a:solidFill>
              </a:rPr>
              <a:t>- </a:t>
            </a:r>
            <a:r>
              <a:rPr lang="ru-RU" sz="2400" b="1" dirty="0" smtClean="0">
                <a:solidFill>
                  <a:srgbClr val="CC0066"/>
                </a:solidFill>
              </a:rPr>
              <a:t>смешанные леса умеренной зоны,</a:t>
            </a:r>
            <a:r>
              <a:rPr lang="en-US" sz="2400" b="1" dirty="0" smtClean="0">
                <a:solidFill>
                  <a:srgbClr val="CC0066"/>
                </a:solidFill>
              </a:rPr>
              <a:t/>
            </a:r>
            <a:br>
              <a:rPr lang="en-US" sz="2400" b="1" dirty="0" smtClean="0">
                <a:solidFill>
                  <a:srgbClr val="CC0066"/>
                </a:solidFill>
              </a:rPr>
            </a:br>
            <a:r>
              <a:rPr lang="en-US" sz="2400" b="1" dirty="0" smtClean="0">
                <a:solidFill>
                  <a:srgbClr val="CC0066"/>
                </a:solidFill>
              </a:rPr>
              <a:t>-</a:t>
            </a:r>
            <a:r>
              <a:rPr lang="ru-RU" sz="2400" b="1" dirty="0" smtClean="0">
                <a:solidFill>
                  <a:srgbClr val="CC0066"/>
                </a:solidFill>
              </a:rPr>
              <a:t> лесостепь, </a:t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ru-RU" sz="2400" b="1" dirty="0">
                <a:solidFill>
                  <a:srgbClr val="CC0066"/>
                </a:solidFill>
              </a:rPr>
              <a:t/>
            </a:r>
            <a:br>
              <a:rPr lang="ru-RU" sz="2400" b="1" dirty="0">
                <a:solidFill>
                  <a:srgbClr val="CC0066"/>
                </a:solidFill>
              </a:rPr>
            </a:br>
            <a:r>
              <a:rPr lang="ru-RU" sz="2400" b="1" dirty="0" smtClean="0">
                <a:solidFill>
                  <a:srgbClr val="CC0066"/>
                </a:solidFill>
              </a:rPr>
              <a:t/>
            </a:r>
            <a:br>
              <a:rPr lang="ru-RU" sz="2400" b="1" dirty="0" smtClean="0">
                <a:solidFill>
                  <a:srgbClr val="CC0066"/>
                </a:solidFill>
              </a:rPr>
            </a:br>
            <a:r>
              <a:rPr lang="en-US" sz="2400" b="1" dirty="0" smtClean="0">
                <a:solidFill>
                  <a:srgbClr val="CC0066"/>
                </a:solidFill>
              </a:rPr>
              <a:t/>
            </a:r>
            <a:br>
              <a:rPr lang="en-US" sz="2400" b="1" dirty="0" smtClean="0">
                <a:solidFill>
                  <a:srgbClr val="CC0066"/>
                </a:solidFill>
              </a:rPr>
            </a:br>
            <a:r>
              <a:rPr lang="en-US" sz="2400" b="1" dirty="0" smtClean="0">
                <a:solidFill>
                  <a:srgbClr val="CC0066"/>
                </a:solidFill>
              </a:rPr>
              <a:t>- </a:t>
            </a:r>
            <a:r>
              <a:rPr lang="ru-RU" sz="2400" b="1" dirty="0" smtClean="0">
                <a:solidFill>
                  <a:srgbClr val="CC0066"/>
                </a:solidFill>
              </a:rPr>
              <a:t>полупустыни и др.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503625"/>
            <a:ext cx="2466975" cy="1354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760" y="3341438"/>
            <a:ext cx="2745656" cy="1774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438522"/>
            <a:ext cx="3664049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341438"/>
            <a:ext cx="2827015" cy="18478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654599" y="3645024"/>
            <a:ext cx="773385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6168" y="3290080"/>
            <a:ext cx="638720" cy="159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Структура экосистемы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0" y="67169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Неорганические вещества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(CO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HO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N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минеральные соли и др.), включающиеся в круговороты;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Органические вещества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(белки, углеводы, липиды, гумусовые вещества и др.), связывающие биотическую и абиотическую части;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Воздушная, водная и субстратная среда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включающая абиотические факторы;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Продуценты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автотрофные организмы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способные производить органические вещества из неорганических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(фотосинтез или хемосинтез) (растения и автотрофные бактерии);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Консументы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макроконсументы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фаготрофы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гетеротрофные организмы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Консументы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порядка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(фитофаги, сапрофаги), </a:t>
            </a:r>
            <a:r>
              <a:rPr lang="en-US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порядка (зоофаги,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некрофаги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и т. д.;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Редуценты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микроконсументы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деструкторы,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сапротрофы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осмотрофы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- гетеротрофные организмы, питающиеся органическими остатками и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разлагающие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их до минеральных веществ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сапротрофные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бактерии и грибы).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Экологический фактор </a:t>
            </a:r>
            <a:r>
              <a:rPr lang="ru-RU" sz="2400" dirty="0" smtClean="0"/>
              <a:t>— условие среды обитания, оказывающее воздействие на организм.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1571612"/>
            <a:ext cx="557216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Экологические факторы: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3116"/>
            <a:ext cx="878687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  </a:t>
            </a:r>
            <a:r>
              <a:rPr lang="ru-RU" sz="2400" b="1" i="1" dirty="0" smtClean="0"/>
              <a:t>Абиотические факторы </a:t>
            </a:r>
            <a:r>
              <a:rPr lang="ru-RU" sz="2400" dirty="0" smtClean="0"/>
              <a:t>— всё множество факторов, связанных с процессами в неживой природе.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C0066"/>
                </a:solidFill>
              </a:rPr>
              <a:t>климатические</a:t>
            </a:r>
            <a:r>
              <a:rPr lang="ru-RU" sz="2400" b="1" dirty="0" smtClean="0">
                <a:solidFill>
                  <a:srgbClr val="CC0066"/>
                </a:solidFill>
              </a:rPr>
              <a:t> </a:t>
            </a:r>
            <a:r>
              <a:rPr lang="ru-RU" sz="2400" dirty="0" smtClean="0"/>
              <a:t>(температурный режим, влажность, давление),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rgbClr val="CC0066"/>
                </a:solidFill>
              </a:rPr>
              <a:t>эдафогенные</a:t>
            </a:r>
            <a:r>
              <a:rPr lang="ru-RU" sz="2400" dirty="0" smtClean="0"/>
              <a:t> (механический состав, воздухопроницаемость, плотность почвы),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C0066"/>
                </a:solidFill>
              </a:rPr>
              <a:t>орографические</a:t>
            </a:r>
            <a:r>
              <a:rPr lang="ru-RU" sz="2400" i="1" dirty="0" smtClean="0"/>
              <a:t> </a:t>
            </a:r>
            <a:r>
              <a:rPr lang="ru-RU" sz="2400" dirty="0" smtClean="0"/>
              <a:t>(рельеф, высота над уровнем моря),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C0066"/>
                </a:solidFill>
              </a:rPr>
              <a:t>химические</a:t>
            </a:r>
            <a:r>
              <a:rPr lang="ru-RU" sz="2400" dirty="0" smtClean="0"/>
              <a:t> (газовый состав воздуха, солевой состав воды, концентрация, кислотность),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C0066"/>
                </a:solidFill>
              </a:rPr>
              <a:t>физические</a:t>
            </a:r>
            <a:r>
              <a:rPr lang="ru-RU" sz="2400" dirty="0" smtClean="0"/>
              <a:t> (шум, магнитные поля, теплопроводность, радиоактивность, космическое излучение)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401080" cy="172560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i="1" dirty="0" smtClean="0"/>
              <a:t>          Биотические факторы </a:t>
            </a:r>
            <a:r>
              <a:rPr lang="ru-RU" sz="2400" dirty="0" smtClean="0"/>
              <a:t>— всё множество факторов среды, связанных с деятельностью живых организмов.  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b="1" i="1" dirty="0" smtClean="0">
                <a:solidFill>
                  <a:srgbClr val="00CC00"/>
                </a:solidFill>
              </a:rPr>
              <a:t>фитогенные</a:t>
            </a:r>
            <a:r>
              <a:rPr lang="ru-RU" sz="2400" dirty="0" smtClean="0"/>
              <a:t> (растения),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b="1" i="1" dirty="0" smtClean="0">
                <a:solidFill>
                  <a:srgbClr val="00CC00"/>
                </a:solidFill>
              </a:rPr>
              <a:t>зоогенные</a:t>
            </a:r>
            <a:r>
              <a:rPr lang="ru-RU" sz="2400" dirty="0" smtClean="0"/>
              <a:t> (животные), 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b="1" i="1" dirty="0" err="1" smtClean="0">
                <a:solidFill>
                  <a:srgbClr val="00CC00"/>
                </a:solidFill>
              </a:rPr>
              <a:t>микробиогенные</a:t>
            </a:r>
            <a:r>
              <a:rPr lang="ru-RU" sz="2400" dirty="0" smtClean="0"/>
              <a:t> (микроорганизмы) факторы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786058"/>
            <a:ext cx="835824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     Антропогенные факторы </a:t>
            </a:r>
            <a:r>
              <a:rPr lang="ru-RU" sz="2400" dirty="0" smtClean="0"/>
              <a:t>— всё множество факторов, связанных с деятельностью человека. 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i="1" dirty="0" smtClean="0"/>
              <a:t>физические</a:t>
            </a:r>
            <a:r>
              <a:rPr lang="ru-RU" sz="2400" dirty="0" smtClean="0"/>
              <a:t>,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i="1" dirty="0" smtClean="0"/>
              <a:t>химические</a:t>
            </a:r>
            <a:r>
              <a:rPr lang="ru-RU" sz="2400" dirty="0" smtClean="0"/>
              <a:t>,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i="1" dirty="0" smtClean="0"/>
              <a:t>биологические</a:t>
            </a:r>
            <a:r>
              <a:rPr lang="ru-RU" sz="2400" dirty="0" smtClean="0"/>
              <a:t>,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b="1" i="1" dirty="0" smtClean="0"/>
              <a:t>социальные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00702"/>
            <a:ext cx="914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Степень воздействия </a:t>
            </a:r>
            <a:r>
              <a:rPr lang="ru-RU" sz="2400" i="1" dirty="0" smtClean="0"/>
              <a:t>фактора на организм во многом определяется его </a:t>
            </a:r>
            <a:r>
              <a:rPr lang="ru-RU" sz="2400" b="1" i="1" dirty="0" smtClean="0"/>
              <a:t>значимостью</a:t>
            </a:r>
            <a:r>
              <a:rPr lang="ru-RU" sz="2400" i="1" dirty="0" smtClean="0"/>
              <a:t> для данного организма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Лимитирующие (ограничивающие) экологические факторы </a:t>
            </a:r>
            <a:br>
              <a:rPr lang="ru-RU" sz="2400" b="1" dirty="0" smtClean="0"/>
            </a:br>
            <a:r>
              <a:rPr lang="ru-RU" sz="2400" dirty="0" smtClean="0"/>
              <a:t> такие факторы, которые </a:t>
            </a:r>
            <a:r>
              <a:rPr lang="ru-RU" sz="2400" u="sng" dirty="0" smtClean="0"/>
              <a:t>ограничивают</a:t>
            </a:r>
            <a:r>
              <a:rPr lang="ru-RU" sz="2400" dirty="0" smtClean="0"/>
              <a:t> развитие организмов из-за </a:t>
            </a:r>
            <a:r>
              <a:rPr lang="ru-RU" sz="2400" u="sng" dirty="0" smtClean="0"/>
              <a:t>недостатка или избытка воздействия </a:t>
            </a:r>
            <a:r>
              <a:rPr lang="ru-RU" sz="2400" dirty="0" smtClean="0"/>
              <a:t>по сравнению с потребностью (оптимальным содержанием)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http://www.grandars.ru/images/1/review/id/3903/880e8b63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778"/>
            <a:ext cx="8572560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14480" y="178592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Схема действия экологического фактора: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7207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пессимум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28860" y="53578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6143636" y="5500702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29454" y="521495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пессимум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0003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оптимум</a:t>
            </a:r>
            <a:endParaRPr lang="ru-RU" sz="2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261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Разные виды живых организмов </a:t>
            </a:r>
            <a:r>
              <a:rPr lang="ru-RU" sz="2400" u="sng" dirty="0" smtClean="0"/>
              <a:t>заметно</a:t>
            </a:r>
            <a:r>
              <a:rPr lang="ru-RU" sz="2400" dirty="0" smtClean="0"/>
              <a:t> отличаются друг от друга как по </a:t>
            </a:r>
            <a:r>
              <a:rPr lang="ru-RU" sz="2400" b="1" i="1" dirty="0" smtClean="0"/>
              <a:t>положению </a:t>
            </a:r>
            <a:r>
              <a:rPr lang="ru-RU" sz="2400" b="1" i="1" u="sng" dirty="0" smtClean="0"/>
              <a:t>оптимума</a:t>
            </a:r>
            <a:r>
              <a:rPr lang="ru-RU" sz="2400" dirty="0" smtClean="0"/>
              <a:t>, так и </a:t>
            </a:r>
            <a:r>
              <a:rPr lang="ru-RU" sz="2400" b="1" i="1" dirty="0" smtClean="0"/>
              <a:t>по </a:t>
            </a:r>
            <a:r>
              <a:rPr lang="ru-RU" sz="2400" b="1" i="1" u="sng" dirty="0" smtClean="0"/>
              <a:t>пределам выносливости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        - песцы переносят колебания температуры воздуха в   диапазоне  </a:t>
            </a:r>
            <a:r>
              <a:rPr lang="ru-RU" sz="2400" b="1" dirty="0" smtClean="0">
                <a:solidFill>
                  <a:srgbClr val="7030A0"/>
                </a:solidFill>
              </a:rPr>
              <a:t>от +30 до -55°С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- некоторые тепловодные рачки в интервале не более </a:t>
            </a:r>
            <a:r>
              <a:rPr lang="ru-RU" sz="2400" b="1" dirty="0" smtClean="0">
                <a:solidFill>
                  <a:srgbClr val="7030A0"/>
                </a:solidFill>
              </a:rPr>
              <a:t>6°С (от 23 до 29°С)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- нитчатая </a:t>
            </a:r>
            <a:r>
              <a:rPr lang="ru-RU" sz="2400" dirty="0" err="1" smtClean="0">
                <a:solidFill>
                  <a:srgbClr val="7030A0"/>
                </a:solidFill>
              </a:rPr>
              <a:t>цианобактерия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осциллатория</a:t>
            </a:r>
            <a:r>
              <a:rPr lang="ru-RU" sz="2400" dirty="0" smtClean="0">
                <a:solidFill>
                  <a:srgbClr val="7030A0"/>
                </a:solidFill>
              </a:rPr>
              <a:t>, живущая при </a:t>
            </a:r>
            <a:r>
              <a:rPr lang="ru-RU" sz="2400" b="1" dirty="0" smtClean="0">
                <a:solidFill>
                  <a:srgbClr val="7030A0"/>
                </a:solidFill>
              </a:rPr>
              <a:t>64°С</a:t>
            </a:r>
            <a:r>
              <a:rPr lang="ru-RU" sz="2400" dirty="0" smtClean="0">
                <a:solidFill>
                  <a:srgbClr val="7030A0"/>
                </a:solidFill>
              </a:rPr>
              <a:t>, погибает при </a:t>
            </a:r>
            <a:r>
              <a:rPr lang="ru-RU" sz="2400" b="1" dirty="0" smtClean="0">
                <a:solidFill>
                  <a:srgbClr val="7030A0"/>
                </a:solidFill>
              </a:rPr>
              <a:t>68°С </a:t>
            </a:r>
            <a:r>
              <a:rPr lang="ru-RU" sz="2400" dirty="0" smtClean="0">
                <a:solidFill>
                  <a:srgbClr val="7030A0"/>
                </a:solidFill>
              </a:rPr>
              <a:t>уже через 5—10 мин.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   - луговые травы предпочитают почвы с узким диапазоном кислотности — при </a:t>
            </a:r>
            <a:r>
              <a:rPr lang="ru-RU" sz="2400" b="1" dirty="0" smtClean="0">
                <a:solidFill>
                  <a:srgbClr val="7030A0"/>
                </a:solidFill>
              </a:rPr>
              <a:t>рН = 3,5—4,5 </a:t>
            </a:r>
            <a:r>
              <a:rPr lang="ru-RU" sz="2400" dirty="0" smtClean="0">
                <a:solidFill>
                  <a:srgbClr val="7030A0"/>
                </a:solidFill>
              </a:rPr>
              <a:t>(</a:t>
            </a:r>
            <a:r>
              <a:rPr lang="ru-RU" sz="2400" dirty="0" smtClean="0"/>
              <a:t>вереск обыкновенный, щавель малый - служат </a:t>
            </a:r>
            <a:r>
              <a:rPr lang="ru-RU" sz="2400" u="sng" dirty="0" smtClean="0"/>
              <a:t>индикаторами</a:t>
            </a:r>
            <a:r>
              <a:rPr lang="ru-RU" sz="2400" dirty="0" smtClean="0"/>
              <a:t> кислых почв</a:t>
            </a:r>
            <a:r>
              <a:rPr lang="ru-RU" sz="2400" dirty="0" smtClean="0">
                <a:solidFill>
                  <a:srgbClr val="7030A0"/>
                </a:solidFill>
              </a:rPr>
              <a:t>), другие хорошо растут при широком диапазоне рН — от сильнокислого до щелочного (</a:t>
            </a:r>
            <a:r>
              <a:rPr lang="ru-RU" sz="2400" dirty="0" smtClean="0"/>
              <a:t>сосна обыкновенная</a:t>
            </a:r>
            <a:r>
              <a:rPr lang="ru-RU" sz="2400" dirty="0" smtClean="0">
                <a:solidFill>
                  <a:srgbClr val="7030A0"/>
                </a:solidFill>
              </a:rPr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</a:t>
            </a:r>
            <a:r>
              <a:rPr lang="ru-RU" sz="2400" b="1" dirty="0" smtClean="0"/>
              <a:t>Организмы </a:t>
            </a:r>
            <a:r>
              <a:rPr lang="ru-RU" sz="2400" b="1" dirty="0" smtClean="0">
                <a:solidFill>
                  <a:srgbClr val="C00000"/>
                </a:solidFill>
              </a:rPr>
              <a:t>стенобионтные </a:t>
            </a:r>
            <a:r>
              <a:rPr lang="ru-RU" sz="2400" b="1" dirty="0" smtClean="0"/>
              <a:t>(греч. </a:t>
            </a:r>
            <a:r>
              <a:rPr lang="ru-RU" sz="2400" b="1" i="1" dirty="0" err="1" smtClean="0"/>
              <a:t>stenos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— узкий, </a:t>
            </a:r>
            <a:r>
              <a:rPr lang="ru-RU" sz="2400" b="1" i="1" dirty="0" err="1" smtClean="0"/>
              <a:t>bion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— живущий) </a:t>
            </a:r>
            <a:r>
              <a:rPr lang="ru-RU" sz="2400" dirty="0" smtClean="0"/>
              <a:t>для их существования необходимы </a:t>
            </a:r>
            <a:r>
              <a:rPr lang="ru-RU" sz="2400" u="sng" dirty="0" smtClean="0"/>
              <a:t>строго определенные</a:t>
            </a:r>
            <a:r>
              <a:rPr lang="ru-RU" sz="2400" dirty="0" smtClean="0"/>
              <a:t>, относительно постоянные условия среды.</a:t>
            </a:r>
            <a:br>
              <a:rPr lang="ru-RU" sz="2400" dirty="0" smtClean="0"/>
            </a:br>
            <a:r>
              <a:rPr lang="ru-RU" sz="2400" dirty="0" smtClean="0"/>
              <a:t>               </a:t>
            </a:r>
            <a:r>
              <a:rPr lang="ru-RU" sz="2400" b="1" dirty="0" smtClean="0"/>
              <a:t>Организмы </a:t>
            </a:r>
            <a:r>
              <a:rPr lang="ru-RU" sz="2400" b="1" dirty="0" smtClean="0">
                <a:solidFill>
                  <a:srgbClr val="C00000"/>
                </a:solidFill>
              </a:rPr>
              <a:t>эврибионтные</a:t>
            </a:r>
            <a:r>
              <a:rPr lang="ru-RU" sz="2400" b="1" dirty="0" smtClean="0"/>
              <a:t> (греч. </a:t>
            </a:r>
            <a:r>
              <a:rPr lang="ru-RU" sz="2400" b="1" i="1" dirty="0" err="1" smtClean="0"/>
              <a:t>eurys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— широкий)</a:t>
            </a:r>
            <a:r>
              <a:rPr lang="ru-RU" sz="2400" dirty="0" smtClean="0"/>
              <a:t> живут в </a:t>
            </a:r>
            <a:r>
              <a:rPr lang="ru-RU" sz="2400" u="sng" dirty="0" smtClean="0"/>
              <a:t>широком диапазоне </a:t>
            </a:r>
            <a:r>
              <a:rPr lang="ru-RU" sz="2400" dirty="0" smtClean="0"/>
              <a:t>изменчивости условий среды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0366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Законы, определяющие действие экологического фактора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Закон оптимума: </a:t>
            </a:r>
            <a:r>
              <a:rPr lang="ru-RU" sz="2700" b="1" i="1" dirty="0" smtClean="0">
                <a:solidFill>
                  <a:srgbClr val="00B050"/>
                </a:solidFill>
              </a:rPr>
              <a:t>самое эффективное функционирование любой системы возможно </a:t>
            </a:r>
            <a:r>
              <a:rPr lang="ru-RU" sz="2700" b="1" i="1" u="sng" dirty="0" smtClean="0">
                <a:solidFill>
                  <a:srgbClr val="00B050"/>
                </a:solidFill>
              </a:rPr>
              <a:t>только в определённом пространственно-временном диапазоне (оптимум). </a:t>
            </a:r>
            <a:r>
              <a:rPr lang="ru-RU" sz="2700" b="1" i="1" dirty="0" smtClean="0">
                <a:solidFill>
                  <a:srgbClr val="00B050"/>
                </a:solidFill>
              </a:rPr>
              <a:t>Природная система не может расширяться без ущерба для её организации и функционирования</a:t>
            </a:r>
            <a:br>
              <a:rPr lang="ru-RU" sz="2700" b="1" i="1" dirty="0" smtClean="0">
                <a:solidFill>
                  <a:srgbClr val="00B05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Закон относительности: </a:t>
            </a:r>
            <a:r>
              <a:rPr lang="ru-RU" sz="2700" b="1" i="1" dirty="0" smtClean="0">
                <a:solidFill>
                  <a:srgbClr val="00B050"/>
                </a:solidFill>
              </a:rPr>
              <a:t>ограничивающим фактором нормальной жизнедеятельности организма (вида) может быть </a:t>
            </a:r>
            <a:r>
              <a:rPr lang="ru-RU" sz="2700" b="1" i="1" u="sng" dirty="0" smtClean="0">
                <a:solidFill>
                  <a:srgbClr val="00B050"/>
                </a:solidFill>
              </a:rPr>
              <a:t>как минимум</a:t>
            </a:r>
            <a:r>
              <a:rPr lang="ru-RU" sz="2700" b="1" i="1" dirty="0" smtClean="0">
                <a:solidFill>
                  <a:srgbClr val="00B050"/>
                </a:solidFill>
              </a:rPr>
              <a:t>, </a:t>
            </a:r>
            <a:r>
              <a:rPr lang="ru-RU" sz="2700" b="1" i="1" u="sng" dirty="0" smtClean="0">
                <a:solidFill>
                  <a:srgbClr val="00B050"/>
                </a:solidFill>
              </a:rPr>
              <a:t>так и максимум </a:t>
            </a:r>
            <a:r>
              <a:rPr lang="ru-RU" sz="2700" b="1" i="1" dirty="0" smtClean="0">
                <a:solidFill>
                  <a:srgbClr val="00B050"/>
                </a:solidFill>
              </a:rPr>
              <a:t>экологического воздействия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Закон абсолютной незаменимости: </a:t>
            </a:r>
            <a:r>
              <a:rPr lang="ru-RU" sz="2700" b="1" i="1" dirty="0" smtClean="0">
                <a:solidFill>
                  <a:srgbClr val="00B050"/>
                </a:solidFill>
              </a:rPr>
              <a:t>ни один из факторов, влияющих на рост и развитие живого организма </a:t>
            </a:r>
            <a:r>
              <a:rPr lang="ru-RU" sz="2700" b="1" i="1" u="sng" dirty="0" smtClean="0">
                <a:solidFill>
                  <a:srgbClr val="00B050"/>
                </a:solidFill>
              </a:rPr>
              <a:t>не может быть заменен другим фактором </a:t>
            </a:r>
            <a:r>
              <a:rPr lang="ru-RU" sz="2700" b="1" i="1" dirty="0" smtClean="0">
                <a:solidFill>
                  <a:srgbClr val="00B050"/>
                </a:solidFill>
              </a:rPr>
              <a:t>(свет не может заменить влагу или температуру, кислород)</a:t>
            </a:r>
            <a:r>
              <a:rPr lang="ru-RU" sz="2700" b="1" dirty="0" smtClean="0">
                <a:solidFill>
                  <a:srgbClr val="00B050"/>
                </a:solidFill>
              </a:rPr>
              <a:t/>
            </a:r>
            <a:br>
              <a:rPr lang="ru-RU" sz="2700" b="1" dirty="0" smtClean="0">
                <a:solidFill>
                  <a:srgbClr val="00B05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27257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Популяция</a:t>
            </a:r>
            <a:r>
              <a:rPr lang="ru-RU" sz="2700" dirty="0" smtClean="0"/>
              <a:t> - совокупность особей </a:t>
            </a:r>
            <a:r>
              <a:rPr lang="ru-RU" sz="2700" b="1" dirty="0" smtClean="0"/>
              <a:t>одного вида</a:t>
            </a:r>
            <a:r>
              <a:rPr lang="ru-RU" sz="2700" dirty="0" smtClean="0"/>
              <a:t>, населяющих </a:t>
            </a:r>
            <a:r>
              <a:rPr lang="ru-RU" sz="2700" u="sng" dirty="0" smtClean="0"/>
              <a:t>определенное пространство </a:t>
            </a:r>
            <a:r>
              <a:rPr lang="ru-RU" sz="2700" dirty="0" smtClean="0"/>
              <a:t>в течение большого числа поколений и </a:t>
            </a:r>
            <a:r>
              <a:rPr lang="ru-RU" sz="2700" u="sng" dirty="0" smtClean="0"/>
              <a:t>связанных между собой </a:t>
            </a:r>
            <a:r>
              <a:rPr lang="ru-RU" sz="2700" dirty="0" smtClean="0"/>
              <a:t>различными взаимоотношениями, которые обеспечивают им </a:t>
            </a:r>
            <a:r>
              <a:rPr lang="ru-RU" sz="2700" u="sng" dirty="0" smtClean="0"/>
              <a:t>устойчивое существование </a:t>
            </a:r>
            <a:r>
              <a:rPr lang="ru-RU" sz="2700" dirty="0" smtClean="0"/>
              <a:t>в данной природной среде.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786322"/>
            <a:ext cx="821537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Фундаментальные свойства популяции - </a:t>
            </a:r>
            <a:r>
              <a:rPr lang="ru-RU" sz="2200" b="1" dirty="0" smtClean="0">
                <a:solidFill>
                  <a:srgbClr val="FF0000"/>
                </a:solidFill>
              </a:rPr>
              <a:t>единство </a:t>
            </a:r>
            <a:r>
              <a:rPr lang="ru-RU" sz="2200" b="1" dirty="0" err="1" smtClean="0">
                <a:solidFill>
                  <a:srgbClr val="FF0000"/>
                </a:solidFill>
              </a:rPr>
              <a:t>морфобиологического</a:t>
            </a:r>
            <a:r>
              <a:rPr lang="ru-RU" sz="2200" b="1" dirty="0" smtClean="0">
                <a:solidFill>
                  <a:srgbClr val="FF0000"/>
                </a:solidFill>
              </a:rPr>
              <a:t> типа </a:t>
            </a:r>
            <a:r>
              <a:rPr lang="ru-RU" sz="2200" b="1" dirty="0" smtClean="0"/>
              <a:t>составляющих ее особей и способность к воспроизводству путем свободного обмена генетической информацией (</a:t>
            </a:r>
            <a:r>
              <a:rPr lang="ru-RU" sz="2200" b="1" dirty="0" err="1" smtClean="0">
                <a:solidFill>
                  <a:srgbClr val="FF0000"/>
                </a:solidFill>
              </a:rPr>
              <a:t>панмиксия</a:t>
            </a:r>
            <a:r>
              <a:rPr lang="ru-RU" sz="2200" b="1" dirty="0" smtClean="0"/>
              <a:t>) </a:t>
            </a:r>
            <a:endParaRPr lang="ru-RU" sz="2400" b="1" dirty="0" smtClean="0"/>
          </a:p>
          <a:p>
            <a:pPr algn="ctr"/>
            <a:endParaRPr lang="ru-RU" sz="2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88" y="2204864"/>
            <a:ext cx="3564993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04864"/>
            <a:ext cx="348347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3571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 л а 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8501122" cy="6072230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Введение в экологию. Определение, задачи, объект изучения, разделы экологии. Основные экологические понятия.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Экосистема: определение, структура, классификация. 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Экологические факторы, их классификация. Схема действия экологического фактора. Законы, определяющие действие экологического фактора.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Популяция, её структура. Статические и динамические показатели состояния популяции.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Сообщества. Биоценоз. Биотоп. Связи организмов в биоценозе.  </a:t>
            </a:r>
            <a:r>
              <a:rPr lang="ru-RU" sz="4200" b="1" dirty="0" err="1" smtClean="0">
                <a:solidFill>
                  <a:schemeClr val="tx1"/>
                </a:solidFill>
              </a:rPr>
              <a:t>Экониша</a:t>
            </a:r>
            <a:r>
              <a:rPr lang="ru-RU" sz="4200" b="1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Закономерности развития и смены биоценозов. Сукцессии, их типы, этапы.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Цепи питания, пищевые сети и трофические уровни. 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Биологическая продуктивность</a:t>
            </a: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Круговорот веществ</a:t>
            </a:r>
            <a:r>
              <a:rPr lang="en-US" sz="4200" b="1" dirty="0" smtClean="0">
                <a:solidFill>
                  <a:schemeClr val="tx1"/>
                </a:solidFill>
              </a:rPr>
              <a:t>: </a:t>
            </a:r>
            <a:endParaRPr lang="ru-RU" sz="4200" b="1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ru-RU" sz="4200" b="1" dirty="0" smtClean="0">
                <a:solidFill>
                  <a:schemeClr val="tx1"/>
                </a:solidFill>
              </a:rPr>
              <a:t>Биосфера. Ноосфера.</a:t>
            </a:r>
          </a:p>
          <a:p>
            <a:pPr marL="457200" indent="-457200" algn="l">
              <a:buAutoNum type="arabicPeriod"/>
            </a:pPr>
            <a:endParaRPr lang="ru-RU" sz="5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ru-RU" sz="5000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36907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 fontAlgn="t"/>
            <a:r>
              <a:rPr lang="ru-RU" sz="2700" b="1" dirty="0" smtClean="0"/>
              <a:t>                                         Структура популяции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      </a:t>
            </a:r>
            <a:r>
              <a:rPr lang="ru-RU" sz="2700" b="1" dirty="0" smtClean="0">
                <a:latin typeface="Calibri"/>
                <a:cs typeface="Calibri"/>
              </a:rPr>
              <a:t>* </a:t>
            </a:r>
            <a:r>
              <a:rPr lang="ru-RU" sz="2400" b="1" dirty="0" smtClean="0">
                <a:solidFill>
                  <a:srgbClr val="0070C0"/>
                </a:solidFill>
              </a:rPr>
              <a:t>Половая 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представляет собой соотношение в ней особей разного пола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r>
              <a:rPr lang="ru-RU" sz="2400" dirty="0" smtClean="0">
                <a:latin typeface="Calibri"/>
                <a:cs typeface="Calibri"/>
              </a:rPr>
              <a:t>* </a:t>
            </a:r>
            <a:r>
              <a:rPr lang="ru-RU" sz="2400" b="1" dirty="0" smtClean="0">
                <a:solidFill>
                  <a:srgbClr val="0070C0"/>
                </a:solidFill>
              </a:rPr>
              <a:t>Возрастная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— соотношение в составе популяции особей разного возраста</a:t>
            </a:r>
            <a:br>
              <a:rPr lang="ru-RU" sz="2400" dirty="0" smtClean="0"/>
            </a:br>
            <a:r>
              <a:rPr lang="ru-RU" sz="2400" dirty="0" smtClean="0"/>
              <a:t>         </a:t>
            </a:r>
            <a:r>
              <a:rPr lang="ru-RU" sz="2400" dirty="0" smtClean="0">
                <a:latin typeface="Calibri"/>
                <a:cs typeface="Calibri"/>
              </a:rPr>
              <a:t>* </a:t>
            </a:r>
            <a:r>
              <a:rPr lang="ru-RU" sz="2400" b="1" dirty="0" smtClean="0">
                <a:solidFill>
                  <a:srgbClr val="0070C0"/>
                </a:solidFill>
              </a:rPr>
              <a:t>Генетическая 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определяется </a:t>
            </a:r>
            <a:r>
              <a:rPr lang="ru-RU" sz="2400" b="1" i="1" dirty="0" smtClean="0"/>
              <a:t>изменчивостью и разнообразием генотипов</a:t>
            </a:r>
            <a:r>
              <a:rPr lang="ru-RU" sz="2400" dirty="0" smtClean="0"/>
              <a:t>, частотами вариаций аллелей, а также разделением популяции на группы генетически близких особей, между которыми при скрещивании происходит постоянный обмен аллелями</a:t>
            </a:r>
            <a:br>
              <a:rPr lang="ru-RU" sz="2400" dirty="0" smtClean="0"/>
            </a:br>
            <a:r>
              <a:rPr lang="ru-RU" sz="2400" dirty="0" smtClean="0"/>
              <a:t>          </a:t>
            </a:r>
            <a:r>
              <a:rPr lang="ru-RU" sz="2400" dirty="0" smtClean="0">
                <a:latin typeface="Calibri"/>
                <a:cs typeface="Calibri"/>
              </a:rPr>
              <a:t>* </a:t>
            </a:r>
            <a:r>
              <a:rPr lang="ru-RU" sz="2400" b="1" dirty="0" smtClean="0">
                <a:solidFill>
                  <a:srgbClr val="0070C0"/>
                </a:solidFill>
              </a:rPr>
              <a:t>Пространственная </a:t>
            </a:r>
            <a:r>
              <a:rPr lang="ru-RU" sz="2400" b="1" dirty="0" smtClean="0"/>
              <a:t>-</a:t>
            </a:r>
            <a:r>
              <a:rPr lang="ru-RU" sz="2400" dirty="0" smtClean="0"/>
              <a:t> характер размещения и распределения отдельных членов популяции и их групп в ареале. Пространственная структура популяций заметно различается у оседлых и кочующих или мигрирующих животных</a:t>
            </a:r>
            <a:br>
              <a:rPr lang="ru-RU" sz="2400" dirty="0" smtClean="0"/>
            </a:br>
            <a:r>
              <a:rPr lang="ru-RU" sz="2400" dirty="0" smtClean="0"/>
              <a:t>           </a:t>
            </a:r>
            <a:r>
              <a:rPr lang="ru-RU" sz="2400" dirty="0" smtClean="0">
                <a:latin typeface="Calibri"/>
                <a:cs typeface="Calibri"/>
              </a:rPr>
              <a:t>* </a:t>
            </a:r>
            <a:r>
              <a:rPr lang="ru-RU" sz="2400" b="1" dirty="0" smtClean="0">
                <a:solidFill>
                  <a:srgbClr val="0070C0"/>
                </a:solidFill>
              </a:rPr>
              <a:t>Экологическая 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представляет собой разделение популяции на группы особей, по-разному взаимодействующие с факторами среды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636907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Основные характеристики популяций: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1) </a:t>
            </a:r>
            <a:r>
              <a:rPr lang="ru-RU" sz="2400" b="1" i="1" dirty="0" smtClean="0">
                <a:solidFill>
                  <a:srgbClr val="0070C0"/>
                </a:solidFill>
              </a:rPr>
              <a:t>численность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 </a:t>
            </a:r>
            <a:r>
              <a:rPr lang="ru-RU" sz="2400" dirty="0" smtClean="0"/>
              <a:t>общее количество особей на выделяемой территории;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2) </a:t>
            </a:r>
            <a:r>
              <a:rPr lang="ru-RU" sz="2400" b="1" i="1" dirty="0" smtClean="0">
                <a:solidFill>
                  <a:srgbClr val="0070C0"/>
                </a:solidFill>
              </a:rPr>
              <a:t>плотность </a:t>
            </a:r>
            <a:r>
              <a:rPr lang="ru-RU" sz="2400" b="1" dirty="0" smtClean="0">
                <a:solidFill>
                  <a:srgbClr val="0070C0"/>
                </a:solidFill>
              </a:rPr>
              <a:t>популяции </a:t>
            </a:r>
            <a:r>
              <a:rPr lang="ru-RU" sz="2400" b="1" dirty="0" smtClean="0"/>
              <a:t>– </a:t>
            </a:r>
            <a:r>
              <a:rPr lang="ru-RU" sz="2400" dirty="0" smtClean="0"/>
              <a:t>среднее число особей на единицу площади или объема занимаемого популяцией пространства; 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3) </a:t>
            </a:r>
            <a:r>
              <a:rPr lang="ru-RU" sz="2400" b="1" i="1" dirty="0" smtClean="0">
                <a:solidFill>
                  <a:srgbClr val="0070C0"/>
                </a:solidFill>
              </a:rPr>
              <a:t>рождаемость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 </a:t>
            </a:r>
            <a:r>
              <a:rPr lang="ru-RU" sz="2400" dirty="0" smtClean="0"/>
              <a:t>число новых особей, появившихся за единицу времени;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4) </a:t>
            </a:r>
            <a:r>
              <a:rPr lang="ru-RU" sz="2400" b="1" i="1" dirty="0" smtClean="0">
                <a:solidFill>
                  <a:srgbClr val="0070C0"/>
                </a:solidFill>
              </a:rPr>
              <a:t>смертность </a:t>
            </a:r>
            <a:r>
              <a:rPr lang="ru-RU" sz="2400" b="1" i="1" dirty="0" smtClean="0"/>
              <a:t>– </a:t>
            </a:r>
            <a:r>
              <a:rPr lang="ru-RU" sz="2400" dirty="0" smtClean="0"/>
              <a:t>показатель, отражающий количество погибших в популяции особей за определенный промежуток времени;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5) </a:t>
            </a:r>
            <a:r>
              <a:rPr lang="ru-RU" sz="2400" b="1" i="1" dirty="0" smtClean="0">
                <a:solidFill>
                  <a:srgbClr val="0070C0"/>
                </a:solidFill>
              </a:rPr>
              <a:t>прирост популяции </a:t>
            </a:r>
            <a:r>
              <a:rPr lang="ru-RU" sz="2400" b="1" dirty="0" smtClean="0"/>
              <a:t>– </a:t>
            </a:r>
            <a:r>
              <a:rPr lang="ru-RU" sz="2400" dirty="0" smtClean="0"/>
              <a:t>разница между рождаемостью и смертностью; прирост может быть как положительным, так и отрицательным;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b="1" dirty="0" smtClean="0"/>
              <a:t>6) </a:t>
            </a:r>
            <a:r>
              <a:rPr lang="ru-RU" sz="2400" b="1" i="1" dirty="0" smtClean="0">
                <a:solidFill>
                  <a:srgbClr val="0070C0"/>
                </a:solidFill>
              </a:rPr>
              <a:t>темп роста </a:t>
            </a:r>
            <a:r>
              <a:rPr lang="ru-RU" sz="2400" b="1" i="1" dirty="0" smtClean="0"/>
              <a:t>– </a:t>
            </a:r>
            <a:r>
              <a:rPr lang="ru-RU" sz="2400" dirty="0" smtClean="0"/>
              <a:t>средний прирост за единицу времени.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8300"/>
            <a:ext cx="6373942" cy="4536504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</a:t>
            </a:r>
            <a:r>
              <a:rPr lang="ru-RU" sz="2700" dirty="0" smtClean="0"/>
              <a:t>Когда сообщество разнообразно в видовом отношении, то есть включает </a:t>
            </a:r>
            <a:r>
              <a:rPr lang="ru-RU" sz="2700" b="1" dirty="0" smtClean="0">
                <a:solidFill>
                  <a:srgbClr val="0070C0"/>
                </a:solidFill>
              </a:rPr>
              <a:t>животных, растения, грибы и микроорганизмы </a:t>
            </a:r>
            <a:r>
              <a:rPr lang="ru-RU" sz="2700" dirty="0" smtClean="0"/>
              <a:t>какого-либо </a:t>
            </a:r>
            <a:r>
              <a:rPr lang="ru-RU" sz="2700" u="sng" dirty="0" smtClean="0"/>
              <a:t>однородного по своим условиям </a:t>
            </a:r>
            <a:r>
              <a:rPr lang="ru-RU" sz="2700" dirty="0" smtClean="0"/>
              <a:t>участка среды</a:t>
            </a:r>
            <a:r>
              <a:rPr lang="ru-RU" sz="2700" dirty="0"/>
              <a:t> </a:t>
            </a:r>
            <a:r>
              <a:rPr lang="ru-RU" sz="2700" dirty="0" smtClean="0"/>
              <a:t>это </a:t>
            </a:r>
            <a:r>
              <a:rPr lang="ru-RU" sz="2700" b="1" dirty="0" smtClean="0"/>
              <a:t>биоценоз (В.Н. Сукачев)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u="sng" dirty="0" smtClean="0"/>
              <a:t>Пространство</a:t>
            </a:r>
            <a:r>
              <a:rPr lang="ru-RU" sz="2700" dirty="0" smtClean="0"/>
              <a:t>, в котором находится биоценоз (участок воды или суши с определенным типом рельефа, климатом, геоморфологией)         -    </a:t>
            </a:r>
            <a:r>
              <a:rPr lang="ru-RU" sz="2700" b="1" dirty="0" smtClean="0"/>
              <a:t>биотоп</a:t>
            </a:r>
            <a:r>
              <a:rPr lang="ru-RU" sz="2700" dirty="0" smtClean="0"/>
              <a:t>.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</a:t>
            </a:r>
            <a:r>
              <a:rPr lang="ru-RU" sz="2700" b="1" dirty="0" smtClean="0">
                <a:solidFill>
                  <a:srgbClr val="C00000"/>
                </a:solidFill>
              </a:rPr>
              <a:t>Биотоп </a:t>
            </a:r>
            <a:r>
              <a:rPr lang="ru-RU" sz="2700" b="1" dirty="0">
                <a:solidFill>
                  <a:srgbClr val="C00000"/>
                </a:solidFill>
              </a:rPr>
              <a:t>+ </a:t>
            </a:r>
            <a:r>
              <a:rPr lang="ru-RU" sz="2700" b="1" dirty="0" smtClean="0">
                <a:solidFill>
                  <a:srgbClr val="C00000"/>
                </a:solidFill>
              </a:rPr>
              <a:t>Биоценоз = Экосистема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64399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Совокупность популяций совместно обитающих видов – </a:t>
            </a:r>
            <a:r>
              <a:rPr lang="ru-RU" sz="2400" b="1" dirty="0" smtClean="0"/>
              <a:t>сообщество</a:t>
            </a:r>
          </a:p>
          <a:p>
            <a:pPr algn="ctr"/>
            <a:r>
              <a:rPr lang="ru-RU" sz="2400" dirty="0" smtClean="0"/>
              <a:t> (если виды систематически и экологически близки между собой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таксоцен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294398"/>
            <a:ext cx="2987824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2179" y="2018517"/>
            <a:ext cx="259358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Виды: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- космополиты;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- эндемики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10" y="144016"/>
            <a:ext cx="4499992" cy="6858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        Вертикальная </a:t>
            </a:r>
            <a:r>
              <a:rPr lang="ru-RU" sz="2200" b="1" dirty="0" smtClean="0"/>
              <a:t>структура биоценоза </a:t>
            </a:r>
            <a:r>
              <a:rPr lang="ru-RU" sz="2200" dirty="0" smtClean="0"/>
              <a:t>типичного леса умеренной зоны включает несколько ярусов.</a:t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1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. Древесный ярус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2.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Кустарниковый ярус</a:t>
            </a:r>
            <a:r>
              <a:rPr lang="ru-RU" sz="2200" i="1" dirty="0" smtClean="0"/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Травянистый ярус</a:t>
            </a:r>
            <a:r>
              <a:rPr lang="ru-RU" sz="2200" dirty="0" smtClean="0"/>
              <a:t>: травы, невысокие лесные растения, полукустарники, кустарники, подрост деревьев, папоротники, мхи и лишайники. </a:t>
            </a:r>
            <a:br>
              <a:rPr lang="ru-RU" sz="2200" dirty="0" smtClean="0"/>
            </a:br>
            <a:r>
              <a:rPr lang="ru-RU" sz="2200" dirty="0" smtClean="0"/>
              <a:t>   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Подстилка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200" dirty="0" smtClean="0"/>
              <a:t>мертвые и разлагающиеся организмы. Здесь обитают </a:t>
            </a:r>
            <a:r>
              <a:rPr lang="ru-RU" sz="2200" dirty="0" err="1" smtClean="0"/>
              <a:t>редуценты</a:t>
            </a:r>
            <a:r>
              <a:rPr lang="ru-RU" sz="2200" dirty="0" smtClean="0"/>
              <a:t>: беспозвоночные животные, грибы и бактерии.</a:t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    5.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Почва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10" y="764704"/>
            <a:ext cx="4725484" cy="5328592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7380312" y="764704"/>
            <a:ext cx="216024" cy="21602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96336" y="1484784"/>
            <a:ext cx="1535658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Древесный ярус (5-20м)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3429000"/>
            <a:ext cx="1547664" cy="92333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Кустарниковый ярус (2-5м)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380312" y="3068960"/>
            <a:ext cx="216024" cy="158417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84330" y="4834026"/>
            <a:ext cx="1547664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Травянистый ярус (0-2м)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434318" y="4718756"/>
            <a:ext cx="108012" cy="87687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42330" y="5595626"/>
            <a:ext cx="1589664" cy="30777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Приземный ярус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6681" y="5987895"/>
            <a:ext cx="1224136" cy="369332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подстилка</a:t>
            </a:r>
            <a:endParaRPr lang="ru-RU" b="1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7380312" y="5595626"/>
            <a:ext cx="108012" cy="30777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392318" y="5972218"/>
            <a:ext cx="192012" cy="38500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285" y="976"/>
            <a:ext cx="6429420" cy="85723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Связи организмов в биоценозе: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50532"/>
            <a:ext cx="871543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 </a:t>
            </a:r>
            <a:r>
              <a:rPr lang="ru-RU" sz="2400" b="1" dirty="0" smtClean="0">
                <a:latin typeface="Calibri"/>
                <a:cs typeface="Calibri"/>
              </a:rPr>
              <a:t>*</a:t>
            </a:r>
            <a:r>
              <a:rPr lang="ru-RU" sz="2400" b="1" i="1" dirty="0" smtClean="0"/>
              <a:t>Трофические связи</a:t>
            </a:r>
            <a:r>
              <a:rPr lang="ru-RU" sz="2400" i="1" dirty="0" smtClean="0"/>
              <a:t> </a:t>
            </a:r>
            <a:r>
              <a:rPr lang="ru-RU" sz="2400" dirty="0" smtClean="0"/>
              <a:t>возникают, когда один вид питается другим – либо живыми особями, либо их мертвыми остатками, либо продуктами жизнедеятельности (прим. - цепь питания)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443516"/>
            <a:ext cx="871543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     </a:t>
            </a:r>
            <a:r>
              <a:rPr lang="ru-RU" sz="2400" b="1" i="1" dirty="0" smtClean="0">
                <a:latin typeface="Calibri"/>
                <a:cs typeface="Calibri"/>
              </a:rPr>
              <a:t>*</a:t>
            </a:r>
            <a:r>
              <a:rPr lang="ru-RU" sz="2400" b="1" i="1" dirty="0" smtClean="0"/>
              <a:t>Топические связи</a:t>
            </a:r>
            <a:r>
              <a:rPr lang="ru-RU" sz="2400" dirty="0" smtClean="0"/>
              <a:t> характеризуют физическое или химическое изменение условий обитания одного вида в результате жизнедеятельности другого. Один вид создает среду обитания для другого (прим. – гнездования птиц, бобровые хатки)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013933"/>
            <a:ext cx="3348370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930" y="2078841"/>
            <a:ext cx="5544615" cy="11999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527" y="5009391"/>
            <a:ext cx="321471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7463"/>
            <a:ext cx="8643998" cy="17610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          </a:t>
            </a:r>
            <a:r>
              <a:rPr lang="ru-RU" sz="2400" b="1" i="1" dirty="0" smtClean="0">
                <a:latin typeface="Calibri"/>
                <a:cs typeface="Calibri"/>
              </a:rPr>
              <a:t>*</a:t>
            </a:r>
            <a:r>
              <a:rPr lang="ru-RU" sz="2400" b="1" i="1" dirty="0" err="1" smtClean="0"/>
              <a:t>Форические</a:t>
            </a:r>
            <a:r>
              <a:rPr lang="ru-RU" sz="2400" b="1" i="1" dirty="0" smtClean="0"/>
              <a:t> связи</a:t>
            </a:r>
            <a:r>
              <a:rPr lang="ru-RU" sz="2400" dirty="0" smtClean="0"/>
              <a:t> – это участие одного вида в распространении другого. </a:t>
            </a:r>
            <a:r>
              <a:rPr lang="ru-RU" sz="1800" dirty="0" smtClean="0"/>
              <a:t>В роли транспортировщиков выступают животные: захватывают семена растений при случайном соприкосновении тела животного с растением, семена или соплодия которого обладают специальными зацепками, крючками, выростами (череда, лопух)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90911" y="3239849"/>
            <a:ext cx="850112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      </a:t>
            </a:r>
            <a:r>
              <a:rPr lang="ru-RU" sz="2400" b="1" i="1" dirty="0" smtClean="0">
                <a:latin typeface="Calibri"/>
                <a:cs typeface="Calibri"/>
              </a:rPr>
              <a:t>*</a:t>
            </a:r>
            <a:r>
              <a:rPr lang="ru-RU" sz="2400" b="1" i="1" dirty="0" err="1" smtClean="0"/>
              <a:t>Фабрические</a:t>
            </a:r>
            <a:r>
              <a:rPr lang="ru-RU" sz="2400" b="1" i="1" dirty="0" smtClean="0"/>
              <a:t> связи</a:t>
            </a:r>
            <a:r>
              <a:rPr lang="ru-RU" sz="2400" dirty="0" smtClean="0"/>
              <a:t> – это такой тип биоценотических отношений, в которые вступает вид, использующий для своих сооружений (фабрикаций) продукты выделения, либо мертвые остатки, либо даже живых особей другого вида. (птицы; личинки ручейников)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955" y="1576742"/>
            <a:ext cx="2774763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55" y="1844823"/>
            <a:ext cx="2286000" cy="1360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89" y="4882876"/>
            <a:ext cx="2466975" cy="1915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925" y="4797152"/>
            <a:ext cx="2505075" cy="193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11"/>
            <a:ext cx="8229600" cy="11979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Экологическая ниша - </a:t>
            </a:r>
            <a:r>
              <a:rPr lang="ru-RU" sz="2400" dirty="0" smtClean="0"/>
              <a:t>положение вида, которое он занимает в </a:t>
            </a:r>
            <a:r>
              <a:rPr lang="ru-RU" sz="2400" b="1" dirty="0" smtClean="0"/>
              <a:t>общей системе биоценоза</a:t>
            </a:r>
            <a:r>
              <a:rPr lang="ru-RU" sz="2400" dirty="0" smtClean="0"/>
              <a:t>, комплекс его биоценотических связей и требований к абиотическим факторам среды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408712" cy="3438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229200"/>
            <a:ext cx="8229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Организмы в биоценозе связаны между собой </a:t>
            </a:r>
            <a:r>
              <a:rPr lang="ru-RU" sz="2000" b="1" i="1" u="sng" dirty="0" smtClean="0"/>
              <a:t>посредством</a:t>
            </a:r>
            <a:r>
              <a:rPr lang="ru-RU" sz="2000" b="1" i="1" dirty="0" smtClean="0"/>
              <a:t> цепей питания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96236" y="443263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кормовая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экониша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372200" y="4704469"/>
            <a:ext cx="432048" cy="102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8429684" cy="12858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Цепь питания (пищевая цепь) — последовательность организмов, в которой происходит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поэтапный перенос вещества и энергии </a:t>
            </a:r>
            <a:r>
              <a:rPr lang="ru-RU" b="1" dirty="0" smtClean="0">
                <a:solidFill>
                  <a:schemeClr val="tx1"/>
                </a:solidFill>
              </a:rPr>
              <a:t>от источника (предыдущего звена) к потребителю (последующему звену).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142984"/>
            <a:ext cx="400052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Пищевые цепи</a:t>
            </a:r>
            <a:endParaRPr lang="ru-RU" b="1" dirty="0"/>
          </a:p>
        </p:txBody>
      </p:sp>
      <p:sp>
        <p:nvSpPr>
          <p:cNvPr id="6" name="Стрелка углом вверх 5"/>
          <p:cNvSpPr/>
          <p:nvPr/>
        </p:nvSpPr>
        <p:spPr>
          <a:xfrm rot="10800000" flipH="1">
            <a:off x="6786578" y="1357298"/>
            <a:ext cx="428628" cy="6429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2285984" y="1357298"/>
            <a:ext cx="428628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50017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2000240"/>
            <a:ext cx="2928958" cy="4462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ru-RU" sz="1600" b="1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Пастбищные цепи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sz="1600" dirty="0" err="1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цепи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выедания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- начинаются с автотрофных фотосинтезирующих или </a:t>
            </a:r>
            <a:r>
              <a:rPr lang="ru-RU" sz="1600" dirty="0" err="1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хемосинтезирующих</a:t>
            </a:r>
            <a:r>
              <a:rPr lang="ru-RU" sz="1600" dirty="0" smtClean="0">
                <a:solidFill>
                  <a:srgbClr val="22222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smtClean="0"/>
              <a:t>организмов. Схема: </a:t>
            </a:r>
            <a:r>
              <a:rPr lang="ru-RU" sz="1600" b="1" i="1" dirty="0" smtClean="0">
                <a:solidFill>
                  <a:srgbClr val="C00000"/>
                </a:solidFill>
              </a:rPr>
              <a:t>Продуценты -&gt;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Консументы</a:t>
            </a:r>
            <a:r>
              <a:rPr lang="ru-RU" sz="1600" b="1" i="1" dirty="0" smtClean="0">
                <a:solidFill>
                  <a:srgbClr val="C00000"/>
                </a:solidFill>
              </a:rPr>
              <a:t> I порядка -&gt;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Консументы</a:t>
            </a:r>
            <a:r>
              <a:rPr lang="ru-RU" sz="1600" b="1" i="1" dirty="0" smtClean="0">
                <a:solidFill>
                  <a:srgbClr val="C00000"/>
                </a:solidFill>
              </a:rPr>
              <a:t> II порядка -&gt;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Консументы</a:t>
            </a:r>
            <a:r>
              <a:rPr lang="ru-RU" sz="1600" b="1" i="1" dirty="0" smtClean="0">
                <a:solidFill>
                  <a:srgbClr val="C00000"/>
                </a:solidFill>
              </a:rPr>
              <a:t> III порядка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fontAlgn="t"/>
            <a:r>
              <a:rPr lang="ru-RU" sz="1600" dirty="0" smtClean="0"/>
              <a:t>Прим.: пищевая цепь луга: </a:t>
            </a:r>
            <a:r>
              <a:rPr lang="ru-RU" sz="1400" b="1" dirty="0" smtClean="0"/>
              <a:t>клевер луговой — бабочка — лягушка — змея; 2) пищевая цепь водоема: хламидомонада — дафния — пескарь — судак.</a:t>
            </a:r>
          </a:p>
          <a:p>
            <a:pPr fontAlgn="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2071678"/>
            <a:ext cx="2643206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Детритные</a:t>
            </a:r>
            <a:r>
              <a:rPr lang="ru-RU" b="1" dirty="0" smtClean="0"/>
              <a:t> цепи</a:t>
            </a:r>
            <a:r>
              <a:rPr lang="ru-RU" dirty="0" smtClean="0"/>
              <a:t> (</a:t>
            </a:r>
            <a:r>
              <a:rPr lang="ru-RU" dirty="0" err="1" smtClean="0"/>
              <a:t>цепи</a:t>
            </a:r>
            <a:r>
              <a:rPr lang="ru-RU" dirty="0" smtClean="0"/>
              <a:t> разложения) - начинаются с детрита - отмерших остатков растений, трупов и экскрементов животных. Прим.: </a:t>
            </a:r>
            <a:r>
              <a:rPr lang="ru-RU" b="1" dirty="0" smtClean="0"/>
              <a:t>погибшая птица </a:t>
            </a:r>
            <a:r>
              <a:rPr lang="ru-RU" b="1" dirty="0" smtClean="0">
                <a:latin typeface="Calibri"/>
                <a:cs typeface="Calibri"/>
              </a:rPr>
              <a:t>→</a:t>
            </a:r>
            <a:r>
              <a:rPr lang="ru-RU" b="1" dirty="0" smtClean="0"/>
              <a:t> личинки мух </a:t>
            </a:r>
            <a:r>
              <a:rPr lang="ru-RU" b="1" dirty="0" smtClean="0">
                <a:latin typeface="Calibri"/>
                <a:cs typeface="Calibri"/>
              </a:rPr>
              <a:t>→ </a:t>
            </a:r>
            <a:r>
              <a:rPr lang="ru-RU" b="1" dirty="0" smtClean="0"/>
              <a:t>плесневые грибы </a:t>
            </a:r>
            <a:r>
              <a:rPr lang="ru-RU" b="1" dirty="0" smtClean="0">
                <a:latin typeface="Calibri"/>
                <a:cs typeface="Calibri"/>
              </a:rPr>
              <a:t>→</a:t>
            </a:r>
            <a:r>
              <a:rPr lang="ru-RU" b="1" dirty="0" smtClean="0"/>
              <a:t> бактерии </a:t>
            </a:r>
            <a:r>
              <a:rPr lang="ru-RU" b="1" dirty="0" smtClean="0">
                <a:latin typeface="Calibri"/>
                <a:cs typeface="Calibri"/>
              </a:rPr>
              <a:t>→ </a:t>
            </a:r>
            <a:r>
              <a:rPr lang="ru-RU" b="1" dirty="0" smtClean="0"/>
              <a:t>минеральные вещества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50" y="2071678"/>
            <a:ext cx="250033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Паразитические пищевые цепи</a:t>
            </a:r>
            <a:r>
              <a:rPr lang="ru-RU" dirty="0" smtClean="0"/>
              <a:t> - начинаются свободноживущим организмом, на котором паразитируют паразиты  1 порядка, 2  и т.д.</a:t>
            </a:r>
          </a:p>
          <a:p>
            <a:r>
              <a:rPr lang="ru-RU" dirty="0" smtClean="0"/>
              <a:t>Прим.: </a:t>
            </a:r>
            <a:r>
              <a:rPr lang="ru-RU" b="1" dirty="0" smtClean="0"/>
              <a:t>аскариды (1 п.) </a:t>
            </a:r>
            <a:r>
              <a:rPr lang="ru-RU" b="1" dirty="0" smtClean="0">
                <a:latin typeface="Calibri"/>
                <a:cs typeface="Calibri"/>
              </a:rPr>
              <a:t>← </a:t>
            </a:r>
            <a:r>
              <a:rPr lang="ru-RU" b="1" dirty="0" smtClean="0"/>
              <a:t>одноклеточные эукариоты – (2 п.) </a:t>
            </a:r>
            <a:r>
              <a:rPr lang="ru-RU" b="1" dirty="0" smtClean="0">
                <a:latin typeface="Calibri"/>
                <a:cs typeface="Calibri"/>
              </a:rPr>
              <a:t>← </a:t>
            </a:r>
            <a:r>
              <a:rPr lang="ru-RU" b="1" dirty="0" smtClean="0"/>
              <a:t>бактерии – (3 п.)</a:t>
            </a:r>
            <a:r>
              <a:rPr lang="ru-RU" b="1" dirty="0" smtClean="0">
                <a:latin typeface="Calibri"/>
                <a:cs typeface="Calibri"/>
              </a:rPr>
              <a:t>← </a:t>
            </a:r>
            <a:r>
              <a:rPr lang="ru-RU" b="1" dirty="0" smtClean="0"/>
              <a:t>вирусы (бактериофаги) (4 п.)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Каждый организм в цепи питания относится к определённому трофическому уровню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86454"/>
            <a:ext cx="62151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t"/>
            <a:r>
              <a:rPr lang="ru-RU" dirty="0" smtClean="0"/>
              <a:t>Комбинации различных трофических цепей, имеющих общие уровни в экосистеме это </a:t>
            </a:r>
            <a:r>
              <a:rPr lang="ru-RU" b="1" i="1" dirty="0" smtClean="0">
                <a:solidFill>
                  <a:srgbClr val="FF0000"/>
                </a:solidFill>
              </a:rPr>
              <a:t>трофические сети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143248"/>
            <a:ext cx="5760639" cy="3598120"/>
          </a:xfrm>
        </p:spPr>
        <p:txBody>
          <a:bodyPr>
            <a:noAutofit/>
          </a:bodyPr>
          <a:lstStyle/>
          <a:p>
            <a:pPr algn="ctr" fontAlgn="t"/>
            <a:endParaRPr lang="ru-RU" sz="16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16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endParaRPr lang="ru-RU" sz="2400" b="1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2400" b="1" dirty="0" smtClean="0">
                <a:solidFill>
                  <a:schemeClr val="tx1"/>
                </a:solidFill>
              </a:rPr>
              <a:t>Трофический уровень — </a:t>
            </a:r>
            <a:r>
              <a:rPr lang="ru-RU" sz="2400" b="1" dirty="0" smtClean="0">
                <a:solidFill>
                  <a:srgbClr val="7030A0"/>
                </a:solidFill>
              </a:rPr>
              <a:t>совокупность организмов</a:t>
            </a:r>
            <a:r>
              <a:rPr lang="ru-RU" sz="2400" b="1" dirty="0" smtClean="0">
                <a:solidFill>
                  <a:schemeClr val="tx1"/>
                </a:solidFill>
              </a:rPr>
              <a:t>, которые в зависимости от способа их питания и вида корма </a:t>
            </a:r>
            <a:r>
              <a:rPr lang="ru-RU" sz="2400" b="1" u="sng" dirty="0" smtClean="0">
                <a:solidFill>
                  <a:schemeClr val="tx1"/>
                </a:solidFill>
              </a:rPr>
              <a:t>составляют определенное звено пищевой цепи</a:t>
            </a:r>
            <a:endParaRPr lang="ru-RU" sz="2400" dirty="0" smtClean="0">
              <a:solidFill>
                <a:schemeClr val="tx1"/>
              </a:solidFill>
            </a:endParaRPr>
          </a:p>
          <a:p>
            <a:pPr fontAlgn="t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Первый трофический уровень –</a:t>
            </a:r>
          </a:p>
          <a:p>
            <a:pPr fontAlgn="t"/>
            <a:r>
              <a:rPr lang="ru-RU" sz="2400" dirty="0" smtClean="0">
                <a:solidFill>
                  <a:schemeClr val="tx1"/>
                </a:solidFill>
              </a:rPr>
              <a:t>автотрофные организмы — </a:t>
            </a:r>
            <a:r>
              <a:rPr lang="ru-RU" sz="2400" dirty="0" smtClean="0">
                <a:solidFill>
                  <a:srgbClr val="C00000"/>
                </a:solidFill>
              </a:rPr>
              <a:t>растения</a:t>
            </a:r>
            <a:r>
              <a:rPr lang="ru-RU" sz="2400" dirty="0" smtClean="0">
                <a:solidFill>
                  <a:schemeClr val="tx1"/>
                </a:solidFill>
              </a:rPr>
              <a:t> (продуценты) </a:t>
            </a:r>
          </a:p>
          <a:p>
            <a:pPr fontAlgn="t">
              <a:buFont typeface="Wingdings" pitchFamily="2" charset="2"/>
              <a:buChar char="q"/>
            </a:pPr>
            <a:endParaRPr lang="ru-RU" sz="2400" dirty="0" smtClean="0">
              <a:solidFill>
                <a:schemeClr val="tx1"/>
              </a:solidFill>
            </a:endParaRPr>
          </a:p>
          <a:p>
            <a:pPr fontAlgn="t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Второй трофический уровень - </a:t>
            </a:r>
            <a:r>
              <a:rPr lang="ru-RU" sz="2400" dirty="0" smtClean="0">
                <a:solidFill>
                  <a:srgbClr val="C00000"/>
                </a:solidFill>
              </a:rPr>
              <a:t>растительноядные животные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консументы</a:t>
            </a:r>
            <a:r>
              <a:rPr lang="ru-RU" sz="2400" dirty="0" smtClean="0">
                <a:solidFill>
                  <a:schemeClr val="tx1"/>
                </a:solidFill>
              </a:rPr>
              <a:t> I порядка) </a:t>
            </a:r>
          </a:p>
          <a:p>
            <a:pPr fontAlgn="t">
              <a:buFont typeface="Wingdings" pitchFamily="2" charset="2"/>
              <a:buChar char="q"/>
            </a:pPr>
            <a:endParaRPr lang="ru-RU" sz="2400" dirty="0" smtClean="0">
              <a:solidFill>
                <a:schemeClr val="tx1"/>
              </a:solidFill>
            </a:endParaRPr>
          </a:p>
          <a:p>
            <a:pPr fontAlgn="t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Третий трофический уровень - </a:t>
            </a:r>
            <a:r>
              <a:rPr lang="ru-RU" sz="2400" dirty="0" smtClean="0">
                <a:solidFill>
                  <a:srgbClr val="C00000"/>
                </a:solidFill>
              </a:rPr>
              <a:t>плотоядные животные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консументы</a:t>
            </a:r>
            <a:r>
              <a:rPr lang="ru-RU" sz="2400" dirty="0" smtClean="0">
                <a:solidFill>
                  <a:schemeClr val="tx1"/>
                </a:solidFill>
              </a:rPr>
              <a:t> II, III и т. д. порядков)</a:t>
            </a:r>
          </a:p>
          <a:p>
            <a:pPr fontAlgn="t"/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96752"/>
            <a:ext cx="3419872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4752528"/>
          </a:xfrm>
        </p:spPr>
        <p:txBody>
          <a:bodyPr>
            <a:normAutofit fontScale="25000" lnSpcReduction="20000"/>
          </a:bodyPr>
          <a:lstStyle/>
          <a:p>
            <a:pPr algn="ctr" fontAlgn="t"/>
            <a:endParaRPr lang="ru-RU" sz="9600" dirty="0" smtClean="0">
              <a:solidFill>
                <a:schemeClr val="tx1"/>
              </a:solidFill>
            </a:endParaRPr>
          </a:p>
          <a:p>
            <a:pPr algn="ctr" fontAlgn="t"/>
            <a:endParaRPr lang="ru-RU" sz="9600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9600" dirty="0" smtClean="0">
                <a:solidFill>
                  <a:schemeClr val="tx1"/>
                </a:solidFill>
              </a:rPr>
              <a:t>В природе почти все организмы питаются не одним, а </a:t>
            </a:r>
            <a:r>
              <a:rPr lang="ru-RU" sz="9600" u="sng" dirty="0" smtClean="0">
                <a:solidFill>
                  <a:schemeClr val="tx1"/>
                </a:solidFill>
              </a:rPr>
              <a:t>несколькими видами корма</a:t>
            </a:r>
            <a:r>
              <a:rPr lang="ru-RU" sz="9600" dirty="0" smtClean="0">
                <a:solidFill>
                  <a:schemeClr val="tx1"/>
                </a:solidFill>
              </a:rPr>
              <a:t>    </a:t>
            </a:r>
            <a:r>
              <a:rPr lang="ru-RU" sz="9600" dirty="0" smtClean="0">
                <a:solidFill>
                  <a:schemeClr val="tx1"/>
                </a:solidFill>
                <a:cs typeface="Calibri"/>
              </a:rPr>
              <a:t>=&gt;   </a:t>
            </a:r>
            <a:r>
              <a:rPr lang="ru-RU" sz="9600" u="sng" dirty="0" smtClean="0">
                <a:solidFill>
                  <a:schemeClr val="tx1"/>
                </a:solidFill>
              </a:rPr>
              <a:t>любой организм </a:t>
            </a:r>
            <a:r>
              <a:rPr lang="ru-RU" sz="9600" dirty="0" smtClean="0">
                <a:solidFill>
                  <a:schemeClr val="tx1"/>
                </a:solidFill>
              </a:rPr>
              <a:t>может находиться на </a:t>
            </a:r>
            <a:r>
              <a:rPr lang="ru-RU" sz="9600" u="sng" dirty="0" smtClean="0">
                <a:solidFill>
                  <a:schemeClr val="tx1"/>
                </a:solidFill>
              </a:rPr>
              <a:t>разных</a:t>
            </a:r>
            <a:r>
              <a:rPr lang="ru-RU" sz="9600" dirty="0" smtClean="0">
                <a:solidFill>
                  <a:schemeClr val="tx1"/>
                </a:solidFill>
              </a:rPr>
              <a:t> трофических уровнях в одной и той же пищевой цепи в зависимости от характера корма:</a:t>
            </a:r>
          </a:p>
          <a:p>
            <a:pPr algn="ctr" fontAlgn="t"/>
            <a:endParaRPr lang="ru-RU" sz="9600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9600" dirty="0" smtClean="0">
                <a:solidFill>
                  <a:schemeClr val="tx1"/>
                </a:solidFill>
              </a:rPr>
              <a:t>Ястреб            мыши (3-й </a:t>
            </a:r>
            <a:r>
              <a:rPr lang="ru-RU" sz="9600" dirty="0" err="1" smtClean="0">
                <a:solidFill>
                  <a:schemeClr val="tx1"/>
                </a:solidFill>
              </a:rPr>
              <a:t>троф</a:t>
            </a:r>
            <a:r>
              <a:rPr lang="ru-RU" sz="9600" dirty="0" smtClean="0">
                <a:solidFill>
                  <a:schemeClr val="tx1"/>
                </a:solidFill>
              </a:rPr>
              <a:t>. уровень)</a:t>
            </a:r>
          </a:p>
          <a:p>
            <a:pPr fontAlgn="t"/>
            <a:endParaRPr lang="ru-RU" sz="9600" dirty="0" smtClean="0">
              <a:solidFill>
                <a:schemeClr val="tx1"/>
              </a:solidFill>
            </a:endParaRPr>
          </a:p>
          <a:p>
            <a:pPr fontAlgn="t"/>
            <a:endParaRPr lang="ru-RU" sz="9600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9600" dirty="0" smtClean="0">
                <a:solidFill>
                  <a:schemeClr val="tx1"/>
                </a:solidFill>
              </a:rPr>
              <a:t>Ястреб            змеи (4-й </a:t>
            </a:r>
            <a:r>
              <a:rPr lang="ru-RU" sz="9600" dirty="0" err="1" smtClean="0">
                <a:solidFill>
                  <a:schemeClr val="tx1"/>
                </a:solidFill>
              </a:rPr>
              <a:t>троф</a:t>
            </a:r>
            <a:r>
              <a:rPr lang="ru-RU" sz="9600" dirty="0" smtClean="0">
                <a:solidFill>
                  <a:schemeClr val="tx1"/>
                </a:solidFill>
              </a:rPr>
              <a:t>. уровень)</a:t>
            </a:r>
          </a:p>
          <a:p>
            <a:pPr fontAlgn="t"/>
            <a:endParaRPr lang="ru-RU" sz="9600" dirty="0" smtClean="0">
              <a:solidFill>
                <a:schemeClr val="tx1"/>
              </a:solidFill>
            </a:endParaRPr>
          </a:p>
          <a:p>
            <a:pPr fontAlgn="t"/>
            <a:endParaRPr lang="ru-RU" sz="9600" dirty="0" smtClean="0">
              <a:solidFill>
                <a:schemeClr val="tx1"/>
              </a:solidFill>
            </a:endParaRPr>
          </a:p>
          <a:p>
            <a:pPr fontAlgn="t"/>
            <a:endParaRPr lang="ru-RU" sz="9600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u="sng" dirty="0" smtClean="0">
                <a:solidFill>
                  <a:schemeClr val="tx1"/>
                </a:solidFill>
              </a:rPr>
              <a:t>Один и тот же </a:t>
            </a:r>
            <a:r>
              <a:rPr lang="ru-RU" sz="9600" dirty="0" smtClean="0">
                <a:solidFill>
                  <a:schemeClr val="tx1"/>
                </a:solidFill>
              </a:rPr>
              <a:t>организм может быть звеном </a:t>
            </a:r>
            <a:r>
              <a:rPr lang="ru-RU" sz="9600" u="sng" dirty="0" smtClean="0">
                <a:solidFill>
                  <a:schemeClr val="tx1"/>
                </a:solidFill>
              </a:rPr>
              <a:t>разных </a:t>
            </a:r>
            <a:r>
              <a:rPr lang="ru-RU" sz="9600" dirty="0" smtClean="0">
                <a:solidFill>
                  <a:schemeClr val="tx1"/>
                </a:solidFill>
              </a:rPr>
              <a:t>пищевых цепей, связывая их между собой:</a:t>
            </a:r>
          </a:p>
          <a:p>
            <a:pPr algn="ctr" fontAlgn="t"/>
            <a:r>
              <a:rPr lang="ru-RU" sz="9600" dirty="0" smtClean="0">
                <a:solidFill>
                  <a:schemeClr val="tx1"/>
                </a:solidFill>
              </a:rPr>
              <a:t>Прим.:    Ястреб           ящерица, заяц или змея, - входят в состав разных цепей питания</a:t>
            </a:r>
          </a:p>
          <a:p>
            <a:endParaRPr lang="ru-RU" sz="9600" dirty="0" smtClean="0"/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014106" y="2553965"/>
            <a:ext cx="57150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3115851" y="3642493"/>
            <a:ext cx="57150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115851" y="5733256"/>
            <a:ext cx="571504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14934"/>
            <a:ext cx="1944216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13" y="2084773"/>
            <a:ext cx="1644797" cy="122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667" y="3606910"/>
            <a:ext cx="1860821" cy="1298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3071834"/>
          </a:xfrm>
          <a:solidFill>
            <a:srgbClr val="99FF99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Экология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en-US" sz="2400" b="1" i="1" dirty="0" err="1" smtClean="0">
                <a:solidFill>
                  <a:schemeClr val="tx1"/>
                </a:solidFill>
              </a:rPr>
              <a:t>oikos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 жилище, </a:t>
            </a:r>
            <a:r>
              <a:rPr lang="en-US" sz="2400" b="1" i="1" dirty="0" smtClean="0">
                <a:solidFill>
                  <a:schemeClr val="tx1"/>
                </a:solidFill>
              </a:rPr>
              <a:t>logos</a:t>
            </a:r>
            <a:r>
              <a:rPr lang="en-US" sz="2400" dirty="0" smtClean="0">
                <a:solidFill>
                  <a:schemeClr val="tx1"/>
                </a:solidFill>
              </a:rPr>
              <a:t> –</a:t>
            </a:r>
            <a:r>
              <a:rPr lang="ru-RU" sz="2400" dirty="0" smtClean="0">
                <a:solidFill>
                  <a:schemeClr val="tx1"/>
                </a:solidFill>
              </a:rPr>
              <a:t>наука)</a:t>
            </a: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</a:rPr>
              <a:t>Комплексная наука</a:t>
            </a:r>
            <a:r>
              <a:rPr lang="ru-RU" altLang="ru-RU" sz="2400" dirty="0" smtClean="0">
                <a:solidFill>
                  <a:schemeClr val="tx1"/>
                </a:solidFill>
              </a:rPr>
              <a:t>, которая изучает законы функционирования  живых систем в их взаимодействии с окружающей средой и между собой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12" y="3357562"/>
            <a:ext cx="4248472" cy="302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Процесс превращения вещества и энергии в пастбищных цепях имеет </a:t>
            </a:r>
            <a:r>
              <a:rPr lang="ru-RU" sz="2400" dirty="0" smtClean="0">
                <a:solidFill>
                  <a:srgbClr val="7030A0"/>
                </a:solidFill>
              </a:rPr>
              <a:t>определенные закономерности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Большая часть вещества и содержащейся в нем энергии при переходе от одного трофического уровня к другому (к концу цепи питания) теряется.</a:t>
            </a:r>
          </a:p>
          <a:p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tx1"/>
                </a:solidFill>
              </a:rPr>
              <a:t>Если на каждом трофическом уровне пищевой цепи определить число особей, или биомассу, или количество заключенной в ней энергии, то станет очевидным уменьшение этих величин по мере продвижения к концу цепи питания. </a:t>
            </a:r>
            <a:r>
              <a:rPr lang="ru-RU" sz="2400" dirty="0" smtClean="0">
                <a:solidFill>
                  <a:schemeClr val="tx1"/>
                </a:solidFill>
              </a:rPr>
              <a:t>Эту закономерность впервые установил английский эколог Ч. </a:t>
            </a:r>
            <a:r>
              <a:rPr lang="ru-RU" sz="2400" dirty="0" err="1" smtClean="0">
                <a:solidFill>
                  <a:schemeClr val="tx1"/>
                </a:solidFill>
              </a:rPr>
              <a:t>Элтон</a:t>
            </a:r>
            <a:r>
              <a:rPr lang="ru-RU" sz="2400" dirty="0" smtClean="0">
                <a:solidFill>
                  <a:schemeClr val="tx1"/>
                </a:solidFill>
              </a:rPr>
              <a:t> в 1927 г. Он назвал ее </a:t>
            </a:r>
            <a:r>
              <a:rPr lang="ru-RU" sz="2400" b="1" dirty="0" smtClean="0">
                <a:solidFill>
                  <a:schemeClr val="accent2"/>
                </a:solidFill>
              </a:rPr>
              <a:t>правилом экологической пирамиды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 предложил выражать графически в виде </a:t>
            </a:r>
            <a:r>
              <a:rPr lang="ru-RU" sz="2400" dirty="0" smtClean="0">
                <a:solidFill>
                  <a:schemeClr val="tx1"/>
                </a:solidFill>
              </a:rPr>
              <a:t>экологической пирамиды: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Американский эколог Р. </a:t>
            </a:r>
            <a:r>
              <a:rPr lang="ru-RU" dirty="0" err="1" smtClean="0">
                <a:solidFill>
                  <a:schemeClr val="tx1"/>
                </a:solidFill>
              </a:rPr>
              <a:t>Линдеман</a:t>
            </a:r>
            <a:r>
              <a:rPr lang="ru-RU" dirty="0" smtClean="0">
                <a:solidFill>
                  <a:schemeClr val="tx1"/>
                </a:solidFill>
              </a:rPr>
              <a:t> в 1942 г. сформулировал эту закономерность как «</a:t>
            </a:r>
            <a:r>
              <a:rPr lang="ru-RU" b="1" dirty="0" smtClean="0">
                <a:solidFill>
                  <a:schemeClr val="tx1"/>
                </a:solidFill>
              </a:rPr>
              <a:t>правило 10 %»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 одного трофического уровня экологической пирамиды переходит на другой её уровень в среднем не более 10% энергии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717032"/>
            <a:ext cx="410445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Экологические пирамиды: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b="1" dirty="0" smtClean="0"/>
              <a:t>Пирамида чисел</a:t>
            </a:r>
            <a:r>
              <a:rPr lang="ru-RU" sz="2400" dirty="0" smtClean="0"/>
              <a:t> отражает численность особей в каждом звене пищевой цепи (пирамида Элтона): </a:t>
            </a:r>
            <a:r>
              <a:rPr lang="ru-RU" sz="2400" b="1" dirty="0" smtClean="0">
                <a:solidFill>
                  <a:srgbClr val="00B050"/>
                </a:solidFill>
              </a:rPr>
              <a:t>количество особей, составляющих ряд звеньев от продуцентов к </a:t>
            </a:r>
            <a:r>
              <a:rPr lang="ru-RU" sz="2400" b="1" dirty="0" err="1" smtClean="0">
                <a:solidFill>
                  <a:srgbClr val="00B050"/>
                </a:solidFill>
              </a:rPr>
              <a:t>консументам</a:t>
            </a:r>
            <a:r>
              <a:rPr lang="ru-RU" sz="2400" b="1" dirty="0" smtClean="0">
                <a:solidFill>
                  <a:srgbClr val="00B050"/>
                </a:solidFill>
              </a:rPr>
              <a:t> неуклонно уменьшается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564904"/>
            <a:ext cx="3528391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b="1" dirty="0" smtClean="0"/>
              <a:t>- </a:t>
            </a:r>
            <a:r>
              <a:rPr lang="ru-RU" sz="2700" b="1" dirty="0" smtClean="0"/>
              <a:t>Пирамида биомассы</a:t>
            </a:r>
            <a:r>
              <a:rPr lang="ru-RU" sz="2700" dirty="0" smtClean="0"/>
              <a:t> отражает количество органического вещества, накопленного на каждом трофическом уровне пищевой цепи. </a:t>
            </a:r>
            <a:br>
              <a:rPr lang="ru-RU" sz="2700" dirty="0" smtClean="0"/>
            </a:br>
            <a:r>
              <a:rPr lang="ru-RU" sz="2700" u="sng" dirty="0" smtClean="0"/>
              <a:t>Правило пирамиды биомасс</a:t>
            </a:r>
            <a:r>
              <a:rPr lang="ru-RU" sz="2700" dirty="0" smtClean="0"/>
              <a:t>: </a:t>
            </a:r>
            <a:r>
              <a:rPr lang="ru-RU" sz="2700" b="1" dirty="0" smtClean="0">
                <a:solidFill>
                  <a:srgbClr val="00B050"/>
                </a:solidFill>
              </a:rPr>
              <a:t>суммарная масса растений превышает массу всех травоядных, а их масса превышает всю биомассу хищников</a:t>
            </a:r>
            <a:endParaRPr lang="ru-RU" sz="27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356992"/>
            <a:ext cx="2952328" cy="3312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99036"/>
            <a:ext cx="2880320" cy="2810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80" y="3481195"/>
            <a:ext cx="2324100" cy="3024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211669"/>
            <a:ext cx="3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Пирамида биомассы наземной экосистемы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2522" y="628761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Пирамида биомассы водной экосистемы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Пирамида энергии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C00000"/>
                </a:solidFill>
              </a:rPr>
              <a:t>отражает закономерности расходования энергии</a:t>
            </a:r>
            <a:r>
              <a:rPr lang="ru-RU" sz="2700" dirty="0" smtClean="0"/>
              <a:t> на разных трофических уровнях.</a:t>
            </a:r>
            <a:br>
              <a:rPr lang="ru-RU" sz="2700" dirty="0" smtClean="0"/>
            </a:br>
            <a:r>
              <a:rPr lang="ru-RU" sz="2700" dirty="0" smtClean="0"/>
              <a:t>Правило пирамиды энергии: на каждом предыдущем трофическом уровне количество биомассы, создаваемой за единицу времени, больше, чем на последующем.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AutoShape 2" descr="Картинки по запросу трофические уровни картинки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97560"/>
            <a:ext cx="4248472" cy="341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4984"/>
            <a:ext cx="3088618" cy="280451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95936" y="2897560"/>
            <a:ext cx="0" cy="2907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616" y="2708920"/>
            <a:ext cx="25922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Уменьшение энергии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419872" y="3078252"/>
            <a:ext cx="576064" cy="206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Первоисточник энергии для экосистем - Солнце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Поток энергии, посылаемый Солнцем к Земле превышает 20млн </a:t>
            </a:r>
            <a:r>
              <a:rPr lang="ru-RU" sz="2000" b="1" dirty="0" err="1" smtClean="0"/>
              <a:t>ЭДж</a:t>
            </a:r>
            <a:r>
              <a:rPr lang="ru-RU" sz="2000" b="1" dirty="0" smtClean="0"/>
              <a:t> в год (</a:t>
            </a:r>
            <a:r>
              <a:rPr lang="ru-RU" sz="2000" b="1" dirty="0" err="1" smtClean="0"/>
              <a:t>ЭДж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эксаджоуль</a:t>
            </a:r>
            <a:r>
              <a:rPr lang="ru-RU" sz="2000" b="1" dirty="0" smtClean="0"/>
              <a:t> равен 1</a:t>
            </a:r>
            <a:r>
              <a:rPr lang="ru-RU" sz="2000" b="1" dirty="0" smtClean="0">
                <a:latin typeface="Calibri"/>
                <a:cs typeface="Calibri"/>
              </a:rPr>
              <a:t>*10</a:t>
            </a:r>
            <a:r>
              <a:rPr lang="ru-RU" sz="2000" b="1" baseline="30000" dirty="0" smtClean="0">
                <a:latin typeface="Calibri"/>
                <a:cs typeface="Calibri"/>
              </a:rPr>
              <a:t>18</a:t>
            </a:r>
            <a:r>
              <a:rPr lang="ru-RU" sz="2000" b="1" dirty="0" smtClean="0">
                <a:latin typeface="Calibri"/>
                <a:cs typeface="Calibri"/>
              </a:rPr>
              <a:t>Дж)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2928934"/>
            <a:ext cx="23574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Солнечная энергия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43174" y="328612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472" y="3500438"/>
            <a:ext cx="32147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Большая часть - </a:t>
            </a:r>
            <a:r>
              <a:rPr lang="ru-RU" sz="2000" u="sng" dirty="0" smtClean="0"/>
              <a:t>в тепло</a:t>
            </a:r>
            <a:endParaRPr lang="ru-RU" sz="2000" u="sng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86446" y="3286124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0694" y="3500438"/>
            <a:ext cx="342902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70% уходит </a:t>
            </a:r>
            <a:r>
              <a:rPr lang="ru-RU" sz="2000" u="sng" dirty="0" smtClean="0"/>
              <a:t>обратно </a:t>
            </a:r>
            <a:r>
              <a:rPr lang="ru-RU" sz="2000" dirty="0" smtClean="0"/>
              <a:t>в космос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526280" y="3357562"/>
            <a:ext cx="45719" cy="57150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42976" y="3929066"/>
            <a:ext cx="628654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Физиологически активная радиация (ФАР) от 380 до 760нм – </a:t>
            </a:r>
            <a:r>
              <a:rPr lang="ru-RU" sz="2000" b="1" dirty="0" smtClean="0"/>
              <a:t>видимый спектр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u="sng" dirty="0" smtClean="0"/>
              <a:t>участвует в фотосинтезе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491900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За пределами видимого спектра и ФАР 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C0066"/>
                </a:solidFill>
              </a:rPr>
              <a:t>Инфракрасное излучение </a:t>
            </a:r>
            <a:r>
              <a:rPr lang="ru-RU" sz="2000" dirty="0" smtClean="0"/>
              <a:t>(</a:t>
            </a:r>
            <a:r>
              <a:rPr lang="ru-RU" sz="2000" i="1" dirty="0" smtClean="0"/>
              <a:t>ИК – излучение</a:t>
            </a:r>
            <a:r>
              <a:rPr lang="ru-RU" sz="2000" dirty="0" smtClean="0"/>
              <a:t>) (800нм -1мм) – обладает малой энергией, легко поглощается водой, используется некоторыми организмами;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</a:rPr>
              <a:t>Ультрафиолетовое излучение </a:t>
            </a:r>
            <a:r>
              <a:rPr lang="ru-RU" sz="2000" dirty="0" smtClean="0"/>
              <a:t>(</a:t>
            </a:r>
            <a:r>
              <a:rPr lang="ru-RU" sz="2000" i="1" dirty="0" smtClean="0"/>
              <a:t>УФ – излучение</a:t>
            </a:r>
            <a:r>
              <a:rPr lang="ru-RU" sz="2000" dirty="0" smtClean="0"/>
              <a:t>) (180-200нм) – обладает большой энергией и фотохимическим воздействием – организмы к нему очень чувствительны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40759"/>
            <a:ext cx="392909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Продуктивность экологической системы </a:t>
            </a:r>
            <a:r>
              <a:rPr lang="ru-RU" sz="2700" dirty="0" smtClean="0"/>
              <a:t>– это </a:t>
            </a:r>
            <a:r>
              <a:rPr lang="ru-RU" sz="2700" u="sng" dirty="0" smtClean="0"/>
              <a:t>скорость</a:t>
            </a:r>
            <a:r>
              <a:rPr lang="ru-RU" sz="2700" dirty="0" smtClean="0"/>
              <a:t> с которой продуценты усваивают лучистую энергию в процессе фотосинтеза и хемосинтеза, образуя органическое вещество</a:t>
            </a:r>
            <a:br>
              <a:rPr lang="ru-RU" sz="2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1857364"/>
            <a:ext cx="271464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8746090">
            <a:off x="3121422" y="2197476"/>
            <a:ext cx="501761" cy="17703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2726822" flipV="1">
            <a:off x="5811723" y="2204799"/>
            <a:ext cx="440327" cy="1519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2428868"/>
            <a:ext cx="378621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ПЕРВИЧНАЯ </a:t>
            </a:r>
            <a:r>
              <a:rPr lang="ru-RU" sz="2000" dirty="0" smtClean="0"/>
              <a:t>-</a:t>
            </a:r>
          </a:p>
          <a:p>
            <a:pPr algn="ctr"/>
            <a:r>
              <a:rPr lang="ru-RU" sz="2000" dirty="0" smtClean="0"/>
              <a:t>органическая масса создаваемая продуцентами в единицу времени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714752"/>
            <a:ext cx="271464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Валовая первичная продукция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714752"/>
            <a:ext cx="24288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Чистая первичная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продукция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00570"/>
            <a:ext cx="300036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Общая масса орг. вещества создаваемая растением в единицу времени при данном скорости фотосинтеза. включая затраты на дыхание: у растений 40-70%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4500570"/>
            <a:ext cx="2714644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/>
              <a:t>Часть валовой продукции которая не израсходована «на дыхание» (потребляется продуцентами и </a:t>
            </a:r>
            <a:r>
              <a:rPr lang="ru-RU" dirty="0" err="1" smtClean="0"/>
              <a:t>консументами</a:t>
            </a:r>
            <a:r>
              <a:rPr lang="ru-RU" dirty="0" smtClean="0"/>
              <a:t>)</a:t>
            </a:r>
            <a:r>
              <a:rPr lang="ru-RU" altLang="ru-RU" b="1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8" y="2428868"/>
            <a:ext cx="285752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ВТОРИЧНАЯ </a:t>
            </a:r>
          </a:p>
          <a:p>
            <a:pPr algn="ctr"/>
            <a:r>
              <a:rPr lang="ru-RU" sz="2000" dirty="0" smtClean="0"/>
              <a:t>– прирост за единицу времени массы </a:t>
            </a:r>
            <a:r>
              <a:rPr lang="ru-RU" sz="2000" dirty="0" err="1" smtClean="0"/>
              <a:t>консументов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18" y="3995678"/>
            <a:ext cx="278608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Продуценты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+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консументы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+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редуценты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= </a:t>
            </a:r>
          </a:p>
          <a:p>
            <a:pPr algn="ctr"/>
            <a:r>
              <a:rPr lang="ru-RU" sz="2000" b="1" i="1" dirty="0" smtClean="0"/>
              <a:t>общая биомасса </a:t>
            </a:r>
            <a:r>
              <a:rPr lang="ru-RU" sz="2000" dirty="0" smtClean="0"/>
              <a:t>(ккал, Дж) (живой вес сообщества в целом</a:t>
            </a:r>
            <a:endParaRPr lang="ru-RU" sz="2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428728" y="3571876"/>
            <a:ext cx="28575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43306" y="3500438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rot="16200000" flipH="1">
            <a:off x="1393017" y="4393405"/>
            <a:ext cx="214314" cy="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357686" y="442913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 rot="5400000" flipH="1" flipV="1">
            <a:off x="3877816" y="4051762"/>
            <a:ext cx="102499" cy="48577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929322" y="5786454"/>
            <a:ext cx="428628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358082" y="3786190"/>
            <a:ext cx="214314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286544" cy="6715148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/>
              <a:t>1. Сообщества </a:t>
            </a:r>
            <a:r>
              <a:rPr lang="ru-RU" sz="2200" b="1" dirty="0" smtClean="0"/>
              <a:t>высшей продуктивности</a:t>
            </a:r>
            <a:r>
              <a:rPr lang="ru-RU" sz="2200" dirty="0" smtClean="0"/>
              <a:t>, 3000—2000 г/м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/год. (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тропические леса, посевы риса и сахарного тростника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2. Сообщества </a:t>
            </a:r>
            <a:r>
              <a:rPr lang="ru-RU" sz="2200" b="1" dirty="0" smtClean="0"/>
              <a:t>высокой продуктивности</a:t>
            </a:r>
            <a:r>
              <a:rPr lang="ru-RU" sz="2200" dirty="0" smtClean="0"/>
              <a:t>, 2000—1000 г/м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/год. (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листопадные леса умеренной полосы, луга при применении удобрений, посевы кукурузы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 Сообщества </a:t>
            </a:r>
            <a:r>
              <a:rPr lang="ru-RU" sz="2200" b="1" dirty="0" smtClean="0"/>
              <a:t>умеренной продуктивности</a:t>
            </a:r>
            <a:r>
              <a:rPr lang="ru-RU" sz="2200" dirty="0" smtClean="0"/>
              <a:t>, 1000—250 г/м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/год. К этому классу относится основная масса возделываемых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сельскохозяйственных культур, кустарники, степи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4. Сообщества </a:t>
            </a:r>
            <a:r>
              <a:rPr lang="ru-RU" sz="2200" b="1" dirty="0" smtClean="0"/>
              <a:t>низкой продуктивности</a:t>
            </a:r>
            <a:r>
              <a:rPr lang="ru-RU" sz="2200" dirty="0" smtClean="0"/>
              <a:t>, ниже 250 г/м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/</a:t>
            </a:r>
            <a:r>
              <a:rPr lang="ru-RU" sz="2200" dirty="0" smtClean="0"/>
              <a:t>год —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пустыни, полупустыни, тундры.</a:t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6072198" y="857232"/>
            <a:ext cx="57150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6215074" y="2428868"/>
            <a:ext cx="57150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6023024" y="4365104"/>
            <a:ext cx="57150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6072198" y="5786454"/>
            <a:ext cx="57150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23" y="219059"/>
            <a:ext cx="2359471" cy="169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16557"/>
            <a:ext cx="2250116" cy="1528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14" y="3818645"/>
            <a:ext cx="2359471" cy="15022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93" y="5401822"/>
            <a:ext cx="2370001" cy="145617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92880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Сукцессия</a:t>
            </a:r>
            <a:r>
              <a:rPr lang="ru-RU" sz="2400" dirty="0" smtClean="0"/>
              <a:t> (от лат. </a:t>
            </a:r>
            <a:r>
              <a:rPr lang="ru-RU" sz="2400" i="1" dirty="0" err="1" smtClean="0"/>
              <a:t>successio</a:t>
            </a:r>
            <a:r>
              <a:rPr lang="ru-RU" sz="2400" dirty="0" smtClean="0"/>
              <a:t> — преемственность, наследование) — это </a:t>
            </a:r>
            <a:r>
              <a:rPr lang="ru-RU" sz="2400" b="1" u="sng" dirty="0" smtClean="0">
                <a:solidFill>
                  <a:srgbClr val="99FFCC"/>
                </a:solidFill>
              </a:rPr>
              <a:t>постепенная, необратимая, направленная</a:t>
            </a:r>
            <a:r>
              <a:rPr lang="ru-RU" sz="2400" b="1" u="sng" dirty="0" smtClean="0">
                <a:solidFill>
                  <a:srgbClr val="00CC00"/>
                </a:solidFill>
              </a:rPr>
              <a:t> </a:t>
            </a:r>
            <a:r>
              <a:rPr lang="ru-RU" sz="2400" dirty="0" smtClean="0"/>
              <a:t>смена одних биоценозов другими на одной и той же территории под влиянием природных факторов или воздействия человека.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http://www.grandars.ru/images/1/review/id/3912/a95054ba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38494"/>
            <a:ext cx="8136904" cy="42148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28860" y="600076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CC00"/>
                </a:solidFill>
              </a:rPr>
              <a:t>Экологическая сукцессия на примере смен фитоценозов в южной тайге</a:t>
            </a:r>
            <a:endParaRPr lang="ru-RU" sz="2000" b="1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29" y="6364071"/>
            <a:ext cx="259228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Виды-</a:t>
            </a:r>
            <a:r>
              <a:rPr lang="ru-RU" b="1" dirty="0" err="1" smtClean="0"/>
              <a:t>эдификаторы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70839" y="5814512"/>
            <a:ext cx="504056" cy="549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928" y="5661248"/>
            <a:ext cx="493435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Виды - </a:t>
            </a:r>
            <a:r>
              <a:rPr lang="ru-RU" b="1" dirty="0" err="1" smtClean="0"/>
              <a:t>ассектаторы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428860" y="5157192"/>
            <a:ext cx="279121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20072" y="5157192"/>
            <a:ext cx="30243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582858"/>
          </a:xfrm>
          <a:solidFill>
            <a:srgbClr val="99FFCC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                          </a:t>
            </a:r>
            <a:r>
              <a:rPr lang="ru-RU" sz="2400" b="1" dirty="0" smtClean="0"/>
              <a:t>Сукцессия</a:t>
            </a:r>
            <a:r>
              <a:rPr lang="ru-RU" sz="2400" dirty="0" smtClean="0"/>
              <a:t> называется</a:t>
            </a:r>
            <a:r>
              <a:rPr lang="ru-RU" sz="2400" b="1" dirty="0" smtClean="0"/>
              <a:t> первичной -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развитие сообществ идет </a:t>
            </a:r>
            <a:r>
              <a:rPr lang="ru-RU" sz="2400" dirty="0" smtClean="0">
                <a:solidFill>
                  <a:srgbClr val="7030A0"/>
                </a:solidFill>
              </a:rPr>
              <a:t>на вновь образовавшихся, ранее не заселенных местообитаниях (субстратах</a:t>
            </a:r>
            <a:r>
              <a:rPr lang="ru-RU" sz="2400" dirty="0" smtClean="0"/>
              <a:t>), где растительность отсутствовала — на песчаных дюнах, застывших потоках лавы, породах, обнажившихся в результате эрозии или отступления льдов.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2928934"/>
            <a:ext cx="75866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Пример:</a:t>
            </a:r>
            <a:r>
              <a:rPr lang="ru-RU" sz="2400" dirty="0" smtClean="0"/>
              <a:t> процесс заселения вновь образованных песчаных дюн, где растительность прежде отсутствовала -        </a:t>
            </a:r>
            <a:r>
              <a:rPr lang="ru-RU" sz="2400" b="1" dirty="0" smtClean="0">
                <a:solidFill>
                  <a:srgbClr val="00CC00"/>
                </a:solidFill>
              </a:rPr>
              <a:t>пыреем ползучим.                  </a:t>
            </a:r>
            <a:r>
              <a:rPr lang="ru-RU" sz="2000" b="1" dirty="0" smtClean="0">
                <a:solidFill>
                  <a:srgbClr val="00CC00"/>
                </a:solidFill>
              </a:rPr>
              <a:t>лишайники на камнях</a:t>
            </a:r>
            <a:endParaRPr lang="ru-RU" sz="2000" b="1" dirty="0">
              <a:solidFill>
                <a:srgbClr val="00C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251688"/>
            <a:ext cx="3470786" cy="2336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251688"/>
            <a:ext cx="3456384" cy="2256075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915816" y="4077072"/>
            <a:ext cx="216024" cy="174616"/>
          </a:xfrm>
          <a:prstGeom prst="down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8224" y="4077072"/>
            <a:ext cx="216024" cy="174616"/>
          </a:xfrm>
          <a:prstGeom prst="down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725602"/>
          </a:xfrm>
          <a:solidFill>
            <a:srgbClr val="99FFCC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               Если на определенной местности ранее существовала растительность, но по каким-либо причинам она была уничтожена, то ее </a:t>
            </a:r>
            <a:r>
              <a:rPr lang="ru-RU" sz="2400" dirty="0" smtClean="0">
                <a:solidFill>
                  <a:srgbClr val="7030A0"/>
                </a:solidFill>
              </a:rPr>
              <a:t>естественное восстановление</a:t>
            </a:r>
            <a:r>
              <a:rPr lang="ru-RU" sz="2400" dirty="0" smtClean="0"/>
              <a:t> называется</a:t>
            </a:r>
            <a:r>
              <a:rPr lang="ru-RU" sz="2400" b="1" dirty="0" smtClean="0"/>
              <a:t> вторичной</a:t>
            </a:r>
            <a:r>
              <a:rPr lang="ru-RU" sz="2400" dirty="0" smtClean="0"/>
              <a:t> сукцессией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143116"/>
            <a:ext cx="4464496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Пример:</a:t>
            </a:r>
            <a:r>
              <a:rPr lang="ru-RU" sz="2400" dirty="0" smtClean="0"/>
              <a:t> </a:t>
            </a:r>
            <a:r>
              <a:rPr lang="ru-RU" sz="2400" b="1" dirty="0" smtClean="0"/>
              <a:t>образование торфяного болота при зарастании озера</a:t>
            </a:r>
            <a:r>
              <a:rPr lang="ru-RU" sz="2400" dirty="0" smtClean="0"/>
              <a:t>. Изменение растительности на болоте начинается с того, что края водоема зарастают водными растениями - </a:t>
            </a:r>
            <a:r>
              <a:rPr lang="ru-RU" sz="2400" dirty="0" smtClean="0">
                <a:solidFill>
                  <a:srgbClr val="00B050"/>
                </a:solidFill>
              </a:rPr>
              <a:t>камыш, тростник, осока.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869160"/>
            <a:ext cx="3240360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143116"/>
            <a:ext cx="3638208" cy="4512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083320"/>
          </a:xfrm>
        </p:spPr>
        <p:txBody>
          <a:bodyPr>
            <a:normAutofit/>
          </a:bodyPr>
          <a:lstStyle/>
          <a:p>
            <a:pPr lvl="4"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Объект исследования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экологии</a:t>
            </a:r>
            <a:r>
              <a:rPr lang="ru-RU" sz="2400" dirty="0" smtClean="0">
                <a:solidFill>
                  <a:srgbClr val="0070C0"/>
                </a:solidFill>
              </a:rPr>
              <a:t> -  </a:t>
            </a:r>
            <a:r>
              <a:rPr lang="ru-RU" sz="2400" b="1" dirty="0" smtClean="0">
                <a:solidFill>
                  <a:srgbClr val="C00000"/>
                </a:solidFill>
              </a:rPr>
              <a:t>природные и антропогенные экосистемы</a:t>
            </a:r>
            <a:r>
              <a:rPr lang="ru-RU" sz="2400" b="1" dirty="0">
                <a:solidFill>
                  <a:srgbClr val="0070C0"/>
                </a:solidFill>
              </a:rPr>
              <a:t/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Задачи: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b="1" dirty="0"/>
              <a:t>1.Изучение уровней, законов взаимодействия организмов со средой обитания.</a:t>
            </a:r>
            <a:br>
              <a:rPr lang="ru-RU" b="1" dirty="0"/>
            </a:br>
            <a:r>
              <a:rPr lang="ru-RU" b="1" dirty="0"/>
              <a:t>2.Определение границ и опасности техногенного влияния  на состояние биосферы.</a:t>
            </a:r>
            <a:br>
              <a:rPr lang="ru-RU" b="1" dirty="0"/>
            </a:br>
            <a:r>
              <a:rPr lang="ru-RU" b="1" dirty="0"/>
              <a:t>3.Разработка научных рекомендаций с целью создания безотходных  производств, технологически грамотных экосистем</a:t>
            </a:r>
            <a:r>
              <a:rPr lang="ru-RU" b="1" dirty="0" smtClean="0"/>
              <a:t>, использования </a:t>
            </a:r>
            <a:r>
              <a:rPr lang="ru-RU" b="1" dirty="0"/>
              <a:t>принципа круговорота веществ в природе.</a:t>
            </a:r>
            <a:br>
              <a:rPr lang="ru-RU" b="1" dirty="0"/>
            </a:br>
            <a:r>
              <a:rPr lang="ru-RU" b="1" dirty="0"/>
              <a:t>4.Прогнозирование будущего на основе изучения  законов природы с целью предупреждение экологического кризиса.</a:t>
            </a:r>
            <a:br>
              <a:rPr lang="ru-RU" b="1" dirty="0"/>
            </a:br>
            <a:r>
              <a:rPr lang="ru-RU" b="1" dirty="0"/>
              <a:t> 5.Сохранение генофонда живой природы</a:t>
            </a:r>
            <a:br>
              <a:rPr lang="ru-RU" b="1" dirty="0"/>
            </a:br>
            <a:r>
              <a:rPr lang="ru-RU" b="1" dirty="0"/>
              <a:t> 6.Сохранение здоровья и генофонда человечества, управление его адаптационными возможностями.</a:t>
            </a:r>
            <a:br>
              <a:rPr lang="ru-RU" b="1" dirty="0"/>
            </a:br>
            <a:r>
              <a:rPr lang="ru-RU" b="1" dirty="0"/>
              <a:t> 7.Охрана природы</a:t>
            </a:r>
            <a:r>
              <a:rPr lang="ru-RU" b="1" dirty="0" smtClean="0"/>
              <a:t>, восстановление </a:t>
            </a:r>
            <a:r>
              <a:rPr lang="ru-RU" b="1" dirty="0"/>
              <a:t>естественных экосистем.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0024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                             Круговорот веществ</a:t>
            </a:r>
            <a:br>
              <a:rPr lang="ru-RU" sz="2400" b="1" dirty="0" smtClean="0"/>
            </a:br>
            <a:r>
              <a:rPr lang="ru-RU" sz="2400" b="1" u="sng" dirty="0" smtClean="0"/>
              <a:t>У</a:t>
            </a:r>
            <a:r>
              <a:rPr lang="ru-RU" sz="2400" u="sng" dirty="0" smtClean="0"/>
              <a:t>стойчивость экосистем </a:t>
            </a:r>
            <a:r>
              <a:rPr lang="ru-RU" sz="2400" dirty="0" smtClean="0"/>
              <a:t>и </a:t>
            </a:r>
            <a:r>
              <a:rPr lang="ru-RU" sz="2400" u="sng" dirty="0" smtClean="0"/>
              <a:t>биосферы</a:t>
            </a:r>
            <a:r>
              <a:rPr lang="ru-RU" sz="2400" dirty="0" smtClean="0"/>
              <a:t> поддерживается благодаря </a:t>
            </a:r>
            <a:r>
              <a:rPr lang="ru-RU" sz="2400" u="sng" dirty="0" smtClean="0"/>
              <a:t>круговороту веществ и потокам энергии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Существуют</a:t>
            </a:r>
            <a:r>
              <a:rPr lang="ru-RU" sz="2400" b="1" dirty="0" smtClean="0"/>
              <a:t> два основных круговорота веществ: большой — геологический и малый — биогеохимический.</a:t>
            </a:r>
            <a:endParaRPr lang="ru-RU" sz="2400" dirty="0"/>
          </a:p>
        </p:txBody>
      </p:sp>
      <p:pic>
        <p:nvPicPr>
          <p:cNvPr id="3" name="Рисунок 2" descr="http://www.grandars.ru/images/1/review/id/3930/f954dc47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8715404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геологического круговорота веществ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143645"/>
            <a:ext cx="9144000" cy="76944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ольшой круговорот </a:t>
            </a: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перераспределяет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 между биосферой и глубокими горизонтами планеты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17144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Экзогенная энергия Солнца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000504"/>
            <a:ext cx="271464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Глубинная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(эндогенная) энергия Земли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Большим круговоротом</a:t>
            </a:r>
            <a:r>
              <a:rPr lang="ru-RU" sz="2400" dirty="0" smtClean="0"/>
              <a:t> называется также и </a:t>
            </a:r>
            <a:r>
              <a:rPr lang="ru-RU" sz="2400" u="sng" dirty="0" smtClean="0"/>
              <a:t>круговорот воды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между гидросферой, атмосферой и литосферой</a:t>
            </a:r>
            <a:r>
              <a:rPr lang="ru-RU" sz="2400" dirty="0" smtClean="0"/>
              <a:t>, который движется </a:t>
            </a:r>
            <a:r>
              <a:rPr lang="ru-RU" sz="2400" u="sng" dirty="0" smtClean="0"/>
              <a:t>энергией Солнца</a:t>
            </a:r>
            <a:endParaRPr lang="ru-RU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44824"/>
            <a:ext cx="662473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Малые круговороты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биогенных элементов </a:t>
            </a:r>
            <a:r>
              <a:rPr lang="ru-RU" sz="2400" dirty="0" smtClean="0"/>
              <a:t>происходят </a:t>
            </a:r>
            <a:r>
              <a:rPr lang="ru-RU" sz="2400" u="sng" dirty="0" smtClean="0"/>
              <a:t>лишь в пределах биосферы</a:t>
            </a:r>
            <a:endParaRPr lang="ru-RU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Круговорот углерода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135729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787596"/>
            <a:ext cx="4602088" cy="4953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" y="1766269"/>
            <a:ext cx="4401658" cy="495377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Круговорот серы</a:t>
            </a:r>
            <a:endParaRPr lang="ru-RU" sz="20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565338"/>
            <a:ext cx="9144000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двигателем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круговоротов 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живое вещество планеты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все живые организмы, обеспечивающие процессы синтеза, трансформации и разложения органического вещества.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6672"/>
            <a:ext cx="4392488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96896"/>
            <a:ext cx="4392488" cy="444832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Биосфера – глобальная экосистема Земли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u="sng" dirty="0" smtClean="0"/>
              <a:t>поддерживает  </a:t>
            </a:r>
            <a:r>
              <a:rPr lang="ru-RU" sz="2400" u="sng" dirty="0" err="1" smtClean="0"/>
              <a:t>общепланетарный</a:t>
            </a:r>
            <a:r>
              <a:rPr lang="ru-RU" sz="2400" u="sng" dirty="0" smtClean="0"/>
              <a:t> круговорот веществ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15022"/>
            <a:ext cx="47149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defRPr/>
            </a:pPr>
            <a:r>
              <a:rPr lang="ru-RU" sz="2200" dirty="0" smtClean="0"/>
              <a:t>Биосфера (греч.   - жизнь,       - шар, сфера) – сложная наружная оболочка Земли, населенная организмами, которые составляют </a:t>
            </a:r>
            <a:r>
              <a:rPr lang="ru-RU" sz="2200" dirty="0" smtClean="0">
                <a:solidFill>
                  <a:srgbClr val="C00000"/>
                </a:solidFill>
              </a:rPr>
              <a:t>живое вещество планеты</a:t>
            </a:r>
            <a:r>
              <a:rPr lang="ru-RU" sz="2200" dirty="0" smtClean="0"/>
              <a:t>.</a:t>
            </a:r>
            <a:r>
              <a:rPr lang="ru-RU" sz="2400" dirty="0" smtClean="0"/>
              <a:t> </a:t>
            </a:r>
          </a:p>
          <a:p>
            <a:pPr indent="355600" algn="just">
              <a:defRPr/>
            </a:pPr>
            <a:r>
              <a:rPr lang="ru-RU" sz="2400" dirty="0" smtClean="0"/>
              <a:t>Впервые это понятие предложил Ж.Б. Ламарк.</a:t>
            </a:r>
          </a:p>
          <a:p>
            <a:pPr indent="355600" algn="just">
              <a:defRPr/>
            </a:pPr>
            <a:r>
              <a:rPr lang="ru-RU" sz="2400" dirty="0" smtClean="0"/>
              <a:t>Широкое распространение термина связано с работами </a:t>
            </a:r>
          </a:p>
          <a:p>
            <a:pPr algn="just">
              <a:defRPr/>
            </a:pPr>
            <a:r>
              <a:rPr lang="ru-RU" sz="2400" b="1" dirty="0" smtClean="0"/>
              <a:t>В.И.Вернадского</a:t>
            </a:r>
            <a:r>
              <a:rPr lang="ru-RU" sz="2400" dirty="0" smtClean="0"/>
              <a:t>, который в 20-х гг. </a:t>
            </a:r>
            <a:r>
              <a:rPr lang="en-US" sz="2400" dirty="0" smtClean="0"/>
              <a:t>XX</a:t>
            </a:r>
            <a:r>
              <a:rPr lang="ru-RU" sz="2400" dirty="0" smtClean="0"/>
              <a:t>в. </a:t>
            </a:r>
            <a:r>
              <a:rPr lang="ru-RU" sz="2400" b="1" dirty="0" smtClean="0"/>
              <a:t>создал учение о биосфере.</a:t>
            </a:r>
          </a:p>
          <a:p>
            <a:pPr algn="just">
              <a:defRPr/>
            </a:pPr>
            <a:endParaRPr lang="ru-RU" sz="2400" b="1" dirty="0" smtClean="0"/>
          </a:p>
          <a:p>
            <a:endParaRPr lang="ru-RU" sz="2200" dirty="0" smtClean="0"/>
          </a:p>
          <a:p>
            <a:endParaRPr lang="ru-RU" sz="2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933056"/>
            <a:ext cx="3528392" cy="282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857232"/>
            <a:ext cx="3384376" cy="2859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16"/>
            <a:ext cx="6429388" cy="257176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400" b="1" dirty="0" smtClean="0"/>
              <a:t>                               Состав биосферы по Вернадскому: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      </a:t>
            </a:r>
            <a:r>
              <a:rPr lang="ru-RU" sz="2400" b="1" u="sng" dirty="0" smtClean="0">
                <a:solidFill>
                  <a:srgbClr val="00B050"/>
                </a:solidFill>
              </a:rPr>
              <a:t>1. Живое вещество </a:t>
            </a:r>
            <a:r>
              <a:rPr lang="ru-RU" sz="2400" dirty="0" smtClean="0"/>
              <a:t>(растения, животные, микроорганизмы);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b="1" u="sng" dirty="0" smtClean="0">
                <a:solidFill>
                  <a:srgbClr val="00B050"/>
                </a:solidFill>
              </a:rPr>
              <a:t>2. Биогенное вещество </a:t>
            </a:r>
            <a:r>
              <a:rPr lang="ru-RU" sz="2400" dirty="0" smtClean="0"/>
              <a:t>(продукты жизнедеятельности живых   организмов, каменный уголь, битумы, нефть);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 </a:t>
            </a:r>
            <a:r>
              <a:rPr lang="ru-RU" sz="2400" b="1" u="sng" dirty="0" smtClean="0">
                <a:solidFill>
                  <a:srgbClr val="00B050"/>
                </a:solidFill>
              </a:rPr>
              <a:t>3. </a:t>
            </a:r>
            <a:r>
              <a:rPr lang="ru-RU" sz="2400" b="1" u="sng" dirty="0" err="1" smtClean="0">
                <a:solidFill>
                  <a:srgbClr val="00B050"/>
                </a:solidFill>
              </a:rPr>
              <a:t>Биокосное</a:t>
            </a:r>
            <a:r>
              <a:rPr lang="ru-RU" sz="2400" b="1" u="sng" dirty="0" smtClean="0">
                <a:solidFill>
                  <a:srgbClr val="00B050"/>
                </a:solidFill>
              </a:rPr>
              <a:t> вещество </a:t>
            </a:r>
            <a:r>
              <a:rPr lang="ru-RU" sz="2400" dirty="0" smtClean="0"/>
              <a:t>(продукты распада и переработки горных и осадочных пород живыми организмами, кора выветривания, природные воды;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</a:t>
            </a:r>
            <a:r>
              <a:rPr lang="ru-RU" sz="2400" b="1" u="sng" dirty="0" smtClean="0">
                <a:solidFill>
                  <a:srgbClr val="00B050"/>
                </a:solidFill>
              </a:rPr>
              <a:t>4. Косное вещество </a:t>
            </a:r>
            <a:r>
              <a:rPr lang="ru-RU" sz="2400" u="sng" dirty="0" smtClean="0"/>
              <a:t>(</a:t>
            </a:r>
            <a:r>
              <a:rPr lang="ru-RU" sz="2400" dirty="0" smtClean="0"/>
              <a:t>горные породы магматического происхождения, космическая пыль, метеориты)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ашивка 3"/>
          <p:cNvSpPr/>
          <p:nvPr/>
        </p:nvSpPr>
        <p:spPr>
          <a:xfrm>
            <a:off x="5679289" y="1035827"/>
            <a:ext cx="642942" cy="21431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6264793" y="2536025"/>
            <a:ext cx="642942" cy="21431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000760" y="3961967"/>
            <a:ext cx="642942" cy="21431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6107917" y="5591910"/>
            <a:ext cx="642942" cy="21431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80" y="399629"/>
            <a:ext cx="2244218" cy="1629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10" y="2154680"/>
            <a:ext cx="2035604" cy="1374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575" y="3627365"/>
            <a:ext cx="2232240" cy="1385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15" y="5111129"/>
            <a:ext cx="2318285" cy="174687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Современная биосфера наряду с </a:t>
            </a:r>
            <a:r>
              <a:rPr lang="ru-RU" sz="2400" b="1" dirty="0" smtClean="0">
                <a:solidFill>
                  <a:srgbClr val="C00000"/>
                </a:solidFill>
              </a:rPr>
              <a:t>живым веществом </a:t>
            </a:r>
            <a:r>
              <a:rPr lang="ru-RU" sz="2400" b="1" dirty="0" smtClean="0"/>
              <a:t>включает в себя </a:t>
            </a:r>
            <a:r>
              <a:rPr lang="ru-RU" sz="2400" b="1" u="sng" dirty="0" smtClean="0"/>
              <a:t>полностью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гидросферу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верхнюю часть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литосферы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00B0F0"/>
                </a:solidFill>
              </a:rPr>
              <a:t>нижнюю часть </a:t>
            </a:r>
            <a:r>
              <a:rPr lang="ru-RU" sz="2400" b="1" i="1" dirty="0" smtClean="0">
                <a:solidFill>
                  <a:srgbClr val="00B0F0"/>
                </a:solidFill>
              </a:rPr>
              <a:t>атмосферы (тропосферу)</a:t>
            </a:r>
            <a:r>
              <a:rPr lang="ru-RU" sz="2400" b="1" i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484784"/>
            <a:ext cx="727280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Биогеохимические  функции живого вещества биосферы</a:t>
            </a:r>
            <a:br>
              <a:rPr lang="ru-RU" sz="2400" b="1" dirty="0" smtClean="0"/>
            </a:br>
            <a:r>
              <a:rPr lang="ru-RU" sz="2400" b="1" dirty="0" smtClean="0"/>
              <a:t> (по Вернадскому):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42918"/>
            <a:ext cx="846331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</a:rPr>
              <a:t>    </a:t>
            </a:r>
            <a:r>
              <a:rPr lang="ru-RU" sz="2200" b="1" dirty="0" smtClean="0">
                <a:solidFill>
                  <a:srgbClr val="C00000"/>
                </a:solidFill>
              </a:rPr>
              <a:t>Газовая</a:t>
            </a:r>
            <a:r>
              <a:rPr lang="ru-RU" sz="2200" dirty="0" smtClean="0"/>
              <a:t> – основные газы атмосферы Земли: азот и кислород – биогенного происхождения – продукт разложения отмершей органики;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</a:rPr>
              <a:t>     </a:t>
            </a:r>
            <a:r>
              <a:rPr lang="ru-RU" sz="2200" b="1" dirty="0" smtClean="0">
                <a:solidFill>
                  <a:srgbClr val="C00000"/>
                </a:solidFill>
              </a:rPr>
              <a:t>Концентрационная</a:t>
            </a:r>
            <a:r>
              <a:rPr lang="ru-RU" sz="2200" b="1" dirty="0" smtClean="0"/>
              <a:t> </a:t>
            </a:r>
            <a:r>
              <a:rPr lang="ru-RU" sz="2200" dirty="0" smtClean="0"/>
              <a:t>– </a:t>
            </a:r>
            <a:r>
              <a:rPr lang="ru-RU" sz="2200" b="1" dirty="0" smtClean="0"/>
              <a:t>организмы накапливают </a:t>
            </a:r>
            <a:r>
              <a:rPr lang="ru-RU" sz="2200" dirty="0" smtClean="0"/>
              <a:t>многие химические элементы: углерод, кальций, кремний концентрируют диатомовые водоросли (ламинария), фосфор - в скелетах позвоночных животных;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</a:rPr>
              <a:t>     </a:t>
            </a:r>
            <a:r>
              <a:rPr lang="ru-RU" sz="2200" b="1" dirty="0" smtClean="0">
                <a:solidFill>
                  <a:srgbClr val="C00000"/>
                </a:solidFill>
              </a:rPr>
              <a:t>Окислительно-восстановительная </a:t>
            </a:r>
            <a:r>
              <a:rPr lang="ru-RU" sz="2200" dirty="0" smtClean="0"/>
              <a:t>– организмы, обитающие в водоёмах </a:t>
            </a:r>
            <a:r>
              <a:rPr lang="ru-RU" sz="2200" b="1" dirty="0" smtClean="0"/>
              <a:t>регулируют кислородный режим</a:t>
            </a:r>
            <a:r>
              <a:rPr lang="ru-RU" sz="2200" dirty="0" smtClean="0"/>
              <a:t> и </a:t>
            </a:r>
            <a:r>
              <a:rPr lang="ru-RU" sz="2200" b="1" dirty="0" smtClean="0"/>
              <a:t>создают условия для растворения или же осаждения ряда металлов</a:t>
            </a:r>
            <a:r>
              <a:rPr lang="ru-RU" sz="2200" dirty="0" smtClean="0"/>
              <a:t> (ванадий, марганец, железо) и неметаллов с переменной валентностью;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</a:rPr>
              <a:t>      </a:t>
            </a:r>
            <a:r>
              <a:rPr lang="ru-RU" sz="2200" b="1" dirty="0" smtClean="0">
                <a:solidFill>
                  <a:srgbClr val="C00000"/>
                </a:solidFill>
              </a:rPr>
              <a:t>Биохимическая</a:t>
            </a:r>
            <a:r>
              <a:rPr lang="ru-RU" sz="2200" dirty="0" smtClean="0"/>
              <a:t> – </a:t>
            </a:r>
            <a:r>
              <a:rPr lang="ru-RU" sz="2200" b="1" dirty="0" smtClean="0"/>
              <a:t>размножение, рост и перемещение в пространстве живых организмов</a:t>
            </a:r>
            <a:r>
              <a:rPr lang="ru-RU" sz="22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C00000"/>
                </a:solidFill>
              </a:rPr>
              <a:t>      </a:t>
            </a:r>
            <a:r>
              <a:rPr lang="ru-RU" sz="2200" b="1" dirty="0" smtClean="0">
                <a:solidFill>
                  <a:srgbClr val="C00000"/>
                </a:solidFill>
              </a:rPr>
              <a:t>Биогеохимическая деятельность человека </a:t>
            </a:r>
            <a:r>
              <a:rPr lang="ru-RU" sz="2200" dirty="0" smtClean="0"/>
              <a:t>– охватывает все вещества земной коры, в том числе таких концентраторов углерода как уголь, нефть, газ – для хозяйственных и бытовых нужд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22619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                              Основные этапы эволюции биосферы: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        </a:t>
            </a:r>
            <a:r>
              <a:rPr lang="en-US" sz="2200" dirty="0"/>
              <a:t>I</a:t>
            </a:r>
            <a:r>
              <a:rPr lang="ru-RU" sz="2200" dirty="0" smtClean="0"/>
              <a:t>. </a:t>
            </a:r>
            <a:r>
              <a:rPr lang="ru-RU" sz="2200" b="1" dirty="0" smtClean="0"/>
              <a:t>Синтез органических (простых) и неорганических соединений</a:t>
            </a:r>
            <a:r>
              <a:rPr lang="ru-RU" sz="2200" dirty="0" smtClean="0"/>
              <a:t> (</a:t>
            </a:r>
            <a:r>
              <a:rPr lang="ru-RU" sz="2200" b="1" dirty="0" smtClean="0">
                <a:solidFill>
                  <a:srgbClr val="7030A0"/>
                </a:solidFill>
              </a:rPr>
              <a:t>химическая эволюция</a:t>
            </a:r>
            <a:r>
              <a:rPr lang="ru-RU" sz="2200" dirty="0" smtClean="0"/>
              <a:t>). </a:t>
            </a:r>
            <a:r>
              <a:rPr lang="ru-RU" sz="2200" dirty="0"/>
              <a:t>Н</a:t>
            </a:r>
            <a:r>
              <a:rPr lang="ru-RU" sz="2200" dirty="0" smtClean="0"/>
              <a:t>ачало этапа – 3,5–4,5 млрд. лет) в геосферах Земли под действием УФ – радиации;</a:t>
            </a:r>
            <a:br>
              <a:rPr lang="ru-RU" sz="2200" dirty="0" smtClean="0"/>
            </a:br>
            <a:r>
              <a:rPr lang="ru-RU" sz="2200" dirty="0" smtClean="0"/>
              <a:t>       </a:t>
            </a:r>
            <a:r>
              <a:rPr lang="en-US" sz="2200" dirty="0" smtClean="0"/>
              <a:t>II</a:t>
            </a:r>
            <a:r>
              <a:rPr lang="ru-RU" sz="2200" dirty="0" smtClean="0"/>
              <a:t>. </a:t>
            </a:r>
            <a:r>
              <a:rPr lang="ru-RU" sz="2200" b="1" dirty="0" smtClean="0">
                <a:solidFill>
                  <a:srgbClr val="7030A0"/>
                </a:solidFill>
              </a:rPr>
              <a:t>Биогенез</a:t>
            </a:r>
            <a:r>
              <a:rPr lang="ru-RU" sz="2200" dirty="0" smtClean="0"/>
              <a:t> – </a:t>
            </a:r>
            <a:r>
              <a:rPr lang="ru-RU" sz="2200" b="1" dirty="0" smtClean="0"/>
              <a:t>преобразование косного вещества геосферы земли в живое вещество биосферы.</a:t>
            </a:r>
            <a:r>
              <a:rPr lang="ru-RU" sz="2200" dirty="0" smtClean="0"/>
              <a:t> Начало этапа – 2,5–3,5 млрд. лет назад;</a:t>
            </a:r>
            <a:br>
              <a:rPr lang="ru-RU" sz="2200" dirty="0" smtClean="0"/>
            </a:br>
            <a:r>
              <a:rPr lang="ru-RU" sz="2200" dirty="0" smtClean="0"/>
              <a:t>      </a:t>
            </a:r>
            <a:r>
              <a:rPr lang="en-US" sz="2200" dirty="0" smtClean="0"/>
              <a:t>III</a:t>
            </a:r>
            <a:r>
              <a:rPr lang="ru-RU" sz="2200" dirty="0" smtClean="0"/>
              <a:t>. </a:t>
            </a:r>
            <a:r>
              <a:rPr lang="ru-RU" sz="2200" b="1" dirty="0" smtClean="0">
                <a:solidFill>
                  <a:srgbClr val="7030A0"/>
                </a:solidFill>
              </a:rPr>
              <a:t>Антропогенез </a:t>
            </a:r>
            <a:r>
              <a:rPr lang="ru-RU" sz="2200" dirty="0" smtClean="0"/>
              <a:t>– </a:t>
            </a:r>
            <a:r>
              <a:rPr lang="ru-RU" sz="2200" b="1" dirty="0" smtClean="0"/>
              <a:t>появление человека </a:t>
            </a:r>
            <a:r>
              <a:rPr lang="ru-RU" sz="2200" dirty="0" smtClean="0"/>
              <a:t>(начало этапа – 1,5–3 млн. лет назад);</a:t>
            </a:r>
            <a:br>
              <a:rPr lang="ru-RU" sz="2200" dirty="0" smtClean="0"/>
            </a:br>
            <a:r>
              <a:rPr lang="ru-RU" sz="2200" dirty="0" smtClean="0"/>
              <a:t>      </a:t>
            </a:r>
            <a:r>
              <a:rPr lang="en-US" sz="2200" dirty="0" smtClean="0"/>
              <a:t>IV</a:t>
            </a:r>
            <a:r>
              <a:rPr lang="ru-RU" sz="2200" dirty="0" smtClean="0"/>
              <a:t>. </a:t>
            </a:r>
            <a:r>
              <a:rPr lang="ru-RU" sz="2200" b="1" dirty="0" err="1" smtClean="0">
                <a:solidFill>
                  <a:srgbClr val="7030A0"/>
                </a:solidFill>
              </a:rPr>
              <a:t>Техногенез</a:t>
            </a:r>
            <a:r>
              <a:rPr lang="ru-RU" sz="2200" dirty="0" smtClean="0"/>
              <a:t> – </a:t>
            </a:r>
            <a:r>
              <a:rPr lang="ru-RU" sz="2200" b="1" dirty="0" smtClean="0"/>
              <a:t>преобразование природных комплексов биосферы в процессе производственной деятельности человека</a:t>
            </a:r>
            <a:r>
              <a:rPr lang="ru-RU" sz="2200" dirty="0" smtClean="0"/>
              <a:t> (начало этапа – 10–15 тыс. лет назад) (появление городских поселений);</a:t>
            </a:r>
            <a:br>
              <a:rPr lang="ru-RU" sz="2200" dirty="0" smtClean="0"/>
            </a:br>
            <a:r>
              <a:rPr lang="ru-RU" sz="2200" dirty="0" smtClean="0"/>
              <a:t>      </a:t>
            </a:r>
            <a:r>
              <a:rPr lang="en-US" sz="2200" dirty="0" smtClean="0"/>
              <a:t>V</a:t>
            </a:r>
            <a:r>
              <a:rPr lang="ru-RU" sz="2200" dirty="0" smtClean="0"/>
              <a:t>. </a:t>
            </a:r>
            <a:r>
              <a:rPr lang="ru-RU" sz="2200" b="1" dirty="0" err="1" smtClean="0">
                <a:solidFill>
                  <a:srgbClr val="7030A0"/>
                </a:solidFill>
              </a:rPr>
              <a:t>Ноогенез</a:t>
            </a:r>
            <a:r>
              <a:rPr lang="ru-RU" sz="2200" dirty="0" smtClean="0"/>
              <a:t> – </a:t>
            </a:r>
            <a:r>
              <a:rPr lang="ru-RU" sz="2200" b="1" dirty="0" smtClean="0"/>
              <a:t>процесс превращения биосферы в состояние разумно управляемой социально–природной системы (ноосферы)</a:t>
            </a:r>
            <a:br>
              <a:rPr lang="ru-RU" sz="2200" b="1" dirty="0" smtClean="0"/>
            </a:br>
            <a:endParaRPr lang="ru-RU" sz="22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3500438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Ноосфера </a:t>
            </a:r>
            <a:r>
              <a:rPr lang="ru-RU" sz="2200" dirty="0" smtClean="0"/>
              <a:t>– это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высшая стадия развития биосферы</a:t>
            </a:r>
            <a:r>
              <a:rPr lang="ru-RU" sz="2200" dirty="0" smtClean="0"/>
              <a:t>, когда преобразующая деятельность человека </a:t>
            </a:r>
            <a:r>
              <a:rPr lang="ru-RU" sz="2200" u="sng" dirty="0" smtClean="0"/>
              <a:t>основывается на научном понимании естественных и социальных процессов </a:t>
            </a:r>
            <a:r>
              <a:rPr lang="ru-RU" sz="2200" dirty="0" smtClean="0"/>
              <a:t>с учетом общих законов развития природы.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Термин </a:t>
            </a:r>
            <a:r>
              <a:rPr lang="ru-RU" sz="2200" dirty="0" smtClean="0">
                <a:solidFill>
                  <a:srgbClr val="C00000"/>
                </a:solidFill>
              </a:rPr>
              <a:t>«ноосфера» </a:t>
            </a:r>
            <a:r>
              <a:rPr lang="ru-RU" sz="2200" dirty="0" smtClean="0"/>
              <a:t>- сфера разума. Впервые ввел Э. </a:t>
            </a:r>
            <a:r>
              <a:rPr lang="ru-RU" sz="2200" dirty="0" err="1" smtClean="0"/>
              <a:t>Леруа</a:t>
            </a:r>
            <a:r>
              <a:rPr lang="ru-RU" sz="2200" dirty="0" smtClean="0"/>
              <a:t> в 1927 году. Вместе с П.Тейяром де Шарденом он рассматривал ноосферу как идеальное образование, </a:t>
            </a:r>
            <a:r>
              <a:rPr lang="ru-RU" sz="2200" dirty="0" err="1" smtClean="0"/>
              <a:t>внебиосферную</a:t>
            </a:r>
            <a:r>
              <a:rPr lang="ru-RU" sz="2200" dirty="0" smtClean="0"/>
              <a:t> оболочку мысли, окружающую Землю. 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00438"/>
            <a:ext cx="4248472" cy="2448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4071942"/>
          </a:xfrm>
        </p:spPr>
        <p:txBody>
          <a:bodyPr>
            <a:normAutofit/>
          </a:bodyPr>
          <a:lstStyle/>
          <a:p>
            <a:pPr algn="l"/>
            <a:r>
              <a:rPr lang="ru-RU" altLang="ru-RU" sz="3200" b="1" dirty="0" smtClean="0">
                <a:solidFill>
                  <a:srgbClr val="C00000"/>
                </a:solidFill>
              </a:rPr>
              <a:t>                       Глобальные проблемы: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2700" b="1" dirty="0"/>
              <a:t>1</a:t>
            </a:r>
            <a:r>
              <a:rPr lang="ru-RU" altLang="ru-RU" sz="2700" b="1" dirty="0" smtClean="0"/>
              <a:t>.Предупреждение истощение топливных ресурсов.</a:t>
            </a:r>
            <a:br>
              <a:rPr lang="ru-RU" altLang="ru-RU" sz="2700" b="1" dirty="0" smtClean="0"/>
            </a:br>
            <a:r>
              <a:rPr lang="ru-RU" altLang="ru-RU" sz="2700" b="1" dirty="0" smtClean="0"/>
              <a:t>2.Сохранение климата на планете.</a:t>
            </a:r>
            <a:br>
              <a:rPr lang="ru-RU" altLang="ru-RU" sz="2700" b="1" dirty="0" smtClean="0"/>
            </a:br>
            <a:r>
              <a:rPr lang="ru-RU" altLang="ru-RU" sz="2700" b="1" dirty="0" smtClean="0"/>
              <a:t>3.Улучшения качества народонаселения.</a:t>
            </a:r>
            <a:br>
              <a:rPr lang="ru-RU" altLang="ru-RU" sz="2700" b="1" dirty="0" smtClean="0"/>
            </a:br>
            <a:r>
              <a:rPr lang="ru-RU" altLang="ru-RU" sz="2800" b="1" dirty="0" smtClean="0"/>
              <a:t>4.Предупреждение </a:t>
            </a:r>
            <a:r>
              <a:rPr lang="ru-RU" altLang="ru-RU" sz="2800" b="1" dirty="0"/>
              <a:t>термоядерной катастрофы.</a:t>
            </a:r>
            <a:br>
              <a:rPr lang="ru-RU" altLang="ru-RU" sz="28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68960"/>
            <a:ext cx="2723653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65" y="3652409"/>
            <a:ext cx="3124994" cy="2428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365104"/>
            <a:ext cx="295232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Учение о ноосфере </a:t>
            </a:r>
            <a:r>
              <a:rPr lang="ru-RU" sz="2200" dirty="0" smtClean="0"/>
              <a:t>было разработано В.И. Вернадским.</a:t>
            </a:r>
            <a:br>
              <a:rPr lang="ru-RU" sz="2200" dirty="0" smtClean="0"/>
            </a:br>
            <a:r>
              <a:rPr lang="ru-RU" sz="2200" dirty="0" smtClean="0"/>
              <a:t> Он впервые попытался </a:t>
            </a:r>
            <a:r>
              <a:rPr lang="ru-RU" sz="2200" u="sng" dirty="0" smtClean="0"/>
              <a:t>осуществить синтез естественных и общественных наук при изучении проблем глобальной деятельности человека.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Главное в учении Вернадского о ноосфере: </a:t>
            </a:r>
            <a:r>
              <a:rPr lang="ru-RU" sz="2200" dirty="0" smtClean="0">
                <a:solidFill>
                  <a:srgbClr val="C00000"/>
                </a:solidFill>
              </a:rPr>
              <a:t>человек несет прямую ответственность за эволюцию планеты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96952"/>
            <a:ext cx="249647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88940"/>
            <a:ext cx="3610744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В.И. Вернадский (1863 – 1945)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Методы исследования в экологии:</a:t>
            </a:r>
            <a:r>
              <a:rPr lang="ru-RU" altLang="ru-RU" sz="2800" b="1" i="1" dirty="0" smtClean="0"/>
              <a:t/>
            </a:r>
            <a:br>
              <a:rPr lang="ru-RU" altLang="ru-RU" sz="2800" b="1" i="1" dirty="0" smtClean="0"/>
            </a:br>
            <a:r>
              <a:rPr lang="ru-RU" sz="2800" b="1" i="1" dirty="0" smtClean="0"/>
              <a:t>1.Полевые наблюдения и сравнения;</a:t>
            </a:r>
            <a:br>
              <a:rPr lang="ru-RU" sz="2800" b="1" i="1" dirty="0" smtClean="0"/>
            </a:br>
            <a:r>
              <a:rPr lang="ru-RU" sz="2800" b="1" i="1" dirty="0" smtClean="0"/>
              <a:t>2.Эксперимент в природных условиях;</a:t>
            </a:r>
            <a:br>
              <a:rPr lang="ru-RU" sz="2800" b="1" i="1" dirty="0" smtClean="0"/>
            </a:br>
            <a:r>
              <a:rPr lang="ru-RU" sz="2800" b="1" i="1" dirty="0" smtClean="0"/>
              <a:t>3.Моделирование процессов и ситуаций, которые встречаются в популяциях и  биоценозах.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u="sng" dirty="0" smtClean="0"/>
              <a:t>В рамках системного метода: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выявляется состав экосистемы;</a:t>
            </a:r>
            <a:br>
              <a:rPr lang="ru-RU" sz="2800" b="1" i="1" dirty="0" smtClean="0"/>
            </a:br>
            <a:r>
              <a:rPr lang="ru-RU" sz="2800" b="1" i="1" dirty="0" smtClean="0"/>
              <a:t>- определяются связи между элементами экосистемы;</a:t>
            </a:r>
            <a:br>
              <a:rPr lang="ru-RU" sz="2800" b="1" i="1" dirty="0" smtClean="0"/>
            </a:br>
            <a:r>
              <a:rPr lang="ru-RU" sz="2800" b="1" i="1" dirty="0" smtClean="0"/>
              <a:t>- устанавливаются связи изучаемой экосистемы с внешним окружением</a:t>
            </a:r>
            <a:br>
              <a:rPr lang="ru-RU" sz="2800" b="1" i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286544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altLang="ru-RU" sz="2800" dirty="0" smtClean="0"/>
              <a:t>                          Этапы развития экологии: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i="1" dirty="0" smtClean="0"/>
              <a:t>1.  Период </a:t>
            </a:r>
            <a:r>
              <a:rPr lang="ru-RU" altLang="ru-RU" sz="2800" dirty="0" smtClean="0"/>
              <a:t>с древности до 1866г.(заканчивается определением «экология»;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i="1" dirty="0" smtClean="0"/>
              <a:t>2.  Период с 1866 по 1935г</a:t>
            </a:r>
            <a:r>
              <a:rPr lang="ru-RU" altLang="ru-RU" sz="2800" i="1" dirty="0" smtClean="0"/>
              <a:t>. – </a:t>
            </a:r>
            <a:r>
              <a:rPr lang="ru-RU" altLang="ru-RU" sz="2800" b="1" i="1" dirty="0" smtClean="0">
                <a:solidFill>
                  <a:srgbClr val="CC3300"/>
                </a:solidFill>
              </a:rPr>
              <a:t>период факториальной</a:t>
            </a:r>
            <a:r>
              <a:rPr lang="ru-RU" altLang="ru-RU" sz="2800" dirty="0" smtClean="0">
                <a:solidFill>
                  <a:srgbClr val="CC3300"/>
                </a:solidFill>
              </a:rPr>
              <a:t> 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экологии</a:t>
            </a:r>
            <a:r>
              <a:rPr lang="ru-RU" altLang="ru-RU" sz="2800" dirty="0" smtClean="0"/>
              <a:t> изучаются закономерности  взаимоотношений  животных и растений к абиотическим факторам среды;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i="1" dirty="0" smtClean="0"/>
              <a:t>3.  С 1936г. до начала 70 г. период </a:t>
            </a:r>
            <a:r>
              <a:rPr lang="ru-RU" altLang="ru-RU" sz="2800" b="1" i="1" dirty="0" smtClean="0">
                <a:solidFill>
                  <a:srgbClr val="CC3300"/>
                </a:solidFill>
              </a:rPr>
              <a:t>синэкологии</a:t>
            </a:r>
            <a:r>
              <a:rPr lang="ru-RU" altLang="ru-RU" sz="2800" dirty="0" smtClean="0"/>
              <a:t>  - на первый план выступают исследования  взаимоотношений сообществ в экосистемах;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i="1" dirty="0" smtClean="0"/>
              <a:t>4.  С начала 70-х годов до середины 80–</a:t>
            </a:r>
            <a:r>
              <a:rPr lang="ru-RU" altLang="ru-RU" sz="2800" b="1" i="1" dirty="0" err="1" smtClean="0">
                <a:latin typeface="Arial" charset="0"/>
              </a:rPr>
              <a:t>х</a:t>
            </a:r>
            <a:r>
              <a:rPr lang="ru-RU" altLang="ru-RU" sz="2800" b="1" i="1" dirty="0" smtClean="0">
                <a:latin typeface="Arial" charset="0"/>
              </a:rPr>
              <a:t> </a:t>
            </a:r>
            <a:r>
              <a:rPr lang="ru-RU" altLang="ru-RU" sz="2800" b="1" i="1" dirty="0" smtClean="0"/>
              <a:t>активно развивается </a:t>
            </a:r>
            <a:r>
              <a:rPr lang="ru-RU" altLang="ru-RU" sz="2800" b="1" i="1" dirty="0" err="1" smtClean="0">
                <a:solidFill>
                  <a:srgbClr val="CC3300"/>
                </a:solidFill>
              </a:rPr>
              <a:t>демэкоогия</a:t>
            </a:r>
            <a:r>
              <a:rPr lang="ru-RU" altLang="ru-RU" sz="2800" dirty="0" smtClean="0"/>
              <a:t> , заложены основы глобальной экологии;</a:t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i="1" dirty="0" smtClean="0"/>
              <a:t>5.  С 89 – х годов до настоящего времени</a:t>
            </a:r>
            <a:r>
              <a:rPr lang="ru-RU" altLang="ru-RU" sz="2800" b="1" dirty="0" smtClean="0"/>
              <a:t> 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экология человека</a:t>
            </a:r>
            <a:br>
              <a:rPr lang="ru-RU" altLang="ru-RU" sz="2800" b="1" dirty="0" smtClean="0">
                <a:solidFill>
                  <a:srgbClr val="CC330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chemeClr val="accent3">
                    <a:lumMod val="75000"/>
                  </a:schemeClr>
                </a:solidFill>
              </a:rPr>
              <a:t>Экосистема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700" dirty="0" smtClean="0"/>
              <a:t>- совокупность разных видов организмов, совместно обитающих и условий их существования, находящихся в закономерной взаимосвязи друг с другом. </a:t>
            </a: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14338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Термин </a:t>
            </a:r>
            <a:r>
              <a:rPr lang="ru-RU" sz="2400" b="1" dirty="0" smtClean="0"/>
              <a:t>«экосистема» </a:t>
            </a:r>
            <a:r>
              <a:rPr lang="ru-RU" sz="2400" dirty="0" smtClean="0"/>
              <a:t>был предложен английским ботаником А. </a:t>
            </a:r>
            <a:r>
              <a:rPr lang="ru-RU" sz="2400" dirty="0" err="1" smtClean="0"/>
              <a:t>Тенсли</a:t>
            </a:r>
            <a:r>
              <a:rPr lang="ru-RU" sz="2400" dirty="0" smtClean="0"/>
              <a:t> в 1935 , который писал, что в экосистему входит 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«... не только комплекс организмов, но и весь комплекс физических факторов, образующих то, что мы называем средой биома, - факторы местообитания в самом широком смысле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28800"/>
            <a:ext cx="2736304" cy="251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"/>
            <a:ext cx="7772400" cy="15001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Классификация экосистем: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В зависимости от природных и климатических условий можно выделить три группы и ряд природных экосистем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5357850" cy="5286388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I.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Наземные экосистемы: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1. Тундра: арктическая и альпийская;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2. Бореальные хвойные леса;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3. Листопадный лес умеренной зоны;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4. Степь умеренной зоны;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5. Тропические </a:t>
            </a:r>
            <a:r>
              <a:rPr lang="ru-RU" sz="2200" b="1" dirty="0" err="1" smtClean="0">
                <a:solidFill>
                  <a:srgbClr val="00B050"/>
                </a:solidFill>
              </a:rPr>
              <a:t>злаковники</a:t>
            </a:r>
            <a:r>
              <a:rPr lang="ru-RU" sz="2200" b="1" dirty="0" smtClean="0">
                <a:solidFill>
                  <a:srgbClr val="00B050"/>
                </a:solidFill>
              </a:rPr>
              <a:t> и саванна;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6. Чапараль (</a:t>
            </a:r>
            <a:r>
              <a:rPr lang="ru-RU" sz="2200" b="1" dirty="0" smtClean="0">
                <a:solidFill>
                  <a:schemeClr val="tx1"/>
                </a:solidFill>
              </a:rPr>
              <a:t>районы с дождливой зимой и засушливым летом</a:t>
            </a:r>
            <a:r>
              <a:rPr lang="ru-RU" sz="2200" b="1" dirty="0" smtClean="0">
                <a:solidFill>
                  <a:srgbClr val="00B050"/>
                </a:solidFill>
              </a:rPr>
              <a:t>);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7. Пустыня: травянистая и кустарниковая;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8. Полувечнозеленый тропический лес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(</a:t>
            </a:r>
            <a:r>
              <a:rPr lang="ru-RU" sz="2200" b="1" dirty="0" smtClean="0">
                <a:solidFill>
                  <a:schemeClr val="tx1"/>
                </a:solidFill>
              </a:rPr>
              <a:t>районы с выраженным влажным и сухим сезонами</a:t>
            </a:r>
            <a:r>
              <a:rPr lang="ru-RU" sz="2200" b="1" dirty="0" smtClean="0">
                <a:solidFill>
                  <a:srgbClr val="00B050"/>
                </a:solidFill>
              </a:rPr>
              <a:t>);</a:t>
            </a:r>
          </a:p>
          <a:p>
            <a:r>
              <a:rPr lang="ru-RU" sz="2200" b="1" dirty="0" smtClean="0">
                <a:solidFill>
                  <a:srgbClr val="00B050"/>
                </a:solidFill>
              </a:rPr>
              <a:t>9. Вечнозеленый тропический дождевой лес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7" y="5179001"/>
            <a:ext cx="2614041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452" y="1500175"/>
            <a:ext cx="2390775" cy="191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426401"/>
            <a:ext cx="2438400" cy="17526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932040" y="2492896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32040" y="2852936"/>
            <a:ext cx="936104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0452" y="4653136"/>
            <a:ext cx="1083755" cy="1512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2243</Words>
  <Application>Microsoft Office PowerPoint</Application>
  <PresentationFormat>Экран (4:3)</PresentationFormat>
  <Paragraphs>222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Экология </vt:lpstr>
      <vt:lpstr>П л а н</vt:lpstr>
      <vt:lpstr>Презентация PowerPoint</vt:lpstr>
      <vt:lpstr>Объект исследования экологии -  природные и антропогенные экосистемы Задачи: 1.Изучение уровней, законов взаимодействия организмов со средой обитания. 2.Определение границ и опасности техногенного влияния  на состояние биосферы. 3.Разработка научных рекомендаций с целью создания безотходных  производств, технологически грамотных экосистем, использования принципа круговорота веществ в природе. 4.Прогнозирование будущего на основе изучения  законов природы с целью предупреждение экологического кризиса.  5.Сохранение генофонда живой природы  6.Сохранение здоровья и генофонда человечества, управление его адаптационными возможностями.  7.Охрана природы, восстановление естественных экосистем. </vt:lpstr>
      <vt:lpstr>                       Глобальные проблемы: 1.Предупреждение истощение топливных ресурсов. 2.Сохранение климата на планете. 3.Улучшения качества народонаселения. 4.Предупреждение термоядерной катастрофы.  </vt:lpstr>
      <vt:lpstr>Методы исследования в экологии: 1.Полевые наблюдения и сравнения; 2.Эксперимент в природных условиях; 3.Моделирование процессов и ситуаций, которые встречаются в популяциях и  биоценозах.  В рамках системного метода: - выявляется состав экосистемы; - определяются связи между элементами экосистемы; - устанавливаются связи изучаемой экосистемы с внешним окружением </vt:lpstr>
      <vt:lpstr>                          Этапы развития экологии:  1.  Период с древности до 1866г.(заканчивается определением «экология»;  2.  Период с 1866 по 1935г. – период факториальной экологии изучаются закономерности  взаимоотношений  животных и растений к абиотическим факторам среды;  3.  С 1936г. до начала 70 г. период синэкологии  - на первый план выступают исследования  взаимоотношений сообществ в экосистемах;  4.  С начала 70-х годов до середины 80–х активно развивается демэкоогия , заложены основы глобальной экологии;  5.  С 89 – х годов до настоящего времени экология человека </vt:lpstr>
      <vt:lpstr>Экосистема - совокупность разных видов организмов, совместно обитающих и условий их существования, находящихся в закономерной взаимосвязи друг с другом. </vt:lpstr>
      <vt:lpstr>Классификация экосистем: В зависимости от природных и климатических условий можно выделить три группы и ряд природных экосистем</vt:lpstr>
      <vt:lpstr>Презентация PowerPoint</vt:lpstr>
      <vt:lpstr>Презентация PowerPoint</vt:lpstr>
      <vt:lpstr>  Помимо основных типов природных экосистем (биомов) различают переходные типы – экотоны: - лесотундра,      - смешанные леса умеренной зоны, - лесостепь,      - полупустыни и др. </vt:lpstr>
      <vt:lpstr>Структура экосистемы </vt:lpstr>
      <vt:lpstr>Экологический фактор — условие среды обитания, оказывающее воздействие на организм. </vt:lpstr>
      <vt:lpstr>          Биотические факторы — всё множество факторов среды, связанных с деятельностью живых организмов.    - фитогенные (растения),  - зоогенные (животные),   - микробиогенные (микроорганизмы) факторы</vt:lpstr>
      <vt:lpstr>Лимитирующие (ограничивающие) экологические факторы   такие факторы, которые ограничивают развитие организмов из-за недостатка или избытка воздействия по сравнению с потребностью (оптимальным содержанием) </vt:lpstr>
      <vt:lpstr>Разные виды живых организмов заметно отличаются друг от друга как по положению оптимума, так и по пределам выносливости:         - песцы переносят колебания температуры воздуха в   диапазоне  от +30 до -55°С,          - некоторые тепловодные рачки в интервале не более 6°С (от 23 до 29°С)         - нитчатая цианобактерия осциллатория, живущая при 64°С, погибает при 68°С уже через 5—10 мин.          - луговые травы предпочитают почвы с узким диапазоном кислотности — при рН = 3,5—4,5 (вереск обыкновенный, щавель малый - служат индикаторами кислых почв), другие хорошо растут при широком диапазоне рН — от сильнокислого до щелочного (сосна обыкновенная).                 Организмы стенобионтные (греч. stenos — узкий, bion — живущий) для их существования необходимы строго определенные, относительно постоянные условия среды.                Организмы эврибионтные (греч. eurys — широкий) живут в широком диапазоне изменчивости условий среды</vt:lpstr>
      <vt:lpstr>Законы, определяющие действие экологического фактора  Закон оптимума: самое эффективное функционирование любой системы возможно только в определённом пространственно-временном диапазоне (оптимум). Природная система не может расширяться без ущерба для её организации и функционирования  Закон относительности: ограничивающим фактором нормальной жизнедеятельности организма (вида) может быть как минимум, так и максимум экологического воздействия  Закон абсолютной незаменимости: ни один из факторов, влияющих на рост и развитие живого организма не может быть заменен другим фактором (свет не может заменить влагу или температуру, кислород)  </vt:lpstr>
      <vt:lpstr>Популяция - совокупность особей одного вида, населяющих определенное пространство в течение большого числа поколений и связанных между собой различными взаимоотношениями, которые обеспечивают им устойчивое существование в данной природной среде.   </vt:lpstr>
      <vt:lpstr>                                         Структура популяции          * Половая - представляет собой соотношение в ней особей разного пола          * Возрастная — соотношение в составе популяции особей разного возраста          * Генетическая - определяется изменчивостью и разнообразием генотипов, частотами вариаций аллелей, а также разделением популяции на группы генетически близких особей, между которыми при скрещивании происходит постоянный обмен аллелями           * Пространственная - характер размещения и распределения отдельных членов популяции и их групп в ареале. Пространственная структура популяций заметно различается у оседлых и кочующих или мигрирующих животных            * Экологическая - представляет собой разделение популяции на группы особей, по-разному взаимодействующие с факторами среды </vt:lpstr>
      <vt:lpstr>Основные характеристики популяций:       1) численность – общее количество особей на выделяемой территории;      2) плотность популяции – среднее число особей на единицу площади или объема занимаемого популяцией пространства;       3) рождаемость – число новых особей, появившихся за единицу времени;      4) смертность – показатель, отражающий количество погибших в популяции особей за определенный промежуток времени;      5) прирост популяции – разница между рождаемостью и смертностью; прирост может быть как положительным, так и отрицательным;      6) темп роста – средний прирост за единицу времени. </vt:lpstr>
      <vt:lpstr>        Когда сообщество разнообразно в видовом отношении, то есть включает животных, растения, грибы и микроорганизмы какого-либо однородного по своим условиям участка среды это биоценоз (В.Н. Сукачев). Пространство, в котором находится биоценоз (участок воды или суши с определенным типом рельефа, климатом, геоморфологией)         -    биотоп.          Биотоп + Биоценоз = Экосистема   </vt:lpstr>
      <vt:lpstr>           Вертикальная структура биоценоза типичного леса умеренной зоны включает несколько ярусов.      1. Древесный ярус.       2. Кустарниковый ярус.      3. Травянистый ярус: травы, невысокие лесные растения, полукустарники, кустарники, подрост деревьев, папоротники, мхи и лишайники.       4. Подстилка: мертвые и разлагающиеся организмы. Здесь обитают редуценты: беспозвоночные животные, грибы и бактерии.      5. Почва.  </vt:lpstr>
      <vt:lpstr>Связи организмов в биоценозе:</vt:lpstr>
      <vt:lpstr>          *Форические связи – это участие одного вида в распространении другого. В роли транспортировщиков выступают животные: захватывают семена растений при случайном соприкосновении тела животного с растением, семена или соплодия которого обладают специальными зацепками, крючками, выростами (череда, лопух)</vt:lpstr>
      <vt:lpstr> Экологическая ниша - положение вида, которое он занимает в общей системе биоценоза, комплекс его биоценотических связей и требований к абиотическим факторам среды  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Экологические пирамиды: - Пирамида чисел отражает численность особей в каждом звене пищевой цепи (пирамида Элтона): количество особей, составляющих ряд звеньев от продуцентов к консументам неуклонно уменьшается    </vt:lpstr>
      <vt:lpstr>- Пирамида биомассы отражает количество органического вещества, накопленного на каждом трофическом уровне пищевой цепи.  Правило пирамиды биомасс: суммарная масса растений превышает массу всех травоядных, а их масса превышает всю биомассу хищников</vt:lpstr>
      <vt:lpstr>Пирамида энергии отражает закономерности расходования энергии на разных трофических уровнях. Правило пирамиды энергии: на каждом предыдущем трофическом уровне количество биомассы, создаваемой за единицу времени, больше, чем на последующем. </vt:lpstr>
      <vt:lpstr>Первоисточник энергии для экосистем - Солнце</vt:lpstr>
      <vt:lpstr>Продуктивность экологической системы – это скорость с которой продуценты усваивают лучистую энергию в процессе фотосинтеза и хемосинтеза, образуя органическое вещество  </vt:lpstr>
      <vt:lpstr>1. Сообщества высшей продуктивности, 3000—2000 г/м2/год. (тропические леса, посевы риса и сахарного тростника)   2. Сообщества высокой продуктивности, 2000—1000 г/м2/год. (листопадные леса умеренной полосы, луга при применении удобрений, посевы кукурузы)  3. Сообщества умеренной продуктивности, 1000—250 г/м2/год. К этому классу относится основная масса возделываемых сельскохозяйственных культур, кустарники, степи.  4. Сообщества низкой продуктивности, ниже 250 г/м2/год — пустыни, полупустыни, тундры. </vt:lpstr>
      <vt:lpstr>Сукцессия (от лат. successio — преемственность, наследование) — это постепенная, необратимая, направленная смена одних биоценозов другими на одной и той же территории под влиянием природных факторов или воздействия человека. </vt:lpstr>
      <vt:lpstr>                             Сукцессия называется первичной -  если развитие сообществ идет на вновь образовавшихся, ранее не заселенных местообитаниях (субстратах), где растительность отсутствовала — на песчаных дюнах, застывших потоках лавы, породах, обнажившихся в результате эрозии или отступления льдов.</vt:lpstr>
      <vt:lpstr>                  Если на определенной местности ранее существовала растительность, но по каким-либо причинам она была уничтожена, то ее естественное восстановление называется вторичной сукцессией</vt:lpstr>
      <vt:lpstr>                                    Круговорот веществ Устойчивость экосистем и биосферы поддерживается благодаря круговороту веществ и потокам энергии.  Существуют два основных круговорота веществ: большой — геологический и малый — биогеохимический.</vt:lpstr>
      <vt:lpstr>Большим круговоротом называется также и круговорот воды между гидросферой, атмосферой и литосферой, который движется энергией Солнца</vt:lpstr>
      <vt:lpstr>Малые круговороты биогенных элементов происходят лишь в пределах биосферы</vt:lpstr>
      <vt:lpstr>Презентация PowerPoint</vt:lpstr>
      <vt:lpstr>Биосфера – глобальная экосистема Земли (поддерживает  общепланетарный круговорот веществ)</vt:lpstr>
      <vt:lpstr>                               Состав биосферы по Вернадскому:         1. Живое вещество (растения, животные, микроорганизмы);        2. Биогенное вещество (продукты жизнедеятельности живых   организмов, каменный уголь, битумы, нефть);        3. Биокосное вещество (продукты распада и переработки горных и осадочных пород живыми организмами, кора выветривания, природные воды;       4. Косное вещество (горные породы магматического происхождения, космическая пыль, метеориты)  </vt:lpstr>
      <vt:lpstr>Современная биосфера наряду с живым веществом включает в себя полностью гидросферу, верхнюю часть литосферы и нижнюю часть атмосферы (тропосферу). </vt:lpstr>
      <vt:lpstr>Биогеохимические  функции живого вещества биосферы  (по Вернадскому):</vt:lpstr>
      <vt:lpstr>                              Основные этапы эволюции биосферы:          I. Синтез органических (простых) и неорганических соединений (химическая эволюция). Начало этапа – 3,5–4,5 млрд. лет) в геосферах Земли под действием УФ – радиации;        II. Биогенез – преобразование косного вещества геосферы земли в живое вещество биосферы. Начало этапа – 2,5–3,5 млрд. лет назад;       III. Антропогенез – появление человека (начало этапа – 1,5–3 млн. лет назад);       IV. Техногенез – преобразование природных комплексов биосферы в процессе производственной деятельности человека (начало этапа – 10–15 тыс. лет назад) (появление городских поселений);       V. Ноогенез – процесс превращения биосферы в состояние разумно управляемой социально–природной системы (ноосферы) </vt:lpstr>
      <vt:lpstr>Ноосфера – это высшая стадия развития биосферы, когда преобразующая деятельность человека основывается на научном понимании естественных и социальных процессов с учетом общих законов развития природы.   Термин «ноосфера» - сфера разума. Впервые ввел Э. Леруа в 1927 году. Вместе с П.Тейяром де Шарденом он рассматривал ноосферу как идеальное образование, внебиосферную оболочку мысли, окружающую Землю.  </vt:lpstr>
      <vt:lpstr>Учение о ноосфере было разработано В.И. Вернадским.  Он впервые попытался осуществить синтез естественных и общественных наук при изучении проблем глобальной деятельности человека.  Главное в учении Вернадского о ноосфере: человек несет прямую ответственность за эволюцию планеты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User</dc:creator>
  <cp:lastModifiedBy>User</cp:lastModifiedBy>
  <cp:revision>150</cp:revision>
  <dcterms:created xsi:type="dcterms:W3CDTF">2017-05-19T16:52:07Z</dcterms:created>
  <dcterms:modified xsi:type="dcterms:W3CDTF">2017-05-23T10:01:04Z</dcterms:modified>
</cp:coreProperties>
</file>