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8"/>
  </p:notesMasterIdLst>
  <p:sldIdLst>
    <p:sldId id="346" r:id="rId2"/>
    <p:sldId id="259" r:id="rId3"/>
    <p:sldId id="260" r:id="rId4"/>
    <p:sldId id="347" r:id="rId5"/>
    <p:sldId id="333" r:id="rId6"/>
    <p:sldId id="261" r:id="rId7"/>
    <p:sldId id="334" r:id="rId8"/>
    <p:sldId id="367" r:id="rId9"/>
    <p:sldId id="264" r:id="rId10"/>
    <p:sldId id="348" r:id="rId11"/>
    <p:sldId id="335" r:id="rId12"/>
    <p:sldId id="265" r:id="rId13"/>
    <p:sldId id="262" r:id="rId14"/>
    <p:sldId id="349" r:id="rId15"/>
    <p:sldId id="336" r:id="rId16"/>
    <p:sldId id="328" r:id="rId17"/>
    <p:sldId id="329" r:id="rId18"/>
    <p:sldId id="332" r:id="rId19"/>
    <p:sldId id="266" r:id="rId20"/>
    <p:sldId id="267" r:id="rId21"/>
    <p:sldId id="368" r:id="rId22"/>
    <p:sldId id="268" r:id="rId23"/>
    <p:sldId id="269" r:id="rId24"/>
    <p:sldId id="270" r:id="rId25"/>
    <p:sldId id="272" r:id="rId26"/>
    <p:sldId id="351" r:id="rId27"/>
    <p:sldId id="352" r:id="rId28"/>
    <p:sldId id="353" r:id="rId29"/>
    <p:sldId id="354" r:id="rId30"/>
    <p:sldId id="355" r:id="rId31"/>
    <p:sldId id="331" r:id="rId32"/>
    <p:sldId id="281" r:id="rId33"/>
    <p:sldId id="337" r:id="rId34"/>
    <p:sldId id="356" r:id="rId35"/>
    <p:sldId id="282" r:id="rId36"/>
    <p:sldId id="330" r:id="rId37"/>
    <p:sldId id="283" r:id="rId38"/>
    <p:sldId id="357" r:id="rId39"/>
    <p:sldId id="358" r:id="rId40"/>
    <p:sldId id="284" r:id="rId41"/>
    <p:sldId id="359" r:id="rId42"/>
    <p:sldId id="286" r:id="rId43"/>
    <p:sldId id="287" r:id="rId44"/>
    <p:sldId id="288" r:id="rId45"/>
    <p:sldId id="291" r:id="rId46"/>
    <p:sldId id="360" r:id="rId47"/>
    <p:sldId id="361" r:id="rId48"/>
    <p:sldId id="362" r:id="rId49"/>
    <p:sldId id="363" r:id="rId50"/>
    <p:sldId id="322" r:id="rId51"/>
    <p:sldId id="364" r:id="rId52"/>
    <p:sldId id="365" r:id="rId53"/>
    <p:sldId id="325" r:id="rId54"/>
    <p:sldId id="326" r:id="rId55"/>
    <p:sldId id="366" r:id="rId56"/>
    <p:sldId id="258" r:id="rId5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93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869" autoAdjust="0"/>
    <p:restoredTop sz="95126" autoAdjust="0"/>
  </p:normalViewPr>
  <p:slideViewPr>
    <p:cSldViewPr>
      <p:cViewPr varScale="1">
        <p:scale>
          <a:sx n="72" d="100"/>
          <a:sy n="72" d="100"/>
        </p:scale>
        <p:origin x="43" y="19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A6782-0835-413A-BFD6-5C82619AB4BA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10E68-909E-4A9F-A252-964D510458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23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0E2B4-9757-4BBD-8CC6-7020F4375AEA}" type="slidenum">
              <a:rPr lang="ru-RU" smtClean="0"/>
              <a:pPr/>
              <a:t>56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70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2181-02CB-4776-9874-510D190F39DD}" type="datetime1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Нижник Я.П.  </a:t>
            </a:r>
            <a:r>
              <a:rPr lang="en-US"/>
              <a:t>http://norgchem.professorjournal.ru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C1469-DAA8-4017-AD58-E313E8021F1F}" type="datetime1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Нижник Я.П.  </a:t>
            </a:r>
            <a:r>
              <a:rPr lang="en-US"/>
              <a:t>http://norgchem.professorjournal.ru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E89D3-CCA6-4CB5-9784-9BB81210249E}" type="datetime1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Нижник Я.П.  </a:t>
            </a:r>
            <a:r>
              <a:rPr lang="en-US"/>
              <a:t>http://norgchem.professorjournal.ru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7B0D-BE00-484B-89E8-1AA65D5D4670}" type="datetime1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Нижник Я.П.  </a:t>
            </a:r>
            <a:r>
              <a:rPr lang="en-US"/>
              <a:t>http://norgchem.professorjournal.ru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D2A9-9F6C-426C-853C-E4AA7211839F}" type="datetime1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Нижник Я.П.  </a:t>
            </a:r>
            <a:r>
              <a:rPr lang="en-US"/>
              <a:t>http://norgchem.professorjournal.ru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75472-A3B9-4B7B-80FE-F2054D93712E}" type="datetime1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Нижник Я.П.  </a:t>
            </a:r>
            <a:r>
              <a:rPr lang="en-US"/>
              <a:t>http://norgchem.professorjournal.ru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0B235-B18B-40E5-8AC9-1E0AE0F1993F}" type="datetime1">
              <a:rPr lang="ru-RU" smtClean="0"/>
              <a:pPr/>
              <a:t>24.03.2021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Нижник Я.П.  </a:t>
            </a:r>
            <a:r>
              <a:rPr lang="en-US"/>
              <a:t>http://norgchem.professorjournal.ru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5112-F4FD-4F22-AC98-E51087B4DDD4}" type="datetime1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Нижник Я.П.  </a:t>
            </a:r>
            <a:r>
              <a:rPr lang="en-US"/>
              <a:t>http://norgchem.professorjournal.ru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DF00-FB4D-483F-A779-C16B428031FC}" type="datetime1">
              <a:rPr lang="ru-RU" smtClean="0"/>
              <a:pPr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Нижник Я.П.  </a:t>
            </a:r>
            <a:r>
              <a:rPr lang="en-US"/>
              <a:t>http://norgchem.professorjournal.ru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288C8-E6B1-4630-BC9C-ABA4AD623E18}" type="datetime1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Нижник Я.П.  </a:t>
            </a:r>
            <a:r>
              <a:rPr lang="en-US"/>
              <a:t>http://norgchem.professorjournal.ru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1EEE9-3E5D-4C03-8DB4-5610D5DEE894}" type="datetime1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Нижник Я.П.  </a:t>
            </a:r>
            <a:r>
              <a:rPr lang="en-US"/>
              <a:t>http://norgchem.professorjournal.ru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3492B-570B-40DC-8C55-5B7EC9F88D81}" type="datetime1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Нижник Я.П.  </a:t>
            </a:r>
            <a:r>
              <a:rPr lang="en-US"/>
              <a:t>http://norgchem.professorjournal.ru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FA4CD-C4CE-455B-9A45-42634A871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4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7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8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E%D0%B4%D0%BE%D1%80%D0%BE%D0%B4" TargetMode="External"/><Relationship Id="rId2" Type="http://schemas.openxmlformats.org/officeDocument/2006/relationships/hyperlink" Target="https://ru.wikipedia.org/wiki/%D0%A3%D0%B3%D0%BB%D0%B5%D1%80%D0%BE%D0%B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hyperlink" Target="https://ru.wikipedia.org/wiki/%D0%9A%D0%B8%D1%81%D0%BB%D0%BE%D1%80%D0%BE%D0%B4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0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1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2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3.w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34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medlib.ru/book/ISBN9785970426258.html" TargetMode="External"/><Relationship Id="rId2" Type="http://schemas.openxmlformats.org/officeDocument/2006/relationships/hyperlink" Target="http://www.studmedlib.ru/book/ISBN9785970421024.html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29EF4D-343C-45AC-A160-03479ADB0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8668" y="1096353"/>
            <a:ext cx="9039069" cy="994172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ОРЕНБУРГСКИЙ ГОСУДАРСТВЕННЫЙ МЕДИЦИНСКИЙ УНИВЕРСИТЕТ</a:t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КАФЕДРА ХИМИИ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36C58F-0BEB-4CF3-9C80-9DDC451850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846" y="2580594"/>
            <a:ext cx="9144000" cy="6881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ЛЕКЦИЯ </a:t>
            </a:r>
          </a:p>
          <a:p>
            <a:pPr marL="0" indent="0" algn="ctr">
              <a:buNone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«УГЛЕВОДЫ. ОЛИГОСАХАРИДЫ. ПОЛИСАХАРИДЫ.»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168F54-1F27-4462-A0B4-902968CD4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268" y="4741715"/>
            <a:ext cx="8690534" cy="690432"/>
          </a:xfrm>
          <a:prstGeom prst="rect">
            <a:avLst/>
          </a:prstGeom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id="{275191D4-C99F-410F-881A-E91C1D345ABD}"/>
              </a:ext>
            </a:extLst>
          </p:cNvPr>
          <p:cNvSpPr txBox="1">
            <a:spLocks/>
          </p:cNvSpPr>
          <p:nvPr/>
        </p:nvSpPr>
        <p:spPr>
          <a:xfrm>
            <a:off x="1558668" y="5157192"/>
            <a:ext cx="9144000" cy="68818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ШАРАПОВА НАТАЛИЯ ВАСИЛЬЕВНА, ДОЦЕНТ, КАНДИДАТ БИОЛОГИЧЕСКИХ НАУК, КАФЕДРА ХИМИИ</a:t>
            </a:r>
          </a:p>
        </p:txBody>
      </p:sp>
    </p:spTree>
    <p:extLst>
      <p:ext uri="{BB962C8B-B14F-4D97-AF65-F5344CB8AC3E}">
        <p14:creationId xmlns:p14="http://schemas.microsoft.com/office/powerpoint/2010/main" val="543356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6586FC-067C-4096-9E2B-34539444B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1F3DF0-5A66-4D7A-99DD-07EEEEFC2BCF}"/>
              </a:ext>
            </a:extLst>
          </p:cNvPr>
          <p:cNvSpPr/>
          <p:nvPr/>
        </p:nvSpPr>
        <p:spPr>
          <a:xfrm>
            <a:off x="695400" y="826729"/>
            <a:ext cx="11161240" cy="5563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восстанавливающих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дисахаридов, название начинается с невосстанавливающего звена, которое рассматривают как заместитель в восстанавливающем. Звено восстанавливающего моносахарида составляет коренное слово. Между названиями моносахаридных звеньев ставят в скобках цифры, указывающие номера атомов углерода этих звеньев, связанных через кислород. Цифры соединяют запятой или стрелкой, направленной от углеродного атома, являющегося гликозидным центром. Таким образом, название мальтозы в соответствии с номенклатурой будет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α-D-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глюкопиранозил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[1→4]-D-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глюкопираноза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лактозы –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β-D-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галактопиранозил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[1→4]-D-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глюкопираноза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871D067-8D39-4B4B-A6C8-7A6F3E5E80F6}"/>
              </a:ext>
            </a:extLst>
          </p:cNvPr>
          <p:cNvSpPr txBox="1">
            <a:spLocks/>
          </p:cNvSpPr>
          <p:nvPr/>
        </p:nvSpPr>
        <p:spPr>
          <a:xfrm>
            <a:off x="0" y="117776"/>
            <a:ext cx="12192000" cy="57492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Номенклатура дисахаридов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546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6586FC-067C-4096-9E2B-34539444B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41F3DF0-5A66-4D7A-99DD-07EEEEFC2BCF}"/>
              </a:ext>
            </a:extLst>
          </p:cNvPr>
          <p:cNvSpPr/>
          <p:nvPr/>
        </p:nvSpPr>
        <p:spPr>
          <a:xfrm>
            <a:off x="983432" y="692696"/>
            <a:ext cx="10729192" cy="6117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невосстанавливающих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дисахаридов название одного из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мономерных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моносахаридов входит в общее название с суффиксом “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ил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а другого – с суффиксом “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ид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”. Если в состав дисахарида входят два одинаковых остатка моносахаридов, то не имеет значения, какой из них будет назван первым. Примером такого дисахарида является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трегалоза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систематическое название которой будет α-D-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глюкопиранозил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-α-D-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глюкопиранозид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же в состав дисахарида входят остатки двух разных моносахаридов, то начинать название можно с любого из них. В этом случае традиционное название сахарозы будет α-D-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глюкопиранозил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-β-D-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фруктофуранозид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(но не β-D-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фруктофуранозил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-α-D-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глюкопиранозид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871D067-8D39-4B4B-A6C8-7A6F3E5E80F6}"/>
              </a:ext>
            </a:extLst>
          </p:cNvPr>
          <p:cNvSpPr txBox="1">
            <a:spLocks/>
          </p:cNvSpPr>
          <p:nvPr/>
        </p:nvSpPr>
        <p:spPr>
          <a:xfrm>
            <a:off x="0" y="117776"/>
            <a:ext cx="12192000" cy="57492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Номенклатура дисахаридов.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499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692343"/>
              </p:ext>
            </p:extLst>
          </p:nvPr>
        </p:nvGraphicFramePr>
        <p:xfrm>
          <a:off x="1127448" y="952740"/>
          <a:ext cx="9676625" cy="4632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83" name="ISIS/Draw Sketch" r:id="rId3" imgW="4911090" imgH="2359660" progId="">
                  <p:embed/>
                </p:oleObj>
              </mc:Choice>
              <mc:Fallback>
                <p:oleObj name="ISIS/Draw Sketch" r:id="rId3" imgW="4911090" imgH="2359660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448" y="952740"/>
                        <a:ext cx="9676625" cy="46320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83432" y="5648465"/>
            <a:ext cx="46805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F9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D-глюкопиранозил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000" dirty="0">
                <a:solidFill>
                  <a:srgbClr val="0F9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a(1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→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2)</a:t>
            </a:r>
            <a:r>
              <a:rPr lang="en-US" sz="2000" dirty="0">
                <a:solidFill>
                  <a:srgbClr val="0F9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b-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rgbClr val="0F9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000" dirty="0">
                <a:solidFill>
                  <a:srgbClr val="0F9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err="1">
                <a:solidFill>
                  <a:srgbClr val="0F93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D-фруктофуранозид</a:t>
            </a:r>
            <a:endParaRPr lang="en-US" sz="2000" dirty="0">
              <a:solidFill>
                <a:srgbClr val="0F93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12464" y="564846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глюкопиранозил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(1→4)-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глюкопираноза</a:t>
            </a:r>
            <a:endParaRPr lang="ru-RU" sz="2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бъект 5">
            <a:extLst>
              <a:ext uri="{FF2B5EF4-FFF2-40B4-BE49-F238E27FC236}">
                <a16:creationId xmlns:a16="http://schemas.microsoft.com/office/drawing/2014/main" id="{74CAC9E3-D227-41A1-8188-D03FEE9BFE32}"/>
              </a:ext>
            </a:extLst>
          </p:cNvPr>
          <p:cNvSpPr txBox="1">
            <a:spLocks/>
          </p:cNvSpPr>
          <p:nvPr/>
        </p:nvSpPr>
        <p:spPr>
          <a:xfrm>
            <a:off x="0" y="117776"/>
            <a:ext cx="12192000" cy="57492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Номенклатура дисахаридов.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847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88640"/>
            <a:ext cx="12192000" cy="10081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Отличия восстанавливающих дисахаридов от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невосстанавливающих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7572" name="Picture 4">
            <a:extLst>
              <a:ext uri="{FF2B5EF4-FFF2-40B4-BE49-F238E27FC236}">
                <a16:creationId xmlns:a16="http://schemas.microsoft.com/office/drawing/2014/main" id="{F4915C03-204F-4FA0-9399-BAE0B9BFA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322" y="1196752"/>
            <a:ext cx="8608134" cy="5618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13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B375FC-CBEF-4419-8801-96C01563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E26535B-EBEC-4C0F-98B4-4574D3BEF6F3}"/>
              </a:ext>
            </a:extLst>
          </p:cNvPr>
          <p:cNvSpPr/>
          <p:nvPr/>
        </p:nvSpPr>
        <p:spPr>
          <a:xfrm>
            <a:off x="609600" y="4269362"/>
            <a:ext cx="113190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Если один из концевых моносахаридных остатков олигосахарида содержит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полуацетальный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гидроксил, который может находиться как в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-, так и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-форме, олигосахарид называется 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восстанавливающим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или 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редуцирующим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Примером могут служить дисахариды мальтоза и лактоза. Если же в образовании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гликозидной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связи между остатками моносахаридов участвуют оба полуацетальных гидроксила двух моносахаридов, такой олигосахарид не содержит концевой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полуацетальный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гидроксил и называется 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невосстанавливающим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или 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нередуцирующим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К ним относятся дисахариды сахароза 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трегалоза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239620" name="Picture 4">
            <a:extLst>
              <a:ext uri="{FF2B5EF4-FFF2-40B4-BE49-F238E27FC236}">
                <a16:creationId xmlns:a16="http://schemas.microsoft.com/office/drawing/2014/main" id="{719E1568-D188-49BB-A38E-ECB2C4CBA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66" y="1151543"/>
            <a:ext cx="5602063" cy="294661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9622" name="Picture 6">
            <a:extLst>
              <a:ext uri="{FF2B5EF4-FFF2-40B4-BE49-F238E27FC236}">
                <a16:creationId xmlns:a16="http://schemas.microsoft.com/office/drawing/2014/main" id="{CE8937C0-B44E-4B2E-A6F1-BEF3F885E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673" y="1145045"/>
            <a:ext cx="5688631" cy="294661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5">
            <a:extLst>
              <a:ext uri="{FF2B5EF4-FFF2-40B4-BE49-F238E27FC236}">
                <a16:creationId xmlns:a16="http://schemas.microsoft.com/office/drawing/2014/main" id="{2BA5AED3-81CD-4159-B7F9-84001DF18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10081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Отличия восстанавливающих дисахаридов от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невосстанавливающих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515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B375FC-CBEF-4419-8801-96C01563B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E26535B-EBEC-4C0F-98B4-4574D3BEF6F3}"/>
              </a:ext>
            </a:extLst>
          </p:cNvPr>
          <p:cNvSpPr/>
          <p:nvPr/>
        </p:nvSpPr>
        <p:spPr>
          <a:xfrm>
            <a:off x="753457" y="949363"/>
            <a:ext cx="111112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Если один из концевых моносахаридных остатков олигосахарида содержит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полуацетальный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гидроксил, который может находиться как в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a-, так и b-форме, олигосахарид называется 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восстанавливающим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или 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редуцирующим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Примером могут служить дисахариды мальтоза и лактоза. Если же в образовании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гликозидной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связи между остатками моносахаридов участвуют оба полуацетальных гидроксила двух моносахаридов, такой олигосахарид не содержит концевой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полуацетальный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гидроксил и называется 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невосстанавливающим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или 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нередуцирующим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К ним относятся дисахариды сахароза 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трегалоза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6DD97BE1-DF67-4A28-B9F4-27937842A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72" y="4306933"/>
            <a:ext cx="5103708" cy="2176952"/>
          </a:xfrm>
          <a:prstGeom prst="rect">
            <a:avLst/>
          </a:prstGeom>
        </p:spPr>
      </p:pic>
      <p:pic>
        <p:nvPicPr>
          <p:cNvPr id="239618" name="Picture 2">
            <a:extLst>
              <a:ext uri="{FF2B5EF4-FFF2-40B4-BE49-F238E27FC236}">
                <a16:creationId xmlns:a16="http://schemas.microsoft.com/office/drawing/2014/main" id="{48675512-AA1E-42CA-8C67-8C478FDE88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009" y="4452571"/>
            <a:ext cx="5570744" cy="192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бъект 5">
            <a:extLst>
              <a:ext uri="{FF2B5EF4-FFF2-40B4-BE49-F238E27FC236}">
                <a16:creationId xmlns:a16="http://schemas.microsoft.com/office/drawing/2014/main" id="{56D9F9CB-1CD1-4ABA-A4A6-2F14B2091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10081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Отличия восстанавливающих дисахаридов от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невосстанавливающих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561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2314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172804"/>
              </p:ext>
            </p:extLst>
          </p:nvPr>
        </p:nvGraphicFramePr>
        <p:xfrm>
          <a:off x="1981200" y="2780928"/>
          <a:ext cx="8291264" cy="4086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56" name="ISIS/Draw Sketch" r:id="rId3" imgW="3975100" imgH="2368550" progId="">
                  <p:embed/>
                </p:oleObj>
              </mc:Choice>
              <mc:Fallback>
                <p:oleObj name="ISIS/Draw Sketch" r:id="rId3" imgW="3975100" imgH="236855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780928"/>
                        <a:ext cx="8291264" cy="40867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A9CFB46-F75E-48F9-A4A2-F58F3C31E827}"/>
              </a:ext>
            </a:extLst>
          </p:cNvPr>
          <p:cNvSpPr/>
          <p:nvPr/>
        </p:nvSpPr>
        <p:spPr>
          <a:xfrm>
            <a:off x="767408" y="836712"/>
            <a:ext cx="112332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Сахароза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Сахароза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- невосстанавливающий дисахарид, построенный из остатков глюкозы и фруктозы. Гликозидная связь образуется за счёт полуацетальных гидроксильных групп и глюкозы и фруктозы.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3C13E70B-4154-4961-87BF-4FCEB7A9D62C}"/>
              </a:ext>
            </a:extLst>
          </p:cNvPr>
          <p:cNvSpPr txBox="1">
            <a:spLocks/>
          </p:cNvSpPr>
          <p:nvPr/>
        </p:nvSpPr>
        <p:spPr>
          <a:xfrm>
            <a:off x="0" y="260648"/>
            <a:ext cx="12192000" cy="8367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Дисахариды.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Невосстанавливающие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дисахариды.</a:t>
            </a: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32454" name="Picture 6">
            <a:extLst>
              <a:ext uri="{FF2B5EF4-FFF2-40B4-BE49-F238E27FC236}">
                <a16:creationId xmlns:a16="http://schemas.microsoft.com/office/drawing/2014/main" id="{2DDCDAEF-185E-4AEE-862D-FC0D3EEE4D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795802"/>
            <a:ext cx="7827587" cy="606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5">
            <a:extLst>
              <a:ext uri="{FF2B5EF4-FFF2-40B4-BE49-F238E27FC236}">
                <a16:creationId xmlns:a16="http://schemas.microsoft.com/office/drawing/2014/main" id="{6235AD89-9771-422D-BEC5-60CE9C2630B4}"/>
              </a:ext>
            </a:extLst>
          </p:cNvPr>
          <p:cNvSpPr txBox="1">
            <a:spLocks/>
          </p:cNvSpPr>
          <p:nvPr/>
        </p:nvSpPr>
        <p:spPr>
          <a:xfrm>
            <a:off x="0" y="144016"/>
            <a:ext cx="12192000" cy="8367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Дисахариды. Восстанавливающие дисахариды.</a:t>
            </a: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267D95-DC3B-4C83-9523-31258EFA3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235522" name="Picture 2">
            <a:extLst>
              <a:ext uri="{FF2B5EF4-FFF2-40B4-BE49-F238E27FC236}">
                <a16:creationId xmlns:a16="http://schemas.microsoft.com/office/drawing/2014/main" id="{47860537-74E6-49D6-B65F-C1A71CBAA9B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445" y="836713"/>
            <a:ext cx="8032995" cy="60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5">
            <a:extLst>
              <a:ext uri="{FF2B5EF4-FFF2-40B4-BE49-F238E27FC236}">
                <a16:creationId xmlns:a16="http://schemas.microsoft.com/office/drawing/2014/main" id="{78E18582-5168-4559-8723-1672730CB2C7}"/>
              </a:ext>
            </a:extLst>
          </p:cNvPr>
          <p:cNvSpPr txBox="1">
            <a:spLocks/>
          </p:cNvSpPr>
          <p:nvPr/>
        </p:nvSpPr>
        <p:spPr>
          <a:xfrm>
            <a:off x="0" y="217389"/>
            <a:ext cx="12192000" cy="8367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Дисахариды. Восстанавливающие дисахариды.</a:t>
            </a:r>
          </a:p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0690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95400" y="476672"/>
            <a:ext cx="11076834" cy="1746528"/>
          </a:xfrm>
        </p:spPr>
        <p:txBody>
          <a:bodyPr>
            <a:noAutofit/>
          </a:bodyPr>
          <a:lstStyle/>
          <a:p>
            <a:pPr marL="45720" indent="0">
              <a:lnSpc>
                <a:spcPct val="150000"/>
              </a:lnSpc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Дисахариды, как и моносахариды, представляют собой кристаллические вещества, хорошо растворимые в воде, плохо – в спирте и практически нерастворимы в неполярных органических растворителях.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Восстанавливающие дисахариды способны к мутаротации.</a:t>
            </a:r>
          </a:p>
          <a:p>
            <a:pPr>
              <a:lnSpc>
                <a:spcPct val="150000"/>
              </a:lnSpc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D23DCF2-6C21-4331-B2E8-291DDAABE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832" y="3993670"/>
            <a:ext cx="10860810" cy="2727806"/>
          </a:xfrm>
          <a:prstGeom prst="rect">
            <a:avLst/>
          </a:prstGeom>
        </p:spPr>
      </p:pic>
      <p:sp>
        <p:nvSpPr>
          <p:cNvPr id="5" name="Объект 5">
            <a:extLst>
              <a:ext uri="{FF2B5EF4-FFF2-40B4-BE49-F238E27FC236}">
                <a16:creationId xmlns:a16="http://schemas.microsoft.com/office/drawing/2014/main" id="{90D2751D-B440-46BB-BA06-92CF765E4D91}"/>
              </a:ext>
            </a:extLst>
          </p:cNvPr>
          <p:cNvSpPr txBox="1">
            <a:spLocks/>
          </p:cNvSpPr>
          <p:nvPr/>
        </p:nvSpPr>
        <p:spPr>
          <a:xfrm>
            <a:off x="0" y="260648"/>
            <a:ext cx="12192000" cy="8367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Дисахариды. Физические свойства дисахаридов.</a:t>
            </a:r>
          </a:p>
        </p:txBody>
      </p:sp>
    </p:spTree>
    <p:extLst>
      <p:ext uri="{BB962C8B-B14F-4D97-AF65-F5344CB8AC3E}">
        <p14:creationId xmlns:p14="http://schemas.microsoft.com/office/powerpoint/2010/main" val="170845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00944" y="1052736"/>
            <a:ext cx="11391056" cy="29057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Олигосахариды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(греч.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olig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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– несколько) это углеводы, гидролизующиеся с образованием нескольких молекул моносахаридов (2-10). 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69A24DCB-51BC-479D-B4B4-1A505BD744C6}"/>
              </a:ext>
            </a:extLst>
          </p:cNvPr>
          <p:cNvSpPr txBox="1">
            <a:spLocks/>
          </p:cNvSpPr>
          <p:nvPr/>
        </p:nvSpPr>
        <p:spPr>
          <a:xfrm>
            <a:off x="609600" y="3140968"/>
            <a:ext cx="11582400" cy="3717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Классификация олигосахаридов</a:t>
            </a:r>
          </a:p>
          <a:p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По числу моносахаридных звеньев: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	дисахариды,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трисахариды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тетрасахариды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000" dirty="0" err="1">
                <a:latin typeface="Arial" panose="020B0604020202020204" pitchFamily="34" charset="0"/>
                <a:cs typeface="Arial" panose="020B0604020202020204" pitchFamily="34" charset="0"/>
              </a:rPr>
              <a:t>пентасахариды</a:t>
            </a:r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 и т.д.</a:t>
            </a:r>
          </a:p>
          <a:p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По восстанавливающей способности:</a:t>
            </a:r>
          </a:p>
          <a:p>
            <a:pPr marL="45720" indent="0">
              <a:buNone/>
            </a:pPr>
            <a:r>
              <a:rPr lang="ru-RU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восстанавливающие</a:t>
            </a:r>
            <a:r>
              <a:rPr lang="ru-RU" sz="3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" indent="0">
              <a:buNone/>
            </a:pPr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3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невосстанавливающие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74EBB961-2CCC-4BF3-BB55-527E11E2C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5486"/>
            <a:ext cx="12192000" cy="85725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Олигосахариды. Определение. Классификация.</a:t>
            </a:r>
          </a:p>
        </p:txBody>
      </p:sp>
    </p:spTree>
    <p:extLst>
      <p:ext uri="{BB962C8B-B14F-4D97-AF65-F5344CB8AC3E}">
        <p14:creationId xmlns:p14="http://schemas.microsoft.com/office/powerpoint/2010/main" val="2171734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864932"/>
            <a:ext cx="12192000" cy="11054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Кольчато-цепная таутомерия. Мутаротация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7332"/>
              </p:ext>
            </p:extLst>
          </p:nvPr>
        </p:nvGraphicFramePr>
        <p:xfrm>
          <a:off x="3359696" y="1417637"/>
          <a:ext cx="6253162" cy="544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704" name="ISIS/Draw Sketch" r:id="rId3" imgW="5800680" imgH="5038560" progId="">
                  <p:embed/>
                </p:oleObj>
              </mc:Choice>
              <mc:Fallback>
                <p:oleObj name="ISIS/Draw Sketch" r:id="rId3" imgW="5800680" imgH="503856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696" y="1417637"/>
                        <a:ext cx="6253162" cy="544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Объект 5">
            <a:extLst>
              <a:ext uri="{FF2B5EF4-FFF2-40B4-BE49-F238E27FC236}">
                <a16:creationId xmlns:a16="http://schemas.microsoft.com/office/drawing/2014/main" id="{E3B796D3-7D6F-48B2-B7D0-2E15F6D39467}"/>
              </a:ext>
            </a:extLst>
          </p:cNvPr>
          <p:cNvSpPr txBox="1">
            <a:spLocks/>
          </p:cNvSpPr>
          <p:nvPr/>
        </p:nvSpPr>
        <p:spPr>
          <a:xfrm>
            <a:off x="0" y="260648"/>
            <a:ext cx="12192000" cy="8367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Дисахариды. Химические свойства дисахаридов.</a:t>
            </a:r>
          </a:p>
        </p:txBody>
      </p:sp>
    </p:spTree>
    <p:extLst>
      <p:ext uri="{BB962C8B-B14F-4D97-AF65-F5344CB8AC3E}">
        <p14:creationId xmlns:p14="http://schemas.microsoft.com/office/powerpoint/2010/main" val="15288658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FD895E-7225-4DC8-ADE2-E1CEE9E8A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949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67408" y="891874"/>
            <a:ext cx="11377264" cy="3474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Окисление дисахаридов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Для восстанавливающих дисахаридов в качестве окислителей можно использовать реактив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Толленса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Фелинга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бром и другие вещества, окисляющие альдегиды.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181854"/>
              </p:ext>
            </p:extLst>
          </p:nvPr>
        </p:nvGraphicFramePr>
        <p:xfrm>
          <a:off x="1055440" y="2596866"/>
          <a:ext cx="9934308" cy="2009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728" name="ISIS/Draw Sketch" r:id="rId3" imgW="6296660" imgH="1273810" progId="">
                  <p:embed/>
                </p:oleObj>
              </mc:Choice>
              <mc:Fallback>
                <p:oleObj name="ISIS/Draw Sketch" r:id="rId3" imgW="6296660" imgH="127381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440" y="2596866"/>
                        <a:ext cx="9934308" cy="20091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207568" y="4606052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мальтоза                                                                 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мальтобионовая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кислота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98543" y="5090260"/>
            <a:ext cx="1062067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Окислители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Реактив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Фелинга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реактив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Толленса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бром и другие окислители, окисляющие альдегиды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*Сахароза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трегалоза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реактивом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Фелинга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не окисляются, так как являются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невосстанавливающими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дисахаридами </a:t>
            </a:r>
          </a:p>
        </p:txBody>
      </p:sp>
      <p:sp>
        <p:nvSpPr>
          <p:cNvPr id="11" name="Объект 5">
            <a:extLst>
              <a:ext uri="{FF2B5EF4-FFF2-40B4-BE49-F238E27FC236}">
                <a16:creationId xmlns:a16="http://schemas.microsoft.com/office/drawing/2014/main" id="{1EF9F5B8-0A24-43B2-B92E-E18B2CBDCE54}"/>
              </a:ext>
            </a:extLst>
          </p:cNvPr>
          <p:cNvSpPr txBox="1">
            <a:spLocks/>
          </p:cNvSpPr>
          <p:nvPr/>
        </p:nvSpPr>
        <p:spPr>
          <a:xfrm>
            <a:off x="0" y="260648"/>
            <a:ext cx="12192000" cy="8367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Дисахариды. Химические свойства дисахаридов.</a:t>
            </a:r>
          </a:p>
        </p:txBody>
      </p:sp>
    </p:spTree>
    <p:extLst>
      <p:ext uri="{BB962C8B-B14F-4D97-AF65-F5344CB8AC3E}">
        <p14:creationId xmlns:p14="http://schemas.microsoft.com/office/powerpoint/2010/main" val="1184695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-45234" y="744379"/>
            <a:ext cx="12192000" cy="646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Гидролиз дисахаридов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55433"/>
              </p:ext>
            </p:extLst>
          </p:nvPr>
        </p:nvGraphicFramePr>
        <p:xfrm>
          <a:off x="1271464" y="1243701"/>
          <a:ext cx="9794271" cy="2150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10" name="ISIS/Draw Sketch" r:id="rId3" imgW="5630979" imgH="1245410" progId="">
                  <p:embed/>
                </p:oleObj>
              </mc:Choice>
              <mc:Fallback>
                <p:oleObj name="ISIS/Draw Sketch" r:id="rId3" imgW="5630979" imgH="1245410" progId="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464" y="1243701"/>
                        <a:ext cx="9794271" cy="21507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495600" y="3394470"/>
            <a:ext cx="84249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мальтоза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глюкоза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7751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331881"/>
              </p:ext>
            </p:extLst>
          </p:nvPr>
        </p:nvGraphicFramePr>
        <p:xfrm>
          <a:off x="1109696" y="3786839"/>
          <a:ext cx="10188631" cy="1897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811" name="ISIS/Draw Sketch" r:id="rId5" imgW="6612890" imgH="1235710" progId="">
                  <p:embed/>
                </p:oleObj>
              </mc:Choice>
              <mc:Fallback>
                <p:oleObj name="ISIS/Draw Sketch" r:id="rId5" imgW="6612890" imgH="1235710" progId="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96" y="3786839"/>
                        <a:ext cx="10188631" cy="18975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177508" y="5648465"/>
            <a:ext cx="1038690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лактоза                                                          галактоза               глюкоза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61CE5D7-C30B-44C1-909F-8AAEBDB50B5F}"/>
              </a:ext>
            </a:extLst>
          </p:cNvPr>
          <p:cNvSpPr/>
          <p:nvPr/>
        </p:nvSpPr>
        <p:spPr>
          <a:xfrm>
            <a:off x="695400" y="6075145"/>
            <a:ext cx="113765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Гидролиз дисахаридов протекает достаточно легко в связи с тем, что связь между моносахаридными звеньями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ацетальная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бъект 5">
            <a:extLst>
              <a:ext uri="{FF2B5EF4-FFF2-40B4-BE49-F238E27FC236}">
                <a16:creationId xmlns:a16="http://schemas.microsoft.com/office/drawing/2014/main" id="{5AE34506-04E6-44A2-BD84-C9F8A08EEE6C}"/>
              </a:ext>
            </a:extLst>
          </p:cNvPr>
          <p:cNvSpPr txBox="1">
            <a:spLocks/>
          </p:cNvSpPr>
          <p:nvPr/>
        </p:nvSpPr>
        <p:spPr>
          <a:xfrm>
            <a:off x="0" y="184666"/>
            <a:ext cx="12192000" cy="8367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Дисахариды. Химические свойства дисахаридов.</a:t>
            </a:r>
          </a:p>
        </p:txBody>
      </p:sp>
    </p:spTree>
    <p:extLst>
      <p:ext uri="{BB962C8B-B14F-4D97-AF65-F5344CB8AC3E}">
        <p14:creationId xmlns:p14="http://schemas.microsoft.com/office/powerpoint/2010/main" val="32939596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438947"/>
              </p:ext>
            </p:extLst>
          </p:nvPr>
        </p:nvGraphicFramePr>
        <p:xfrm>
          <a:off x="2063552" y="995065"/>
          <a:ext cx="8928992" cy="3424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806" name="ISIS/Draw Sketch" r:id="rId3" imgW="6361375" imgH="2362942" progId="">
                  <p:embed/>
                </p:oleObj>
              </mc:Choice>
              <mc:Fallback>
                <p:oleObj name="ISIS/Draw Sketch" r:id="rId3" imgW="6361375" imgH="2362942" progId="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552" y="995065"/>
                        <a:ext cx="8928992" cy="34246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2542928" y="4393391"/>
            <a:ext cx="96490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сахароза                                    </a:t>
            </a:r>
            <a:r>
              <a:rPr lang="el-GR" sz="2000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глюкопираноза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l-GR" sz="20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фруктфураноза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ADFE6BB-AAF6-48DC-BEDE-464FE8EBAFC8}"/>
              </a:ext>
            </a:extLst>
          </p:cNvPr>
          <p:cNvSpPr/>
          <p:nvPr/>
        </p:nvSpPr>
        <p:spPr>
          <a:xfrm>
            <a:off x="695400" y="4804912"/>
            <a:ext cx="112089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Все дисахариды способны гидролизоваться при взаимодействии с водой. Однако, в некоторых случаях, реакция гидролиза проводится в присутствии кислот или щелочей (кислотный/щелочной гидролиз). Продуктами гидролиза дисахаридов являются образующие их моносахариды.</a:t>
            </a:r>
          </a:p>
        </p:txBody>
      </p:sp>
      <p:sp>
        <p:nvSpPr>
          <p:cNvPr id="8" name="Объект 5">
            <a:extLst>
              <a:ext uri="{FF2B5EF4-FFF2-40B4-BE49-F238E27FC236}">
                <a16:creationId xmlns:a16="http://schemas.microsoft.com/office/drawing/2014/main" id="{4EFAD701-EC80-4A17-8CCD-5C8A26AFA387}"/>
              </a:ext>
            </a:extLst>
          </p:cNvPr>
          <p:cNvSpPr txBox="1">
            <a:spLocks/>
          </p:cNvSpPr>
          <p:nvPr/>
        </p:nvSpPr>
        <p:spPr>
          <a:xfrm>
            <a:off x="0" y="184666"/>
            <a:ext cx="12192000" cy="8367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Дисахариды. Химические свойства дисахаридов.</a:t>
            </a:r>
          </a:p>
        </p:txBody>
      </p:sp>
      <p:sp>
        <p:nvSpPr>
          <p:cNvPr id="9" name="Объект 5">
            <a:extLst>
              <a:ext uri="{FF2B5EF4-FFF2-40B4-BE49-F238E27FC236}">
                <a16:creationId xmlns:a16="http://schemas.microsoft.com/office/drawing/2014/main" id="{5B776648-271E-4C87-9039-601A6E17A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5" y="718112"/>
            <a:ext cx="12192000" cy="646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Гидролиз дисахаридов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99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F1EA619-5B94-41B3-977A-98D5C8DAF909}"/>
              </a:ext>
            </a:extLst>
          </p:cNvPr>
          <p:cNvSpPr/>
          <p:nvPr/>
        </p:nvSpPr>
        <p:spPr>
          <a:xfrm>
            <a:off x="839416" y="1124744"/>
            <a:ext cx="11089232" cy="5813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Образование гликозидов, простых и сложных эфиров и хелатных комплексных соединений с ионами меди(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Как и моносахариды, дисахариды способны проявлять эти свойства.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Однако следует уточнить, что только восстанавливающие дисахариды способны образовывать гликозиды, так как именно у них есть свободная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полуацетальная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OH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-группа.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Восстанавливающие дисахариды обычно кристаллизуются из тех же растворителей, что и моносахариды, в виде определенного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аномера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Они проявляют свойства, присущие карбонильной группе в моносахаридах. Например, такие дисахариды могут быть восстановлены до соответствующих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гликозилполиолов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окислены до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гликозилальдоновых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кислот, образовывать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озазоны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другие характерные продукты. Их производные по 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гликозидному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центру могу существовать в виде α- и β-</a:t>
            </a:r>
            <a:r>
              <a:rPr lang="ru-RU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аномеров</a:t>
            </a:r>
            <a:r>
              <a:rPr lang="ru-RU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А модификации восстанавливающего звена, в частности, укорочение углеродной цепи может использоваться для синтеза новых дисахаридов. </a:t>
            </a:r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15E938EC-BDE5-44BA-B5CB-C371C4002E7C}"/>
              </a:ext>
            </a:extLst>
          </p:cNvPr>
          <p:cNvSpPr txBox="1">
            <a:spLocks/>
          </p:cNvSpPr>
          <p:nvPr/>
        </p:nvSpPr>
        <p:spPr>
          <a:xfrm>
            <a:off x="0" y="184666"/>
            <a:ext cx="12192000" cy="8367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Дисахариды. Химические свойства дисахаридов.</a:t>
            </a:r>
          </a:p>
        </p:txBody>
      </p:sp>
    </p:spTree>
    <p:extLst>
      <p:ext uri="{BB962C8B-B14F-4D97-AF65-F5344CB8AC3E}">
        <p14:creationId xmlns:p14="http://schemas.microsoft.com/office/powerpoint/2010/main" val="3954983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F1EA619-5B94-41B3-977A-98D5C8DAF909}"/>
              </a:ext>
            </a:extLst>
          </p:cNvPr>
          <p:cNvSpPr/>
          <p:nvPr/>
        </p:nvSpPr>
        <p:spPr>
          <a:xfrm>
            <a:off x="767408" y="1242769"/>
            <a:ext cx="11089232" cy="5009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Различия химических свойств дисахаридов и моносахаридов обусловлены наличием в молекулах первых лабильной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гликозидной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связи. Например, весьма трудно идет реакция получения из дисахаридов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меркапталей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Это объясняется тем, что для синтеза необходима сильнокислая среда, т.е. условия, в которых гликозидные связи легко расщепляются. </a:t>
            </a:r>
          </a:p>
          <a:p>
            <a:pPr algn="just">
              <a:lnSpc>
                <a:spcPct val="150000"/>
              </a:lnSpc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Невосстанавливающие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дисахариды по своему химическому поведению имеют сходства, например, алкил- или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арилгликозидами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Так, </a:t>
            </a: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полуацетальная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группировка в них блокирована, и карбонильная функция не проявляется.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15E938EC-BDE5-44BA-B5CB-C371C4002E7C}"/>
              </a:ext>
            </a:extLst>
          </p:cNvPr>
          <p:cNvSpPr txBox="1">
            <a:spLocks/>
          </p:cNvSpPr>
          <p:nvPr/>
        </p:nvSpPr>
        <p:spPr>
          <a:xfrm>
            <a:off x="0" y="184666"/>
            <a:ext cx="12192000" cy="8367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Дисахариды. Химические свойства дисахаридов.</a:t>
            </a:r>
          </a:p>
        </p:txBody>
      </p:sp>
    </p:spTree>
    <p:extLst>
      <p:ext uri="{BB962C8B-B14F-4D97-AF65-F5344CB8AC3E}">
        <p14:creationId xmlns:p14="http://schemas.microsoft.com/office/powerpoint/2010/main" val="40119421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5">
            <a:extLst>
              <a:ext uri="{FF2B5EF4-FFF2-40B4-BE49-F238E27FC236}">
                <a16:creationId xmlns:a16="http://schemas.microsoft.com/office/drawing/2014/main" id="{83C9606B-B0E9-4D98-A3E2-02895913A1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67368"/>
            <a:ext cx="10972800" cy="1143000"/>
          </a:xfr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sz="3700" b="1" dirty="0"/>
              <a:t>Дисахариды. Отдельные представители.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1C170C6-2138-4ED6-83D5-AB0B3DC2F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714" y="2694303"/>
            <a:ext cx="5707224" cy="3823839"/>
          </a:xfrm>
          <a:prstGeom prst="rect">
            <a:avLst/>
          </a:prstGeom>
          <a:noFill/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CCA2E19-C94F-4AB9-A7C8-34FAB97AB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07968" y="1417638"/>
            <a:ext cx="6264696" cy="5303837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Альдегидной группы в сахарозе нет: при нагревании с аммиачным раствором оксида серебра(I) она не дает реакцию «серебряного зеркала», при нагревании с гидроксидом меди(II) не образует красного оксида меди(I). Не проявляет восстанавливающих свойств — не реагирует с реактивами </a:t>
            </a:r>
            <a:r>
              <a:rPr lang="ru-RU" sz="2000" dirty="0" err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Толленса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Фелинга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Не образует открытую форму, поэтому не проявляет свойств альдегидов и кетонов. 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Наличие гидроксильных групп в  молекуле сахарозы подтверждается реакцией с гидроксидами металлов. Если раствор сахарозы прилить к гидроксиду меди(II), образуется ярко-синий раствор </a:t>
            </a:r>
            <a:r>
              <a:rPr lang="ru-RU" sz="2000" dirty="0" err="1">
                <a:solidFill>
                  <a:srgbClr val="202122"/>
                </a:solidFill>
                <a:latin typeface="Arial" panose="020B0604020202020204" pitchFamily="34" charset="0"/>
              </a:rPr>
              <a:t>сахарата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 меди. 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08ADE3-60AD-4088-AED1-5A2772F6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95AFA4CD-C4CE-455B-9A45-42634A871BAC}" type="slidenum">
              <a:rPr lang="ru-RU" smtClean="0"/>
              <a:pPr>
                <a:spcAft>
                  <a:spcPts val="600"/>
                </a:spcAft>
              </a:pPr>
              <a:t>27</a:t>
            </a:fld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36A770F-DD68-49E7-98A2-5E0DEC827B2B}"/>
              </a:ext>
            </a:extLst>
          </p:cNvPr>
          <p:cNvSpPr/>
          <p:nvPr/>
        </p:nvSpPr>
        <p:spPr>
          <a:xfrm>
            <a:off x="892007" y="1244228"/>
            <a:ext cx="489654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Сахароза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(тростниковый сахар, </a:t>
            </a:r>
          </a:p>
          <a:p>
            <a:pPr marL="45720" indent="0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свекловичный сахар). </a:t>
            </a:r>
          </a:p>
          <a:p>
            <a:pPr marL="4572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глюкопиранозил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b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(1→2)-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глюкопираноза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338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5">
            <a:extLst>
              <a:ext uri="{FF2B5EF4-FFF2-40B4-BE49-F238E27FC236}">
                <a16:creationId xmlns:a16="http://schemas.microsoft.com/office/drawing/2014/main" id="{83C9606B-B0E9-4D98-A3E2-02895913A1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sz="3700" b="1" dirty="0"/>
              <a:t>Дисахариды. Отдельные представители.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CCA2E19-C94F-4AB9-A7C8-34FAB97AB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2531" y="1311816"/>
            <a:ext cx="6264696" cy="5303837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Мальтоза легко усваивается организмом человека. Расщепление мальтозы до двух остатков глюкозы происходит в результате действия фермента a-</a:t>
            </a:r>
            <a:r>
              <a:rPr lang="ru-RU" sz="2200" dirty="0" err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глюкозидазы</a:t>
            </a:r>
            <a:r>
              <a:rPr lang="ru-RU" sz="22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или </a:t>
            </a:r>
            <a:r>
              <a:rPr lang="ru-RU" sz="2200" dirty="0" err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мальтазы</a:t>
            </a:r>
            <a:r>
              <a:rPr lang="ru-RU" sz="22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которая содержится в пищеварительных соках животных и человека, в проросшем зерне, в плесневых грибах и дрожжах. Генетически обусловленное отсутствие этого фермента в слизистой оболочке кишечника человека приводит к врождённой непереносимости мальтозы — тяжёлому заболеванию, требующему исключения из рациона мальтозы, крахмала и гликогена или добавления к пище фермента </a:t>
            </a:r>
            <a:r>
              <a:rPr lang="ru-RU" sz="2200" dirty="0" err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мальтазы</a:t>
            </a:r>
            <a:r>
              <a:rPr lang="ru-RU" sz="22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08ADE3-60AD-4088-AED1-5A2772F6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95AFA4CD-C4CE-455B-9A45-42634A871BAC}" type="slidenum">
              <a:rPr lang="ru-RU" smtClean="0"/>
              <a:pPr>
                <a:spcAft>
                  <a:spcPts val="600"/>
                </a:spcAft>
              </a:pPr>
              <a:t>28</a:t>
            </a:fld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36A770F-DD68-49E7-98A2-5E0DEC827B2B}"/>
              </a:ext>
            </a:extLst>
          </p:cNvPr>
          <p:cNvSpPr/>
          <p:nvPr/>
        </p:nvSpPr>
        <p:spPr>
          <a:xfrm>
            <a:off x="204030" y="1628899"/>
            <a:ext cx="59740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Мальтоза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(солодовый сахар, лат. 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malt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- солод).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глюкопиранозил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-(1→4)-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глюкопираноза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D37A1796-8612-4417-ACC0-8AAD4107BD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622642"/>
              </p:ext>
            </p:extLst>
          </p:nvPr>
        </p:nvGraphicFramePr>
        <p:xfrm>
          <a:off x="597441" y="2442608"/>
          <a:ext cx="4916082" cy="25366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07" name="ISIS/Draw Sketch" r:id="rId3" imgW="2381040" imgH="1228680" progId="">
                  <p:embed/>
                </p:oleObj>
              </mc:Choice>
              <mc:Fallback>
                <p:oleObj name="ISIS/Draw Sketch" r:id="rId3" imgW="2381040" imgH="1228680" progId="">
                  <p:embed/>
                  <p:pic>
                    <p:nvPicPr>
                      <p:cNvPr id="7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41" y="2442608"/>
                        <a:ext cx="4916082" cy="25366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60404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5">
            <a:extLst>
              <a:ext uri="{FF2B5EF4-FFF2-40B4-BE49-F238E27FC236}">
                <a16:creationId xmlns:a16="http://schemas.microsoft.com/office/drawing/2014/main" id="{83C9606B-B0E9-4D98-A3E2-02895913A1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sz="3700" b="1" dirty="0"/>
              <a:t>Дисахариды. Отдельные представители.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CCA2E19-C94F-4AB9-A7C8-34FAB97AB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2531" y="1311816"/>
            <a:ext cx="6264696" cy="530383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400" dirty="0" err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Целлобиоза</a:t>
            </a: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образуется при ферментативном гидролизе целлюлозы бактериями, обитающими в желудочно-кишечном тракте жвачных животных. Затем </a:t>
            </a:r>
            <a:r>
              <a:rPr lang="ru-RU" sz="2400" dirty="0" err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целлобиоза</a:t>
            </a: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расщепляется бактериальным ферментом β-</a:t>
            </a:r>
            <a:r>
              <a:rPr lang="ru-RU" sz="2400" dirty="0" err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глюкозидазой</a:t>
            </a: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400" dirty="0" err="1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целлобиазой</a:t>
            </a:r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до глюкозы, что обеспечивает усвоение жвачными целлюлозной части биомассы.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08ADE3-60AD-4088-AED1-5A2772F6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95AFA4CD-C4CE-455B-9A45-42634A871BAC}" type="slidenum">
              <a:rPr lang="ru-RU" smtClean="0"/>
              <a:pPr>
                <a:spcAft>
                  <a:spcPts val="600"/>
                </a:spcAft>
              </a:pPr>
              <a:t>29</a:t>
            </a:fld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36A770F-DD68-49E7-98A2-5E0DEC827B2B}"/>
              </a:ext>
            </a:extLst>
          </p:cNvPr>
          <p:cNvSpPr/>
          <p:nvPr/>
        </p:nvSpPr>
        <p:spPr>
          <a:xfrm>
            <a:off x="204030" y="1628899"/>
            <a:ext cx="58833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Целлобиоза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глюкопиранозил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-(1→4)-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глюкопираноза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8AB2AA6B-2BD9-4378-A32D-968456CA4A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964911"/>
              </p:ext>
            </p:extLst>
          </p:nvPr>
        </p:nvGraphicFramePr>
        <p:xfrm>
          <a:off x="407368" y="2743405"/>
          <a:ext cx="4935041" cy="2546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31" name="ISIS/Draw Sketch" r:id="rId3" imgW="2381040" imgH="1228680" progId="">
                  <p:embed/>
                </p:oleObj>
              </mc:Choice>
              <mc:Fallback>
                <p:oleObj name="ISIS/Draw Sketch" r:id="rId3" imgW="2381040" imgH="1228680" progId="">
                  <p:embed/>
                  <p:pic>
                    <p:nvPicPr>
                      <p:cNvPr id="7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368" y="2743405"/>
                        <a:ext cx="4935041" cy="25464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716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6FE5767-7EBA-4570-AAE3-099E84563438}"/>
              </a:ext>
            </a:extLst>
          </p:cNvPr>
          <p:cNvSpPr/>
          <p:nvPr/>
        </p:nvSpPr>
        <p:spPr>
          <a:xfrm>
            <a:off x="767408" y="1635792"/>
            <a:ext cx="11377264" cy="3890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Дисахариды</a:t>
            </a:r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 это сложные углеводы, молеку­лы которых при гидролизе распадаются на две молекулы моносахаридов. Молекулярная формула дисахаридов C</a:t>
            </a:r>
            <a:r>
              <a:rPr lang="ru-RU" sz="2800" baseline="-25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2800" baseline="-25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u-RU" sz="2800" baseline="-25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Восстанавливающие дисахариды часто называют </a:t>
            </a:r>
            <a:r>
              <a:rPr lang="ru-RU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гликозо</a:t>
            </a: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-гликозидами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невосстанавливающие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гликозидо</a:t>
            </a: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-гликозидами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0CC6200-B239-4B5D-BD0A-01DE2CC2E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0648"/>
            <a:ext cx="12192000" cy="85725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Дисахариды. Определение. Классификация.</a:t>
            </a:r>
          </a:p>
        </p:txBody>
      </p:sp>
    </p:spTree>
    <p:extLst>
      <p:ext uri="{BB962C8B-B14F-4D97-AF65-F5344CB8AC3E}">
        <p14:creationId xmlns:p14="http://schemas.microsoft.com/office/powerpoint/2010/main" val="2272915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5">
            <a:extLst>
              <a:ext uri="{FF2B5EF4-FFF2-40B4-BE49-F238E27FC236}">
                <a16:creationId xmlns:a16="http://schemas.microsoft.com/office/drawing/2014/main" id="{83C9606B-B0E9-4D98-A3E2-02895913A1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sz="3700" b="1" dirty="0"/>
              <a:t>Дисахариды. Отдельные представители.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CCA2E19-C94F-4AB9-A7C8-34FAB97AB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2531" y="1311816"/>
            <a:ext cx="6264696" cy="530383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Только попадая в ротовую полость лактоза влияет на консистенцию слюны – придает ей характерную вязкость. Помимо этого, способствует более активному всасыванию витаминов В-группы, аскорбиновой кислоты и кальция. А попадая в кишечник, активизирует размножение </a:t>
            </a:r>
            <a:r>
              <a:rPr lang="ru-RU" sz="24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бифидо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и лактобактерий, важных для правильной работы органа.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08ADE3-60AD-4088-AED1-5A2772F6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95AFA4CD-C4CE-455B-9A45-42634A871BAC}" type="slidenum">
              <a:rPr lang="ru-RU" smtClean="0"/>
              <a:pPr>
                <a:spcAft>
                  <a:spcPts val="600"/>
                </a:spcAft>
              </a:pPr>
              <a:t>30</a:t>
            </a:fld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36A770F-DD68-49E7-98A2-5E0DEC827B2B}"/>
              </a:ext>
            </a:extLst>
          </p:cNvPr>
          <p:cNvSpPr/>
          <p:nvPr/>
        </p:nvSpPr>
        <p:spPr>
          <a:xfrm>
            <a:off x="695399" y="1658178"/>
            <a:ext cx="43262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Лактоза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(лат.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lactis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- молоко)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молочный сахар.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галактопиранозил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-(1→4)-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глюкопираноза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B3FAE729-7301-4E2B-B29F-DBAEC667AC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228169"/>
              </p:ext>
            </p:extLst>
          </p:nvPr>
        </p:nvGraphicFramePr>
        <p:xfrm>
          <a:off x="407368" y="3284984"/>
          <a:ext cx="5442464" cy="28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55" name="ISIS/Draw Sketch" r:id="rId3" imgW="2381040" imgH="1228680" progId="">
                  <p:embed/>
                </p:oleObj>
              </mc:Choice>
              <mc:Fallback>
                <p:oleObj name="ISIS/Draw Sketch" r:id="rId3" imgW="2381040" imgH="1228680" progId="">
                  <p:embed/>
                  <p:pic>
                    <p:nvPicPr>
                      <p:cNvPr id="7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368" y="3284984"/>
                        <a:ext cx="5442464" cy="280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0129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CEA5DA-5B97-4FB9-805B-9F490BE68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2776"/>
            <a:ext cx="11247040" cy="53087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Известно, что у некоторых людей лактоза не усваивается и вызывает нарушения в работе пищеварительной системы, в том числе диарею, боли и вздутие живота, тошноту и рвоту после употребления молочных продуктов. У этих людей отсутствует или производится в недостаточном количестве фермент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лактаза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Назначение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лактазы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— расщепление лактозы на её части: глюкозу и галактозу, которые должны затем абсорбироваться тонкой кишкой. При недостаточной функции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лактазы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лактоза остаётся в кишечнике в исходном виде и связывает воду, что вызывает диарею. Кроме того, кишечные бактерии вызывают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брожжение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молочного сахара, в результате чего происходит вздутие живота.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776C70-4D08-4F70-AB8A-5844C3754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63828117-AAEE-4C07-8491-ADAD0B026AB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17639" y="-171400"/>
            <a:ext cx="12192000" cy="1143000"/>
          </a:xfr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sz="3700" b="1" dirty="0"/>
              <a:t>Дисахариды. Отдельные представители.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F72941C-B9A2-4738-BC5F-85E38436DC51}"/>
              </a:ext>
            </a:extLst>
          </p:cNvPr>
          <p:cNvSpPr/>
          <p:nvPr/>
        </p:nvSpPr>
        <p:spPr>
          <a:xfrm>
            <a:off x="-29253" y="700662"/>
            <a:ext cx="121567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Лактоза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(лат.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lactis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молоко)  молочный сахар.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галактопиранозил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-(1→4)-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глюкопираноза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9073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95400" y="850404"/>
            <a:ext cx="11377264" cy="6007596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Полисахариды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– это углеводы, состоящие из большого числа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мономерных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звеньев, которые соединены между собой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гликозидными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связями. Они являются высокомолекулярными соединениями, построенными по принципу поликонденсации. Нередко полисахариды имеют в своем составе заместители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неуглеводной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природы – остатки серной, фосфорной или органических кислот. </a:t>
            </a:r>
          </a:p>
          <a:p>
            <a:pPr marL="0" indent="0" algn="ctr">
              <a:buNone/>
            </a:pP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Классификация полисахаридов</a:t>
            </a:r>
          </a:p>
          <a:p>
            <a:pPr marL="45720" indent="0" algn="just">
              <a:buNone/>
            </a:pP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Гомополисахариды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построены из остатков только одного вида моносахаридов. Среди них в зависимости от названия моносахарида, являющегося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мономерной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единицей, различают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глюканы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маннаны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галактаны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ксиланы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и т. д. </a:t>
            </a: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r>
              <a:rPr lang="ru-RU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Гетерополисахариды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построены из остатков двух и более различных моносахаридов. Иногда для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гетерополисахаридов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построенных из двух типов мономеров, названия составляют смешением имен исходных моносахаридов. Например, продуктом конденсации арабинозы и галактозы будут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арабиногалактаны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глюкозы и маннозы –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глюкоманнаны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и т. д. </a:t>
            </a:r>
          </a:p>
          <a:p>
            <a:pPr marL="45720" indent="0" algn="just">
              <a:buNone/>
            </a:pP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Гомополисахариды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также называются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гликанами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Гликаны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могут быть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гексозанами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или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пентозанами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ru-RU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90637C6F-9C5F-4403-B6C9-8870E178D3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sz="3700" b="1" dirty="0"/>
              <a:t>Полисахариды. Определение. Классификация.</a:t>
            </a:r>
          </a:p>
        </p:txBody>
      </p:sp>
    </p:spTree>
    <p:extLst>
      <p:ext uri="{BB962C8B-B14F-4D97-AF65-F5344CB8AC3E}">
        <p14:creationId xmlns:p14="http://schemas.microsoft.com/office/powerpoint/2010/main" val="9781290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15EA732-544E-4F46-8A9C-C41B82FB5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4868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Функции полисахаридов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9FA47C-C5E4-40CE-B596-50A9FABC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A7EF98-CF17-4A33-B50E-1D13C6A4FD3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5400" y="548369"/>
            <a:ext cx="11233248" cy="57612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Структурные полисахариды придают клеточным стенкам прочность, водорастворимые полисахариды не дают клеткам высохнуть, резервные полисахариды по мере необходимости расщепляются на моносахариды и используются организмом, выступая в роли энергетического резерва. </a:t>
            </a: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Хорошо известными резервными полисахаридами являются крахмал, гликоген,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фруктаны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галактоманнаны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и др. Они способны быстро гидролизоваться имеющимися в клетках ферментами. </a:t>
            </a: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Структурные полисахариды можно разделить на два класса. </a:t>
            </a: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 первому относят нерастворимые в воде полимеры, образующие волокнистые структуры и служащие армирующим материалом клеточной стенки (целлюлоза высших растений и некоторых водорослей, хитин грибов). </a:t>
            </a:r>
          </a:p>
          <a:p>
            <a:pPr marL="0" indent="0">
              <a:buNone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Ко второму классу относят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гелеобразующие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полисахариды, обеспечивающие эластичность клеточных стенок и адгезию клеток в тканях. Характерными представителями этого класса полисахаридов являются гликозаминогликаны (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мукополисахариды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) соединительной ткани животных, пектины и некоторые гемицеллюлозы высших растений. </a:t>
            </a:r>
          </a:p>
        </p:txBody>
      </p:sp>
    </p:spTree>
    <p:extLst>
      <p:ext uri="{BB962C8B-B14F-4D97-AF65-F5344CB8AC3E}">
        <p14:creationId xmlns:p14="http://schemas.microsoft.com/office/powerpoint/2010/main" val="19209647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915EA732-544E-4F46-8A9C-C41B82FB5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030"/>
            <a:ext cx="12192000" cy="54868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Функции полисахаридов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9FA47C-C5E4-40CE-B596-50A9FABC4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A7EF98-CF17-4A33-B50E-1D13C6A4FD3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5400" y="1124743"/>
            <a:ext cx="11305256" cy="518488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 защитным полисахаридам относят камеди высших растений (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гетерополисахариды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сложного состава и строения), образующиеся в ответ на повреждение растительной ткани, и внеклеточные полисахариды микроорганизмов и водорослей, образующие защитный слой или изменяющие свойства среды обитания клеток. </a:t>
            </a:r>
          </a:p>
        </p:txBody>
      </p:sp>
    </p:spTree>
    <p:extLst>
      <p:ext uri="{BB962C8B-B14F-4D97-AF65-F5344CB8AC3E}">
        <p14:creationId xmlns:p14="http://schemas.microsoft.com/office/powerpoint/2010/main" val="36858446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0506" y="136524"/>
            <a:ext cx="12192000" cy="980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полисахаридов</a:t>
            </a: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4469223-31A9-4CA7-A590-62EC28EBF1E5}"/>
              </a:ext>
            </a:extLst>
          </p:cNvPr>
          <p:cNvSpPr/>
          <p:nvPr/>
        </p:nvSpPr>
        <p:spPr>
          <a:xfrm>
            <a:off x="695400" y="709432"/>
            <a:ext cx="11089232" cy="5829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Полисахариды обычно построены из остатков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альдоз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Гликозидные связи образуются за счет гидроксила при C(1)-атоме углерода одного моносахаридного остатка и любого другого гидроксила следующего моносахаридного остатка. Полисахариды,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мономерные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звенья которых соединены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гликозидными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связями одного типа, образуют длинные линейные цепи. Если же в полисахариде имеются гликозидные связи различных типов или различные остатки моносахаридов, то может возникнуть разветвленная цепь.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4713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4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03862"/>
              </p:ext>
            </p:extLst>
          </p:nvPr>
        </p:nvGraphicFramePr>
        <p:xfrm>
          <a:off x="4871864" y="1124744"/>
          <a:ext cx="7258686" cy="4807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505" name="ISIS/Draw Sketch" r:id="rId3" imgW="7032868" imgH="2715221" progId="">
                  <p:embed/>
                </p:oleObj>
              </mc:Choice>
              <mc:Fallback>
                <p:oleObj name="ISIS/Draw Sketch" r:id="rId3" imgW="7032868" imgH="2715221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1864" y="1124744"/>
                        <a:ext cx="7258686" cy="48072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84051C3-A1B1-4AF3-A3D7-1D38F9EC11BB}"/>
              </a:ext>
            </a:extLst>
          </p:cNvPr>
          <p:cNvSpPr/>
          <p:nvPr/>
        </p:nvSpPr>
        <p:spPr>
          <a:xfrm>
            <a:off x="839416" y="620688"/>
            <a:ext cx="4032448" cy="6117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Первичная структура полисахаридов – это последовательность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мономерных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остатков.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Помимо первичной структуры полисахариды могут обладать вторичной структурой – например, амилоза представляет собой макромолекулу, свёрнутую в спираль. </a:t>
            </a: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CB7E8EED-26B3-4569-BB78-2600EAA97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980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Структура полисахаридов</a:t>
            </a: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15906" y="1117252"/>
            <a:ext cx="11476094" cy="51533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Большинство полисахаридов представляют собой бесцветные аморфные порошки, которые разлагаются при нагревании до температуры выше 200 °С. Полисахариды, молекулы которых имеют разветвленную цепь или полианионный характер благодаря карбоксильным или сульфатным группам, как правило, достаточно легко растворимы в воде, несмотря на высокий молекулярный вес. Линейные полисахариды, обладающие жесткими вытянутыми молекулами, практически в воде нерастворимы и даже почти не набухают. 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1C747322-7298-442B-A4B2-C7C1105649BB}"/>
              </a:ext>
            </a:extLst>
          </p:cNvPr>
          <p:cNvSpPr txBox="1">
            <a:spLocks/>
          </p:cNvSpPr>
          <p:nvPr/>
        </p:nvSpPr>
        <p:spPr>
          <a:xfrm>
            <a:off x="47328" y="332656"/>
            <a:ext cx="12192000" cy="9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Физические свойства полисахаридов.</a:t>
            </a:r>
          </a:p>
        </p:txBody>
      </p:sp>
    </p:spTree>
    <p:extLst>
      <p:ext uri="{BB962C8B-B14F-4D97-AF65-F5344CB8AC3E}">
        <p14:creationId xmlns:p14="http://schemas.microsoft.com/office/powerpoint/2010/main" val="35268789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15906" y="1196752"/>
            <a:ext cx="11212742" cy="50738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Растворимость конкретного полисахарида определяет метод извлечения его из природного сырья. Так, нерастворимые в воде целлюлозу и хитин получают, отмывая подходящими реагентами все сопутствующие вещества. А другие полисахариды вначале переводят в раствор, а затем выделяют с помощью образования нерастворимых комплексов или солей, ионообменной хроматографией и т. д. Используются также методы ультрафильтрации 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ультрацентрифугирования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1C747322-7298-442B-A4B2-C7C1105649BB}"/>
              </a:ext>
            </a:extLst>
          </p:cNvPr>
          <p:cNvSpPr txBox="1">
            <a:spLocks/>
          </p:cNvSpPr>
          <p:nvPr/>
        </p:nvSpPr>
        <p:spPr>
          <a:xfrm>
            <a:off x="0" y="216024"/>
            <a:ext cx="12192000" cy="9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Физические свойства полисахаридов.</a:t>
            </a:r>
          </a:p>
        </p:txBody>
      </p:sp>
    </p:spTree>
    <p:extLst>
      <p:ext uri="{BB962C8B-B14F-4D97-AF65-F5344CB8AC3E}">
        <p14:creationId xmlns:p14="http://schemas.microsoft.com/office/powerpoint/2010/main" val="8881236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95400" y="908720"/>
            <a:ext cx="11496600" cy="594928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молекулах полисахарида в конце цепи обычно находится восстанавливающий остаток моносахарида. Однако восстанавливающие свойства полисахарида в целом проявляются очень слабо, в связи с небольшим удельным весом этого остатка по отношению ко всей массе молекулы. Таким образом, вклад альдегидной группы незначителен, и основную функциональную нагрузку несут гидроксильные группы. Как и в олигосахаридах, гликозидные связи в полисахаридах чувствительны к действию кислот. 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Из химических реакций полисахаридов важной является гидролиз гликозидных связей под действием разбавленных минеральных кислот, позволяющий получить исходные моносахариды. Наличие множества гидроксильных групп позволяет проводить реакции алкилирования или ацилирования.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986FE137-5604-4570-9246-E6952C32F65C}"/>
              </a:ext>
            </a:extLst>
          </p:cNvPr>
          <p:cNvSpPr txBox="1">
            <a:spLocks/>
          </p:cNvSpPr>
          <p:nvPr/>
        </p:nvSpPr>
        <p:spPr>
          <a:xfrm>
            <a:off x="0" y="102719"/>
            <a:ext cx="12192000" cy="9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Химические свойства полисахаридов.</a:t>
            </a:r>
          </a:p>
        </p:txBody>
      </p:sp>
    </p:spTree>
    <p:extLst>
      <p:ext uri="{BB962C8B-B14F-4D97-AF65-F5344CB8AC3E}">
        <p14:creationId xmlns:p14="http://schemas.microsoft.com/office/powerpoint/2010/main" val="171678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6" name="Picture 2">
            <a:extLst>
              <a:ext uri="{FF2B5EF4-FFF2-40B4-BE49-F238E27FC236}">
                <a16:creationId xmlns:a16="http://schemas.microsoft.com/office/drawing/2014/main" id="{16668045-241E-4F4B-94B5-97BD6A2B4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430179"/>
            <a:ext cx="11466796" cy="6427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C863A34-35BC-48CC-BF90-C4DD98050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524"/>
            <a:ext cx="12192000" cy="85725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Дисахариды. Определение. Классификация.</a:t>
            </a:r>
          </a:p>
        </p:txBody>
      </p:sp>
    </p:spTree>
    <p:extLst>
      <p:ext uri="{BB962C8B-B14F-4D97-AF65-F5344CB8AC3E}">
        <p14:creationId xmlns:p14="http://schemas.microsoft.com/office/powerpoint/2010/main" val="28960388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95400" y="836712"/>
            <a:ext cx="11233248" cy="5688632"/>
          </a:xfrm>
        </p:spPr>
        <p:txBody>
          <a:bodyPr>
            <a:normAutofit/>
          </a:bodyPr>
          <a:lstStyle/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1. Окисление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2. Образование простых и сложных эфиров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3. Гидролиз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vivo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гидролиз полисахаридов «катализируется» ферментами: крахмал гидролизуется амилазами, целлюлоза –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целлюлазами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гемицеллюлозы –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гемицеллюлазами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79263BB8-810B-4749-92E7-E58FD442865E}"/>
              </a:ext>
            </a:extLst>
          </p:cNvPr>
          <p:cNvSpPr txBox="1">
            <a:spLocks/>
          </p:cNvSpPr>
          <p:nvPr/>
        </p:nvSpPr>
        <p:spPr>
          <a:xfrm>
            <a:off x="0" y="102719"/>
            <a:ext cx="12192000" cy="980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Химические свойства полисахаридов.</a:t>
            </a:r>
          </a:p>
        </p:txBody>
      </p:sp>
    </p:spTree>
    <p:extLst>
      <p:ext uri="{BB962C8B-B14F-4D97-AF65-F5344CB8AC3E}">
        <p14:creationId xmlns:p14="http://schemas.microsoft.com/office/powerpoint/2010/main" val="35540431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5">
            <a:extLst>
              <a:ext uri="{FF2B5EF4-FFF2-40B4-BE49-F238E27FC236}">
                <a16:creationId xmlns:a16="http://schemas.microsoft.com/office/drawing/2014/main" id="{83C9606B-B0E9-4D98-A3E2-02895913A1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-1181"/>
            <a:ext cx="12192000" cy="909901"/>
          </a:xfr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Полисахариды. Отдельные представители.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CCA2E19-C94F-4AB9-A7C8-34FAB97AB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1384" y="1217827"/>
            <a:ext cx="11355619" cy="309634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Крахмал, синтезируемый разными растениями в хлоропластах (под действием света при фотосинтезе) несколько различается по структуре зёрен, степени полимеризации молекул, строению полимерных цепей и физико-химическим свойствам.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Крахмал, как правило, представляет собой смесь двух полисахаридов – амилозы и амилопектина.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08ADE3-60AD-4088-AED1-5A2772F6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95AFA4CD-C4CE-455B-9A45-42634A871BAC}" type="slidenum">
              <a:rPr lang="ru-RU" smtClean="0"/>
              <a:pPr>
                <a:spcAft>
                  <a:spcPts val="600"/>
                </a:spcAft>
              </a:pPr>
              <a:t>41</a:t>
            </a:fld>
            <a:endParaRPr lang="ru-RU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F06FBC72-28E7-4822-B5D4-8941CFBE6B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912983"/>
              </p:ext>
            </p:extLst>
          </p:nvPr>
        </p:nvGraphicFramePr>
        <p:xfrm>
          <a:off x="2207568" y="3793880"/>
          <a:ext cx="8615196" cy="1770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80" name="ISIS/Draw Sketch" r:id="rId3" imgW="4824379" imgH="1285994" progId="">
                  <p:embed/>
                </p:oleObj>
              </mc:Choice>
              <mc:Fallback>
                <p:oleObj name="ISIS/Draw Sketch" r:id="rId3" imgW="4824379" imgH="1285994" progId="">
                  <p:embed/>
                  <p:pic>
                    <p:nvPicPr>
                      <p:cNvPr id="8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7568" y="3793880"/>
                        <a:ext cx="8615196" cy="17708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24A37D2-235F-4745-AB61-3F9DA543E282}"/>
              </a:ext>
            </a:extLst>
          </p:cNvPr>
          <p:cNvSpPr/>
          <p:nvPr/>
        </p:nvSpPr>
        <p:spPr>
          <a:xfrm>
            <a:off x="3575720" y="5671295"/>
            <a:ext cx="4765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Фрагмент молекулы амилозы</a:t>
            </a:r>
          </a:p>
        </p:txBody>
      </p:sp>
      <p:sp>
        <p:nvSpPr>
          <p:cNvPr id="12" name="Объект 5">
            <a:extLst>
              <a:ext uri="{FF2B5EF4-FFF2-40B4-BE49-F238E27FC236}">
                <a16:creationId xmlns:a16="http://schemas.microsoft.com/office/drawing/2014/main" id="{F7406D79-699A-4577-B9B9-08491DDB0449}"/>
              </a:ext>
            </a:extLst>
          </p:cNvPr>
          <p:cNvSpPr txBox="1">
            <a:spLocks/>
          </p:cNvSpPr>
          <p:nvPr/>
        </p:nvSpPr>
        <p:spPr>
          <a:xfrm>
            <a:off x="-32701" y="492827"/>
            <a:ext cx="12192000" cy="909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Font typeface="Arial" pitchFamily="34" charset="0"/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Крахмал: амилоза и амилопектин.</a:t>
            </a:r>
          </a:p>
        </p:txBody>
      </p:sp>
    </p:spTree>
    <p:extLst>
      <p:ext uri="{BB962C8B-B14F-4D97-AF65-F5344CB8AC3E}">
        <p14:creationId xmlns:p14="http://schemas.microsoft.com/office/powerpoint/2010/main" val="24933196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217824"/>
              </p:ext>
            </p:extLst>
          </p:nvPr>
        </p:nvGraphicFramePr>
        <p:xfrm>
          <a:off x="983432" y="2705305"/>
          <a:ext cx="9809615" cy="3778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038" name="ISIS/Draw Sketch" r:id="rId3" imgW="7032868" imgH="2715221" progId="">
                  <p:embed/>
                </p:oleObj>
              </mc:Choice>
              <mc:Fallback>
                <p:oleObj name="ISIS/Draw Sketch" r:id="rId3" imgW="7032868" imgH="2715221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432" y="2705305"/>
                        <a:ext cx="9809615" cy="377898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1E8D6EF-8DC6-42F9-A699-84A3F27E6EF1}"/>
              </a:ext>
            </a:extLst>
          </p:cNvPr>
          <p:cNvSpPr/>
          <p:nvPr/>
        </p:nvSpPr>
        <p:spPr>
          <a:xfrm>
            <a:off x="683786" y="1168147"/>
            <a:ext cx="11496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Молекула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амилозы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имеет линейное строение,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является растворимой фракцией крахмала.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Амилоза состоит из молекул глюкозы, связанных между собой по 1,4-гидроксильным связям. Это длинный неразветвленный полимер, количество отдельных молекул глюкозы в среднем равно 200.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5">
            <a:extLst>
              <a:ext uri="{FF2B5EF4-FFF2-40B4-BE49-F238E27FC236}">
                <a16:creationId xmlns:a16="http://schemas.microsoft.com/office/drawing/2014/main" id="{758C1AA5-4EE7-49BF-B16E-736B427E4B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-1181"/>
            <a:ext cx="12192000" cy="765885"/>
          </a:xfr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Полисахариды. Отдельные представители.</a:t>
            </a:r>
          </a:p>
        </p:txBody>
      </p:sp>
      <p:sp>
        <p:nvSpPr>
          <p:cNvPr id="11" name="Объект 5">
            <a:extLst>
              <a:ext uri="{FF2B5EF4-FFF2-40B4-BE49-F238E27FC236}">
                <a16:creationId xmlns:a16="http://schemas.microsoft.com/office/drawing/2014/main" id="{C8CF4387-FBBA-4F22-B376-59A530AFA48C}"/>
              </a:ext>
            </a:extLst>
          </p:cNvPr>
          <p:cNvSpPr txBox="1">
            <a:spLocks/>
          </p:cNvSpPr>
          <p:nvPr/>
        </p:nvSpPr>
        <p:spPr>
          <a:xfrm>
            <a:off x="-11614" y="373710"/>
            <a:ext cx="12192000" cy="909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Font typeface="Arial" pitchFamily="34" charset="0"/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Крахмал: амилоза и амилопектин.</a:t>
            </a:r>
          </a:p>
        </p:txBody>
      </p:sp>
    </p:spTree>
    <p:extLst>
      <p:ext uri="{BB962C8B-B14F-4D97-AF65-F5344CB8AC3E}">
        <p14:creationId xmlns:p14="http://schemas.microsoft.com/office/powerpoint/2010/main" val="23379916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5"/>
          <p:cNvSpPr>
            <a:spLocks noGrp="1"/>
          </p:cNvSpPr>
          <p:nvPr>
            <p:ph idx="1"/>
          </p:nvPr>
        </p:nvSpPr>
        <p:spPr>
          <a:xfrm>
            <a:off x="695400" y="1340772"/>
            <a:ext cx="11144146" cy="20882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Амилопектин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имеет разветвлённое строение. Это достигается за счет того, что, кроме 1 и 4-гидроксильных связей, молекулы глюкозы в нем образуют еще и связи по 6-й спиртовой группе. Каждая такая "третья" связь в молекуле - новое ответвление в цепи. Общая структура амилопектина по виду напоминает гроздь, макромолекула в целом существует в виде шаровидной структуры. Количество мономеров в ней примерно равно 6000, и молекулярная масса одной молекулы амилопектина значительно больше, чем у амилозы.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Объект 5">
            <a:extLst>
              <a:ext uri="{FF2B5EF4-FFF2-40B4-BE49-F238E27FC236}">
                <a16:creationId xmlns:a16="http://schemas.microsoft.com/office/drawing/2014/main" id="{5E95DB62-CA6E-4BBF-AADA-834C92DF42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-1181"/>
            <a:ext cx="12192000" cy="765885"/>
          </a:xfr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Полисахариды. Отдельные представители.</a:t>
            </a:r>
          </a:p>
        </p:txBody>
      </p:sp>
      <p:sp>
        <p:nvSpPr>
          <p:cNvPr id="12" name="Объект 5">
            <a:extLst>
              <a:ext uri="{FF2B5EF4-FFF2-40B4-BE49-F238E27FC236}">
                <a16:creationId xmlns:a16="http://schemas.microsoft.com/office/drawing/2014/main" id="{29E5F214-2C01-4644-991E-929C01730508}"/>
              </a:ext>
            </a:extLst>
          </p:cNvPr>
          <p:cNvSpPr txBox="1">
            <a:spLocks/>
          </p:cNvSpPr>
          <p:nvPr/>
        </p:nvSpPr>
        <p:spPr>
          <a:xfrm>
            <a:off x="5771" y="471761"/>
            <a:ext cx="12192000" cy="909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Font typeface="Arial" pitchFamily="34" charset="0"/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Крахмал: амилоза и амилопектин.</a:t>
            </a:r>
          </a:p>
        </p:txBody>
      </p:sp>
    </p:spTree>
    <p:extLst>
      <p:ext uri="{BB962C8B-B14F-4D97-AF65-F5344CB8AC3E}">
        <p14:creationId xmlns:p14="http://schemas.microsoft.com/office/powerpoint/2010/main" val="30568759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44</a:t>
            </a:fld>
            <a:endParaRPr lang="ru-RU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26377"/>
              </p:ext>
            </p:extLst>
          </p:nvPr>
        </p:nvGraphicFramePr>
        <p:xfrm>
          <a:off x="983432" y="1207552"/>
          <a:ext cx="10349745" cy="4793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84" name="ISIS/Draw Sketch" r:id="rId3" imgW="6810120" imgH="3152520" progId="">
                  <p:embed/>
                </p:oleObj>
              </mc:Choice>
              <mc:Fallback>
                <p:oleObj name="ISIS/Draw Sketch" r:id="rId3" imgW="6810120" imgH="315252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432" y="1207552"/>
                        <a:ext cx="10349745" cy="47933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83432" y="5987019"/>
            <a:ext cx="9361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Молекулярная масса амилопектина 1-6 миллионов.</a:t>
            </a:r>
          </a:p>
        </p:txBody>
      </p:sp>
      <p:sp>
        <p:nvSpPr>
          <p:cNvPr id="9" name="Объект 5">
            <a:extLst>
              <a:ext uri="{FF2B5EF4-FFF2-40B4-BE49-F238E27FC236}">
                <a16:creationId xmlns:a16="http://schemas.microsoft.com/office/drawing/2014/main" id="{B42F7152-E8F6-4794-8F4B-4B0994F1AC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-1181"/>
            <a:ext cx="12192000" cy="765885"/>
          </a:xfr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Полисахариды. Отдельные представители.</a:t>
            </a:r>
          </a:p>
        </p:txBody>
      </p:sp>
      <p:sp>
        <p:nvSpPr>
          <p:cNvPr id="10" name="Объект 5">
            <a:extLst>
              <a:ext uri="{FF2B5EF4-FFF2-40B4-BE49-F238E27FC236}">
                <a16:creationId xmlns:a16="http://schemas.microsoft.com/office/drawing/2014/main" id="{E753829D-4568-44DA-B3E2-13AF4CAD1CBF}"/>
              </a:ext>
            </a:extLst>
          </p:cNvPr>
          <p:cNvSpPr txBox="1">
            <a:spLocks/>
          </p:cNvSpPr>
          <p:nvPr/>
        </p:nvSpPr>
        <p:spPr>
          <a:xfrm>
            <a:off x="5771" y="471761"/>
            <a:ext cx="12192000" cy="703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Font typeface="Arial" pitchFamily="34" charset="0"/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Крахмал: амилоза и амилопектин.</a:t>
            </a:r>
          </a:p>
        </p:txBody>
      </p:sp>
    </p:spTree>
    <p:extLst>
      <p:ext uri="{BB962C8B-B14F-4D97-AF65-F5344CB8AC3E}">
        <p14:creationId xmlns:p14="http://schemas.microsoft.com/office/powerpoint/2010/main" val="36138382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FFDB20-DE27-4828-A2F5-FEA7EC7AD642}"/>
              </a:ext>
            </a:extLst>
          </p:cNvPr>
          <p:cNvSpPr/>
          <p:nvPr/>
        </p:nvSpPr>
        <p:spPr>
          <a:xfrm>
            <a:off x="5375920" y="1124744"/>
            <a:ext cx="6658985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Полисахарид состава (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  <a:hlinkClick r:id="rId2" tooltip="Углеро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</a:t>
            </a:r>
            <a:r>
              <a:rPr lang="ru-RU" sz="21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  <a:hlinkClick r:id="rId3" tooltip="Водоро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</a:t>
            </a:r>
            <a:r>
              <a:rPr lang="ru-RU" sz="21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u-RU" sz="2100" b="1" dirty="0">
                <a:latin typeface="Arial" panose="020B0604020202020204" pitchFamily="34" charset="0"/>
                <a:cs typeface="Arial" panose="020B0604020202020204" pitchFamily="34" charset="0"/>
                <a:hlinkClick r:id="rId4" tooltip="Кислород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</a:t>
            </a:r>
            <a:r>
              <a:rPr lang="ru-RU" sz="2100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21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100" baseline="-250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21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образованный остатками глюкозы, соединёнными связями α-1→4 (в местах разветвления — α-1→6). В клетках животных служит основным запасным углеводом и основной формой хранения глюкозы. Откладывается в виде гранул в цитоплазме в клетках многих типов (главным образом в клетках печени и мышц).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Гликоген образует энергетический резерв, который может быть быстро мобилизован при необходимости восполнить внезапный недостаток глюкозы.</a:t>
            </a:r>
          </a:p>
          <a:p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При недостатке в организме глюкозы гликоген под воздействием ферментов расщепляется до глюкозы, которая поступает в кровь. Регуляция синтеза и распада гликогена осуществляется нервной системой и гормонами. </a:t>
            </a:r>
          </a:p>
        </p:txBody>
      </p:sp>
      <p:pic>
        <p:nvPicPr>
          <p:cNvPr id="175131" name="Picture 27">
            <a:extLst>
              <a:ext uri="{FF2B5EF4-FFF2-40B4-BE49-F238E27FC236}">
                <a16:creationId xmlns:a16="http://schemas.microsoft.com/office/drawing/2014/main" id="{22182E33-E1EB-44A9-AE17-37B707916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26" y="1124744"/>
            <a:ext cx="4844994" cy="560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бъект 5">
            <a:extLst>
              <a:ext uri="{FF2B5EF4-FFF2-40B4-BE49-F238E27FC236}">
                <a16:creationId xmlns:a16="http://schemas.microsoft.com/office/drawing/2014/main" id="{DF31653E-373F-419F-BA32-2D4B028A40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449" y="271762"/>
            <a:ext cx="12192000" cy="765885"/>
          </a:xfrm>
        </p:spPr>
        <p:txBody>
          <a:bodyPr anchor="ctr">
            <a:normAutofit fontScale="9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Полисахариды. Отдельные представители.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Гликоген (животный крахмал)</a:t>
            </a:r>
          </a:p>
        </p:txBody>
      </p:sp>
    </p:spTree>
    <p:extLst>
      <p:ext uri="{BB962C8B-B14F-4D97-AF65-F5344CB8AC3E}">
        <p14:creationId xmlns:p14="http://schemas.microsoft.com/office/powerpoint/2010/main" val="25471366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FFDB20-DE27-4828-A2F5-FEA7EC7AD642}"/>
              </a:ext>
            </a:extLst>
          </p:cNvPr>
          <p:cNvSpPr/>
          <p:nvPr/>
        </p:nvSpPr>
        <p:spPr>
          <a:xfrm>
            <a:off x="695400" y="1348386"/>
            <a:ext cx="1133482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Растительный полисахарид, являющийся самым распространенным органическим веществом на Земле. </a:t>
            </a:r>
          </a:p>
          <a:p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Молекулы целлюлозы, в отличие от крахмала, имеют линейное (неразветвленное) строение, вследствие чего целлюлоза легко образует волокна.</a:t>
            </a:r>
          </a:p>
          <a:p>
            <a:r>
              <a:rPr lang="ru-RU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Этот биополимер обладает большой механической прочностью и выполняет роль опорного материала растений, образуя стенку растительных клеток.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Попадая в кишечник, целлюлоза впитывает большое количество воды, помогает выводу из организма каловых масс, токсинов, радионуклидов, а также способствует нормализации уровня сахара в крови.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5">
            <a:extLst>
              <a:ext uri="{FF2B5EF4-FFF2-40B4-BE49-F238E27FC236}">
                <a16:creationId xmlns:a16="http://schemas.microsoft.com/office/drawing/2014/main" id="{DF31653E-373F-419F-BA32-2D4B028A40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345" y="383583"/>
            <a:ext cx="12192000" cy="765885"/>
          </a:xfrm>
        </p:spPr>
        <p:txBody>
          <a:bodyPr anchor="ctr">
            <a:normAutofit fontScale="9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Полисахариды. Отдельные представители.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Целлюлоза (клетчатка)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(лат.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cellula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 клетка)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8A5A6017-1F24-4AA6-9686-273AD9D0BE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5935850"/>
              </p:ext>
            </p:extLst>
          </p:nvPr>
        </p:nvGraphicFramePr>
        <p:xfrm>
          <a:off x="1772333" y="4198029"/>
          <a:ext cx="8387667" cy="2623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602" name="ISIS/Draw Sketch" r:id="rId3" imgW="4936490" imgH="1551940" progId="">
                  <p:embed/>
                </p:oleObj>
              </mc:Choice>
              <mc:Fallback>
                <p:oleObj name="ISIS/Draw Sketch" r:id="rId3" imgW="4936490" imgH="1551940" progId="">
                  <p:embed/>
                  <p:pic>
                    <p:nvPicPr>
                      <p:cNvPr id="8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2333" y="4198029"/>
                        <a:ext cx="8387667" cy="26231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8395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FFDB20-DE27-4828-A2F5-FEA7EC7AD642}"/>
              </a:ext>
            </a:extLst>
          </p:cNvPr>
          <p:cNvSpPr/>
          <p:nvPr/>
        </p:nvSpPr>
        <p:spPr>
          <a:xfrm>
            <a:off x="695400" y="1075253"/>
            <a:ext cx="1133482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Декстран представляет собой полимер глюкозы, является полифункциональным плазмозамещающим раствором, восстанавливает нормальную гемодинамику, увеличивает объем жидкости в кровотоке, улучшает микроциркуляцию, уменьшает вязкость крови и агрегацию форменных элементов крови.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5">
            <a:extLst>
              <a:ext uri="{FF2B5EF4-FFF2-40B4-BE49-F238E27FC236}">
                <a16:creationId xmlns:a16="http://schemas.microsoft.com/office/drawing/2014/main" id="{DF31653E-373F-419F-BA32-2D4B028A40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194883"/>
            <a:ext cx="12192000" cy="765885"/>
          </a:xfrm>
        </p:spPr>
        <p:txBody>
          <a:bodyPr anchor="ctr">
            <a:normAutofit fontScale="9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Полисахариды. Отдельные представители.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Декстраны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EA6718C8-B96A-4AE3-B414-666FFBF00E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253569"/>
              </p:ext>
            </p:extLst>
          </p:nvPr>
        </p:nvGraphicFramePr>
        <p:xfrm>
          <a:off x="2079032" y="2915047"/>
          <a:ext cx="8033935" cy="3942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27" name="ISIS/Draw Sketch" r:id="rId3" imgW="5683250" imgH="2791460" progId="">
                  <p:embed/>
                </p:oleObj>
              </mc:Choice>
              <mc:Fallback>
                <p:oleObj name="ISIS/Draw Sketch" r:id="rId3" imgW="5683250" imgH="2791460" progId="">
                  <p:embed/>
                  <p:pic>
                    <p:nvPicPr>
                      <p:cNvPr id="8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032" y="2915047"/>
                        <a:ext cx="8033935" cy="39429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42092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FFDB20-DE27-4828-A2F5-FEA7EC7AD642}"/>
              </a:ext>
            </a:extLst>
          </p:cNvPr>
          <p:cNvSpPr/>
          <p:nvPr/>
        </p:nvSpPr>
        <p:spPr>
          <a:xfrm>
            <a:off x="695400" y="1075253"/>
            <a:ext cx="11334829" cy="5615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200" dirty="0">
                <a:solidFill>
                  <a:srgbClr val="4E4E4E"/>
                </a:solidFill>
                <a:latin typeface="Arial" panose="020B0604020202020204" pitchFamily="34" charset="0"/>
              </a:rPr>
              <a:t> Декстраны являются полимерами глюкозы, могут иметь различную степень полимеризации, в зависимости от которой растворы, получаемые из них, имеют различное функциональное назначение. Растворы, содержащие декстран с относительной молекулярной массой около 60000, используются в качестве гемодинамических средств, восстанавливающих ОЦК. Вследствие высокого </a:t>
            </a:r>
            <a:r>
              <a:rPr lang="ru-RU" sz="2200" dirty="0" err="1">
                <a:solidFill>
                  <a:srgbClr val="4E4E4E"/>
                </a:solidFill>
                <a:latin typeface="Arial" panose="020B0604020202020204" pitchFamily="34" charset="0"/>
              </a:rPr>
              <a:t>онкотического</a:t>
            </a:r>
            <a:r>
              <a:rPr lang="ru-RU" sz="2200" dirty="0">
                <a:solidFill>
                  <a:srgbClr val="4E4E4E"/>
                </a:solidFill>
                <a:latin typeface="Arial" panose="020B0604020202020204" pitchFamily="34" charset="0"/>
              </a:rPr>
              <a:t> давления, превышающего </a:t>
            </a:r>
            <a:r>
              <a:rPr lang="ru-RU" sz="2200" dirty="0" err="1">
                <a:solidFill>
                  <a:srgbClr val="4E4E4E"/>
                </a:solidFill>
                <a:latin typeface="Arial" panose="020B0604020202020204" pitchFamily="34" charset="0"/>
              </a:rPr>
              <a:t>онкотическое</a:t>
            </a:r>
            <a:r>
              <a:rPr lang="ru-RU" sz="2200" dirty="0">
                <a:solidFill>
                  <a:srgbClr val="4E4E4E"/>
                </a:solidFill>
                <a:latin typeface="Arial" panose="020B0604020202020204" pitchFamily="34" charset="0"/>
              </a:rPr>
              <a:t> давление белков плазмы в 2,5 раза, они очень медленно проходят через сосудистую стенку и длительное время циркулируют в сосудистом русле, нормализуя гемодинамику за счет тока жидкости по градиенту концентрации — из тканей в сосуды. Как результат, быстро повышается и длительно удерживается на высоком уровне АД, уменьшается отек тканей. 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5">
            <a:extLst>
              <a:ext uri="{FF2B5EF4-FFF2-40B4-BE49-F238E27FC236}">
                <a16:creationId xmlns:a16="http://schemas.microsoft.com/office/drawing/2014/main" id="{DF31653E-373F-419F-BA32-2D4B028A40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284" y="247017"/>
            <a:ext cx="12192000" cy="765885"/>
          </a:xfrm>
        </p:spPr>
        <p:txBody>
          <a:bodyPr anchor="ctr">
            <a:normAutofit fontScale="9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Полисахариды. Отдельные представители.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Декстраны</a:t>
            </a:r>
          </a:p>
        </p:txBody>
      </p:sp>
    </p:spTree>
    <p:extLst>
      <p:ext uri="{BB962C8B-B14F-4D97-AF65-F5344CB8AC3E}">
        <p14:creationId xmlns:p14="http://schemas.microsoft.com/office/powerpoint/2010/main" val="228724070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FFDB20-DE27-4828-A2F5-FEA7EC7AD642}"/>
              </a:ext>
            </a:extLst>
          </p:cNvPr>
          <p:cNvSpPr/>
          <p:nvPr/>
        </p:nvSpPr>
        <p:spPr>
          <a:xfrm>
            <a:off x="695399" y="1187069"/>
            <a:ext cx="11161241" cy="5364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1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100" dirty="0">
                <a:solidFill>
                  <a:srgbClr val="4E4E4E"/>
                </a:solidFill>
                <a:latin typeface="Arial" panose="020B0604020202020204" pitchFamily="34" charset="0"/>
              </a:rPr>
              <a:t> Растворы, содержащие </a:t>
            </a:r>
            <a:r>
              <a:rPr lang="ru-RU" sz="2100" dirty="0" err="1">
                <a:solidFill>
                  <a:srgbClr val="4E4E4E"/>
                </a:solidFill>
                <a:latin typeface="Arial" panose="020B0604020202020204" pitchFamily="34" charset="0"/>
              </a:rPr>
              <a:t>среднемолекулярные</a:t>
            </a:r>
            <a:r>
              <a:rPr lang="ru-RU" sz="2100" dirty="0">
                <a:solidFill>
                  <a:srgbClr val="4E4E4E"/>
                </a:solidFill>
                <a:latin typeface="Arial" panose="020B0604020202020204" pitchFamily="34" charset="0"/>
              </a:rPr>
              <a:t> декстраны (30000–40000), используют в качестве </a:t>
            </a:r>
            <a:r>
              <a:rPr lang="ru-RU" sz="2100" dirty="0" err="1">
                <a:solidFill>
                  <a:srgbClr val="4E4E4E"/>
                </a:solidFill>
                <a:latin typeface="Arial" panose="020B0604020202020204" pitchFamily="34" charset="0"/>
              </a:rPr>
              <a:t>дезинтоксикационных</a:t>
            </a:r>
            <a:r>
              <a:rPr lang="ru-RU" sz="2100" dirty="0">
                <a:solidFill>
                  <a:srgbClr val="4E4E4E"/>
                </a:solidFill>
                <a:latin typeface="Arial" panose="020B0604020202020204" pitchFamily="34" charset="0"/>
              </a:rPr>
              <a:t> средств. При их введении улучшается текучесть крови, уменьшается агрегация форменных элементов. Они также по осмотическим механизмам стимулируют диурез (фильтруются в клубочках, создают в первичной моче высокое </a:t>
            </a:r>
            <a:r>
              <a:rPr lang="ru-RU" sz="2100" dirty="0" err="1">
                <a:solidFill>
                  <a:srgbClr val="4E4E4E"/>
                </a:solidFill>
                <a:latin typeface="Arial" panose="020B0604020202020204" pitchFamily="34" charset="0"/>
              </a:rPr>
              <a:t>онкотическое</a:t>
            </a:r>
            <a:r>
              <a:rPr lang="ru-RU" sz="2100" dirty="0">
                <a:solidFill>
                  <a:srgbClr val="4E4E4E"/>
                </a:solidFill>
                <a:latin typeface="Arial" panose="020B0604020202020204" pitchFamily="34" charset="0"/>
              </a:rPr>
              <a:t> давление и препятствуют реабсорбции воды в канальцах), чем способствуют (и ускоряют) выводу из организма ядов, токсинов, </a:t>
            </a:r>
            <a:r>
              <a:rPr lang="ru-RU" sz="2100" dirty="0" err="1">
                <a:solidFill>
                  <a:srgbClr val="4E4E4E"/>
                </a:solidFill>
                <a:latin typeface="Arial" panose="020B0604020202020204" pitchFamily="34" charset="0"/>
              </a:rPr>
              <a:t>деградационных</a:t>
            </a:r>
            <a:r>
              <a:rPr lang="ru-RU" sz="2100" dirty="0">
                <a:solidFill>
                  <a:srgbClr val="4E4E4E"/>
                </a:solidFill>
                <a:latin typeface="Arial" panose="020B0604020202020204" pitchFamily="34" charset="0"/>
              </a:rPr>
              <a:t> продуктов обмена. Сами декстраны нетоксичны, </a:t>
            </a:r>
            <a:r>
              <a:rPr lang="ru-RU" sz="2100" dirty="0" err="1">
                <a:solidFill>
                  <a:srgbClr val="4E4E4E"/>
                </a:solidFill>
                <a:latin typeface="Arial" panose="020B0604020202020204" pitchFamily="34" charset="0"/>
              </a:rPr>
              <a:t>экскретируются</a:t>
            </a:r>
            <a:r>
              <a:rPr lang="ru-RU" sz="2100" dirty="0">
                <a:solidFill>
                  <a:srgbClr val="4E4E4E"/>
                </a:solidFill>
                <a:latin typeface="Arial" panose="020B0604020202020204" pitchFamily="34" charset="0"/>
              </a:rPr>
              <a:t> почками в неизмененном виде. В углеводном обмене не участвуют. Какая-то часть высокомолекулярных декстранов при применении в больших дозах может откладываться в клетках ретикулярной системы, где </a:t>
            </a:r>
            <a:r>
              <a:rPr lang="ru-RU" sz="2100" dirty="0" err="1">
                <a:solidFill>
                  <a:srgbClr val="4E4E4E"/>
                </a:solidFill>
                <a:latin typeface="Arial" panose="020B0604020202020204" pitchFamily="34" charset="0"/>
              </a:rPr>
              <a:t>метаболизируется</a:t>
            </a:r>
            <a:r>
              <a:rPr lang="ru-RU" sz="2100" dirty="0">
                <a:solidFill>
                  <a:srgbClr val="4E4E4E"/>
                </a:solidFill>
                <a:latin typeface="Arial" panose="020B0604020202020204" pitchFamily="34" charset="0"/>
              </a:rPr>
              <a:t> до глюкозы.</a:t>
            </a:r>
            <a:endParaRPr lang="ru-RU" sz="2100" dirty="0"/>
          </a:p>
          <a:p>
            <a:pPr>
              <a:lnSpc>
                <a:spcPct val="150000"/>
              </a:lnSpc>
            </a:pP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5">
            <a:extLst>
              <a:ext uri="{FF2B5EF4-FFF2-40B4-BE49-F238E27FC236}">
                <a16:creationId xmlns:a16="http://schemas.microsoft.com/office/drawing/2014/main" id="{DF31653E-373F-419F-BA32-2D4B028A40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345" y="383583"/>
            <a:ext cx="12192000" cy="765885"/>
          </a:xfrm>
        </p:spPr>
        <p:txBody>
          <a:bodyPr anchor="ctr">
            <a:normAutofit fontScale="9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Полисахариды. Отдельные представители.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Декстраны</a:t>
            </a:r>
          </a:p>
        </p:txBody>
      </p:sp>
    </p:spTree>
    <p:extLst>
      <p:ext uri="{BB962C8B-B14F-4D97-AF65-F5344CB8AC3E}">
        <p14:creationId xmlns:p14="http://schemas.microsoft.com/office/powerpoint/2010/main" val="3697752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ontent Placeholder 2">
            <a:extLst>
              <a:ext uri="{FF2B5EF4-FFF2-40B4-BE49-F238E27FC236}">
                <a16:creationId xmlns:a16="http://schemas.microsoft.com/office/drawing/2014/main" id="{21677B12-18B3-45D3-BB3E-88C903C5A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1424" y="1412776"/>
            <a:ext cx="11280576" cy="544522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	Дисахариды содержатся в продуктах природного происхождения: </a:t>
            </a:r>
          </a:p>
          <a:p>
            <a:pPr>
              <a:lnSpc>
                <a:spcPct val="150000"/>
              </a:lnSpc>
            </a:pPr>
            <a:r>
              <a:rPr lang="ru-RU" dirty="0"/>
              <a:t>в виде сахарозы (свекловичный сахар) в большом количестве, до 28%, – в сахарной свёкле и сахарном тростнике;</a:t>
            </a:r>
          </a:p>
          <a:p>
            <a:pPr>
              <a:lnSpc>
                <a:spcPct val="150000"/>
              </a:lnSpc>
            </a:pPr>
            <a:r>
              <a:rPr lang="ru-RU" dirty="0"/>
              <a:t>в форме лактозы (молочный сахар) – в молоке;</a:t>
            </a:r>
          </a:p>
          <a:p>
            <a:pPr>
              <a:lnSpc>
                <a:spcPct val="150000"/>
              </a:lnSpc>
            </a:pPr>
            <a:r>
              <a:rPr lang="ru-RU" dirty="0"/>
              <a:t>в виде </a:t>
            </a:r>
            <a:r>
              <a:rPr lang="ru-RU" dirty="0" err="1"/>
              <a:t>трегалозы</a:t>
            </a:r>
            <a:r>
              <a:rPr lang="ru-RU" dirty="0"/>
              <a:t> (грибной сахар) – в грибах,  в дрожжах, высших растениях;</a:t>
            </a:r>
          </a:p>
          <a:p>
            <a:pPr>
              <a:lnSpc>
                <a:spcPct val="150000"/>
              </a:lnSpc>
            </a:pPr>
            <a:r>
              <a:rPr lang="ru-RU" dirty="0"/>
              <a:t>в виде мальтозы (солодовый сахар) образуется при частичном гидролизе крахмала и др.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724649-D019-489D-89A3-E8A932EA1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95AFA4CD-C4CE-455B-9A45-42634A871BAC}" type="slidenum">
              <a:rPr lang="ru-RU" smtClean="0"/>
              <a:pPr>
                <a:spcAft>
                  <a:spcPts val="600"/>
                </a:spcAft>
              </a:pPr>
              <a:t>5</a:t>
            </a:fld>
            <a:endParaRPr lang="ru-RU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8E9684E-FA07-4191-8053-DAD0963D5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0648"/>
            <a:ext cx="12192000" cy="85725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Дисахариды. </a:t>
            </a: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Содержание в продуктах природного происхождения.</a:t>
            </a:r>
          </a:p>
        </p:txBody>
      </p:sp>
    </p:spTree>
    <p:extLst>
      <p:ext uri="{BB962C8B-B14F-4D97-AF65-F5344CB8AC3E}">
        <p14:creationId xmlns:p14="http://schemas.microsoft.com/office/powerpoint/2010/main" val="327238078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95400" y="1504716"/>
            <a:ext cx="11161240" cy="473259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Соединительная ткань выполняет опорную, трофическую (питательную) и защитную функции.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 соединительной ткани относят подкожную клетчатку, сухожилия, связки, кости, хрящи, стенки крупных кровеносных сосудов, роговицу.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 соединительной ткани относят также кровь и лимфу.</a:t>
            </a:r>
          </a:p>
          <a:p>
            <a:pPr>
              <a:lnSpc>
                <a:spcPct val="150000"/>
              </a:lnSpc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50</a:t>
            </a:fld>
            <a:endParaRPr lang="ru-RU"/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1864405C-3F54-452F-AF7B-E5826D81B7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428767"/>
            <a:ext cx="12192000" cy="1093751"/>
          </a:xfr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Полисахариды. Отдельные представители.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Полисахариды соединительной ткани (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мукополисахариды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477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51</a:t>
            </a:fld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FFDB20-DE27-4828-A2F5-FEA7EC7AD642}"/>
              </a:ext>
            </a:extLst>
          </p:cNvPr>
          <p:cNvSpPr/>
          <p:nvPr/>
        </p:nvSpPr>
        <p:spPr>
          <a:xfrm>
            <a:off x="695400" y="1075253"/>
            <a:ext cx="1133482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Полимерные сульфатированные гликозаминогликаны. 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Являются специфическими компонентами хряща. Вырабатываются хрящевой тканью суставов, входят в состав синовиальной жидкости. Необходимым строительным компонентом хондроитинсульфата является глюкозамин, при недостатке глюкозамина в составе синовиальной жидкости образуется недостаток хондроитинсульфата, что ухудшает качество синовиальной жидкости и может вызвать хруст в суставах.</a:t>
            </a:r>
          </a:p>
        </p:txBody>
      </p:sp>
      <p:sp>
        <p:nvSpPr>
          <p:cNvPr id="8" name="Объект 5">
            <a:extLst>
              <a:ext uri="{FF2B5EF4-FFF2-40B4-BE49-F238E27FC236}">
                <a16:creationId xmlns:a16="http://schemas.microsoft.com/office/drawing/2014/main" id="{DF31653E-373F-419F-BA32-2D4B028A40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330872"/>
            <a:ext cx="12192000" cy="865880"/>
          </a:xfr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Полисахариды. Отдельные представители.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Хондроитинсульфаты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E0DFCF26-804E-44B4-96D7-199555D5BE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623680"/>
              </p:ext>
            </p:extLst>
          </p:nvPr>
        </p:nvGraphicFramePr>
        <p:xfrm>
          <a:off x="3503712" y="3068960"/>
          <a:ext cx="8169919" cy="3240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7" name="ISIS/Draw Sketch" r:id="rId3" imgW="5664200" imgH="2250440" progId="">
                  <p:embed/>
                </p:oleObj>
              </mc:Choice>
              <mc:Fallback>
                <p:oleObj name="ISIS/Draw Sketch" r:id="rId3" imgW="5664200" imgH="2250440" progId="">
                  <p:embed/>
                  <p:pic>
                    <p:nvPicPr>
                      <p:cNvPr id="1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3712" y="3068960"/>
                        <a:ext cx="8169919" cy="32405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ED4E1D3-92E0-4DBD-861C-CD3A5BF1C4A8}"/>
              </a:ext>
            </a:extLst>
          </p:cNvPr>
          <p:cNvSpPr/>
          <p:nvPr/>
        </p:nvSpPr>
        <p:spPr>
          <a:xfrm>
            <a:off x="5807968" y="6212926"/>
            <a:ext cx="3736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Хондроитин-6-сульфат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DAA01C2-31D3-4C43-BF23-3ED608983C04}"/>
              </a:ext>
            </a:extLst>
          </p:cNvPr>
          <p:cNvSpPr/>
          <p:nvPr/>
        </p:nvSpPr>
        <p:spPr>
          <a:xfrm>
            <a:off x="695400" y="3644089"/>
            <a:ext cx="33123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 медицине хондроитина сульфат применяется</a:t>
            </a:r>
          </a:p>
          <a:p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 качестве </a:t>
            </a:r>
          </a:p>
          <a:p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лекарственного </a:t>
            </a:r>
          </a:p>
          <a:p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 группы нестероидных противовоспалительных препаратов.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79256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52</a:t>
            </a:fld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FFDB20-DE27-4828-A2F5-FEA7EC7AD642}"/>
              </a:ext>
            </a:extLst>
          </p:cNvPr>
          <p:cNvSpPr/>
          <p:nvPr/>
        </p:nvSpPr>
        <p:spPr>
          <a:xfrm>
            <a:off x="695400" y="1075253"/>
            <a:ext cx="1133482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100" dirty="0" err="1">
                <a:solidFill>
                  <a:srgbClr val="202122"/>
                </a:solidFill>
                <a:latin typeface="Arial" panose="020B0604020202020204" pitchFamily="34" charset="0"/>
              </a:rPr>
              <a:t>Несульфированный</a:t>
            </a:r>
            <a:r>
              <a:rPr lang="ru-RU" sz="21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sz="2100" dirty="0" err="1">
                <a:solidFill>
                  <a:srgbClr val="202122"/>
                </a:solidFill>
                <a:latin typeface="Arial" panose="020B0604020202020204" pitchFamily="34" charset="0"/>
              </a:rPr>
              <a:t>гликозаминогликан</a:t>
            </a:r>
            <a:r>
              <a:rPr lang="ru-RU" sz="2100" dirty="0">
                <a:solidFill>
                  <a:srgbClr val="202122"/>
                </a:solidFill>
                <a:latin typeface="Arial" panose="020B0604020202020204" pitchFamily="34" charset="0"/>
              </a:rPr>
              <a:t>, входящий в состав соединительной, эпителиальной и нервной тканей. Гиалуроновая кислота является главным компонентом синовиальной жидкости, отвечающим за её вязкость. Важный компонент суставного хряща, в котором присутствует в виде оболочки каждой клетке (</a:t>
            </a:r>
            <a:r>
              <a:rPr lang="ru-RU" sz="2100" dirty="0" err="1">
                <a:solidFill>
                  <a:srgbClr val="202122"/>
                </a:solidFill>
                <a:latin typeface="Arial" panose="020B0604020202020204" pitchFamily="34" charset="0"/>
              </a:rPr>
              <a:t>хондроцита</a:t>
            </a:r>
            <a:r>
              <a:rPr lang="ru-RU" sz="2100" dirty="0">
                <a:solidFill>
                  <a:srgbClr val="202122"/>
                </a:solidFill>
                <a:latin typeface="Arial" panose="020B0604020202020204" pitchFamily="34" charset="0"/>
              </a:rPr>
              <a:t>). Также гиалуроновая кислота входит в состав кожи, где участвует в регенерации ткани. При чрезмерном воздействии на кожу ультрафиолета происходит её воспаление («солнечный ожог»), при этом в клетках дермы прекращается синтез гиалуроновой кислоты и увеличивается скорость её распада.</a:t>
            </a:r>
            <a:endParaRPr lang="ru-RU" sz="2100" dirty="0"/>
          </a:p>
        </p:txBody>
      </p:sp>
      <p:sp>
        <p:nvSpPr>
          <p:cNvPr id="8" name="Объект 5">
            <a:extLst>
              <a:ext uri="{FF2B5EF4-FFF2-40B4-BE49-F238E27FC236}">
                <a16:creationId xmlns:a16="http://schemas.microsoft.com/office/drawing/2014/main" id="{DF31653E-373F-419F-BA32-2D4B028A40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330872"/>
            <a:ext cx="12192000" cy="865880"/>
          </a:xfr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Полисахариды. Отдельные представители.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Гиалуроновая кислота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ED4E1D3-92E0-4DBD-861C-CD3A5BF1C4A8}"/>
              </a:ext>
            </a:extLst>
          </p:cNvPr>
          <p:cNvSpPr/>
          <p:nvPr/>
        </p:nvSpPr>
        <p:spPr>
          <a:xfrm>
            <a:off x="4079776" y="6356351"/>
            <a:ext cx="3649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Гиалуроновая кислота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B345FC08-B5CB-44EF-8397-2DE3577FC3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09312"/>
              </p:ext>
            </p:extLst>
          </p:nvPr>
        </p:nvGraphicFramePr>
        <p:xfrm>
          <a:off x="1311626" y="3770978"/>
          <a:ext cx="8848374" cy="273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71" name="ISIS/Draw Sketch" r:id="rId3" imgW="5664200" imgH="1756410" progId="">
                  <p:embed/>
                </p:oleObj>
              </mc:Choice>
              <mc:Fallback>
                <p:oleObj name="ISIS/Draw Sketch" r:id="rId3" imgW="5664200" imgH="1756410" progId="">
                  <p:embed/>
                  <p:pic>
                    <p:nvPicPr>
                      <p:cNvPr id="8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1626" y="3770978"/>
                        <a:ext cx="8848374" cy="2736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3992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591945" y="2186937"/>
            <a:ext cx="6347276" cy="347472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Гиалуроновая кислота вместе с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хондроитинсульфатом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образуют очень сложные агрегаты, напоминающие ёрш для мыться бутылок.</a:t>
            </a:r>
          </a:p>
          <a:p>
            <a:r>
              <a:rPr lang="ru-RU" sz="24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связывании гиалуроновой кислоты с мономерами аггрекана в присутствии связующего белка, в хряще формируются крупные отрицательно заряженные агрегаты, поглощающие воду. Эти агрегаты отвечают за упругость хряща (устойчивость его к компрессии). 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146208"/>
              </p:ext>
            </p:extLst>
          </p:nvPr>
        </p:nvGraphicFramePr>
        <p:xfrm>
          <a:off x="252779" y="1097570"/>
          <a:ext cx="7895331" cy="5472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501" name="ISIS/Draw Sketch" r:id="rId3" imgW="5527040" imgH="4613910" progId="">
                  <p:embed/>
                </p:oleObj>
              </mc:Choice>
              <mc:Fallback>
                <p:oleObj name="ISIS/Draw Sketch" r:id="rId3" imgW="5527040" imgH="461391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79" y="1097570"/>
                        <a:ext cx="7895331" cy="54726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Объект 5">
            <a:extLst>
              <a:ext uri="{FF2B5EF4-FFF2-40B4-BE49-F238E27FC236}">
                <a16:creationId xmlns:a16="http://schemas.microsoft.com/office/drawing/2014/main" id="{10C90FA4-86BB-4956-B005-177A813F04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184666"/>
            <a:ext cx="12192000" cy="1093751"/>
          </a:xfr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Полисахариды. Отдельные представители.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Полисахариды соединительной ткани (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мукополисахариды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3934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95400" y="1099767"/>
            <a:ext cx="11233248" cy="5256584"/>
          </a:xfrm>
        </p:spPr>
        <p:txBody>
          <a:bodyPr>
            <a:noAutofit/>
          </a:bodyPr>
          <a:lstStyle/>
          <a:p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В составе таких структур – ершей- встречается </a:t>
            </a:r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кератансульфаты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, состоящие из повторяющихся звеньев {D-Галактоза –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-ацетил-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-глюкозамин} и содержащие сульфатные остатки.</a:t>
            </a:r>
          </a:p>
          <a:p>
            <a:r>
              <a:rPr lang="ru-RU" sz="2300" b="1" dirty="0">
                <a:latin typeface="Arial" panose="020B0604020202020204" pitchFamily="34" charset="0"/>
                <a:cs typeface="Arial" panose="020B0604020202020204" pitchFamily="34" charset="0"/>
              </a:rPr>
              <a:t>Гепарин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(лат.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hepar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– печень) содержит остатки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ацетилированного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или сульфированного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-глюкозамина,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глюкуроновой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идуроновой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кислот. Гепарин содержится в клеточных стенках кровеносных сосудов, выполняя антикоагулянтную функцию.</a:t>
            </a:r>
          </a:p>
          <a:p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Гепарансульфат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состоит из остатков тех же моносахаридных производных. Однако в составе гепарина преобладающей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уроновой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кислотой является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глюкуроновая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, а в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гепарансульфате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идуроновая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300" b="1" dirty="0" err="1">
                <a:latin typeface="Arial" panose="020B0604020202020204" pitchFamily="34" charset="0"/>
                <a:cs typeface="Arial" panose="020B0604020202020204" pitchFamily="34" charset="0"/>
              </a:rPr>
              <a:t>Дерматансульфат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по структуре напоминает  и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хондроитинсульфат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гепарансульфат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. Его отличие от хондроитинсульфата состоит в том, что вместо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глюкуроновой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кислоты, он содержит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идуроновую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 кислоту.</a:t>
            </a:r>
          </a:p>
          <a:p>
            <a:pPr marL="0" indent="0">
              <a:buNone/>
            </a:pP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Все эти полисахариды связаны с белковой частью, образуя </a:t>
            </a:r>
            <a:r>
              <a:rPr lang="ru-RU" sz="2300" dirty="0" err="1">
                <a:latin typeface="Arial" panose="020B0604020202020204" pitchFamily="34" charset="0"/>
                <a:cs typeface="Arial" panose="020B0604020202020204" pitchFamily="34" charset="0"/>
              </a:rPr>
              <a:t>протеогликаны</a:t>
            </a:r>
            <a:r>
              <a:rPr lang="ru-RU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54</a:t>
            </a:fld>
            <a:endParaRPr lang="ru-RU"/>
          </a:p>
        </p:txBody>
      </p:sp>
      <p:sp>
        <p:nvSpPr>
          <p:cNvPr id="5" name="Объект 5">
            <a:extLst>
              <a:ext uri="{FF2B5EF4-FFF2-40B4-BE49-F238E27FC236}">
                <a16:creationId xmlns:a16="http://schemas.microsoft.com/office/drawing/2014/main" id="{CD013410-73AD-4B66-9C59-69C5B85598B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184666"/>
            <a:ext cx="12192000" cy="1093751"/>
          </a:xfr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Полисахариды. Отдельные представители.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Полисахариды соединительной ткани (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мукополисахариды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9302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0B6F80B-9E5C-4233-90D9-9012C7DEB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476672"/>
            <a:ext cx="11383347" cy="410546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Литература </a:t>
            </a:r>
          </a:p>
          <a:p>
            <a:pPr>
              <a:lnSpc>
                <a:spcPct val="150000"/>
              </a:lnSpc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Тюкавкина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Н.А., Биоорганическая химия [Электронный ресурс] : учебник /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Тюкавкина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Н.А.,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Бауков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Ю.И.,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Зурабян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С.Э. - М. : ГЭОТАР-Медиа, 2012. - 416 с. - ISBN 978-5-9704-2102-4 - Режим доступа: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http://www.studmedlib.ru/book/ISBN9785970421024.html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Тюкавкина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Н.А., Биоорганическая химия: руководство к практическим занятиям [Электронный ресурс] : учебное пособие / Под ред. Н.А.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Тюкавкиной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- М. : ГЭОТАР-Медиа, 2013. - 168 с. - ISBN 978-5-9704-2625-8 - Режим доступа: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http://www.studmedlib.ru/book/ISBN9785970426258.html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7257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27381" y="3044957"/>
            <a:ext cx="11233248" cy="1524000"/>
          </a:xfrm>
        </p:spPr>
        <p:txBody>
          <a:bodyPr>
            <a:normAutofit fontScale="90000"/>
          </a:bodyPr>
          <a:lstStyle/>
          <a:p>
            <a:pPr>
              <a:buClr>
                <a:schemeClr val="accent6">
                  <a:lumMod val="75000"/>
                </a:schemeClr>
              </a:buClr>
              <a:defRPr/>
            </a:pPr>
            <a:r>
              <a:rPr lang="ru-RU" sz="9600" dirty="0"/>
              <a:t>Спасибо </a:t>
            </a:r>
            <a:br>
              <a:rPr lang="ru-RU" sz="9600" dirty="0"/>
            </a:br>
            <a:r>
              <a:rPr lang="ru-RU" sz="9600" dirty="0"/>
              <a:t>за </a:t>
            </a:r>
            <a:br>
              <a:rPr lang="ru-RU" sz="9600" dirty="0"/>
            </a:br>
            <a:r>
              <a:rPr lang="ru-RU" sz="9600" dirty="0"/>
              <a:t>Ваше внимание!</a:t>
            </a:r>
            <a:br>
              <a:rPr lang="ru-RU" sz="6400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9C9CCB39-8597-4EC4-AA0E-EA8276618084}" type="slidenum">
              <a:rPr lang="ru-RU"/>
              <a:pPr>
                <a:defRPr/>
              </a:pPr>
              <a:t>56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4837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6784283"/>
              </p:ext>
            </p:extLst>
          </p:nvPr>
        </p:nvGraphicFramePr>
        <p:xfrm>
          <a:off x="1919536" y="1916832"/>
          <a:ext cx="8064896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87" name="ISIS/Draw Sketch" r:id="rId3" imgW="4117979" imgH="1102621" progId="">
                  <p:embed/>
                </p:oleObj>
              </mc:Choice>
              <mc:Fallback>
                <p:oleObj name="ISIS/Draw Sketch" r:id="rId3" imgW="4117979" imgH="1102621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536" y="1916832"/>
                        <a:ext cx="8064896" cy="24482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127104" y="1505708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Два остатка моносахаридов связаны друг с другом </a:t>
            </a:r>
          </a:p>
          <a:p>
            <a:pPr algn="ctr"/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гликозидной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связью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F7FF39F-F34B-412E-8D3B-8D2E3534993B}"/>
              </a:ext>
            </a:extLst>
          </p:cNvPr>
          <p:cNvSpPr/>
          <p:nvPr/>
        </p:nvSpPr>
        <p:spPr>
          <a:xfrm>
            <a:off x="839416" y="4157867"/>
            <a:ext cx="113052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Дисахариды состоят из двух остатков моносахаридов, соединенных между собой </a:t>
            </a:r>
            <a:r>
              <a:rPr lang="ru-RU" sz="2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О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-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гликозидной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связью. </a:t>
            </a:r>
          </a:p>
          <a:p>
            <a:r>
              <a:rPr lang="ru-RU" sz="2800" dirty="0">
                <a:latin typeface="Times New Roman" panose="02020603050405020304" pitchFamily="18" charset="0"/>
              </a:rPr>
              <a:t>По химической природе </a:t>
            </a:r>
            <a:r>
              <a:rPr lang="ru-RU" sz="2800" b="1" dirty="0">
                <a:latin typeface="Times New Roman" panose="02020603050405020304" pitchFamily="18" charset="0"/>
              </a:rPr>
              <a:t>дисахариды </a:t>
            </a:r>
            <a:r>
              <a:rPr lang="ru-RU" sz="2800" dirty="0">
                <a:latin typeface="Times New Roman" panose="02020603050405020304" pitchFamily="18" charset="0"/>
              </a:rPr>
              <a:t>— это </a:t>
            </a:r>
            <a:r>
              <a:rPr lang="ru-RU" sz="2800" i="1" dirty="0">
                <a:latin typeface="Times New Roman" panose="02020603050405020304" pitchFamily="18" charset="0"/>
              </a:rPr>
              <a:t>О-гликозиды</a:t>
            </a:r>
            <a:r>
              <a:rPr lang="ru-RU" sz="2800" dirty="0">
                <a:latin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</a:rPr>
              <a:t>ацетали</a:t>
            </a:r>
            <a:r>
              <a:rPr lang="ru-RU" sz="2800" dirty="0">
                <a:latin typeface="Times New Roman" panose="02020603050405020304" pitchFamily="18" charset="0"/>
              </a:rPr>
              <a:t>), в которых вторая молекула моносахарида выполняет роль </a:t>
            </a:r>
            <a:r>
              <a:rPr lang="ru-RU" sz="2800" dirty="0" err="1">
                <a:latin typeface="Times New Roman" panose="02020603050405020304" pitchFamily="18" charset="0"/>
              </a:rPr>
              <a:t>агликона</a:t>
            </a:r>
            <a:r>
              <a:rPr lang="ru-RU" sz="2800" dirty="0">
                <a:latin typeface="Times New Roman" panose="02020603050405020304" pitchFamily="18" charset="0"/>
              </a:rPr>
              <a:t>. </a:t>
            </a:r>
            <a:endParaRPr lang="ru-RU" sz="2800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6861974A-F97D-4AF7-9F18-0522ABF0D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4849"/>
            <a:ext cx="12192000" cy="857250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Дисахариды. Структура дисахаридов.</a:t>
            </a:r>
          </a:p>
        </p:txBody>
      </p:sp>
    </p:spTree>
    <p:extLst>
      <p:ext uri="{BB962C8B-B14F-4D97-AF65-F5344CB8AC3E}">
        <p14:creationId xmlns:p14="http://schemas.microsoft.com/office/powerpoint/2010/main" val="3298381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EDF06D-AA4F-4D2B-B5AE-A7322039B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965" y="147387"/>
            <a:ext cx="12192000" cy="836712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Образование дисахаридов.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777C95-4371-48B3-8F17-E245A2528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7" name="Picture 30">
            <a:extLst>
              <a:ext uri="{FF2B5EF4-FFF2-40B4-BE49-F238E27FC236}">
                <a16:creationId xmlns:a16="http://schemas.microsoft.com/office/drawing/2014/main" id="{8F129CDB-AB73-4074-A76B-712280C15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556" y="972266"/>
            <a:ext cx="7992888" cy="573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989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945A07-6F04-46DA-A9DF-6AFA85D55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803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88640"/>
            <a:ext cx="12192000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Дисахариды. Тип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гликозидной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связи.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A4CD-C4CE-455B-9A45-42634A871BAC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880009"/>
              </p:ext>
            </p:extLst>
          </p:nvPr>
        </p:nvGraphicFramePr>
        <p:xfrm>
          <a:off x="1742568" y="1191209"/>
          <a:ext cx="8565468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6" name="ISIS/Draw Sketch" r:id="rId3" imgW="5617210" imgH="1184910" progId="">
                  <p:embed/>
                </p:oleObj>
              </mc:Choice>
              <mc:Fallback>
                <p:oleObj name="ISIS/Draw Sketch" r:id="rId3" imgW="5617210" imgH="118491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2568" y="1191209"/>
                        <a:ext cx="8565468" cy="18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495600" y="3167390"/>
            <a:ext cx="748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     </a:t>
            </a:r>
            <a:r>
              <a:rPr lang="en-US" sz="2800" dirty="0">
                <a:latin typeface="Symbol" pitchFamily="18" charset="2"/>
              </a:rPr>
              <a:t>a</a:t>
            </a:r>
            <a:r>
              <a:rPr lang="ru-RU" sz="2800" dirty="0"/>
              <a:t>-1,4</a:t>
            </a:r>
            <a:r>
              <a:rPr lang="en-US" sz="2800" dirty="0"/>
              <a:t>                                   </a:t>
            </a:r>
            <a:r>
              <a:rPr lang="ru-RU" sz="2800" dirty="0"/>
              <a:t>             </a:t>
            </a:r>
            <a:r>
              <a:rPr lang="en-US" sz="2800" dirty="0"/>
              <a:t>  </a:t>
            </a:r>
            <a:r>
              <a:rPr lang="en-US" sz="2800" dirty="0">
                <a:latin typeface="Symbol" pitchFamily="18" charset="2"/>
              </a:rPr>
              <a:t>b</a:t>
            </a:r>
            <a:r>
              <a:rPr lang="ru-RU" sz="2800" dirty="0"/>
              <a:t>-1,4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9964537-2BDF-4C47-9F96-CF7A1E9EB426}"/>
              </a:ext>
            </a:extLst>
          </p:cNvPr>
          <p:cNvSpPr/>
          <p:nvPr/>
        </p:nvSpPr>
        <p:spPr>
          <a:xfrm>
            <a:off x="695400" y="3587432"/>
            <a:ext cx="11253103" cy="3254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При образовании 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гликозидной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 связи </a:t>
            </a:r>
            <a:r>
              <a:rPr lang="ru-RU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аномерная</a:t>
            </a:r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</a:rPr>
              <a:t> ОН-группа одного моносахарида взаимодействует с ОН-группой другого моносахарида или спирта. При этом происходят отщепление молекулы воды и образование </a:t>
            </a: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</a:rPr>
              <a:t>О-</a:t>
            </a:r>
            <a:r>
              <a:rPr lang="ru-RU" sz="2800" b="1" dirty="0" err="1">
                <a:solidFill>
                  <a:srgbClr val="000000"/>
                </a:solidFill>
                <a:latin typeface="Arial" panose="020B0604020202020204" pitchFamily="34" charset="0"/>
              </a:rPr>
              <a:t>гликозидной</a:t>
            </a: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</a:rPr>
              <a:t> связи.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01131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3663</Words>
  <Application>Microsoft Office PowerPoint</Application>
  <PresentationFormat>Широкоэкранный</PresentationFormat>
  <Paragraphs>261</Paragraphs>
  <Slides>56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62" baseType="lpstr">
      <vt:lpstr>Arial</vt:lpstr>
      <vt:lpstr>Calibri</vt:lpstr>
      <vt:lpstr>Symbol</vt:lpstr>
      <vt:lpstr>Times New Roman</vt:lpstr>
      <vt:lpstr>Тема Office</vt:lpstr>
      <vt:lpstr>ISIS/Draw Sketch</vt:lpstr>
      <vt:lpstr>ОРЕНБУРГСКИЙ ГОСУДАРСТВЕННЫЙ МЕДИЦИНСКИЙ УНИВЕРСИТЕТ КАФЕДРА ХИМИИ</vt:lpstr>
      <vt:lpstr>Олигосахариды. Определение. Классификация.</vt:lpstr>
      <vt:lpstr>Дисахариды. Определение. Классификация.</vt:lpstr>
      <vt:lpstr>Дисахариды. Определение. Классификация.</vt:lpstr>
      <vt:lpstr>Дисахариды.  Содержание в продуктах природного происхождения.</vt:lpstr>
      <vt:lpstr>Дисахариды. Структура дисахаридов.</vt:lpstr>
      <vt:lpstr>Образование дисахаридов.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Дисахариды. Отдельные представители.</vt:lpstr>
      <vt:lpstr>Дисахариды. Отдельные представители.</vt:lpstr>
      <vt:lpstr>Дисахариды. Отдельные представители.</vt:lpstr>
      <vt:lpstr>Дисахариды. Отдельные представители.</vt:lpstr>
      <vt:lpstr>Дисахариды. Отдельные представители.</vt:lpstr>
      <vt:lpstr>Полисахариды. Определение. Классификация.</vt:lpstr>
      <vt:lpstr>Функции полисахаридов</vt:lpstr>
      <vt:lpstr>Функции полисахаридов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Полисахариды. Отдельные представители.</vt:lpstr>
      <vt:lpstr>Полисахариды. Отдельные представители.</vt:lpstr>
      <vt:lpstr>Полисахариды. Отдельные представители.</vt:lpstr>
      <vt:lpstr>Полисахариды. Отдельные представители.</vt:lpstr>
      <vt:lpstr>Полисахариды. Отдельные представители. Гликоген (животный крахмал)</vt:lpstr>
      <vt:lpstr>Полисахариды. Отдельные представители. Целлюлоза (клетчатка)  (лат. cellula - клетка)</vt:lpstr>
      <vt:lpstr>Полисахариды. Отдельные представители. Декстраны</vt:lpstr>
      <vt:lpstr>Полисахариды. Отдельные представители. Декстраны</vt:lpstr>
      <vt:lpstr>Полисахариды. Отдельные представители. Декстраны</vt:lpstr>
      <vt:lpstr>Полисахариды. Отдельные представители. Полисахариды соединительной ткани (мукополисахариды) </vt:lpstr>
      <vt:lpstr>Полисахариды. Отдельные представители. Хондроитинсульфаты </vt:lpstr>
      <vt:lpstr>Полисахариды. Отдельные представители. Гиалуроновая кислота  </vt:lpstr>
      <vt:lpstr>Полисахариды. Отдельные представители. Полисахариды соединительной ткани (мукополисахариды) </vt:lpstr>
      <vt:lpstr>Полисахариды. Отдельные представители. Полисахариды соединительной ткани (мукополисахариды) </vt:lpstr>
      <vt:lpstr>Презентация PowerPoint</vt:lpstr>
      <vt:lpstr>Спасибо  за  Ваше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шарапова</dc:creator>
  <cp:lastModifiedBy>наталия шарапова</cp:lastModifiedBy>
  <cp:revision>44</cp:revision>
  <dcterms:created xsi:type="dcterms:W3CDTF">2020-09-27T15:01:07Z</dcterms:created>
  <dcterms:modified xsi:type="dcterms:W3CDTF">2021-03-24T10:53:28Z</dcterms:modified>
</cp:coreProperties>
</file>