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heme/themeOverride14.xml" ContentType="application/vnd.openxmlformats-officedocument.themeOverride+xml"/>
  <Override PartName="/ppt/theme/themeOverride15.xml" ContentType="application/vnd.openxmlformats-officedocument.themeOverride+xml"/>
  <Override PartName="/ppt/theme/themeOverride16.xml" ContentType="application/vnd.openxmlformats-officedocument.themeOverride+xml"/>
  <Override PartName="/ppt/theme/themeOverride17.xml" ContentType="application/vnd.openxmlformats-officedocument.themeOverride+xml"/>
  <Override PartName="/ppt/theme/themeOverride18.xml" ContentType="application/vnd.openxmlformats-officedocument.themeOverr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79"/>
  </p:notesMasterIdLst>
  <p:sldIdLst>
    <p:sldId id="256" r:id="rId2"/>
    <p:sldId id="257" r:id="rId3"/>
    <p:sldId id="408" r:id="rId4"/>
    <p:sldId id="412" r:id="rId5"/>
    <p:sldId id="413" r:id="rId6"/>
    <p:sldId id="414" r:id="rId7"/>
    <p:sldId id="403" r:id="rId8"/>
    <p:sldId id="405" r:id="rId9"/>
    <p:sldId id="406" r:id="rId10"/>
    <p:sldId id="407" r:id="rId11"/>
    <p:sldId id="409" r:id="rId12"/>
    <p:sldId id="421" r:id="rId13"/>
    <p:sldId id="420" r:id="rId14"/>
    <p:sldId id="416" r:id="rId15"/>
    <p:sldId id="417" r:id="rId16"/>
    <p:sldId id="375" r:id="rId17"/>
    <p:sldId id="425" r:id="rId18"/>
    <p:sldId id="426" r:id="rId19"/>
    <p:sldId id="435" r:id="rId20"/>
    <p:sldId id="427" r:id="rId21"/>
    <p:sldId id="428" r:id="rId22"/>
    <p:sldId id="429" r:id="rId23"/>
    <p:sldId id="430" r:id="rId24"/>
    <p:sldId id="431" r:id="rId25"/>
    <p:sldId id="432" r:id="rId26"/>
    <p:sldId id="433" r:id="rId27"/>
    <p:sldId id="449" r:id="rId28"/>
    <p:sldId id="436" r:id="rId29"/>
    <p:sldId id="443" r:id="rId30"/>
    <p:sldId id="442" r:id="rId31"/>
    <p:sldId id="437" r:id="rId32"/>
    <p:sldId id="438" r:id="rId33"/>
    <p:sldId id="444" r:id="rId34"/>
    <p:sldId id="445" r:id="rId35"/>
    <p:sldId id="439" r:id="rId36"/>
    <p:sldId id="440" r:id="rId37"/>
    <p:sldId id="441" r:id="rId38"/>
    <p:sldId id="423" r:id="rId39"/>
    <p:sldId id="446" r:id="rId40"/>
    <p:sldId id="447" r:id="rId41"/>
    <p:sldId id="450" r:id="rId42"/>
    <p:sldId id="448" r:id="rId43"/>
    <p:sldId id="376" r:id="rId44"/>
    <p:sldId id="459" r:id="rId45"/>
    <p:sldId id="460" r:id="rId46"/>
    <p:sldId id="462" r:id="rId47"/>
    <p:sldId id="464" r:id="rId48"/>
    <p:sldId id="455" r:id="rId49"/>
    <p:sldId id="465" r:id="rId50"/>
    <p:sldId id="456" r:id="rId51"/>
    <p:sldId id="457" r:id="rId52"/>
    <p:sldId id="458" r:id="rId53"/>
    <p:sldId id="467" r:id="rId54"/>
    <p:sldId id="480" r:id="rId55"/>
    <p:sldId id="466" r:id="rId56"/>
    <p:sldId id="479" r:id="rId57"/>
    <p:sldId id="475" r:id="rId58"/>
    <p:sldId id="476" r:id="rId59"/>
    <p:sldId id="477" r:id="rId60"/>
    <p:sldId id="478" r:id="rId61"/>
    <p:sldId id="470" r:id="rId62"/>
    <p:sldId id="471" r:id="rId63"/>
    <p:sldId id="473" r:id="rId64"/>
    <p:sldId id="482" r:id="rId65"/>
    <p:sldId id="522" r:id="rId66"/>
    <p:sldId id="523" r:id="rId67"/>
    <p:sldId id="521" r:id="rId68"/>
    <p:sldId id="486" r:id="rId69"/>
    <p:sldId id="487" r:id="rId70"/>
    <p:sldId id="472" r:id="rId71"/>
    <p:sldId id="524" r:id="rId72"/>
    <p:sldId id="501" r:id="rId73"/>
    <p:sldId id="528" r:id="rId74"/>
    <p:sldId id="525" r:id="rId75"/>
    <p:sldId id="526" r:id="rId76"/>
    <p:sldId id="506" r:id="rId77"/>
    <p:sldId id="267" r:id="rId7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786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B59E42-9BC1-43A6-B191-E81036DF86DD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A54D96-5FE7-448C-B27F-4B736BF707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57837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A54D96-5FE7-448C-B27F-4B736BF7079D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70309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spcBef>
                <a:spcPct val="30000"/>
              </a:spcBef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 sz="1100">
                <a:solidFill>
                  <a:srgbClr val="000000"/>
                </a:solidFill>
                <a:latin typeface="Times New Roman" pitchFamily="16" charset="0"/>
              </a:defRPr>
            </a:lvl1pPr>
            <a:lvl2pPr marL="651344" indent="-250517" eaLnBrk="0">
              <a:spcBef>
                <a:spcPct val="30000"/>
              </a:spcBef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 sz="1100">
                <a:solidFill>
                  <a:srgbClr val="000000"/>
                </a:solidFill>
                <a:latin typeface="Times New Roman" pitchFamily="16" charset="0"/>
              </a:defRPr>
            </a:lvl2pPr>
            <a:lvl3pPr marL="1002068" indent="-200414" eaLnBrk="0">
              <a:spcBef>
                <a:spcPct val="30000"/>
              </a:spcBef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 sz="1100">
                <a:solidFill>
                  <a:srgbClr val="000000"/>
                </a:solidFill>
                <a:latin typeface="Times New Roman" pitchFamily="16" charset="0"/>
              </a:defRPr>
            </a:lvl3pPr>
            <a:lvl4pPr marL="1402895" indent="-200414" eaLnBrk="0">
              <a:spcBef>
                <a:spcPct val="30000"/>
              </a:spcBef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 sz="1100">
                <a:solidFill>
                  <a:srgbClr val="000000"/>
                </a:solidFill>
                <a:latin typeface="Times New Roman" pitchFamily="16" charset="0"/>
              </a:defRPr>
            </a:lvl4pPr>
            <a:lvl5pPr marL="1803723" indent="-200414" eaLnBrk="0">
              <a:spcBef>
                <a:spcPct val="30000"/>
              </a:spcBef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 sz="1100">
                <a:solidFill>
                  <a:srgbClr val="000000"/>
                </a:solidFill>
                <a:latin typeface="Times New Roman" pitchFamily="16" charset="0"/>
              </a:defRPr>
            </a:lvl5pPr>
            <a:lvl6pPr marL="2204550" indent="-200414" defTabSz="39247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 sz="1100">
                <a:solidFill>
                  <a:srgbClr val="000000"/>
                </a:solidFill>
                <a:latin typeface="Times New Roman" pitchFamily="16" charset="0"/>
              </a:defRPr>
            </a:lvl6pPr>
            <a:lvl7pPr marL="2605377" indent="-200414" defTabSz="39247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 sz="1100">
                <a:solidFill>
                  <a:srgbClr val="000000"/>
                </a:solidFill>
                <a:latin typeface="Times New Roman" pitchFamily="16" charset="0"/>
              </a:defRPr>
            </a:lvl7pPr>
            <a:lvl8pPr marL="3006204" indent="-200414" defTabSz="39247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 sz="1100">
                <a:solidFill>
                  <a:srgbClr val="000000"/>
                </a:solidFill>
                <a:latin typeface="Times New Roman" pitchFamily="16" charset="0"/>
              </a:defRPr>
            </a:lvl8pPr>
            <a:lvl9pPr marL="3407032" indent="-200414" defTabSz="39247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 sz="11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 defTabSz="392477" eaLnBrk="1">
              <a:spcBef>
                <a:spcPct val="0"/>
              </a:spcBef>
            </a:pPr>
            <a:fld id="{13E7A2E2-8A07-4F0E-9DBB-F2F1C486E9E8}" type="slidenum">
              <a:rPr lang="ru-RU" altLang="ru-RU" sz="1200"/>
              <a:pPr defTabSz="392477" eaLnBrk="1">
                <a:spcBef>
                  <a:spcPct val="0"/>
                </a:spcBef>
              </a:pPr>
              <a:t>75</a:t>
            </a:fld>
            <a:endParaRPr lang="ru-RU" altLang="ru-RU" sz="1200"/>
          </a:p>
        </p:txBody>
      </p:sp>
      <p:sp>
        <p:nvSpPr>
          <p:cNvPr id="4198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95325"/>
            <a:ext cx="6089650" cy="34258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512" y="4343231"/>
            <a:ext cx="5485536" cy="411378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7213871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A54D96-5FE7-448C-B27F-4B736BF7079D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7129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9DB9F8-2BD4-4CAE-AAF3-ED3860D6DCBC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149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019708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fld id="{E84DCECE-190A-41A2-95FB-4FAE17C96DCC}" type="slidenum">
              <a:rPr lang="ru-RU" altLang="ru-RU" u="none">
                <a:latin typeface="Times New Roman" pitchFamily="18" charset="0"/>
              </a:rPr>
              <a:pPr/>
              <a:t>32</a:t>
            </a:fld>
            <a:endParaRPr lang="ru-RU" altLang="ru-RU" u="none">
              <a:latin typeface="Times New Roman" pitchFamily="18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30194926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fld id="{35B7E002-3A02-42BA-A061-61FE63C8FC9D}" type="slidenum">
              <a:rPr lang="ru-RU" altLang="ru-RU" u="none">
                <a:latin typeface="Times New Roman" pitchFamily="18" charset="0"/>
              </a:rPr>
              <a:pPr/>
              <a:t>36</a:t>
            </a:fld>
            <a:endParaRPr lang="ru-RU" altLang="ru-RU" u="none">
              <a:latin typeface="Times New Roman" pitchFamily="18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8637826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fld id="{6EE34E0F-7E83-43C8-9AB2-56D2A5652436}" type="slidenum">
              <a:rPr lang="ru-RU" altLang="ru-RU" u="none">
                <a:latin typeface="Times New Roman" pitchFamily="18" charset="0"/>
              </a:rPr>
              <a:pPr/>
              <a:t>37</a:t>
            </a:fld>
            <a:endParaRPr lang="ru-RU" altLang="ru-RU" u="none">
              <a:latin typeface="Times New Roman" pitchFamily="18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23593828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fld id="{CDB63CE4-EC98-44DE-BAD7-DADC635D36FE}" type="slidenum">
              <a:rPr lang="ru-RU" altLang="ru-RU" u="none">
                <a:latin typeface="Times New Roman" pitchFamily="18" charset="0"/>
              </a:rPr>
              <a:pPr/>
              <a:t>40</a:t>
            </a:fld>
            <a:endParaRPr lang="ru-RU" altLang="ru-RU" u="none">
              <a:latin typeface="Times New Roman" pitchFamily="18" charset="0"/>
            </a:endParaRPr>
          </a:p>
        </p:txBody>
      </p:sp>
      <p:sp>
        <p:nvSpPr>
          <p:cNvPr id="2662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6628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7478349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fld id="{BDEABE3B-6BF8-42E7-B6FC-17845BDA896B}" type="slidenum">
              <a:rPr lang="ru-RU" altLang="ru-RU" u="none">
                <a:latin typeface="Times New Roman" pitchFamily="18" charset="0"/>
              </a:rPr>
              <a:pPr/>
              <a:t>42</a:t>
            </a:fld>
            <a:endParaRPr lang="ru-RU" altLang="ru-RU" u="none">
              <a:latin typeface="Times New Roman" pitchFamily="18" charset="0"/>
            </a:endParaRPr>
          </a:p>
        </p:txBody>
      </p:sp>
      <p:sp>
        <p:nvSpPr>
          <p:cNvPr id="2765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765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3084397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spcBef>
                <a:spcPct val="30000"/>
              </a:spcBef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 sz="1100">
                <a:solidFill>
                  <a:srgbClr val="000000"/>
                </a:solidFill>
                <a:latin typeface="Times New Roman" pitchFamily="16" charset="0"/>
              </a:defRPr>
            </a:lvl1pPr>
            <a:lvl2pPr marL="651344" indent="-250517" eaLnBrk="0">
              <a:spcBef>
                <a:spcPct val="30000"/>
              </a:spcBef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 sz="1100">
                <a:solidFill>
                  <a:srgbClr val="000000"/>
                </a:solidFill>
                <a:latin typeface="Times New Roman" pitchFamily="16" charset="0"/>
              </a:defRPr>
            </a:lvl2pPr>
            <a:lvl3pPr marL="1002068" indent="-200414" eaLnBrk="0">
              <a:spcBef>
                <a:spcPct val="30000"/>
              </a:spcBef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 sz="1100">
                <a:solidFill>
                  <a:srgbClr val="000000"/>
                </a:solidFill>
                <a:latin typeface="Times New Roman" pitchFamily="16" charset="0"/>
              </a:defRPr>
            </a:lvl3pPr>
            <a:lvl4pPr marL="1402895" indent="-200414" eaLnBrk="0">
              <a:spcBef>
                <a:spcPct val="30000"/>
              </a:spcBef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 sz="1100">
                <a:solidFill>
                  <a:srgbClr val="000000"/>
                </a:solidFill>
                <a:latin typeface="Times New Roman" pitchFamily="16" charset="0"/>
              </a:defRPr>
            </a:lvl4pPr>
            <a:lvl5pPr marL="1803723" indent="-200414" eaLnBrk="0">
              <a:spcBef>
                <a:spcPct val="30000"/>
              </a:spcBef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 sz="1100">
                <a:solidFill>
                  <a:srgbClr val="000000"/>
                </a:solidFill>
                <a:latin typeface="Times New Roman" pitchFamily="16" charset="0"/>
              </a:defRPr>
            </a:lvl5pPr>
            <a:lvl6pPr marL="2204550" indent="-200414" defTabSz="39247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 sz="1100">
                <a:solidFill>
                  <a:srgbClr val="000000"/>
                </a:solidFill>
                <a:latin typeface="Times New Roman" pitchFamily="16" charset="0"/>
              </a:defRPr>
            </a:lvl6pPr>
            <a:lvl7pPr marL="2605377" indent="-200414" defTabSz="39247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 sz="1100">
                <a:solidFill>
                  <a:srgbClr val="000000"/>
                </a:solidFill>
                <a:latin typeface="Times New Roman" pitchFamily="16" charset="0"/>
              </a:defRPr>
            </a:lvl7pPr>
            <a:lvl8pPr marL="3006204" indent="-200414" defTabSz="39247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 sz="1100">
                <a:solidFill>
                  <a:srgbClr val="000000"/>
                </a:solidFill>
                <a:latin typeface="Times New Roman" pitchFamily="16" charset="0"/>
              </a:defRPr>
            </a:lvl8pPr>
            <a:lvl9pPr marL="3407032" indent="-200414" defTabSz="39247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 sz="11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 defTabSz="392477" eaLnBrk="1">
              <a:spcBef>
                <a:spcPct val="0"/>
              </a:spcBef>
            </a:pPr>
            <a:fld id="{50B6B11A-D29D-4C35-860F-76DA58849530}" type="slidenum">
              <a:rPr lang="ru-RU" altLang="ru-RU" sz="1200"/>
              <a:pPr defTabSz="392477" eaLnBrk="1">
                <a:spcBef>
                  <a:spcPct val="0"/>
                </a:spcBef>
              </a:pPr>
              <a:t>73</a:t>
            </a:fld>
            <a:endParaRPr lang="ru-RU" altLang="ru-RU" sz="1200"/>
          </a:p>
        </p:txBody>
      </p:sp>
      <p:sp>
        <p:nvSpPr>
          <p:cNvPr id="4403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95325"/>
            <a:ext cx="6089650" cy="34258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512" y="4343231"/>
            <a:ext cx="5485536" cy="411378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39638234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sz="1800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914400" y="1752604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5018" y="4953000"/>
            <a:ext cx="12197020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sz="1800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sz="1800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sz="1800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8573FAA-99BB-4226-88C7-687C9D856351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13E3B53-6E61-44CC-ABD4-D3CA074492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1481332"/>
            <a:ext cx="109728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573FAA-99BB-4226-88C7-687C9D856351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3E3B53-6E61-44CC-ABD4-D3CA074492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125351" y="274643"/>
            <a:ext cx="236996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573FAA-99BB-4226-88C7-687C9D856351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3E3B53-6E61-44CC-ABD4-D3CA074492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2000252" y="228603"/>
            <a:ext cx="9988549" cy="60102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26F29D-F74B-4EC1-B4B4-B95E2D88AC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8596082"/>
      </p:ext>
    </p:extLst>
  </p:cSld>
  <p:clrMapOvr>
    <a:masterClrMapping/>
  </p:clrMapOvr>
  <p:transition>
    <p:rand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2000252" y="228600"/>
            <a:ext cx="9988549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000251" y="1524000"/>
            <a:ext cx="4891616" cy="22812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7095068" y="1524000"/>
            <a:ext cx="4893733" cy="22812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2000251" y="3957641"/>
            <a:ext cx="4891616" cy="22812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7095068" y="3957641"/>
            <a:ext cx="4893733" cy="22812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EC9D47-E2B6-473E-8835-F1277FC5A5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9409795"/>
      </p:ext>
    </p:extLst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573FAA-99BB-4226-88C7-687C9D856351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3E3B53-6E61-44CC-ABD4-D3CA074492A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573FAA-99BB-4226-88C7-687C9D856351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3E3B53-6E61-44CC-ABD4-D3CA074492A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sz="1800"/>
          </a:p>
        </p:txBody>
      </p:sp>
      <p:sp>
        <p:nvSpPr>
          <p:cNvPr id="8" name="Нашивка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48133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48133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573FAA-99BB-4226-88C7-687C9D856351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3E3B53-6E61-44CC-ABD4-D3CA074492A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193370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9600" y="1444297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9" y="1444297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573FAA-99BB-4226-88C7-687C9D856351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3E3B53-6E61-44CC-ABD4-D3CA074492A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573FAA-99BB-4226-88C7-687C9D856351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3E3B53-6E61-44CC-ABD4-D3CA074492A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573FAA-99BB-4226-88C7-687C9D856351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3E3B53-6E61-44CC-ABD4-D3CA074492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>
            <a:extLst/>
          </a:lstStyle>
          <a:p>
            <a:fld id="{F8573FAA-99BB-4226-88C7-687C9D856351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3E3B53-6E61-44CC-ABD4-D3CA074492A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8573FAA-99BB-4226-88C7-687C9D856351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5840098" y="6407947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13E3B53-6E61-44CC-ABD4-D3CA074492A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1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sz="1800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sz="1800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sz="180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12316" y="5787741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sz="1800"/>
          </a:p>
        </p:txBody>
      </p:sp>
      <p:sp>
        <p:nvSpPr>
          <p:cNvPr id="13" name="Нашивка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sz="1800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sz="1800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sz="180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12316" y="5787741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609600" y="1481331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8573FAA-99BB-4226-88C7-687C9D856351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5840098" y="6407947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11529696" y="6407947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13E3B53-6E61-44CC-ABD4-D3CA074492A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9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0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AD%D0%BA%D0%BE%D0%BD%D0%BE%D0%BC%D0%B8%D1%87%D0%B5%D1%81%D0%BA%D0%B8%D0%B9_%D0%BF%D0%BE%D0%BA%D0%B0%D0%B7%D0%B0%D1%82%D0%B5%D0%BB%D1%8C" TargetMode="Externa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1.xml"/><Relationship Id="rId6" Type="http://schemas.openxmlformats.org/officeDocument/2006/relationships/hyperlink" Target="https://ru.wikipedia.org/wiki/%D0%A4%D0%BE%D0%BD%D0%B4%D0%BE%D0%BE%D1%82%D0%B4%D0%B0%D1%87%D0%B0" TargetMode="External"/><Relationship Id="rId5" Type="http://schemas.openxmlformats.org/officeDocument/2006/relationships/hyperlink" Target="https://ru.wikipedia.org/wiki/%D0%9E%D1%81%D0%BD%D0%BE%D0%B2%D0%BD%D1%8B%D0%B5_%D1%84%D0%BE%D0%BD%D0%B4%D1%8B" TargetMode="External"/><Relationship Id="rId4" Type="http://schemas.openxmlformats.org/officeDocument/2006/relationships/hyperlink" Target="https://ru.wikipedia.org/wiki/%D0%A4%D0%BE%D0%BD%D0%B4%D0%BE%D1%91%D0%BC%D0%BA%D0%BE%D1%81%D1%82%D1%8C" TargetMode="Externa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4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5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6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1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18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hyperlink" Target="http://nalog.garant.ru/fns/nk/d08b825e386c7297d2bb2329cf0ce611/#block_20025" TargetMode="Externa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07568" y="764707"/>
            <a:ext cx="8424936" cy="1829761"/>
          </a:xfrm>
        </p:spPr>
        <p:txBody>
          <a:bodyPr>
            <a:normAutofit/>
          </a:bodyPr>
          <a:lstStyle/>
          <a:p>
            <a:pPr algn="ctr"/>
            <a:r>
              <a:rPr lang="ru-RU" altLang="ru-RU" dirty="0">
                <a:solidFill>
                  <a:schemeClr val="tx1"/>
                </a:solidFill>
              </a:rPr>
              <a:t>Экономика </a:t>
            </a:r>
            <a:r>
              <a:rPr lang="ru-RU" altLang="ru-RU" dirty="0" smtClean="0">
                <a:solidFill>
                  <a:schemeClr val="tx1"/>
                </a:solidFill>
              </a:rPr>
              <a:t>медицинской организации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79776" y="2780928"/>
            <a:ext cx="7772400" cy="2160239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pPr>
              <a:spcBef>
                <a:spcPts val="2400"/>
              </a:spcBef>
            </a:pPr>
            <a:r>
              <a:rPr lang="ru-RU" dirty="0" smtClean="0">
                <a:solidFill>
                  <a:schemeClr val="tx1"/>
                </a:solidFill>
              </a:rPr>
              <a:t>Татьяна Васильевна Бегун </a:t>
            </a:r>
          </a:p>
          <a:p>
            <a:pPr>
              <a:spcBef>
                <a:spcPts val="2400"/>
              </a:spcBef>
            </a:pPr>
            <a:r>
              <a:rPr lang="en-US" dirty="0" smtClean="0">
                <a:solidFill>
                  <a:schemeClr val="tx1"/>
                </a:solidFill>
              </a:rPr>
              <a:t>tvbegun@mail.ru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3445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1" name="Rectangle 3"/>
          <p:cNvSpPr>
            <a:spLocks noGrp="1" noChangeArrowheads="1"/>
          </p:cNvSpPr>
          <p:nvPr>
            <p:ph idx="1"/>
          </p:nvPr>
        </p:nvSpPr>
        <p:spPr>
          <a:xfrm>
            <a:off x="767408" y="404664"/>
            <a:ext cx="10762288" cy="6192688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sz="2800" dirty="0"/>
              <a:t>Организации здравоохранения уникальны по своей сути и отличаются от других типов организаций. </a:t>
            </a:r>
            <a:endParaRPr lang="ru-RU" sz="2800" dirty="0" smtClean="0"/>
          </a:p>
          <a:p>
            <a:pPr marL="109728" indent="0">
              <a:buNone/>
            </a:pPr>
            <a:r>
              <a:rPr lang="ru-RU" sz="2400" dirty="0" smtClean="0"/>
              <a:t>В </a:t>
            </a:r>
            <a:r>
              <a:rPr lang="ru-RU" sz="2400" dirty="0"/>
              <a:t>них</a:t>
            </a:r>
          </a:p>
          <a:p>
            <a:r>
              <a:rPr lang="ru-RU" sz="2000" dirty="0"/>
              <a:t>более сложное определение и измерение результатов;</a:t>
            </a:r>
          </a:p>
          <a:p>
            <a:r>
              <a:rPr lang="ru-RU" sz="2000" dirty="0"/>
              <a:t>выполняемая работа очень разнообразная и сложная;</a:t>
            </a:r>
          </a:p>
          <a:p>
            <a:r>
              <a:rPr lang="ru-RU" sz="2000" dirty="0"/>
              <a:t>большинство работ, по своей природе, являются срочным и безотлагательным;</a:t>
            </a:r>
          </a:p>
          <a:p>
            <a:r>
              <a:rPr lang="ru-RU" sz="2000" dirty="0"/>
              <a:t>работа не допускает терпимости к ошибкам;</a:t>
            </a:r>
          </a:p>
          <a:p>
            <a:r>
              <a:rPr lang="ru-RU" sz="2000" dirty="0"/>
              <a:t>осуществляемая деятельность чрезвычайно взаимосвязана с другими видами работ, требует высокой степени координации действий разных профессиональных групп;</a:t>
            </a:r>
          </a:p>
          <a:p>
            <a:r>
              <a:rPr lang="ru-RU" sz="2000" dirty="0"/>
              <a:t>члены организации - специалисты высокого уровня и преданы своей профессии;</a:t>
            </a:r>
          </a:p>
          <a:p>
            <a:r>
              <a:rPr lang="ru-RU" sz="2000" dirty="0"/>
              <a:t>в управлении медицинскими организациями существует сложность вследствие потребности эффективности, - с одной стороны, и в обновлении и новаторстве - другой.</a:t>
            </a:r>
          </a:p>
          <a:p>
            <a:endParaRPr lang="ru-RU" sz="2000" dirty="0"/>
          </a:p>
          <a:p>
            <a:pPr indent="263525">
              <a:lnSpc>
                <a:spcPct val="90000"/>
              </a:lnSpc>
            </a:pPr>
            <a:endParaRPr lang="ru-RU" altLang="ru-RU" sz="1800" dirty="0"/>
          </a:p>
        </p:txBody>
      </p:sp>
    </p:spTree>
    <p:extLst>
      <p:ext uri="{BB962C8B-B14F-4D97-AF65-F5344CB8AC3E}">
        <p14:creationId xmlns:p14="http://schemas.microsoft.com/office/powerpoint/2010/main" val="3129793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1" name="Rectangle 3"/>
          <p:cNvSpPr>
            <a:spLocks noGrp="1" noChangeArrowheads="1"/>
          </p:cNvSpPr>
          <p:nvPr>
            <p:ph idx="1"/>
          </p:nvPr>
        </p:nvSpPr>
        <p:spPr>
          <a:xfrm>
            <a:off x="767408" y="1484784"/>
            <a:ext cx="10873208" cy="5616624"/>
          </a:xfrm>
        </p:spPr>
        <p:txBody>
          <a:bodyPr>
            <a:normAutofit/>
          </a:bodyPr>
          <a:lstStyle/>
          <a:p>
            <a:pPr indent="0">
              <a:lnSpc>
                <a:spcPct val="90000"/>
              </a:lnSpc>
              <a:buNone/>
            </a:pPr>
            <a:endParaRPr lang="ru-RU" sz="2400" dirty="0"/>
          </a:p>
          <a:p>
            <a:pPr marL="109728" indent="0">
              <a:buNone/>
            </a:pPr>
            <a:r>
              <a:rPr lang="ru-RU" sz="2400" b="1" dirty="0"/>
              <a:t>Медицинская организация – это открытая </a:t>
            </a:r>
            <a:r>
              <a:rPr lang="ru-RU" sz="2400" b="1" dirty="0" err="1"/>
              <a:t>социо</a:t>
            </a:r>
            <a:r>
              <a:rPr lang="ru-RU" sz="2400" b="1" dirty="0"/>
              <a:t>-техническая и организационно-экономическая система, ориентированная на обеспечение качества медицинских услуг и действующая в условиях внешних и внутренних ограничений, обусловленных задачами здравоохранения в целом.</a:t>
            </a:r>
            <a:endParaRPr lang="ru-RU" sz="2400" dirty="0"/>
          </a:p>
          <a:p>
            <a:pPr indent="263525">
              <a:lnSpc>
                <a:spcPct val="90000"/>
              </a:lnSpc>
            </a:pPr>
            <a:endParaRPr lang="ru-RU" altLang="ru-RU" sz="180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9B72D-94E1-4BD7-A38E-E8C1D1B33BB1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309250" name="Rectangle 2"/>
          <p:cNvSpPr>
            <a:spLocks noGrp="1" noChangeArrowheads="1"/>
          </p:cNvSpPr>
          <p:nvPr>
            <p:ph type="title"/>
          </p:nvPr>
        </p:nvSpPr>
        <p:spPr>
          <a:xfrm>
            <a:off x="911424" y="465914"/>
            <a:ext cx="10729192" cy="720080"/>
          </a:xfrm>
        </p:spPr>
        <p:txBody>
          <a:bodyPr>
            <a:noAutofit/>
          </a:bodyPr>
          <a:lstStyle/>
          <a:p>
            <a:r>
              <a:rPr lang="ru-RU" altLang="ru-RU" sz="2800" dirty="0">
                <a:solidFill>
                  <a:schemeClr val="tx1"/>
                </a:solidFill>
                <a:effectLst/>
              </a:rPr>
              <a:t>Медицинская организация</a:t>
            </a:r>
            <a:r>
              <a:rPr lang="ru-RU" altLang="ru-RU" sz="2400" dirty="0">
                <a:solidFill>
                  <a:schemeClr val="tx1"/>
                </a:solidFill>
                <a:effectLst/>
              </a:rPr>
              <a:t> </a:t>
            </a:r>
            <a:r>
              <a:rPr lang="ru-RU" altLang="ru-RU" sz="2800" dirty="0">
                <a:solidFill>
                  <a:schemeClr val="tx1"/>
                </a:solidFill>
                <a:effectLst/>
              </a:rPr>
              <a:t>как хозяйствующий субъект</a:t>
            </a:r>
          </a:p>
        </p:txBody>
      </p:sp>
    </p:spTree>
    <p:extLst>
      <p:ext uri="{BB962C8B-B14F-4D97-AF65-F5344CB8AC3E}">
        <p14:creationId xmlns:p14="http://schemas.microsoft.com/office/powerpoint/2010/main" val="2843412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3" name="Rectangle 3"/>
          <p:cNvSpPr>
            <a:spLocks noGrp="1" noChangeArrowheads="1"/>
          </p:cNvSpPr>
          <p:nvPr>
            <p:ph idx="1"/>
          </p:nvPr>
        </p:nvSpPr>
        <p:spPr>
          <a:xfrm>
            <a:off x="623392" y="764704"/>
            <a:ext cx="11089232" cy="6093296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80000"/>
              </a:lnSpc>
            </a:pPr>
            <a:r>
              <a:rPr lang="ru-RU" altLang="ru-RU" sz="2400" dirty="0"/>
              <a:t>по </a:t>
            </a:r>
            <a:r>
              <a:rPr lang="ru-RU" altLang="ru-RU" sz="2400" b="1" dirty="0">
                <a:solidFill>
                  <a:srgbClr val="0070C0"/>
                </a:solidFill>
              </a:rPr>
              <a:t>отраслевой принадлежности</a:t>
            </a:r>
            <a:r>
              <a:rPr lang="ru-RU" altLang="ru-RU" sz="2400" b="1" dirty="0"/>
              <a:t>: </a:t>
            </a:r>
            <a:r>
              <a:rPr lang="ru-RU" altLang="ru-RU" sz="2400" i="1" dirty="0"/>
              <a:t>медицинские,</a:t>
            </a:r>
          </a:p>
          <a:p>
            <a:pPr marL="109728" indent="0" algn="just">
              <a:lnSpc>
                <a:spcPct val="80000"/>
              </a:lnSpc>
              <a:buNone/>
            </a:pPr>
            <a:r>
              <a:rPr lang="ru-RU" altLang="ru-RU" sz="2400" i="1" dirty="0"/>
              <a:t>                                       образовательные,  </a:t>
            </a:r>
          </a:p>
          <a:p>
            <a:pPr marL="109728" indent="0" algn="just">
              <a:lnSpc>
                <a:spcPct val="80000"/>
              </a:lnSpc>
              <a:buNone/>
            </a:pPr>
            <a:r>
              <a:rPr lang="ru-RU" altLang="ru-RU" sz="2400" i="1" dirty="0"/>
              <a:t>                                       промышленные,</a:t>
            </a:r>
          </a:p>
          <a:p>
            <a:pPr marL="109728" indent="0" algn="just">
              <a:lnSpc>
                <a:spcPct val="80000"/>
              </a:lnSpc>
              <a:buNone/>
            </a:pPr>
            <a:r>
              <a:rPr lang="ru-RU" altLang="ru-RU" sz="2400" i="1" dirty="0"/>
              <a:t>				транспортные, торговые и пр.;</a:t>
            </a:r>
          </a:p>
          <a:p>
            <a:pPr algn="just">
              <a:lnSpc>
                <a:spcPct val="80000"/>
              </a:lnSpc>
            </a:pPr>
            <a:r>
              <a:rPr lang="ru-RU" altLang="ru-RU" sz="2600" dirty="0"/>
              <a:t>по отношению к </a:t>
            </a:r>
            <a:r>
              <a:rPr lang="ru-RU" altLang="ru-RU" sz="2600" b="1" dirty="0">
                <a:solidFill>
                  <a:srgbClr val="0070C0"/>
                </a:solidFill>
              </a:rPr>
              <a:t>прибыли </a:t>
            </a:r>
          </a:p>
          <a:p>
            <a:pPr marL="109728" indent="0" algn="just">
              <a:lnSpc>
                <a:spcPct val="80000"/>
              </a:lnSpc>
              <a:buNone/>
            </a:pPr>
            <a:r>
              <a:rPr lang="ru-RU" altLang="ru-RU" sz="2600" b="1" dirty="0">
                <a:solidFill>
                  <a:srgbClr val="0070C0"/>
                </a:solidFill>
              </a:rPr>
              <a:t>            </a:t>
            </a:r>
            <a:r>
              <a:rPr lang="ru-RU" altLang="ru-RU" sz="2600" dirty="0"/>
              <a:t>(цели деятельности)</a:t>
            </a:r>
            <a:r>
              <a:rPr lang="ru-RU" altLang="ru-RU" sz="2600" b="1" dirty="0"/>
              <a:t>: </a:t>
            </a:r>
            <a:r>
              <a:rPr lang="ru-RU" altLang="ru-RU" sz="2200" i="1" dirty="0"/>
              <a:t>коммерческие,</a:t>
            </a:r>
          </a:p>
          <a:p>
            <a:pPr marL="109728" indent="0" algn="just">
              <a:lnSpc>
                <a:spcPct val="80000"/>
              </a:lnSpc>
              <a:buNone/>
            </a:pPr>
            <a:r>
              <a:rPr lang="ru-RU" altLang="ru-RU" sz="2200" i="1" dirty="0"/>
              <a:t>                                                      некоммерческие</a:t>
            </a:r>
            <a:r>
              <a:rPr lang="ru-RU" altLang="ru-RU" sz="1900" i="1" dirty="0"/>
              <a:t>;</a:t>
            </a:r>
          </a:p>
          <a:p>
            <a:pPr marL="109728" indent="0" algn="just">
              <a:lnSpc>
                <a:spcPct val="80000"/>
              </a:lnSpc>
              <a:buNone/>
            </a:pPr>
            <a:endParaRPr lang="ru-RU" altLang="ru-RU" sz="1000" i="1" dirty="0"/>
          </a:p>
          <a:p>
            <a:pPr algn="just">
              <a:lnSpc>
                <a:spcPct val="80000"/>
              </a:lnSpc>
            </a:pPr>
            <a:r>
              <a:rPr lang="ru-RU" altLang="ru-RU" sz="2600" dirty="0"/>
              <a:t>по отношению к </a:t>
            </a:r>
            <a:r>
              <a:rPr lang="ru-RU" altLang="ru-RU" sz="2600" b="1" dirty="0">
                <a:solidFill>
                  <a:srgbClr val="0070C0"/>
                </a:solidFill>
              </a:rPr>
              <a:t>бюджету</a:t>
            </a:r>
            <a:r>
              <a:rPr lang="ru-RU" altLang="ru-RU" sz="2600" b="1" dirty="0"/>
              <a:t>: </a:t>
            </a:r>
            <a:r>
              <a:rPr lang="ru-RU" altLang="ru-RU" sz="2200" i="1" dirty="0"/>
              <a:t>бюджетные,</a:t>
            </a:r>
          </a:p>
          <a:p>
            <a:pPr marL="109728" indent="0" algn="just">
              <a:lnSpc>
                <a:spcPct val="80000"/>
              </a:lnSpc>
              <a:buNone/>
            </a:pPr>
            <a:r>
              <a:rPr lang="ru-RU" altLang="ru-RU" sz="2200" i="1" dirty="0"/>
              <a:t>                                                      внебюджетные;</a:t>
            </a:r>
          </a:p>
          <a:p>
            <a:pPr marL="109728" indent="0" algn="just">
              <a:lnSpc>
                <a:spcPct val="80000"/>
              </a:lnSpc>
              <a:buNone/>
            </a:pPr>
            <a:endParaRPr lang="ru-RU" altLang="ru-RU" sz="1200" i="1" dirty="0"/>
          </a:p>
          <a:p>
            <a:pPr algn="just">
              <a:lnSpc>
                <a:spcPct val="80000"/>
              </a:lnSpc>
            </a:pPr>
            <a:r>
              <a:rPr lang="ru-RU" altLang="ru-RU" sz="2600" dirty="0"/>
              <a:t>по </a:t>
            </a:r>
            <a:r>
              <a:rPr lang="ru-RU" altLang="ru-RU" sz="2600" b="1" dirty="0">
                <a:solidFill>
                  <a:srgbClr val="0070C0"/>
                </a:solidFill>
              </a:rPr>
              <a:t>форме собственности</a:t>
            </a:r>
            <a:r>
              <a:rPr lang="ru-RU" altLang="ru-RU" sz="2600" b="1" dirty="0"/>
              <a:t>: </a:t>
            </a:r>
            <a:r>
              <a:rPr lang="ru-RU" altLang="ru-RU" sz="2200" i="1" dirty="0"/>
              <a:t>государственные,</a:t>
            </a:r>
          </a:p>
          <a:p>
            <a:pPr marL="109728" indent="0" algn="just">
              <a:lnSpc>
                <a:spcPct val="80000"/>
              </a:lnSpc>
              <a:buNone/>
            </a:pPr>
            <a:r>
              <a:rPr lang="ru-RU" altLang="ru-RU" sz="2200" i="1" dirty="0"/>
              <a:t>                                                   муниципальные, </a:t>
            </a:r>
          </a:p>
          <a:p>
            <a:pPr marL="109728" indent="0" algn="just">
              <a:lnSpc>
                <a:spcPct val="80000"/>
              </a:lnSpc>
              <a:buNone/>
            </a:pPr>
            <a:r>
              <a:rPr lang="ru-RU" altLang="ru-RU" sz="2200" i="1" dirty="0"/>
              <a:t>                                                  общественные, </a:t>
            </a:r>
          </a:p>
          <a:p>
            <a:pPr marL="109728" indent="0" algn="r">
              <a:lnSpc>
                <a:spcPct val="80000"/>
              </a:lnSpc>
              <a:buNone/>
            </a:pPr>
            <a:r>
              <a:rPr lang="ru-RU" altLang="ru-RU" sz="2200" i="1" dirty="0"/>
              <a:t>                                     частные </a:t>
            </a:r>
            <a:r>
              <a:rPr lang="ru-RU" altLang="ru-RU" sz="2400" i="1" dirty="0"/>
              <a:t>(</a:t>
            </a:r>
            <a:r>
              <a:rPr lang="ru-RU" altLang="ru-RU" sz="1800" i="1" dirty="0"/>
              <a:t>личная собственность</a:t>
            </a:r>
            <a:r>
              <a:rPr lang="ru-RU" altLang="ru-RU" sz="1800" i="1" dirty="0" smtClean="0"/>
              <a:t>,                     .</a:t>
            </a:r>
            <a:endParaRPr lang="ru-RU" altLang="ru-RU" sz="1800" i="1" dirty="0"/>
          </a:p>
          <a:p>
            <a:pPr marL="109728" indent="0" algn="r">
              <a:lnSpc>
                <a:spcPct val="80000"/>
              </a:lnSpc>
              <a:buNone/>
            </a:pPr>
            <a:r>
              <a:rPr lang="ru-RU" altLang="ru-RU" sz="1800" i="1" dirty="0"/>
              <a:t>                                                       коллективная собственность</a:t>
            </a:r>
            <a:r>
              <a:rPr lang="ru-RU" altLang="ru-RU" sz="1800" i="1" dirty="0" smtClean="0"/>
              <a:t>)</a:t>
            </a:r>
            <a:r>
              <a:rPr lang="ru-RU" altLang="ru-RU" sz="2400" i="1" dirty="0" smtClean="0"/>
              <a:t>,           . </a:t>
            </a:r>
            <a:endParaRPr lang="ru-RU" altLang="ru-RU" sz="2400" i="1" dirty="0"/>
          </a:p>
          <a:p>
            <a:pPr marL="109728" indent="0" algn="r">
              <a:lnSpc>
                <a:spcPct val="80000"/>
              </a:lnSpc>
              <a:buNone/>
            </a:pPr>
            <a:r>
              <a:rPr lang="ru-RU" altLang="ru-RU" sz="2200" i="1" dirty="0"/>
              <a:t>со смешанной формой собственности; </a:t>
            </a:r>
          </a:p>
          <a:p>
            <a:pPr marL="109728" indent="0">
              <a:lnSpc>
                <a:spcPct val="80000"/>
              </a:lnSpc>
              <a:buNone/>
            </a:pPr>
            <a:r>
              <a:rPr lang="ru-RU" altLang="ru-RU" sz="1000" i="1" dirty="0"/>
              <a:t>   </a:t>
            </a:r>
          </a:p>
          <a:p>
            <a:pPr algn="just">
              <a:lnSpc>
                <a:spcPct val="80000"/>
              </a:lnSpc>
            </a:pPr>
            <a:r>
              <a:rPr lang="ru-RU" altLang="ru-RU" sz="2600" dirty="0"/>
              <a:t>по </a:t>
            </a:r>
            <a:r>
              <a:rPr lang="ru-RU" altLang="ru-RU" sz="2600" b="1" dirty="0">
                <a:solidFill>
                  <a:srgbClr val="0070C0"/>
                </a:solidFill>
              </a:rPr>
              <a:t>размеру и численности членов</a:t>
            </a:r>
            <a:r>
              <a:rPr lang="ru-RU" altLang="ru-RU" sz="2600" dirty="0">
                <a:solidFill>
                  <a:srgbClr val="0070C0"/>
                </a:solidFill>
              </a:rPr>
              <a:t> </a:t>
            </a:r>
            <a:r>
              <a:rPr lang="ru-RU" altLang="ru-RU" sz="2600" dirty="0"/>
              <a:t>организации: </a:t>
            </a:r>
          </a:p>
          <a:p>
            <a:pPr marL="109728" indent="0" algn="just">
              <a:lnSpc>
                <a:spcPct val="80000"/>
              </a:lnSpc>
              <a:buNone/>
            </a:pPr>
            <a:r>
              <a:rPr lang="ru-RU" altLang="ru-RU" sz="2600" dirty="0"/>
              <a:t>                                     </a:t>
            </a:r>
            <a:r>
              <a:rPr lang="ru-RU" altLang="ru-RU" sz="2400" i="1" dirty="0"/>
              <a:t>крупные, средние, малые;</a:t>
            </a:r>
            <a:endParaRPr lang="ru-RU" altLang="ru-RU" sz="2000" i="1" dirty="0"/>
          </a:p>
        </p:txBody>
      </p:sp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774827" y="116635"/>
            <a:ext cx="8709025" cy="504081"/>
          </a:xfrm>
        </p:spPr>
        <p:txBody>
          <a:bodyPr>
            <a:noAutofit/>
          </a:bodyPr>
          <a:lstStyle/>
          <a:p>
            <a:r>
              <a:rPr lang="ru-RU" altLang="ru-RU" sz="3200" dirty="0">
                <a:solidFill>
                  <a:schemeClr val="tx1"/>
                </a:solidFill>
                <a:effectLst/>
              </a:rPr>
              <a:t>Основания  классификации организаций</a:t>
            </a:r>
          </a:p>
        </p:txBody>
      </p:sp>
    </p:spTree>
    <p:extLst>
      <p:ext uri="{BB962C8B-B14F-4D97-AF65-F5344CB8AC3E}">
        <p14:creationId xmlns:p14="http://schemas.microsoft.com/office/powerpoint/2010/main" val="911407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99456" y="1052736"/>
            <a:ext cx="10153128" cy="5544616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ru-RU" dirty="0" smtClean="0"/>
              <a:t> </a:t>
            </a:r>
            <a:r>
              <a:rPr lang="ru-RU" sz="3600" b="1" dirty="0">
                <a:solidFill>
                  <a:srgbClr val="0070C0"/>
                </a:solidFill>
              </a:rPr>
              <a:t>Коммерческие организации- </a:t>
            </a:r>
            <a:endParaRPr lang="ru-RU" sz="2400" b="1" dirty="0">
              <a:solidFill>
                <a:srgbClr val="0070C0"/>
              </a:solidFill>
            </a:endParaRPr>
          </a:p>
          <a:p>
            <a:pPr marL="82296" indent="0">
              <a:buNone/>
            </a:pPr>
            <a:r>
              <a:rPr lang="ru-RU" dirty="0" smtClean="0"/>
              <a:t>организации</a:t>
            </a:r>
            <a:r>
              <a:rPr lang="ru-RU" dirty="0"/>
              <a:t>, главной целью(мотивом) деятельности которых является извлечение прибыли. </a:t>
            </a:r>
            <a:endParaRPr lang="ru-RU" dirty="0" smtClean="0"/>
          </a:p>
          <a:p>
            <a:pPr marL="82296" indent="0">
              <a:buNone/>
            </a:pPr>
            <a:r>
              <a:rPr lang="ru-RU" sz="3600" b="1" dirty="0">
                <a:solidFill>
                  <a:srgbClr val="0070C0"/>
                </a:solidFill>
              </a:rPr>
              <a:t>Некоммерческие организации- </a:t>
            </a:r>
          </a:p>
          <a:p>
            <a:pPr marL="82296" indent="0">
              <a:buNone/>
            </a:pPr>
            <a:r>
              <a:rPr lang="ru-RU" dirty="0" smtClean="0"/>
              <a:t>организации</a:t>
            </a:r>
            <a:r>
              <a:rPr lang="ru-RU" dirty="0"/>
              <a:t>, не рассматривающие извлечение прибыли в качестве основной цели деятельности и не распределяющие полученную прибыль между участниками. 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03512" y="116632"/>
            <a:ext cx="8650208" cy="936104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altLang="ru-RU" sz="2800" dirty="0">
                <a:solidFill>
                  <a:schemeClr val="tx1"/>
                </a:solidFill>
                <a:effectLst/>
              </a:rPr>
              <a:t>по отношению к прибыли (цели деятельности):</a:t>
            </a:r>
            <a:endParaRPr lang="ru-RU" sz="28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671761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1055440" y="980731"/>
            <a:ext cx="10441160" cy="50265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altLang="ru-RU" sz="2600" b="1" dirty="0">
                <a:solidFill>
                  <a:srgbClr val="0070C0"/>
                </a:solidFill>
              </a:rPr>
              <a:t>Субъект малого предпринимательства (СМП) </a:t>
            </a:r>
            <a:r>
              <a:rPr lang="ru-RU" altLang="ru-RU" sz="2400" dirty="0"/>
              <a:t>или, так называемый, малый бизнес в который входят не только малые предприятия (до 100 человек) но выделяют и </a:t>
            </a:r>
            <a:r>
              <a:rPr lang="ru-RU" altLang="ru-RU" sz="2400" dirty="0" err="1"/>
              <a:t>микропредприятия</a:t>
            </a:r>
            <a:r>
              <a:rPr lang="ru-RU" altLang="ru-RU" sz="2400" dirty="0"/>
              <a:t> (численностью до 15 человек).</a:t>
            </a:r>
          </a:p>
          <a:p>
            <a:pPr>
              <a:lnSpc>
                <a:spcPct val="80000"/>
              </a:lnSpc>
            </a:pPr>
            <a:endParaRPr lang="ru-RU" altLang="ru-RU" sz="2400" dirty="0"/>
          </a:p>
          <a:p>
            <a:pPr>
              <a:lnSpc>
                <a:spcPct val="80000"/>
              </a:lnSpc>
            </a:pPr>
            <a:r>
              <a:rPr lang="ru-RU" altLang="ru-RU" sz="2600" b="1" dirty="0">
                <a:solidFill>
                  <a:srgbClr val="0070C0"/>
                </a:solidFill>
              </a:rPr>
              <a:t>Средний бизнес –</a:t>
            </a:r>
            <a:r>
              <a:rPr lang="ru-RU" altLang="ru-RU" sz="2400" dirty="0"/>
              <a:t> количество наемных работников российским законодательством не регулируется, но в практике разных стран это число составляет от 100 до 500 человек.</a:t>
            </a:r>
          </a:p>
          <a:p>
            <a:pPr>
              <a:lnSpc>
                <a:spcPct val="80000"/>
              </a:lnSpc>
            </a:pPr>
            <a:endParaRPr lang="ru-RU" altLang="ru-RU" sz="2400" dirty="0"/>
          </a:p>
          <a:p>
            <a:pPr>
              <a:lnSpc>
                <a:spcPct val="80000"/>
              </a:lnSpc>
            </a:pPr>
            <a:r>
              <a:rPr lang="ru-RU" altLang="ru-RU" sz="2600" b="1" dirty="0">
                <a:solidFill>
                  <a:srgbClr val="0070C0"/>
                </a:solidFill>
              </a:rPr>
              <a:t>Крупный бизнес – </a:t>
            </a:r>
            <a:r>
              <a:rPr lang="ru-RU" altLang="ru-RU" sz="2400" dirty="0"/>
              <a:t>количество наемных работников от 500 до 1000.</a:t>
            </a:r>
          </a:p>
          <a:p>
            <a:pPr>
              <a:lnSpc>
                <a:spcPct val="80000"/>
              </a:lnSpc>
            </a:pPr>
            <a:endParaRPr lang="ru-RU" altLang="ru-RU" sz="2400" dirty="0"/>
          </a:p>
          <a:p>
            <a:pPr>
              <a:lnSpc>
                <a:spcPct val="80000"/>
              </a:lnSpc>
            </a:pPr>
            <a:r>
              <a:rPr lang="ru-RU" altLang="ru-RU" sz="2600" b="1" dirty="0">
                <a:solidFill>
                  <a:srgbClr val="0070C0"/>
                </a:solidFill>
              </a:rPr>
              <a:t>Особо крупный – </a:t>
            </a:r>
            <a:r>
              <a:rPr lang="ru-RU" altLang="ru-RU" sz="2400" dirty="0"/>
              <a:t>количество наемных работников может достигать нескольких тысяч.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991544" y="188640"/>
            <a:ext cx="8229600" cy="634082"/>
          </a:xfrm>
        </p:spPr>
        <p:txBody>
          <a:bodyPr>
            <a:noAutofit/>
          </a:bodyPr>
          <a:lstStyle/>
          <a:p>
            <a:r>
              <a:rPr lang="ru-RU" altLang="ru-RU" sz="2400" dirty="0">
                <a:solidFill>
                  <a:schemeClr val="tx1"/>
                </a:solidFill>
                <a:effectLst/>
              </a:rPr>
              <a:t>по размеру и численности членов организации: </a:t>
            </a:r>
          </a:p>
        </p:txBody>
      </p:sp>
    </p:spTree>
    <p:extLst>
      <p:ext uri="{BB962C8B-B14F-4D97-AF65-F5344CB8AC3E}">
        <p14:creationId xmlns:p14="http://schemas.microsoft.com/office/powerpoint/2010/main" val="746615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479376" y="1481328"/>
            <a:ext cx="11305256" cy="518803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ru-RU" altLang="ru-RU" sz="2800" dirty="0"/>
              <a:t>государственное;</a:t>
            </a:r>
          </a:p>
          <a:p>
            <a:pPr>
              <a:lnSpc>
                <a:spcPct val="90000"/>
              </a:lnSpc>
            </a:pPr>
            <a:r>
              <a:rPr lang="ru-RU" altLang="ru-RU" sz="2800" dirty="0"/>
              <a:t>муниципальное;</a:t>
            </a:r>
          </a:p>
          <a:p>
            <a:pPr>
              <a:lnSpc>
                <a:spcPct val="90000"/>
              </a:lnSpc>
            </a:pPr>
            <a:r>
              <a:rPr lang="ru-RU" altLang="ru-RU" sz="2800" dirty="0"/>
              <a:t>индивидуальное (семейное);</a:t>
            </a:r>
          </a:p>
          <a:p>
            <a:pPr>
              <a:lnSpc>
                <a:spcPct val="90000"/>
              </a:lnSpc>
            </a:pPr>
            <a:r>
              <a:rPr lang="ru-RU" altLang="ru-RU" sz="2800" dirty="0"/>
              <a:t>полное товарищество;</a:t>
            </a:r>
          </a:p>
          <a:p>
            <a:pPr>
              <a:lnSpc>
                <a:spcPct val="90000"/>
              </a:lnSpc>
            </a:pPr>
            <a:r>
              <a:rPr lang="ru-RU" altLang="ru-RU" sz="2800" dirty="0"/>
              <a:t>коммандитное товарищество (товарищество на вере);</a:t>
            </a:r>
          </a:p>
          <a:p>
            <a:pPr>
              <a:lnSpc>
                <a:spcPct val="90000"/>
              </a:lnSpc>
            </a:pPr>
            <a:r>
              <a:rPr lang="ru-RU" altLang="ru-RU" sz="2800" dirty="0"/>
              <a:t>общество с ограниченной ответственностью, ООО;</a:t>
            </a:r>
          </a:p>
          <a:p>
            <a:pPr>
              <a:lnSpc>
                <a:spcPct val="90000"/>
              </a:lnSpc>
            </a:pPr>
            <a:r>
              <a:rPr lang="ru-RU" altLang="ru-RU" sz="2800" dirty="0"/>
              <a:t>открытое акционерное общество ОАО;</a:t>
            </a:r>
          </a:p>
          <a:p>
            <a:pPr>
              <a:lnSpc>
                <a:spcPct val="90000"/>
              </a:lnSpc>
            </a:pPr>
            <a:r>
              <a:rPr lang="ru-RU" altLang="ru-RU" sz="2800" dirty="0"/>
              <a:t>закрытое акционерное общество, ЗАО.</a:t>
            </a:r>
          </a:p>
          <a:p>
            <a:pPr marL="109728" indent="0">
              <a:buNone/>
            </a:pPr>
            <a:endParaRPr lang="ru-RU" altLang="ru-RU" dirty="0" smtClean="0"/>
          </a:p>
          <a:p>
            <a:pPr marL="109728" indent="0" algn="r">
              <a:buNone/>
            </a:pPr>
            <a:r>
              <a:rPr lang="ru-RU" altLang="ru-RU" dirty="0" smtClean="0"/>
              <a:t>Организационная </a:t>
            </a:r>
            <a:r>
              <a:rPr lang="ru-RU" altLang="ru-RU" dirty="0"/>
              <a:t>деятельность </a:t>
            </a:r>
            <a:r>
              <a:rPr lang="ru-RU" altLang="ru-RU" dirty="0" smtClean="0"/>
              <a:t>организаций в </a:t>
            </a:r>
            <a:r>
              <a:rPr lang="ru-RU" altLang="ru-RU" dirty="0"/>
              <a:t>России определяется Гражданским кодексом Российской Федерации.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ru-RU" sz="3800" dirty="0">
                <a:solidFill>
                  <a:schemeClr val="tx1"/>
                </a:solidFill>
                <a:effectLst/>
              </a:rPr>
              <a:t>Организационно-правовые формы организаций</a:t>
            </a:r>
          </a:p>
        </p:txBody>
      </p:sp>
    </p:spTree>
    <p:extLst>
      <p:ext uri="{BB962C8B-B14F-4D97-AF65-F5344CB8AC3E}">
        <p14:creationId xmlns:p14="http://schemas.microsoft.com/office/powerpoint/2010/main" val="671857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2351584" y="1340771"/>
            <a:ext cx="7772400" cy="1829761"/>
          </a:xfrm>
          <a:prstGeom prst="rect">
            <a:avLst/>
          </a:prstGeo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Impact" pitchFamily="34" charset="0"/>
              </a:rPr>
              <a:t>Основные средства организации</a:t>
            </a:r>
          </a:p>
        </p:txBody>
      </p:sp>
    </p:spTree>
    <p:extLst>
      <p:ext uri="{BB962C8B-B14F-4D97-AF65-F5344CB8AC3E}">
        <p14:creationId xmlns:p14="http://schemas.microsoft.com/office/powerpoint/2010/main" val="3557665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>
          <a:xfrm>
            <a:off x="263352" y="116633"/>
            <a:ext cx="11737304" cy="792088"/>
          </a:xfrm>
        </p:spPr>
        <p:txBody>
          <a:bodyPr>
            <a:noAutofit/>
          </a:bodyPr>
          <a:lstStyle/>
          <a:p>
            <a:r>
              <a:rPr lang="ru-RU" altLang="ru-RU" sz="2800" dirty="0">
                <a:solidFill>
                  <a:schemeClr val="tx1"/>
                </a:solidFill>
                <a:effectLst/>
              </a:rPr>
              <a:t>Определение основных фондов и основных средств организаций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2307621" y="980728"/>
            <a:ext cx="7632700" cy="1584672"/>
          </a:xfrm>
          <a:prstGeom prst="rect">
            <a:avLst/>
          </a:prstGeom>
          <a:solidFill>
            <a:srgbClr val="6BEA5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b="1" u="sng" dirty="0">
                <a:solidFill>
                  <a:srgbClr val="FF3300"/>
                </a:solidFill>
              </a:rPr>
              <a:t>Основные фонды организаций (предприятий)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 dirty="0">
                <a:solidFill>
                  <a:srgbClr val="000000"/>
                </a:solidFill>
              </a:rPr>
              <a:t>представляют собой совокупность  материальных ценностей,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 dirty="0">
                <a:solidFill>
                  <a:srgbClr val="000000"/>
                </a:solidFill>
              </a:rPr>
              <a:t>используемых в качестве средств труда и действующих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 dirty="0">
                <a:solidFill>
                  <a:srgbClr val="000000"/>
                </a:solidFill>
              </a:rPr>
              <a:t>в натурально-вещественной форме в течение длительного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 dirty="0">
                <a:solidFill>
                  <a:srgbClr val="000000"/>
                </a:solidFill>
              </a:rPr>
              <a:t>времени как в сфере материального производства, так и в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 dirty="0">
                <a:solidFill>
                  <a:srgbClr val="000000"/>
                </a:solidFill>
              </a:rPr>
              <a:t>непроизводственной сфере .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2761154" y="2780928"/>
            <a:ext cx="7200900" cy="1727572"/>
          </a:xfrm>
          <a:prstGeom prst="rect">
            <a:avLst/>
          </a:prstGeom>
          <a:solidFill>
            <a:srgbClr val="AFF1A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b="1" u="sng" dirty="0">
                <a:solidFill>
                  <a:srgbClr val="FF3300"/>
                </a:solidFill>
              </a:rPr>
              <a:t>Главный экономический признак основных фондов</a:t>
            </a:r>
            <a:r>
              <a:rPr lang="ru-RU" altLang="ru-RU" b="1" dirty="0">
                <a:solidFill>
                  <a:srgbClr val="000000"/>
                </a:solidFill>
              </a:rPr>
              <a:t> </a:t>
            </a:r>
            <a:r>
              <a:rPr lang="ru-RU" altLang="ru-RU" sz="1600" b="1" dirty="0">
                <a:solidFill>
                  <a:srgbClr val="000000"/>
                </a:solidFill>
              </a:rPr>
              <a:t>–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 dirty="0">
                <a:solidFill>
                  <a:srgbClr val="000000"/>
                </a:solidFill>
              </a:rPr>
              <a:t>это активы со сроком службы более 1 года, независимо от их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 dirty="0">
                <a:solidFill>
                  <a:srgbClr val="000000"/>
                </a:solidFill>
              </a:rPr>
              <a:t>стоимости, многократно используемые в процессе производства,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 dirty="0">
                <a:solidFill>
                  <a:srgbClr val="000000"/>
                </a:solidFill>
              </a:rPr>
              <a:t>как правило,  не меняющие своей первоначальной формы и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 dirty="0">
                <a:solidFill>
                  <a:srgbClr val="000000"/>
                </a:solidFill>
              </a:rPr>
              <a:t>постепенно переносящие свою стоимость на стоимость готовой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 dirty="0">
                <a:solidFill>
                  <a:srgbClr val="000000"/>
                </a:solidFill>
              </a:rPr>
              <a:t>продукции в виде амортизации</a:t>
            </a:r>
            <a:r>
              <a:rPr lang="ru-RU" altLang="ru-RU" b="1" dirty="0">
                <a:solidFill>
                  <a:srgbClr val="000000"/>
                </a:solidFill>
              </a:rPr>
              <a:t>.</a:t>
            </a:r>
            <a:r>
              <a:rPr lang="ru-RU" altLang="ru-RU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3503615" y="4716783"/>
            <a:ext cx="6480175" cy="1584325"/>
          </a:xfrm>
          <a:prstGeom prst="rect">
            <a:avLst/>
          </a:prstGeom>
          <a:solidFill>
            <a:srgbClr val="B1EDE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b="1" u="sng" dirty="0">
                <a:solidFill>
                  <a:srgbClr val="FF3300"/>
                </a:solidFill>
              </a:rPr>
              <a:t>Основные средства</a:t>
            </a:r>
            <a:r>
              <a:rPr lang="ru-RU" altLang="ru-RU" b="1" dirty="0">
                <a:solidFill>
                  <a:srgbClr val="000000"/>
                </a:solidFill>
              </a:rPr>
              <a:t> – </a:t>
            </a:r>
            <a:r>
              <a:rPr lang="ru-RU" altLang="ru-RU" sz="1600" b="1" dirty="0">
                <a:solidFill>
                  <a:srgbClr val="000000"/>
                </a:solidFill>
              </a:rPr>
              <a:t>это денежная оценка основных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 dirty="0">
                <a:solidFill>
                  <a:srgbClr val="000000"/>
                </a:solidFill>
              </a:rPr>
              <a:t>фондов, как материальных ценностей, имеющих длительный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 dirty="0">
                <a:solidFill>
                  <a:srgbClr val="000000"/>
                </a:solidFill>
              </a:rPr>
              <a:t>период функционирования. В процессе производственной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 dirty="0">
                <a:solidFill>
                  <a:srgbClr val="000000"/>
                </a:solidFill>
              </a:rPr>
              <a:t>деятельности основные средства организации постепенно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 dirty="0">
                <a:solidFill>
                  <a:srgbClr val="000000"/>
                </a:solidFill>
              </a:rPr>
              <a:t>уменьшаются на сумму  начисленной амортизации.</a:t>
            </a:r>
          </a:p>
        </p:txBody>
      </p:sp>
    </p:spTree>
    <p:extLst>
      <p:ext uri="{BB962C8B-B14F-4D97-AF65-F5344CB8AC3E}">
        <p14:creationId xmlns:p14="http://schemas.microsoft.com/office/powerpoint/2010/main" val="39530428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/>
      <p:bldP spid="12292" grpId="0" animBg="1"/>
      <p:bldP spid="12293" grpId="0" animBg="1"/>
      <p:bldP spid="1229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>
          <a:xfrm>
            <a:off x="1981200" y="333378"/>
            <a:ext cx="8229600" cy="358775"/>
          </a:xfrm>
        </p:spPr>
        <p:txBody>
          <a:bodyPr>
            <a:noAutofit/>
          </a:bodyPr>
          <a:lstStyle/>
          <a:p>
            <a:r>
              <a:rPr lang="ru-RU" altLang="ru-RU" sz="2400" dirty="0">
                <a:solidFill>
                  <a:schemeClr val="tx1"/>
                </a:solidFill>
                <a:effectLst/>
              </a:rPr>
              <a:t>Классификации основных фондов организаций</a:t>
            </a:r>
          </a:p>
        </p:txBody>
      </p:sp>
      <p:sp>
        <p:nvSpPr>
          <p:cNvPr id="4101" name="AutoShape 5"/>
          <p:cNvSpPr>
            <a:spLocks noChangeArrowheads="1"/>
          </p:cNvSpPr>
          <p:nvPr/>
        </p:nvSpPr>
        <p:spPr bwMode="auto">
          <a:xfrm>
            <a:off x="4656138" y="981075"/>
            <a:ext cx="2952750" cy="6477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>
                <a:solidFill>
                  <a:srgbClr val="000000"/>
                </a:solidFill>
              </a:rPr>
              <a:t>ОСНОВНЫЕ ФОНДЫ</a:t>
            </a:r>
          </a:p>
        </p:txBody>
      </p:sp>
      <p:grpSp>
        <p:nvGrpSpPr>
          <p:cNvPr id="4102" name="Group 6"/>
          <p:cNvGrpSpPr>
            <a:grpSpLocks/>
          </p:cNvGrpSpPr>
          <p:nvPr/>
        </p:nvGrpSpPr>
        <p:grpSpPr bwMode="auto">
          <a:xfrm>
            <a:off x="1690689" y="3284538"/>
            <a:ext cx="1525587" cy="1585912"/>
            <a:chOff x="105" y="2069"/>
            <a:chExt cx="961" cy="999"/>
          </a:xfrm>
        </p:grpSpPr>
        <p:sp>
          <p:nvSpPr>
            <p:cNvPr id="4103" name="AutoShape 7"/>
            <p:cNvSpPr>
              <a:spLocks noChangeArrowheads="1"/>
            </p:cNvSpPr>
            <p:nvPr/>
          </p:nvSpPr>
          <p:spPr bwMode="auto">
            <a:xfrm>
              <a:off x="385" y="2069"/>
              <a:ext cx="453" cy="181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chemeClr val="bg2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4104" name="Rectangle 8"/>
            <p:cNvSpPr>
              <a:spLocks noChangeArrowheads="1"/>
            </p:cNvSpPr>
            <p:nvPr/>
          </p:nvSpPr>
          <p:spPr bwMode="auto">
            <a:xfrm>
              <a:off x="105" y="2387"/>
              <a:ext cx="961" cy="681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marL="342900" indent="-342900" algn="l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800100" indent="-342900" algn="l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257300" indent="-342900" algn="l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714500" indent="-342900" algn="l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171700" indent="-342900" algn="l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6289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30861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5433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40005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 dirty="0">
                  <a:solidFill>
                    <a:srgbClr val="000000"/>
                  </a:solidFill>
                </a:rPr>
                <a:t>1. </a:t>
              </a:r>
              <a:r>
                <a:rPr lang="ru-RU" altLang="ru-RU" sz="1400" b="1" dirty="0" err="1">
                  <a:solidFill>
                    <a:srgbClr val="000000"/>
                  </a:solidFill>
                </a:rPr>
                <a:t>Материаль</a:t>
              </a:r>
              <a:r>
                <a:rPr lang="ru-RU" altLang="ru-RU" sz="1400" b="1" dirty="0">
                  <a:solidFill>
                    <a:srgbClr val="000000"/>
                  </a:solidFill>
                </a:rPr>
                <a:t>-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 dirty="0" err="1">
                  <a:solidFill>
                    <a:srgbClr val="000000"/>
                  </a:solidFill>
                </a:rPr>
                <a:t>ные</a:t>
              </a:r>
              <a:r>
                <a:rPr lang="ru-RU" altLang="ru-RU" sz="1400" b="1" dirty="0">
                  <a:solidFill>
                    <a:srgbClr val="000000"/>
                  </a:solidFill>
                </a:rPr>
                <a:t> фонды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 altLang="ru-RU" sz="800" b="1" dirty="0">
                <a:solidFill>
                  <a:srgbClr val="000000"/>
                </a:solidFill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 dirty="0">
                  <a:solidFill>
                    <a:srgbClr val="000000"/>
                  </a:solidFill>
                </a:rPr>
                <a:t>2. </a:t>
              </a:r>
              <a:r>
                <a:rPr lang="ru-RU" altLang="ru-RU" sz="1400" b="1" dirty="0" err="1">
                  <a:solidFill>
                    <a:srgbClr val="000000"/>
                  </a:solidFill>
                </a:rPr>
                <a:t>Нематериаль</a:t>
              </a:r>
              <a:r>
                <a:rPr lang="ru-RU" altLang="ru-RU" sz="1400" b="1" dirty="0">
                  <a:solidFill>
                    <a:srgbClr val="000000"/>
                  </a:solidFill>
                </a:rPr>
                <a:t>-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 dirty="0" err="1">
                  <a:solidFill>
                    <a:srgbClr val="000000"/>
                  </a:solidFill>
                </a:rPr>
                <a:t>ные</a:t>
              </a:r>
              <a:r>
                <a:rPr lang="ru-RU" altLang="ru-RU" sz="1400" b="1" dirty="0">
                  <a:solidFill>
                    <a:srgbClr val="000000"/>
                  </a:solidFill>
                </a:rPr>
                <a:t> активы</a:t>
              </a:r>
            </a:p>
          </p:txBody>
        </p:sp>
      </p:grpSp>
      <p:grpSp>
        <p:nvGrpSpPr>
          <p:cNvPr id="4105" name="Group 9"/>
          <p:cNvGrpSpPr>
            <a:grpSpLocks/>
          </p:cNvGrpSpPr>
          <p:nvPr/>
        </p:nvGrpSpPr>
        <p:grpSpPr bwMode="auto">
          <a:xfrm>
            <a:off x="3430589" y="3284538"/>
            <a:ext cx="1585912" cy="2303462"/>
            <a:chOff x="1201" y="2069"/>
            <a:chExt cx="999" cy="1451"/>
          </a:xfrm>
        </p:grpSpPr>
        <p:sp>
          <p:nvSpPr>
            <p:cNvPr id="4106" name="AutoShape 10"/>
            <p:cNvSpPr>
              <a:spLocks noChangeArrowheads="1"/>
            </p:cNvSpPr>
            <p:nvPr/>
          </p:nvSpPr>
          <p:spPr bwMode="auto">
            <a:xfrm>
              <a:off x="1520" y="2069"/>
              <a:ext cx="453" cy="181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chemeClr val="bg2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4107" name="Rectangle 11"/>
            <p:cNvSpPr>
              <a:spLocks noChangeArrowheads="1"/>
            </p:cNvSpPr>
            <p:nvPr/>
          </p:nvSpPr>
          <p:spPr bwMode="auto">
            <a:xfrm>
              <a:off x="1201" y="2386"/>
              <a:ext cx="999" cy="113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marL="342900" indent="-342900" algn="l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800100" indent="-342900" algn="l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257300" indent="-342900" algn="l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714500" indent="-342900" algn="l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171700" indent="-342900" algn="l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6289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30861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5433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40005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 dirty="0">
                  <a:solidFill>
                    <a:srgbClr val="000000"/>
                  </a:solidFill>
                </a:rPr>
                <a:t>1.Основные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 dirty="0" err="1">
                  <a:solidFill>
                    <a:srgbClr val="000000"/>
                  </a:solidFill>
                </a:rPr>
                <a:t>производствен</a:t>
              </a:r>
              <a:r>
                <a:rPr lang="ru-RU" altLang="ru-RU" sz="1400" b="1" dirty="0">
                  <a:solidFill>
                    <a:srgbClr val="000000"/>
                  </a:solidFill>
                </a:rPr>
                <a:t>-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 dirty="0" err="1">
                  <a:solidFill>
                    <a:srgbClr val="000000"/>
                  </a:solidFill>
                </a:rPr>
                <a:t>ные</a:t>
              </a:r>
              <a:r>
                <a:rPr lang="ru-RU" altLang="ru-RU" sz="1400" b="1" dirty="0">
                  <a:solidFill>
                    <a:srgbClr val="000000"/>
                  </a:solidFill>
                </a:rPr>
                <a:t> фонды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 altLang="ru-RU" sz="800" b="1" dirty="0">
                <a:solidFill>
                  <a:srgbClr val="000000"/>
                </a:solidFill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 dirty="0">
                  <a:solidFill>
                    <a:srgbClr val="000000"/>
                  </a:solidFill>
                </a:rPr>
                <a:t>2. Основные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 dirty="0">
                  <a:solidFill>
                    <a:srgbClr val="000000"/>
                  </a:solidFill>
                </a:rPr>
                <a:t>фонды </a:t>
              </a:r>
              <a:r>
                <a:rPr lang="ru-RU" altLang="ru-RU" sz="1400" b="1" dirty="0" err="1">
                  <a:solidFill>
                    <a:srgbClr val="000000"/>
                  </a:solidFill>
                </a:rPr>
                <a:t>непроиз</a:t>
              </a:r>
              <a:r>
                <a:rPr lang="ru-RU" altLang="ru-RU" sz="1400" b="1" dirty="0">
                  <a:solidFill>
                    <a:srgbClr val="000000"/>
                  </a:solidFill>
                </a:rPr>
                <a:t>-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 dirty="0" err="1" smtClean="0">
                  <a:solidFill>
                    <a:srgbClr val="000000"/>
                  </a:solidFill>
                </a:rPr>
                <a:t>водственного</a:t>
              </a:r>
              <a:endParaRPr lang="ru-RU" altLang="ru-RU" sz="1400" b="1" dirty="0">
                <a:solidFill>
                  <a:srgbClr val="000000"/>
                </a:solidFill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 dirty="0">
                  <a:solidFill>
                    <a:srgbClr val="000000"/>
                  </a:solidFill>
                </a:rPr>
                <a:t>назначения</a:t>
              </a:r>
            </a:p>
          </p:txBody>
        </p:sp>
      </p:grpSp>
      <p:grpSp>
        <p:nvGrpSpPr>
          <p:cNvPr id="4108" name="Group 12"/>
          <p:cNvGrpSpPr>
            <a:grpSpLocks/>
          </p:cNvGrpSpPr>
          <p:nvPr/>
        </p:nvGrpSpPr>
        <p:grpSpPr bwMode="auto">
          <a:xfrm>
            <a:off x="5275265" y="3284541"/>
            <a:ext cx="1584325" cy="2808287"/>
            <a:chOff x="2336" y="2069"/>
            <a:chExt cx="998" cy="1769"/>
          </a:xfrm>
        </p:grpSpPr>
        <p:sp>
          <p:nvSpPr>
            <p:cNvPr id="4109" name="AutoShape 13"/>
            <p:cNvSpPr>
              <a:spLocks noChangeArrowheads="1"/>
            </p:cNvSpPr>
            <p:nvPr/>
          </p:nvSpPr>
          <p:spPr bwMode="auto">
            <a:xfrm>
              <a:off x="2608" y="2069"/>
              <a:ext cx="453" cy="181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chemeClr val="bg2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4110" name="Rectangle 14"/>
            <p:cNvSpPr>
              <a:spLocks noChangeArrowheads="1"/>
            </p:cNvSpPr>
            <p:nvPr/>
          </p:nvSpPr>
          <p:spPr bwMode="auto">
            <a:xfrm>
              <a:off x="2336" y="2386"/>
              <a:ext cx="998" cy="1452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 dirty="0">
                  <a:solidFill>
                    <a:srgbClr val="000000"/>
                  </a:solidFill>
                </a:rPr>
                <a:t>1.Активные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 dirty="0">
                  <a:solidFill>
                    <a:srgbClr val="000000"/>
                  </a:solidFill>
                </a:rPr>
                <a:t>основные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 dirty="0">
                  <a:solidFill>
                    <a:srgbClr val="000000"/>
                  </a:solidFill>
                </a:rPr>
                <a:t>фонды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 altLang="ru-RU" sz="800" b="1" dirty="0">
                <a:solidFill>
                  <a:srgbClr val="000000"/>
                </a:solidFill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 dirty="0">
                  <a:solidFill>
                    <a:srgbClr val="000000"/>
                  </a:solidFill>
                </a:rPr>
                <a:t>2. Пассивные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 dirty="0">
                  <a:solidFill>
                    <a:srgbClr val="000000"/>
                  </a:solidFill>
                </a:rPr>
                <a:t>основные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 dirty="0">
                  <a:solidFill>
                    <a:srgbClr val="000000"/>
                  </a:solidFill>
                </a:rPr>
                <a:t>фонды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 altLang="ru-RU" sz="800" b="1" dirty="0">
                <a:solidFill>
                  <a:srgbClr val="000000"/>
                </a:solidFill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 dirty="0">
                  <a:solidFill>
                    <a:srgbClr val="000000"/>
                  </a:solidFill>
                </a:rPr>
                <a:t>3. Основные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 dirty="0">
                  <a:solidFill>
                    <a:srgbClr val="000000"/>
                  </a:solidFill>
                </a:rPr>
                <a:t>фонды на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 dirty="0">
                  <a:solidFill>
                    <a:srgbClr val="000000"/>
                  </a:solidFill>
                </a:rPr>
                <a:t>консервации</a:t>
              </a:r>
            </a:p>
          </p:txBody>
        </p:sp>
      </p:grpSp>
      <p:grpSp>
        <p:nvGrpSpPr>
          <p:cNvPr id="4111" name="Group 15"/>
          <p:cNvGrpSpPr>
            <a:grpSpLocks/>
          </p:cNvGrpSpPr>
          <p:nvPr/>
        </p:nvGrpSpPr>
        <p:grpSpPr bwMode="auto">
          <a:xfrm>
            <a:off x="6981827" y="3263901"/>
            <a:ext cx="1584325" cy="2757488"/>
            <a:chOff x="3438" y="2056"/>
            <a:chExt cx="998" cy="1737"/>
          </a:xfrm>
        </p:grpSpPr>
        <p:sp>
          <p:nvSpPr>
            <p:cNvPr id="4112" name="AutoShape 16"/>
            <p:cNvSpPr>
              <a:spLocks noChangeArrowheads="1"/>
            </p:cNvSpPr>
            <p:nvPr/>
          </p:nvSpPr>
          <p:spPr bwMode="auto">
            <a:xfrm>
              <a:off x="3710" y="2056"/>
              <a:ext cx="453" cy="181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chemeClr val="bg2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4113" name="Rectangle 17"/>
            <p:cNvSpPr>
              <a:spLocks noChangeArrowheads="1"/>
            </p:cNvSpPr>
            <p:nvPr/>
          </p:nvSpPr>
          <p:spPr bwMode="auto">
            <a:xfrm>
              <a:off x="3438" y="2386"/>
              <a:ext cx="998" cy="140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 dirty="0">
                  <a:solidFill>
                    <a:srgbClr val="000000"/>
                  </a:solidFill>
                </a:rPr>
                <a:t>1. Основные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 dirty="0">
                  <a:solidFill>
                    <a:srgbClr val="000000"/>
                  </a:solidFill>
                </a:rPr>
                <a:t>фонды в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 dirty="0">
                  <a:solidFill>
                    <a:srgbClr val="000000"/>
                  </a:solidFill>
                </a:rPr>
                <a:t>эксплуатации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 altLang="ru-RU" sz="800" b="1" dirty="0">
                <a:solidFill>
                  <a:srgbClr val="000000"/>
                </a:solidFill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 dirty="0">
                  <a:solidFill>
                    <a:srgbClr val="000000"/>
                  </a:solidFill>
                </a:rPr>
                <a:t>2. Основные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 dirty="0">
                  <a:solidFill>
                    <a:srgbClr val="000000"/>
                  </a:solidFill>
                </a:rPr>
                <a:t>фонды в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 dirty="0">
                  <a:solidFill>
                    <a:srgbClr val="000000"/>
                  </a:solidFill>
                </a:rPr>
                <a:t>ремонте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 altLang="ru-RU" sz="800" b="1" dirty="0">
                <a:solidFill>
                  <a:srgbClr val="000000"/>
                </a:solidFill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 dirty="0">
                  <a:solidFill>
                    <a:srgbClr val="000000"/>
                  </a:solidFill>
                </a:rPr>
                <a:t>3. Основные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 dirty="0">
                  <a:solidFill>
                    <a:srgbClr val="000000"/>
                  </a:solidFill>
                </a:rPr>
                <a:t>фонды в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 dirty="0">
                  <a:solidFill>
                    <a:srgbClr val="000000"/>
                  </a:solidFill>
                </a:rPr>
                <a:t>запасе</a:t>
              </a:r>
            </a:p>
          </p:txBody>
        </p:sp>
      </p:grpSp>
      <p:grpSp>
        <p:nvGrpSpPr>
          <p:cNvPr id="4114" name="Group 18"/>
          <p:cNvGrpSpPr>
            <a:grpSpLocks/>
          </p:cNvGrpSpPr>
          <p:nvPr/>
        </p:nvGrpSpPr>
        <p:grpSpPr bwMode="auto">
          <a:xfrm>
            <a:off x="8883652" y="3298828"/>
            <a:ext cx="1604963" cy="2087563"/>
            <a:chOff x="4636" y="2078"/>
            <a:chExt cx="1011" cy="1315"/>
          </a:xfrm>
        </p:grpSpPr>
        <p:sp>
          <p:nvSpPr>
            <p:cNvPr id="4115" name="AutoShape 19"/>
            <p:cNvSpPr>
              <a:spLocks noChangeArrowheads="1"/>
            </p:cNvSpPr>
            <p:nvPr/>
          </p:nvSpPr>
          <p:spPr bwMode="auto">
            <a:xfrm>
              <a:off x="4876" y="2078"/>
              <a:ext cx="453" cy="181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chemeClr val="bg2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4116" name="Rectangle 20"/>
            <p:cNvSpPr>
              <a:spLocks noChangeArrowheads="1"/>
            </p:cNvSpPr>
            <p:nvPr/>
          </p:nvSpPr>
          <p:spPr bwMode="auto">
            <a:xfrm>
              <a:off x="4636" y="2403"/>
              <a:ext cx="1011" cy="99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marL="342900" indent="-342900" algn="l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800100" indent="-342900" algn="l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257300" indent="-342900" algn="l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714500" indent="-342900" algn="l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171700" indent="-342900" algn="l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6289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30861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5433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40005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 dirty="0">
                  <a:solidFill>
                    <a:srgbClr val="000000"/>
                  </a:solidFill>
                </a:rPr>
                <a:t>1. Собственные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 dirty="0">
                  <a:solidFill>
                    <a:srgbClr val="000000"/>
                  </a:solidFill>
                </a:rPr>
                <a:t>основные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 dirty="0">
                  <a:solidFill>
                    <a:srgbClr val="000000"/>
                  </a:solidFill>
                </a:rPr>
                <a:t>фонды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 altLang="ru-RU" sz="1400" b="1" dirty="0">
                <a:solidFill>
                  <a:srgbClr val="000000"/>
                </a:solidFill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 dirty="0">
                  <a:solidFill>
                    <a:srgbClr val="000000"/>
                  </a:solidFill>
                </a:rPr>
                <a:t>2. Арендуемые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 dirty="0">
                  <a:solidFill>
                    <a:srgbClr val="000000"/>
                  </a:solidFill>
                </a:rPr>
                <a:t>основные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 dirty="0">
                  <a:solidFill>
                    <a:srgbClr val="000000"/>
                  </a:solidFill>
                </a:rPr>
                <a:t>фонды</a:t>
              </a:r>
            </a:p>
          </p:txBody>
        </p:sp>
      </p:grpSp>
      <p:grpSp>
        <p:nvGrpSpPr>
          <p:cNvPr id="4117" name="Group 21"/>
          <p:cNvGrpSpPr>
            <a:grpSpLocks/>
          </p:cNvGrpSpPr>
          <p:nvPr/>
        </p:nvGrpSpPr>
        <p:grpSpPr bwMode="auto">
          <a:xfrm>
            <a:off x="5233990" y="1628775"/>
            <a:ext cx="1557337" cy="1511300"/>
            <a:chOff x="2337" y="1026"/>
            <a:chExt cx="981" cy="952"/>
          </a:xfrm>
        </p:grpSpPr>
        <p:sp>
          <p:nvSpPr>
            <p:cNvPr id="4118" name="AutoShape 22"/>
            <p:cNvSpPr>
              <a:spLocks noChangeArrowheads="1"/>
            </p:cNvSpPr>
            <p:nvPr/>
          </p:nvSpPr>
          <p:spPr bwMode="auto">
            <a:xfrm>
              <a:off x="2337" y="1525"/>
              <a:ext cx="981" cy="453"/>
            </a:xfrm>
            <a:prstGeom prst="roundRect">
              <a:avLst>
                <a:gd name="adj" fmla="val 16667"/>
              </a:avLst>
            </a:prstGeom>
            <a:solidFill>
              <a:schemeClr val="bg2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 dirty="0">
                  <a:solidFill>
                    <a:srgbClr val="000000"/>
                  </a:solidFill>
                </a:rPr>
                <a:t>По воздействию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 dirty="0">
                  <a:solidFill>
                    <a:srgbClr val="000000"/>
                  </a:solidFill>
                </a:rPr>
                <a:t>на предметы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 dirty="0">
                  <a:solidFill>
                    <a:srgbClr val="000000"/>
                  </a:solidFill>
                </a:rPr>
                <a:t>труда</a:t>
              </a:r>
            </a:p>
          </p:txBody>
        </p:sp>
        <p:sp>
          <p:nvSpPr>
            <p:cNvPr id="4119" name="Line 23"/>
            <p:cNvSpPr>
              <a:spLocks noChangeShapeType="1"/>
            </p:cNvSpPr>
            <p:nvPr/>
          </p:nvSpPr>
          <p:spPr bwMode="auto">
            <a:xfrm>
              <a:off x="2880" y="1026"/>
              <a:ext cx="0" cy="4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</p:grpSp>
      <p:grpSp>
        <p:nvGrpSpPr>
          <p:cNvPr id="4120" name="Group 24"/>
          <p:cNvGrpSpPr>
            <a:grpSpLocks/>
          </p:cNvGrpSpPr>
          <p:nvPr/>
        </p:nvGrpSpPr>
        <p:grpSpPr bwMode="auto">
          <a:xfrm>
            <a:off x="1776415" y="1628775"/>
            <a:ext cx="4319587" cy="1511300"/>
            <a:chOff x="159" y="1026"/>
            <a:chExt cx="2721" cy="952"/>
          </a:xfrm>
        </p:grpSpPr>
        <p:sp>
          <p:nvSpPr>
            <p:cNvPr id="4121" name="AutoShape 25"/>
            <p:cNvSpPr>
              <a:spLocks noChangeArrowheads="1"/>
            </p:cNvSpPr>
            <p:nvPr/>
          </p:nvSpPr>
          <p:spPr bwMode="auto">
            <a:xfrm>
              <a:off x="159" y="1525"/>
              <a:ext cx="906" cy="453"/>
            </a:xfrm>
            <a:prstGeom prst="roundRect">
              <a:avLst>
                <a:gd name="adj" fmla="val 16667"/>
              </a:avLst>
            </a:prstGeom>
            <a:solidFill>
              <a:schemeClr val="bg2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 dirty="0">
                  <a:solidFill>
                    <a:srgbClr val="000000"/>
                  </a:solidFill>
                </a:rPr>
                <a:t>По натурально-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 dirty="0">
                  <a:solidFill>
                    <a:srgbClr val="000000"/>
                  </a:solidFill>
                </a:rPr>
                <a:t>вещественной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 dirty="0">
                  <a:solidFill>
                    <a:srgbClr val="000000"/>
                  </a:solidFill>
                </a:rPr>
                <a:t>форме</a:t>
              </a:r>
            </a:p>
          </p:txBody>
        </p:sp>
        <p:sp>
          <p:nvSpPr>
            <p:cNvPr id="4122" name="Line 26"/>
            <p:cNvSpPr>
              <a:spLocks noChangeShapeType="1"/>
            </p:cNvSpPr>
            <p:nvPr/>
          </p:nvSpPr>
          <p:spPr bwMode="auto">
            <a:xfrm flipH="1">
              <a:off x="657" y="1026"/>
              <a:ext cx="2223" cy="45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</p:grpSp>
      <p:grpSp>
        <p:nvGrpSpPr>
          <p:cNvPr id="4123" name="Group 27"/>
          <p:cNvGrpSpPr>
            <a:grpSpLocks/>
          </p:cNvGrpSpPr>
          <p:nvPr/>
        </p:nvGrpSpPr>
        <p:grpSpPr bwMode="auto">
          <a:xfrm>
            <a:off x="3287715" y="1628775"/>
            <a:ext cx="2808287" cy="1511300"/>
            <a:chOff x="1111" y="1026"/>
            <a:chExt cx="1769" cy="952"/>
          </a:xfrm>
        </p:grpSpPr>
        <p:sp>
          <p:nvSpPr>
            <p:cNvPr id="4124" name="AutoShape 28"/>
            <p:cNvSpPr>
              <a:spLocks noChangeArrowheads="1"/>
            </p:cNvSpPr>
            <p:nvPr/>
          </p:nvSpPr>
          <p:spPr bwMode="auto">
            <a:xfrm>
              <a:off x="1111" y="1525"/>
              <a:ext cx="1180" cy="453"/>
            </a:xfrm>
            <a:prstGeom prst="roundRect">
              <a:avLst>
                <a:gd name="adj" fmla="val 16667"/>
              </a:avLst>
            </a:prstGeom>
            <a:solidFill>
              <a:schemeClr val="bg2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 dirty="0">
                  <a:solidFill>
                    <a:srgbClr val="000000"/>
                  </a:solidFill>
                </a:rPr>
                <a:t>По участию в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 dirty="0">
                  <a:solidFill>
                    <a:srgbClr val="000000"/>
                  </a:solidFill>
                </a:rPr>
                <a:t>производственном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 dirty="0">
                  <a:solidFill>
                    <a:srgbClr val="000000"/>
                  </a:solidFill>
                </a:rPr>
                <a:t>процессе</a:t>
              </a:r>
            </a:p>
          </p:txBody>
        </p:sp>
        <p:sp>
          <p:nvSpPr>
            <p:cNvPr id="4125" name="Line 29"/>
            <p:cNvSpPr>
              <a:spLocks noChangeShapeType="1"/>
            </p:cNvSpPr>
            <p:nvPr/>
          </p:nvSpPr>
          <p:spPr bwMode="auto">
            <a:xfrm flipH="1">
              <a:off x="1746" y="1026"/>
              <a:ext cx="1134" cy="4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</p:grpSp>
      <p:grpSp>
        <p:nvGrpSpPr>
          <p:cNvPr id="4126" name="Group 30"/>
          <p:cNvGrpSpPr>
            <a:grpSpLocks/>
          </p:cNvGrpSpPr>
          <p:nvPr/>
        </p:nvGrpSpPr>
        <p:grpSpPr bwMode="auto">
          <a:xfrm>
            <a:off x="6096000" y="1628775"/>
            <a:ext cx="2535238" cy="1511300"/>
            <a:chOff x="2880" y="1026"/>
            <a:chExt cx="1597" cy="952"/>
          </a:xfrm>
        </p:grpSpPr>
        <p:sp>
          <p:nvSpPr>
            <p:cNvPr id="4127" name="AutoShape 31"/>
            <p:cNvSpPr>
              <a:spLocks noChangeArrowheads="1"/>
            </p:cNvSpPr>
            <p:nvPr/>
          </p:nvSpPr>
          <p:spPr bwMode="auto">
            <a:xfrm>
              <a:off x="3361" y="1525"/>
              <a:ext cx="1116" cy="453"/>
            </a:xfrm>
            <a:prstGeom prst="roundRect">
              <a:avLst>
                <a:gd name="adj" fmla="val 16667"/>
              </a:avLst>
            </a:prstGeom>
            <a:solidFill>
              <a:schemeClr val="bg2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 dirty="0">
                  <a:solidFill>
                    <a:srgbClr val="000000"/>
                  </a:solidFill>
                </a:rPr>
                <a:t>По использованию</a:t>
              </a:r>
            </a:p>
          </p:txBody>
        </p:sp>
        <p:sp>
          <p:nvSpPr>
            <p:cNvPr id="4128" name="Line 32"/>
            <p:cNvSpPr>
              <a:spLocks noChangeShapeType="1"/>
            </p:cNvSpPr>
            <p:nvPr/>
          </p:nvSpPr>
          <p:spPr bwMode="auto">
            <a:xfrm>
              <a:off x="2880" y="1026"/>
              <a:ext cx="998" cy="4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</p:grpSp>
      <p:grpSp>
        <p:nvGrpSpPr>
          <p:cNvPr id="4129" name="Group 33"/>
          <p:cNvGrpSpPr>
            <a:grpSpLocks/>
          </p:cNvGrpSpPr>
          <p:nvPr/>
        </p:nvGrpSpPr>
        <p:grpSpPr bwMode="auto">
          <a:xfrm>
            <a:off x="6096002" y="1628775"/>
            <a:ext cx="4437063" cy="1511300"/>
            <a:chOff x="2880" y="1026"/>
            <a:chExt cx="2795" cy="952"/>
          </a:xfrm>
        </p:grpSpPr>
        <p:sp>
          <p:nvSpPr>
            <p:cNvPr id="4130" name="AutoShape 34"/>
            <p:cNvSpPr>
              <a:spLocks noChangeArrowheads="1"/>
            </p:cNvSpPr>
            <p:nvPr/>
          </p:nvSpPr>
          <p:spPr bwMode="auto">
            <a:xfrm>
              <a:off x="4529" y="1525"/>
              <a:ext cx="1146" cy="453"/>
            </a:xfrm>
            <a:prstGeom prst="roundRect">
              <a:avLst>
                <a:gd name="adj" fmla="val 16667"/>
              </a:avLst>
            </a:prstGeom>
            <a:solidFill>
              <a:schemeClr val="bg2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 dirty="0">
                  <a:solidFill>
                    <a:srgbClr val="000000"/>
                  </a:solidFill>
                </a:rPr>
                <a:t>По принадлежности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 dirty="0">
                  <a:solidFill>
                    <a:srgbClr val="000000"/>
                  </a:solidFill>
                </a:rPr>
                <a:t>собственнику</a:t>
              </a:r>
            </a:p>
          </p:txBody>
        </p:sp>
        <p:sp>
          <p:nvSpPr>
            <p:cNvPr id="4131" name="Line 35"/>
            <p:cNvSpPr>
              <a:spLocks noChangeShapeType="1"/>
            </p:cNvSpPr>
            <p:nvPr/>
          </p:nvSpPr>
          <p:spPr bwMode="auto">
            <a:xfrm>
              <a:off x="2880" y="1026"/>
              <a:ext cx="2223" cy="45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695656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20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20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20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20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20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20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20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20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/>
      <p:bldP spid="410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767408" y="404664"/>
            <a:ext cx="10801200" cy="561662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latin typeface="+mj-lt"/>
                <a:ea typeface="+mj-ea"/>
                <a:cs typeface="+mj-cs"/>
              </a:rPr>
              <a:t>Нематериальные активы – </a:t>
            </a:r>
            <a:endParaRPr lang="ru-RU" sz="2400" b="1" dirty="0" smtClean="0">
              <a:latin typeface="+mj-lt"/>
              <a:ea typeface="+mj-ea"/>
              <a:cs typeface="+mj-cs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400" b="1" dirty="0">
              <a:latin typeface="+mj-lt"/>
              <a:ea typeface="+mj-ea"/>
              <a:cs typeface="+mj-cs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solidFill>
                  <a:srgbClr val="000000"/>
                </a:solidFill>
              </a:rPr>
              <a:t>это те объекты, которые не обладают материально-вещественным воплощением,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solidFill>
                  <a:srgbClr val="000000"/>
                </a:solidFill>
              </a:rPr>
              <a:t>но при этом приносят прибыль и используются в производстве более одного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solidFill>
                  <a:srgbClr val="000000"/>
                </a:solidFill>
              </a:rPr>
              <a:t>календарного года.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solidFill>
                  <a:srgbClr val="000000"/>
                </a:solidFill>
              </a:rPr>
              <a:t>Отсутствие материальной формы – это ключевое отличие НМА от основных </a:t>
            </a:r>
            <a:r>
              <a:rPr lang="ru-RU" dirty="0" smtClean="0">
                <a:solidFill>
                  <a:srgbClr val="000000"/>
                </a:solidFill>
              </a:rPr>
              <a:t>средств.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solidFill>
                  <a:srgbClr val="000000"/>
                </a:solidFill>
              </a:rPr>
              <a:t>В общем виде НМА обычно сводятся к авторским правам, правам на патенты, ноу-хау, </a:t>
            </a:r>
            <a:endParaRPr lang="ru-RU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000000"/>
                </a:solidFill>
              </a:rPr>
              <a:t>селекционные </a:t>
            </a:r>
            <a:r>
              <a:rPr lang="ru-RU" dirty="0">
                <a:solidFill>
                  <a:srgbClr val="000000"/>
                </a:solidFill>
              </a:rPr>
              <a:t>достижения, деловой репутации и прочим подобным активам. </a:t>
            </a:r>
            <a:endParaRPr lang="ru-RU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000000"/>
                </a:solidFill>
              </a:rPr>
              <a:t>Иными </a:t>
            </a:r>
            <a:r>
              <a:rPr lang="ru-RU" dirty="0">
                <a:solidFill>
                  <a:srgbClr val="000000"/>
                </a:solidFill>
              </a:rPr>
              <a:t>словами, нематериальные активы – это объекты интеллектуальной собственности, </a:t>
            </a:r>
            <a:endParaRPr lang="ru-RU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000000"/>
                </a:solidFill>
              </a:rPr>
              <a:t>непосредственно </a:t>
            </a:r>
            <a:r>
              <a:rPr lang="ru-RU" dirty="0">
                <a:solidFill>
                  <a:srgbClr val="000000"/>
                </a:solidFill>
              </a:rPr>
              <a:t>используемые в производстве, но не являющиеся материальным </a:t>
            </a:r>
            <a:endParaRPr lang="ru-RU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000000"/>
                </a:solidFill>
              </a:rPr>
              <a:t>предметом</a:t>
            </a:r>
            <a:r>
              <a:rPr lang="ru-RU" dirty="0">
                <a:solidFill>
                  <a:srgbClr val="000000"/>
                </a:solidFill>
              </a:rPr>
              <a:t>, который, грубо говоря, «можно потрогать».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42047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35560" y="1268760"/>
            <a:ext cx="8229600" cy="5589240"/>
          </a:xfrm>
        </p:spPr>
        <p:txBody>
          <a:bodyPr>
            <a:normAutofit/>
          </a:bodyPr>
          <a:lstStyle/>
          <a:p>
            <a:pPr indent="0">
              <a:buNone/>
            </a:pPr>
            <a:r>
              <a:rPr lang="ru-RU" altLang="ru-RU" sz="3200" dirty="0"/>
              <a:t>1. Медицинская организация как хозяйствующий субъект</a:t>
            </a:r>
          </a:p>
          <a:p>
            <a:pPr indent="0">
              <a:buNone/>
            </a:pPr>
            <a:r>
              <a:rPr lang="ru-RU" altLang="ru-RU" sz="3200" dirty="0"/>
              <a:t>2. Основные средства организации</a:t>
            </a:r>
          </a:p>
          <a:p>
            <a:pPr indent="0">
              <a:buNone/>
            </a:pPr>
            <a:r>
              <a:rPr lang="ru-RU" altLang="ru-RU" sz="3200" dirty="0"/>
              <a:t>3. Оборотные средства</a:t>
            </a:r>
          </a:p>
          <a:p>
            <a:pPr indent="0">
              <a:buNone/>
            </a:pPr>
            <a:r>
              <a:rPr lang="ru-RU" altLang="ru-RU" sz="3200" dirty="0"/>
              <a:t>4. Издержки организации</a:t>
            </a:r>
          </a:p>
          <a:p>
            <a:pPr indent="0">
              <a:buNone/>
            </a:pPr>
            <a:r>
              <a:rPr lang="ru-RU" altLang="ru-RU" sz="3200" dirty="0"/>
              <a:t>5. Прибыль и </a:t>
            </a:r>
            <a:r>
              <a:rPr lang="ru-RU" altLang="ru-RU" sz="3200" dirty="0" smtClean="0"/>
              <a:t>рентабельность</a:t>
            </a:r>
            <a:endParaRPr lang="ru-RU" sz="3200" b="1" dirty="0"/>
          </a:p>
          <a:p>
            <a:pPr marL="109728" indent="0"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План лекции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697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>
          <a:xfrm>
            <a:off x="695400" y="333378"/>
            <a:ext cx="10873208" cy="358775"/>
          </a:xfrm>
        </p:spPr>
        <p:txBody>
          <a:bodyPr>
            <a:noAutofit/>
          </a:bodyPr>
          <a:lstStyle/>
          <a:p>
            <a:r>
              <a:rPr lang="ru-RU" altLang="ru-RU" sz="2400" dirty="0">
                <a:solidFill>
                  <a:schemeClr val="tx1"/>
                </a:solidFill>
                <a:effectLst/>
              </a:rPr>
              <a:t>Состав основных фондов по участию в процессе производства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2278063" y="1844675"/>
            <a:ext cx="3313112" cy="647700"/>
          </a:xfrm>
          <a:prstGeom prst="rect">
            <a:avLst/>
          </a:prstGeom>
          <a:solidFill>
            <a:srgbClr val="1BE6FB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 dirty="0">
                <a:solidFill>
                  <a:srgbClr val="000000"/>
                </a:solidFill>
              </a:rPr>
              <a:t>Основные производственные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 dirty="0">
                <a:solidFill>
                  <a:srgbClr val="000000"/>
                </a:solidFill>
              </a:rPr>
              <a:t>фонды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6527801" y="1844675"/>
            <a:ext cx="3384550" cy="647700"/>
          </a:xfrm>
          <a:prstGeom prst="rect">
            <a:avLst/>
          </a:prstGeom>
          <a:solidFill>
            <a:srgbClr val="F9DBA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>
                <a:solidFill>
                  <a:srgbClr val="000000"/>
                </a:solidFill>
              </a:rPr>
              <a:t>Основные непроизводственные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>
                <a:solidFill>
                  <a:srgbClr val="000000"/>
                </a:solidFill>
              </a:rPr>
              <a:t>фонды</a:t>
            </a:r>
          </a:p>
        </p:txBody>
      </p:sp>
      <p:grpSp>
        <p:nvGrpSpPr>
          <p:cNvPr id="5128" name="Group 8"/>
          <p:cNvGrpSpPr>
            <a:grpSpLocks/>
          </p:cNvGrpSpPr>
          <p:nvPr/>
        </p:nvGrpSpPr>
        <p:grpSpPr bwMode="auto">
          <a:xfrm>
            <a:off x="1847852" y="2492378"/>
            <a:ext cx="4968875" cy="3457575"/>
            <a:chOff x="204" y="1570"/>
            <a:chExt cx="3130" cy="2178"/>
          </a:xfrm>
        </p:grpSpPr>
        <p:sp>
          <p:nvSpPr>
            <p:cNvPr id="5129" name="Rectangle 9"/>
            <p:cNvSpPr>
              <a:spLocks noChangeArrowheads="1"/>
            </p:cNvSpPr>
            <p:nvPr/>
          </p:nvSpPr>
          <p:spPr bwMode="auto">
            <a:xfrm>
              <a:off x="204" y="1752"/>
              <a:ext cx="1225" cy="363"/>
            </a:xfrm>
            <a:prstGeom prst="rect">
              <a:avLst/>
            </a:prstGeom>
            <a:solidFill>
              <a:srgbClr val="1BE6FB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>
                  <a:solidFill>
                    <a:srgbClr val="000000"/>
                  </a:solidFill>
                </a:rPr>
                <a:t>Производственные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>
                  <a:solidFill>
                    <a:srgbClr val="000000"/>
                  </a:solidFill>
                </a:rPr>
                <a:t>здания</a:t>
              </a:r>
            </a:p>
          </p:txBody>
        </p:sp>
        <p:sp>
          <p:nvSpPr>
            <p:cNvPr id="5130" name="Rectangle 10"/>
            <p:cNvSpPr>
              <a:spLocks noChangeArrowheads="1"/>
            </p:cNvSpPr>
            <p:nvPr/>
          </p:nvSpPr>
          <p:spPr bwMode="auto">
            <a:xfrm>
              <a:off x="204" y="3385"/>
              <a:ext cx="1225" cy="363"/>
            </a:xfrm>
            <a:prstGeom prst="rect">
              <a:avLst/>
            </a:prstGeom>
            <a:solidFill>
              <a:srgbClr val="1BE6FB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>
                  <a:solidFill>
                    <a:srgbClr val="000000"/>
                  </a:solidFill>
                </a:rPr>
                <a:t>Машины и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>
                  <a:solidFill>
                    <a:srgbClr val="000000"/>
                  </a:solidFill>
                </a:rPr>
                <a:t>оборудование</a:t>
              </a:r>
            </a:p>
          </p:txBody>
        </p:sp>
        <p:sp>
          <p:nvSpPr>
            <p:cNvPr id="5131" name="Rectangle 11"/>
            <p:cNvSpPr>
              <a:spLocks noChangeArrowheads="1"/>
            </p:cNvSpPr>
            <p:nvPr/>
          </p:nvSpPr>
          <p:spPr bwMode="auto">
            <a:xfrm>
              <a:off x="204" y="2840"/>
              <a:ext cx="1225" cy="363"/>
            </a:xfrm>
            <a:prstGeom prst="rect">
              <a:avLst/>
            </a:prstGeom>
            <a:solidFill>
              <a:srgbClr val="1BE6FB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>
                  <a:solidFill>
                    <a:srgbClr val="000000"/>
                  </a:solidFill>
                </a:rPr>
                <a:t>Передаточные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>
                  <a:solidFill>
                    <a:srgbClr val="000000"/>
                  </a:solidFill>
                </a:rPr>
                <a:t>устройства</a:t>
              </a:r>
            </a:p>
          </p:txBody>
        </p:sp>
        <p:sp>
          <p:nvSpPr>
            <p:cNvPr id="5132" name="Rectangle 12"/>
            <p:cNvSpPr>
              <a:spLocks noChangeArrowheads="1"/>
            </p:cNvSpPr>
            <p:nvPr/>
          </p:nvSpPr>
          <p:spPr bwMode="auto">
            <a:xfrm>
              <a:off x="204" y="2250"/>
              <a:ext cx="1225" cy="454"/>
            </a:xfrm>
            <a:prstGeom prst="rect">
              <a:avLst/>
            </a:prstGeom>
            <a:solidFill>
              <a:srgbClr val="1BE6FB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>
                  <a:solidFill>
                    <a:srgbClr val="000000"/>
                  </a:solidFill>
                </a:rPr>
                <a:t>Сооружения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>
                  <a:solidFill>
                    <a:srgbClr val="000000"/>
                  </a:solidFill>
                </a:rPr>
                <a:t>производственного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>
                  <a:solidFill>
                    <a:srgbClr val="000000"/>
                  </a:solidFill>
                </a:rPr>
                <a:t>назначения</a:t>
              </a:r>
            </a:p>
          </p:txBody>
        </p:sp>
        <p:sp>
          <p:nvSpPr>
            <p:cNvPr id="5133" name="Rectangle 13"/>
            <p:cNvSpPr>
              <a:spLocks noChangeArrowheads="1"/>
            </p:cNvSpPr>
            <p:nvPr/>
          </p:nvSpPr>
          <p:spPr bwMode="auto">
            <a:xfrm>
              <a:off x="2109" y="1752"/>
              <a:ext cx="1225" cy="363"/>
            </a:xfrm>
            <a:prstGeom prst="rect">
              <a:avLst/>
            </a:prstGeom>
            <a:solidFill>
              <a:srgbClr val="1BE6FB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>
                  <a:solidFill>
                    <a:srgbClr val="000000"/>
                  </a:solidFill>
                </a:rPr>
                <a:t>Транспортные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>
                  <a:solidFill>
                    <a:srgbClr val="000000"/>
                  </a:solidFill>
                </a:rPr>
                <a:t>средства</a:t>
              </a:r>
            </a:p>
          </p:txBody>
        </p:sp>
        <p:sp>
          <p:nvSpPr>
            <p:cNvPr id="5134" name="Rectangle 14"/>
            <p:cNvSpPr>
              <a:spLocks noChangeArrowheads="1"/>
            </p:cNvSpPr>
            <p:nvPr/>
          </p:nvSpPr>
          <p:spPr bwMode="auto">
            <a:xfrm>
              <a:off x="2109" y="3385"/>
              <a:ext cx="1225" cy="363"/>
            </a:xfrm>
            <a:prstGeom prst="rect">
              <a:avLst/>
            </a:prstGeom>
            <a:solidFill>
              <a:srgbClr val="1BE6FB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>
                  <a:solidFill>
                    <a:srgbClr val="000000"/>
                  </a:solidFill>
                </a:rPr>
                <a:t>Хозяйственный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>
                  <a:solidFill>
                    <a:srgbClr val="000000"/>
                  </a:solidFill>
                </a:rPr>
                <a:t>инвентарь</a:t>
              </a:r>
            </a:p>
          </p:txBody>
        </p:sp>
        <p:sp>
          <p:nvSpPr>
            <p:cNvPr id="5135" name="Rectangle 15"/>
            <p:cNvSpPr>
              <a:spLocks noChangeArrowheads="1"/>
            </p:cNvSpPr>
            <p:nvPr/>
          </p:nvSpPr>
          <p:spPr bwMode="auto">
            <a:xfrm>
              <a:off x="2109" y="2750"/>
              <a:ext cx="1225" cy="544"/>
            </a:xfrm>
            <a:prstGeom prst="rect">
              <a:avLst/>
            </a:prstGeom>
            <a:solidFill>
              <a:srgbClr val="1BE6FB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>
                  <a:solidFill>
                    <a:srgbClr val="000000"/>
                  </a:solidFill>
                </a:rPr>
                <a:t>Производственный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>
                  <a:solidFill>
                    <a:srgbClr val="000000"/>
                  </a:solidFill>
                </a:rPr>
                <a:t>инвентарь и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>
                  <a:solidFill>
                    <a:srgbClr val="000000"/>
                  </a:solidFill>
                </a:rPr>
                <a:t>оборудование</a:t>
              </a:r>
            </a:p>
          </p:txBody>
        </p:sp>
        <p:sp>
          <p:nvSpPr>
            <p:cNvPr id="5136" name="Rectangle 16"/>
            <p:cNvSpPr>
              <a:spLocks noChangeArrowheads="1"/>
            </p:cNvSpPr>
            <p:nvPr/>
          </p:nvSpPr>
          <p:spPr bwMode="auto">
            <a:xfrm>
              <a:off x="2109" y="2205"/>
              <a:ext cx="1225" cy="499"/>
            </a:xfrm>
            <a:prstGeom prst="rect">
              <a:avLst/>
            </a:prstGeom>
            <a:solidFill>
              <a:srgbClr val="1BE6FB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>
                  <a:solidFill>
                    <a:srgbClr val="000000"/>
                  </a:solidFill>
                </a:rPr>
                <a:t>Инструмент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>
                  <a:solidFill>
                    <a:srgbClr val="000000"/>
                  </a:solidFill>
                </a:rPr>
                <a:t>производственного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>
                  <a:solidFill>
                    <a:srgbClr val="000000"/>
                  </a:solidFill>
                </a:rPr>
                <a:t>назначения</a:t>
              </a:r>
            </a:p>
          </p:txBody>
        </p:sp>
        <p:sp>
          <p:nvSpPr>
            <p:cNvPr id="5137" name="Line 17"/>
            <p:cNvSpPr>
              <a:spLocks noChangeShapeType="1"/>
            </p:cNvSpPr>
            <p:nvPr/>
          </p:nvSpPr>
          <p:spPr bwMode="auto">
            <a:xfrm>
              <a:off x="1746" y="1570"/>
              <a:ext cx="0" cy="195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5138" name="Line 18"/>
            <p:cNvSpPr>
              <a:spLocks noChangeShapeType="1"/>
            </p:cNvSpPr>
            <p:nvPr/>
          </p:nvSpPr>
          <p:spPr bwMode="auto">
            <a:xfrm>
              <a:off x="1746" y="3521"/>
              <a:ext cx="36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5139" name="Line 19"/>
            <p:cNvSpPr>
              <a:spLocks noChangeShapeType="1"/>
            </p:cNvSpPr>
            <p:nvPr/>
          </p:nvSpPr>
          <p:spPr bwMode="auto">
            <a:xfrm flipH="1">
              <a:off x="1429" y="3521"/>
              <a:ext cx="31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5140" name="Line 20"/>
            <p:cNvSpPr>
              <a:spLocks noChangeShapeType="1"/>
            </p:cNvSpPr>
            <p:nvPr/>
          </p:nvSpPr>
          <p:spPr bwMode="auto">
            <a:xfrm>
              <a:off x="1746" y="3022"/>
              <a:ext cx="36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5141" name="Line 21"/>
            <p:cNvSpPr>
              <a:spLocks noChangeShapeType="1"/>
            </p:cNvSpPr>
            <p:nvPr/>
          </p:nvSpPr>
          <p:spPr bwMode="auto">
            <a:xfrm flipH="1">
              <a:off x="1429" y="3022"/>
              <a:ext cx="31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5142" name="Line 22"/>
            <p:cNvSpPr>
              <a:spLocks noChangeShapeType="1"/>
            </p:cNvSpPr>
            <p:nvPr/>
          </p:nvSpPr>
          <p:spPr bwMode="auto">
            <a:xfrm>
              <a:off x="1746" y="2478"/>
              <a:ext cx="36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5143" name="Line 23"/>
            <p:cNvSpPr>
              <a:spLocks noChangeShapeType="1"/>
            </p:cNvSpPr>
            <p:nvPr/>
          </p:nvSpPr>
          <p:spPr bwMode="auto">
            <a:xfrm flipH="1">
              <a:off x="1429" y="2478"/>
              <a:ext cx="31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5144" name="Line 24"/>
            <p:cNvSpPr>
              <a:spLocks noChangeShapeType="1"/>
            </p:cNvSpPr>
            <p:nvPr/>
          </p:nvSpPr>
          <p:spPr bwMode="auto">
            <a:xfrm>
              <a:off x="1746" y="1933"/>
              <a:ext cx="36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5145" name="Line 25"/>
            <p:cNvSpPr>
              <a:spLocks noChangeShapeType="1"/>
            </p:cNvSpPr>
            <p:nvPr/>
          </p:nvSpPr>
          <p:spPr bwMode="auto">
            <a:xfrm flipH="1">
              <a:off x="1429" y="1933"/>
              <a:ext cx="31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</p:grpSp>
      <p:grpSp>
        <p:nvGrpSpPr>
          <p:cNvPr id="5146" name="Group 26"/>
          <p:cNvGrpSpPr>
            <a:grpSpLocks/>
          </p:cNvGrpSpPr>
          <p:nvPr/>
        </p:nvGrpSpPr>
        <p:grpSpPr bwMode="auto">
          <a:xfrm>
            <a:off x="7608890" y="2492375"/>
            <a:ext cx="2808287" cy="3600450"/>
            <a:chOff x="3833" y="1570"/>
            <a:chExt cx="1769" cy="2268"/>
          </a:xfrm>
        </p:grpSpPr>
        <p:sp>
          <p:nvSpPr>
            <p:cNvPr id="5147" name="Rectangle 27"/>
            <p:cNvSpPr>
              <a:spLocks noChangeArrowheads="1"/>
            </p:cNvSpPr>
            <p:nvPr/>
          </p:nvSpPr>
          <p:spPr bwMode="auto">
            <a:xfrm>
              <a:off x="4377" y="1797"/>
              <a:ext cx="1225" cy="363"/>
            </a:xfrm>
            <a:prstGeom prst="rect">
              <a:avLst/>
            </a:prstGeom>
            <a:solidFill>
              <a:srgbClr val="F9DBA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>
                  <a:solidFill>
                    <a:srgbClr val="000000"/>
                  </a:solidFill>
                </a:rPr>
                <a:t>Здания жилищного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>
                  <a:solidFill>
                    <a:srgbClr val="000000"/>
                  </a:solidFill>
                </a:rPr>
                <a:t>назначения</a:t>
              </a:r>
            </a:p>
          </p:txBody>
        </p:sp>
        <p:sp>
          <p:nvSpPr>
            <p:cNvPr id="5148" name="Rectangle 28"/>
            <p:cNvSpPr>
              <a:spLocks noChangeArrowheads="1"/>
            </p:cNvSpPr>
            <p:nvPr/>
          </p:nvSpPr>
          <p:spPr bwMode="auto">
            <a:xfrm>
              <a:off x="4377" y="3022"/>
              <a:ext cx="1225" cy="816"/>
            </a:xfrm>
            <a:prstGeom prst="rect">
              <a:avLst/>
            </a:prstGeom>
            <a:solidFill>
              <a:srgbClr val="F9DBA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>
                  <a:solidFill>
                    <a:srgbClr val="000000"/>
                  </a:solidFill>
                </a:rPr>
                <a:t>Здания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>
                  <a:solidFill>
                    <a:srgbClr val="000000"/>
                  </a:solidFill>
                </a:rPr>
                <a:t>культурно-бытового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>
                  <a:solidFill>
                    <a:srgbClr val="000000"/>
                  </a:solidFill>
                </a:rPr>
                <a:t>назначения и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>
                  <a:solidFill>
                    <a:srgbClr val="000000"/>
                  </a:solidFill>
                </a:rPr>
                <a:t>спортивные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>
                  <a:solidFill>
                    <a:srgbClr val="000000"/>
                  </a:solidFill>
                </a:rPr>
                <a:t>сооружения</a:t>
              </a:r>
            </a:p>
          </p:txBody>
        </p:sp>
        <p:sp>
          <p:nvSpPr>
            <p:cNvPr id="5149" name="Rectangle 29"/>
            <p:cNvSpPr>
              <a:spLocks noChangeArrowheads="1"/>
            </p:cNvSpPr>
            <p:nvPr/>
          </p:nvSpPr>
          <p:spPr bwMode="auto">
            <a:xfrm>
              <a:off x="4377" y="2341"/>
              <a:ext cx="1225" cy="499"/>
            </a:xfrm>
            <a:prstGeom prst="rect">
              <a:avLst/>
            </a:prstGeom>
            <a:solidFill>
              <a:srgbClr val="F9DBA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>
                  <a:solidFill>
                    <a:srgbClr val="000000"/>
                  </a:solidFill>
                </a:rPr>
                <a:t>Здания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>
                  <a:solidFill>
                    <a:srgbClr val="000000"/>
                  </a:solidFill>
                </a:rPr>
                <a:t>административного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>
                  <a:solidFill>
                    <a:srgbClr val="000000"/>
                  </a:solidFill>
                </a:rPr>
                <a:t>назначения</a:t>
              </a:r>
            </a:p>
          </p:txBody>
        </p:sp>
        <p:sp>
          <p:nvSpPr>
            <p:cNvPr id="5150" name="Line 30"/>
            <p:cNvSpPr>
              <a:spLocks noChangeShapeType="1"/>
            </p:cNvSpPr>
            <p:nvPr/>
          </p:nvSpPr>
          <p:spPr bwMode="auto">
            <a:xfrm>
              <a:off x="3833" y="1570"/>
              <a:ext cx="0" cy="190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5151" name="Line 31"/>
            <p:cNvSpPr>
              <a:spLocks noChangeShapeType="1"/>
            </p:cNvSpPr>
            <p:nvPr/>
          </p:nvSpPr>
          <p:spPr bwMode="auto">
            <a:xfrm>
              <a:off x="3833" y="3475"/>
              <a:ext cx="5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5152" name="Line 32"/>
            <p:cNvSpPr>
              <a:spLocks noChangeShapeType="1"/>
            </p:cNvSpPr>
            <p:nvPr/>
          </p:nvSpPr>
          <p:spPr bwMode="auto">
            <a:xfrm>
              <a:off x="3833" y="2614"/>
              <a:ext cx="5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5153" name="Line 33"/>
            <p:cNvSpPr>
              <a:spLocks noChangeShapeType="1"/>
            </p:cNvSpPr>
            <p:nvPr/>
          </p:nvSpPr>
          <p:spPr bwMode="auto">
            <a:xfrm>
              <a:off x="3833" y="1979"/>
              <a:ext cx="5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4476232" y="990762"/>
            <a:ext cx="273630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ОСНОВНЫЕ ФОНДЫ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56681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5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5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/>
      <p:bldP spid="5126" grpId="0" animBg="1"/>
      <p:bldP spid="512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xfrm>
            <a:off x="1990725" y="332659"/>
            <a:ext cx="8229600" cy="358775"/>
          </a:xfrm>
        </p:spPr>
        <p:txBody>
          <a:bodyPr>
            <a:noAutofit/>
          </a:bodyPr>
          <a:lstStyle/>
          <a:p>
            <a:r>
              <a:rPr lang="ru-RU" altLang="ru-RU" sz="2400" dirty="0">
                <a:solidFill>
                  <a:schemeClr val="tx1"/>
                </a:solidFill>
                <a:effectLst/>
              </a:rPr>
              <a:t>Виды денежной оценки основных фондов</a:t>
            </a:r>
          </a:p>
        </p:txBody>
      </p:sp>
      <p:sp>
        <p:nvSpPr>
          <p:cNvPr id="6149" name="Oval 5" descr="Голубая тисненая бумага"/>
          <p:cNvSpPr>
            <a:spLocks noChangeArrowheads="1"/>
          </p:cNvSpPr>
          <p:nvPr/>
        </p:nvSpPr>
        <p:spPr bwMode="auto">
          <a:xfrm>
            <a:off x="4943477" y="2060575"/>
            <a:ext cx="2087563" cy="2089150"/>
          </a:xfrm>
          <a:prstGeom prst="ellipse">
            <a:avLst/>
          </a:prstGeom>
          <a:blipFill dpi="0" rotWithShape="1">
            <a:blip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 b="1">
                <a:solidFill>
                  <a:srgbClr val="000000"/>
                </a:solidFill>
              </a:rPr>
              <a:t>ОЦЕНКА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 b="1">
                <a:solidFill>
                  <a:srgbClr val="000000"/>
                </a:solidFill>
              </a:rPr>
              <a:t>ОСНОВНЫХ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 b="1">
                <a:solidFill>
                  <a:srgbClr val="000000"/>
                </a:solidFill>
              </a:rPr>
              <a:t>ФОНДОВ</a:t>
            </a:r>
          </a:p>
        </p:txBody>
      </p:sp>
      <p:sp>
        <p:nvSpPr>
          <p:cNvPr id="6150" name="AutoShape 6"/>
          <p:cNvSpPr>
            <a:spLocks noChangeArrowheads="1"/>
          </p:cNvSpPr>
          <p:nvPr/>
        </p:nvSpPr>
        <p:spPr bwMode="auto">
          <a:xfrm>
            <a:off x="1990727" y="981075"/>
            <a:ext cx="2663825" cy="2160588"/>
          </a:xfrm>
          <a:prstGeom prst="roundRect">
            <a:avLst>
              <a:gd name="adj" fmla="val 16667"/>
            </a:avLst>
          </a:prstGeom>
          <a:solidFill>
            <a:srgbClr val="AAE6F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b="1">
                <a:solidFill>
                  <a:srgbClr val="000000"/>
                </a:solidFill>
              </a:rPr>
              <a:t>Первоначальная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b="1">
                <a:solidFill>
                  <a:srgbClr val="000000"/>
                </a:solidFill>
              </a:rPr>
              <a:t>стоимость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altLang="ru-RU" sz="800" b="1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>
                <a:solidFill>
                  <a:srgbClr val="000000"/>
                </a:solidFill>
              </a:rPr>
              <a:t>Стоимость приобретения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>
                <a:solidFill>
                  <a:srgbClr val="000000"/>
                </a:solidFill>
              </a:rPr>
              <a:t>новых основных фондов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>
                <a:solidFill>
                  <a:srgbClr val="000000"/>
                </a:solidFill>
              </a:rPr>
              <a:t>с учетом стоимости их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>
                <a:solidFill>
                  <a:srgbClr val="000000"/>
                </a:solidFill>
              </a:rPr>
              <a:t>транспортировки и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>
                <a:solidFill>
                  <a:srgbClr val="000000"/>
                </a:solidFill>
              </a:rPr>
              <a:t>монтажа</a:t>
            </a:r>
          </a:p>
        </p:txBody>
      </p:sp>
      <p:sp>
        <p:nvSpPr>
          <p:cNvPr id="6151" name="AutoShape 7"/>
          <p:cNvSpPr>
            <a:spLocks noChangeArrowheads="1"/>
          </p:cNvSpPr>
          <p:nvPr/>
        </p:nvSpPr>
        <p:spPr bwMode="auto">
          <a:xfrm>
            <a:off x="1919290" y="3502028"/>
            <a:ext cx="2663825" cy="2303463"/>
          </a:xfrm>
          <a:prstGeom prst="roundRect">
            <a:avLst>
              <a:gd name="adj" fmla="val 16667"/>
            </a:avLst>
          </a:prstGeom>
          <a:solidFill>
            <a:srgbClr val="AAE6F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b="1">
                <a:solidFill>
                  <a:srgbClr val="000000"/>
                </a:solidFill>
              </a:rPr>
              <a:t>Остаточная стоимость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altLang="ru-RU" sz="800" b="1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>
                <a:solidFill>
                  <a:srgbClr val="000000"/>
                </a:solidFill>
              </a:rPr>
              <a:t>Разница между первона-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>
                <a:solidFill>
                  <a:srgbClr val="000000"/>
                </a:solidFill>
              </a:rPr>
              <a:t>чальной (восстанови-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>
                <a:solidFill>
                  <a:srgbClr val="000000"/>
                </a:solidFill>
              </a:rPr>
              <a:t>тельной) стоимостью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>
                <a:solidFill>
                  <a:srgbClr val="000000"/>
                </a:solidFill>
              </a:rPr>
              <a:t>основных фондов и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>
                <a:solidFill>
                  <a:srgbClr val="000000"/>
                </a:solidFill>
              </a:rPr>
              <a:t>суммой начисленной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>
                <a:solidFill>
                  <a:srgbClr val="000000"/>
                </a:solidFill>
              </a:rPr>
              <a:t>амортизации</a:t>
            </a:r>
          </a:p>
        </p:txBody>
      </p:sp>
      <p:sp>
        <p:nvSpPr>
          <p:cNvPr id="6152" name="AutoShape 8"/>
          <p:cNvSpPr>
            <a:spLocks noChangeArrowheads="1"/>
          </p:cNvSpPr>
          <p:nvPr/>
        </p:nvSpPr>
        <p:spPr bwMode="auto">
          <a:xfrm>
            <a:off x="7318377" y="3502028"/>
            <a:ext cx="3025775" cy="2663825"/>
          </a:xfrm>
          <a:prstGeom prst="roundRect">
            <a:avLst>
              <a:gd name="adj" fmla="val 16667"/>
            </a:avLst>
          </a:prstGeom>
          <a:solidFill>
            <a:srgbClr val="AAE6F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>
                <a:solidFill>
                  <a:srgbClr val="000000"/>
                </a:solidFill>
              </a:rPr>
              <a:t>Ликвидационная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>
                <a:solidFill>
                  <a:srgbClr val="000000"/>
                </a:solidFill>
              </a:rPr>
              <a:t>стоимость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altLang="ru-RU" sz="800" b="1" dirty="0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 dirty="0">
                <a:solidFill>
                  <a:srgbClr val="000000"/>
                </a:solidFill>
              </a:rPr>
              <a:t>Стоимость запасных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 dirty="0">
                <a:solidFill>
                  <a:srgbClr val="000000"/>
                </a:solidFill>
              </a:rPr>
              <a:t>частей, металлолома и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 dirty="0">
                <a:solidFill>
                  <a:srgbClr val="000000"/>
                </a:solidFill>
              </a:rPr>
              <a:t>возвратных материалов,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 dirty="0">
                <a:solidFill>
                  <a:srgbClr val="000000"/>
                </a:solidFill>
              </a:rPr>
              <a:t>полученных от ликвидации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 dirty="0">
                <a:solidFill>
                  <a:srgbClr val="000000"/>
                </a:solidFill>
              </a:rPr>
              <a:t>основных фондов за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 dirty="0">
                <a:solidFill>
                  <a:srgbClr val="000000"/>
                </a:solidFill>
              </a:rPr>
              <a:t>минусом затрат по их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 dirty="0">
                <a:solidFill>
                  <a:srgbClr val="000000"/>
                </a:solidFill>
              </a:rPr>
              <a:t>ликвидации </a:t>
            </a:r>
          </a:p>
        </p:txBody>
      </p:sp>
      <p:sp>
        <p:nvSpPr>
          <p:cNvPr id="6153" name="AutoShape 9"/>
          <p:cNvSpPr>
            <a:spLocks noChangeArrowheads="1"/>
          </p:cNvSpPr>
          <p:nvPr/>
        </p:nvSpPr>
        <p:spPr bwMode="auto">
          <a:xfrm>
            <a:off x="7318377" y="981075"/>
            <a:ext cx="3025775" cy="2160588"/>
          </a:xfrm>
          <a:prstGeom prst="roundRect">
            <a:avLst>
              <a:gd name="adj" fmla="val 16667"/>
            </a:avLst>
          </a:prstGeom>
          <a:solidFill>
            <a:srgbClr val="AAE6F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b="1">
                <a:solidFill>
                  <a:srgbClr val="000000"/>
                </a:solidFill>
              </a:rPr>
              <a:t>Восстановительная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b="1">
                <a:solidFill>
                  <a:srgbClr val="000000"/>
                </a:solidFill>
              </a:rPr>
              <a:t>стоимость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altLang="ru-RU" sz="800" b="1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>
                <a:solidFill>
                  <a:srgbClr val="000000"/>
                </a:solidFill>
              </a:rPr>
              <a:t>Стоимость воспроизводства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>
                <a:solidFill>
                  <a:srgbClr val="000000"/>
                </a:solidFill>
              </a:rPr>
              <a:t>основных фондов с учетом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>
                <a:solidFill>
                  <a:srgbClr val="000000"/>
                </a:solidFill>
              </a:rPr>
              <a:t>их износа и переоценки на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>
                <a:solidFill>
                  <a:srgbClr val="000000"/>
                </a:solidFill>
              </a:rPr>
              <a:t>конкретный период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>
                <a:solidFill>
                  <a:srgbClr val="000000"/>
                </a:solidFill>
              </a:rPr>
              <a:t>времени</a:t>
            </a:r>
          </a:p>
        </p:txBody>
      </p:sp>
    </p:spTree>
    <p:extLst>
      <p:ext uri="{BB962C8B-B14F-4D97-AF65-F5344CB8AC3E}">
        <p14:creationId xmlns:p14="http://schemas.microsoft.com/office/powerpoint/2010/main" val="19761226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/>
      <p:bldP spid="6149" grpId="0" animBg="1"/>
      <p:bldP spid="6150" grpId="0" animBg="1"/>
      <p:bldP spid="6151" grpId="0" animBg="1"/>
      <p:bldP spid="6152" grpId="0" animBg="1"/>
      <p:bldP spid="615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>
          <a:xfrm>
            <a:off x="1981200" y="333378"/>
            <a:ext cx="8229600" cy="358775"/>
          </a:xfrm>
        </p:spPr>
        <p:txBody>
          <a:bodyPr>
            <a:noAutofit/>
          </a:bodyPr>
          <a:lstStyle/>
          <a:p>
            <a:r>
              <a:rPr lang="ru-RU" altLang="ru-RU" sz="2000" dirty="0">
                <a:solidFill>
                  <a:schemeClr val="tx1"/>
                </a:solidFill>
                <a:effectLst/>
              </a:rPr>
              <a:t>Источники первоначального формирования основных фондов</a:t>
            </a:r>
          </a:p>
        </p:txBody>
      </p:sp>
      <p:sp>
        <p:nvSpPr>
          <p:cNvPr id="7173" name="AutoShape 5"/>
          <p:cNvSpPr>
            <a:spLocks noChangeArrowheads="1"/>
          </p:cNvSpPr>
          <p:nvPr/>
        </p:nvSpPr>
        <p:spPr bwMode="auto">
          <a:xfrm>
            <a:off x="2063751" y="1412878"/>
            <a:ext cx="2447925" cy="1439863"/>
          </a:xfrm>
          <a:prstGeom prst="bevel">
            <a:avLst>
              <a:gd name="adj" fmla="val 12500"/>
            </a:avLst>
          </a:prstGeom>
          <a:solidFill>
            <a:srgbClr val="ABF3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400" b="1" dirty="0">
                <a:solidFill>
                  <a:srgbClr val="000000"/>
                </a:solidFill>
              </a:rPr>
              <a:t>Взносы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400" b="1" dirty="0">
                <a:solidFill>
                  <a:srgbClr val="000000"/>
                </a:solidFill>
              </a:rPr>
              <a:t>учредителей в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400" b="1" dirty="0">
                <a:solidFill>
                  <a:srgbClr val="000000"/>
                </a:solidFill>
              </a:rPr>
              <a:t>добавочный капитал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400" b="1" dirty="0">
                <a:solidFill>
                  <a:srgbClr val="000000"/>
                </a:solidFill>
              </a:rPr>
              <a:t>основными фондами</a:t>
            </a:r>
          </a:p>
        </p:txBody>
      </p:sp>
      <p:sp>
        <p:nvSpPr>
          <p:cNvPr id="7174" name="AutoShape 6"/>
          <p:cNvSpPr>
            <a:spLocks noChangeArrowheads="1"/>
          </p:cNvSpPr>
          <p:nvPr/>
        </p:nvSpPr>
        <p:spPr bwMode="auto">
          <a:xfrm>
            <a:off x="2063751" y="3573463"/>
            <a:ext cx="2303463" cy="1585912"/>
          </a:xfrm>
          <a:prstGeom prst="bevel">
            <a:avLst>
              <a:gd name="adj" fmla="val 12500"/>
            </a:avLst>
          </a:prstGeom>
          <a:solidFill>
            <a:srgbClr val="ABF3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400" b="1">
                <a:solidFill>
                  <a:srgbClr val="000000"/>
                </a:solidFill>
              </a:rPr>
              <a:t>По плану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400" b="1">
                <a:solidFill>
                  <a:srgbClr val="000000"/>
                </a:solidFill>
              </a:rPr>
              <a:t>государственных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400" b="1">
                <a:solidFill>
                  <a:srgbClr val="000000"/>
                </a:solidFill>
              </a:rPr>
              <a:t>капитальных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400" b="1">
                <a:solidFill>
                  <a:srgbClr val="000000"/>
                </a:solidFill>
              </a:rPr>
              <a:t>вложений</a:t>
            </a:r>
          </a:p>
        </p:txBody>
      </p:sp>
      <p:sp>
        <p:nvSpPr>
          <p:cNvPr id="7175" name="AutoShape 7"/>
          <p:cNvSpPr>
            <a:spLocks noChangeArrowheads="1"/>
          </p:cNvSpPr>
          <p:nvPr/>
        </p:nvSpPr>
        <p:spPr bwMode="auto">
          <a:xfrm>
            <a:off x="7872414" y="1412875"/>
            <a:ext cx="2184400" cy="1511300"/>
          </a:xfrm>
          <a:prstGeom prst="bevel">
            <a:avLst>
              <a:gd name="adj" fmla="val 12500"/>
            </a:avLst>
          </a:prstGeom>
          <a:solidFill>
            <a:srgbClr val="ABF3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400" b="1">
                <a:solidFill>
                  <a:srgbClr val="000000"/>
                </a:solidFill>
              </a:rPr>
              <a:t>Ассигнования из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400" b="1">
                <a:solidFill>
                  <a:srgbClr val="000000"/>
                </a:solidFill>
              </a:rPr>
              <a:t>бюджета на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400" b="1">
                <a:solidFill>
                  <a:srgbClr val="000000"/>
                </a:solidFill>
              </a:rPr>
              <a:t>формирование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400" b="1">
                <a:solidFill>
                  <a:srgbClr val="000000"/>
                </a:solidFill>
              </a:rPr>
              <a:t>уставного капитала</a:t>
            </a:r>
          </a:p>
        </p:txBody>
      </p:sp>
      <p:sp>
        <p:nvSpPr>
          <p:cNvPr id="7176" name="AutoShape 8"/>
          <p:cNvSpPr>
            <a:spLocks noChangeArrowheads="1"/>
          </p:cNvSpPr>
          <p:nvPr/>
        </p:nvSpPr>
        <p:spPr bwMode="auto">
          <a:xfrm>
            <a:off x="7872414" y="3646488"/>
            <a:ext cx="2184400" cy="1727200"/>
          </a:xfrm>
          <a:prstGeom prst="bevel">
            <a:avLst>
              <a:gd name="adj" fmla="val 12500"/>
            </a:avLst>
          </a:prstGeom>
          <a:solidFill>
            <a:srgbClr val="ABF3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400" b="1">
                <a:solidFill>
                  <a:srgbClr val="000000"/>
                </a:solidFill>
              </a:rPr>
              <a:t>Безвозмездное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400" b="1">
                <a:solidFill>
                  <a:srgbClr val="000000"/>
                </a:solidFill>
              </a:rPr>
              <a:t>получение от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400" b="1">
                <a:solidFill>
                  <a:srgbClr val="000000"/>
                </a:solidFill>
              </a:rPr>
              <a:t>государственных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400" b="1">
                <a:solidFill>
                  <a:srgbClr val="000000"/>
                </a:solidFill>
              </a:rPr>
              <a:t>органов и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400" b="1">
                <a:solidFill>
                  <a:srgbClr val="000000"/>
                </a:solidFill>
              </a:rPr>
              <a:t>вышестоящих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400" b="1">
                <a:solidFill>
                  <a:srgbClr val="000000"/>
                </a:solidFill>
              </a:rPr>
              <a:t>организаций</a:t>
            </a:r>
          </a:p>
        </p:txBody>
      </p:sp>
      <p:sp>
        <p:nvSpPr>
          <p:cNvPr id="7177" name="AutoShape 9"/>
          <p:cNvSpPr>
            <a:spLocks noChangeArrowheads="1"/>
          </p:cNvSpPr>
          <p:nvPr/>
        </p:nvSpPr>
        <p:spPr bwMode="auto">
          <a:xfrm>
            <a:off x="4727575" y="4724403"/>
            <a:ext cx="2808288" cy="1584325"/>
          </a:xfrm>
          <a:prstGeom prst="bevel">
            <a:avLst>
              <a:gd name="adj" fmla="val 12500"/>
            </a:avLst>
          </a:prstGeom>
          <a:solidFill>
            <a:srgbClr val="ABF3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400" b="1" dirty="0">
                <a:solidFill>
                  <a:srgbClr val="000000"/>
                </a:solidFill>
              </a:rPr>
              <a:t>Собственные средства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400" b="1" dirty="0">
                <a:solidFill>
                  <a:srgbClr val="000000"/>
                </a:solidFill>
              </a:rPr>
              <a:t>организации (часть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400" b="1" dirty="0">
                <a:solidFill>
                  <a:srgbClr val="000000"/>
                </a:solidFill>
              </a:rPr>
              <a:t>чистой прибыли,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400" b="1" dirty="0">
                <a:solidFill>
                  <a:srgbClr val="000000"/>
                </a:solidFill>
              </a:rPr>
              <a:t>направленной в фонд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400" b="1" dirty="0">
                <a:solidFill>
                  <a:srgbClr val="000000"/>
                </a:solidFill>
              </a:rPr>
              <a:t>накопления)</a:t>
            </a:r>
          </a:p>
        </p:txBody>
      </p:sp>
      <p:sp>
        <p:nvSpPr>
          <p:cNvPr id="7178" name="Oval 10" descr="Голубая тисненая бумага"/>
          <p:cNvSpPr>
            <a:spLocks noChangeArrowheads="1"/>
          </p:cNvSpPr>
          <p:nvPr/>
        </p:nvSpPr>
        <p:spPr bwMode="auto">
          <a:xfrm>
            <a:off x="4943476" y="2492378"/>
            <a:ext cx="2376488" cy="1871663"/>
          </a:xfrm>
          <a:prstGeom prst="ellipse">
            <a:avLst/>
          </a:prstGeom>
          <a:blipFill dpi="0" rotWithShape="1">
            <a:blip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>
                <a:solidFill>
                  <a:srgbClr val="000000"/>
                </a:solidFill>
              </a:rPr>
              <a:t>ИСТОЧНИКИ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>
                <a:solidFill>
                  <a:srgbClr val="000000"/>
                </a:solidFill>
              </a:rPr>
              <a:t>ФОРМИРОВАНИЯ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>
                <a:solidFill>
                  <a:srgbClr val="000000"/>
                </a:solidFill>
              </a:rPr>
              <a:t>ОСНОВНЫХ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>
                <a:solidFill>
                  <a:srgbClr val="000000"/>
                </a:solidFill>
              </a:rPr>
              <a:t>ФОНДОВ</a:t>
            </a:r>
          </a:p>
        </p:txBody>
      </p:sp>
      <p:sp>
        <p:nvSpPr>
          <p:cNvPr id="7179" name="AutoShape 11"/>
          <p:cNvSpPr>
            <a:spLocks noChangeArrowheads="1"/>
          </p:cNvSpPr>
          <p:nvPr/>
        </p:nvSpPr>
        <p:spPr bwMode="auto">
          <a:xfrm>
            <a:off x="5016501" y="836613"/>
            <a:ext cx="2303463" cy="1439862"/>
          </a:xfrm>
          <a:prstGeom prst="bevel">
            <a:avLst>
              <a:gd name="adj" fmla="val 12500"/>
            </a:avLst>
          </a:prstGeom>
          <a:solidFill>
            <a:srgbClr val="ABF3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400" b="1">
                <a:solidFill>
                  <a:srgbClr val="000000"/>
                </a:solidFill>
              </a:rPr>
              <a:t>Взносы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400" b="1">
                <a:solidFill>
                  <a:srgbClr val="000000"/>
                </a:solidFill>
              </a:rPr>
              <a:t>учредителей в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400" b="1">
                <a:solidFill>
                  <a:srgbClr val="000000"/>
                </a:solidFill>
              </a:rPr>
              <a:t>уставный капитал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400" b="1">
                <a:solidFill>
                  <a:srgbClr val="000000"/>
                </a:solidFill>
              </a:rPr>
              <a:t>основными фондами</a:t>
            </a:r>
          </a:p>
        </p:txBody>
      </p:sp>
    </p:spTree>
    <p:extLst>
      <p:ext uri="{BB962C8B-B14F-4D97-AF65-F5344CB8AC3E}">
        <p14:creationId xmlns:p14="http://schemas.microsoft.com/office/powerpoint/2010/main" val="41785377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/>
      <p:bldP spid="7173" grpId="0" animBg="1"/>
      <p:bldP spid="7174" grpId="0" animBg="1"/>
      <p:bldP spid="7175" grpId="0" animBg="1"/>
      <p:bldP spid="7176" grpId="0" animBg="1"/>
      <p:bldP spid="7177" grpId="0" animBg="1"/>
      <p:bldP spid="7178" grpId="0" animBg="1"/>
      <p:bldP spid="717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xfrm>
            <a:off x="1981200" y="1988840"/>
            <a:ext cx="8229600" cy="576262"/>
          </a:xfrm>
        </p:spPr>
        <p:txBody>
          <a:bodyPr>
            <a:normAutofit fontScale="90000"/>
          </a:bodyPr>
          <a:lstStyle/>
          <a:p>
            <a:r>
              <a:rPr lang="ru-RU" altLang="ru-RU" sz="1800" dirty="0">
                <a:solidFill>
                  <a:schemeClr val="tx1"/>
                </a:solidFill>
                <a:effectLst/>
              </a:rPr>
              <a:t>Расчет среднегодовой стоимости основных производственных фондов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2855640" y="404664"/>
            <a:ext cx="6624736" cy="136812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400" b="1" u="sng" dirty="0">
                <a:solidFill>
                  <a:srgbClr val="00B0F0"/>
                </a:solidFill>
              </a:rPr>
              <a:t>Амортизация основных фондов</a:t>
            </a:r>
            <a:r>
              <a:rPr lang="ru-RU" altLang="ru-RU" sz="2400" b="1" dirty="0">
                <a:solidFill>
                  <a:srgbClr val="00B0F0"/>
                </a:solidFill>
              </a:rPr>
              <a:t> </a:t>
            </a:r>
            <a:r>
              <a:rPr lang="ru-RU" altLang="ru-RU" b="1" dirty="0">
                <a:solidFill>
                  <a:srgbClr val="00B0F0"/>
                </a:solidFill>
              </a:rPr>
              <a:t>-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 dirty="0">
                <a:solidFill>
                  <a:srgbClr val="000000"/>
                </a:solidFill>
              </a:rPr>
              <a:t>это денежное выражение изношенной части стоимости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 dirty="0">
                <a:solidFill>
                  <a:srgbClr val="000000"/>
                </a:solidFill>
              </a:rPr>
              <a:t>основных фондов, перенесенное по частям на произведенную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 dirty="0">
                <a:solidFill>
                  <a:srgbClr val="000000"/>
                </a:solidFill>
              </a:rPr>
              <a:t>с их помощью готовую продукцию</a:t>
            </a:r>
            <a:r>
              <a:rPr lang="ru-RU" altLang="ru-RU" dirty="0">
                <a:solidFill>
                  <a:srgbClr val="000000"/>
                </a:solidFill>
              </a:rPr>
              <a:t> </a:t>
            </a:r>
          </a:p>
        </p:txBody>
      </p:sp>
      <p:grpSp>
        <p:nvGrpSpPr>
          <p:cNvPr id="9222" name="Group 6"/>
          <p:cNvGrpSpPr>
            <a:grpSpLocks/>
          </p:cNvGrpSpPr>
          <p:nvPr/>
        </p:nvGrpSpPr>
        <p:grpSpPr bwMode="auto">
          <a:xfrm>
            <a:off x="2640013" y="2750344"/>
            <a:ext cx="7416800" cy="925512"/>
            <a:chOff x="703" y="1901"/>
            <a:chExt cx="4672" cy="583"/>
          </a:xfrm>
        </p:grpSpPr>
        <p:sp>
          <p:nvSpPr>
            <p:cNvPr id="9223" name="Text Box 7"/>
            <p:cNvSpPr txBox="1">
              <a:spLocks noChangeArrowheads="1"/>
            </p:cNvSpPr>
            <p:nvPr/>
          </p:nvSpPr>
          <p:spPr bwMode="auto">
            <a:xfrm>
              <a:off x="703" y="1901"/>
              <a:ext cx="4672" cy="58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dirty="0">
                  <a:ln>
                    <a:solidFill>
                      <a:schemeClr val="bg1"/>
                    </a:solidFill>
                  </a:ln>
                  <a:solidFill>
                    <a:srgbClr val="000000"/>
                  </a:solidFill>
                </a:rPr>
                <a:t>  </a:t>
              </a:r>
              <a:r>
                <a:rPr lang="ru-RU" altLang="ru-RU" dirty="0">
                  <a:solidFill>
                    <a:srgbClr val="000000"/>
                  </a:solidFill>
                </a:rPr>
                <a:t>                          </a:t>
              </a:r>
              <a:r>
                <a:rPr lang="ru-RU" altLang="ru-RU" b="1" dirty="0" err="1"/>
                <a:t>Сввод</a:t>
              </a:r>
              <a:r>
                <a:rPr lang="ru-RU" altLang="ru-RU" b="1" dirty="0"/>
                <a:t> х </a:t>
              </a:r>
              <a:r>
                <a:rPr lang="ru-RU" altLang="ru-RU" b="1" dirty="0" err="1"/>
                <a:t>Мэ</a:t>
              </a:r>
              <a:r>
                <a:rPr lang="ru-RU" altLang="ru-RU" b="1" dirty="0"/>
                <a:t>               </a:t>
              </a:r>
              <a:r>
                <a:rPr lang="ru-RU" altLang="ru-RU" b="1" dirty="0" err="1"/>
                <a:t>Свыб</a:t>
              </a:r>
              <a:r>
                <a:rPr lang="ru-RU" altLang="ru-RU" b="1" dirty="0"/>
                <a:t> х (12-</a:t>
              </a:r>
              <a:r>
                <a:rPr lang="en-US" altLang="ru-RU" b="1" dirty="0"/>
                <a:t> </a:t>
              </a:r>
              <a:r>
                <a:rPr lang="ru-RU" altLang="ru-RU" b="1" dirty="0" err="1"/>
                <a:t>Мэ</a:t>
              </a:r>
              <a:r>
                <a:rPr lang="ru-RU" altLang="ru-RU" b="1" dirty="0"/>
                <a:t>)  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b="1" dirty="0"/>
                <a:t>Соф  =  </a:t>
              </a:r>
              <a:r>
                <a:rPr lang="ru-RU" altLang="ru-RU" b="1" dirty="0" err="1"/>
                <a:t>Сбал</a:t>
              </a:r>
              <a:r>
                <a:rPr lang="ru-RU" altLang="ru-RU" b="1" dirty="0"/>
                <a:t>  +                            -   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b="1" dirty="0"/>
                <a:t>                                     12                              12</a:t>
              </a:r>
            </a:p>
          </p:txBody>
        </p:sp>
        <p:sp>
          <p:nvSpPr>
            <p:cNvPr id="9224" name="Line 8"/>
            <p:cNvSpPr>
              <a:spLocks noChangeShapeType="1"/>
            </p:cNvSpPr>
            <p:nvPr/>
          </p:nvSpPr>
          <p:spPr bwMode="auto">
            <a:xfrm>
              <a:off x="1973" y="2205"/>
              <a:ext cx="90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9225" name="Line 9"/>
            <p:cNvSpPr>
              <a:spLocks noChangeShapeType="1"/>
            </p:cNvSpPr>
            <p:nvPr/>
          </p:nvSpPr>
          <p:spPr bwMode="auto">
            <a:xfrm>
              <a:off x="3560" y="2193"/>
              <a:ext cx="127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</p:grp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2640014" y="3675857"/>
            <a:ext cx="77771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1548006" y="3933058"/>
            <a:ext cx="9144000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dirty="0">
                <a:solidFill>
                  <a:srgbClr val="000000"/>
                </a:solidFill>
              </a:rPr>
              <a:t>где: </a:t>
            </a:r>
            <a:r>
              <a:rPr lang="ru-RU" altLang="ru-RU" b="1" dirty="0"/>
              <a:t>Соф</a:t>
            </a:r>
            <a:r>
              <a:rPr lang="ru-RU" altLang="ru-RU" dirty="0"/>
              <a:t> - среднегодовая стоимость основных фондов в планируемом году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dirty="0"/>
              <a:t>      </a:t>
            </a:r>
            <a:r>
              <a:rPr lang="en-US" altLang="ru-RU" dirty="0"/>
              <a:t> </a:t>
            </a:r>
            <a:r>
              <a:rPr lang="ru-RU" altLang="ru-RU" b="1" dirty="0" err="1"/>
              <a:t>Сбал</a:t>
            </a:r>
            <a:r>
              <a:rPr lang="ru-RU" altLang="ru-RU" dirty="0"/>
              <a:t> - балансовая стоимость основных фондов на начало планируемого года</a:t>
            </a:r>
            <a:endParaRPr lang="ru-RU" altLang="ru-RU" b="1" dirty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ru-RU" b="1" dirty="0"/>
              <a:t> </a:t>
            </a:r>
            <a:r>
              <a:rPr lang="ru-RU" altLang="ru-RU" b="1" dirty="0"/>
              <a:t>      </a:t>
            </a:r>
            <a:r>
              <a:rPr lang="ru-RU" altLang="ru-RU" b="1" dirty="0" err="1"/>
              <a:t>Сввод</a:t>
            </a:r>
            <a:r>
              <a:rPr lang="ru-RU" altLang="ru-RU" b="1" dirty="0"/>
              <a:t> - </a:t>
            </a:r>
            <a:r>
              <a:rPr lang="ru-RU" altLang="ru-RU" dirty="0"/>
              <a:t>стоимость основных фондов, вводимых в эксплуатацию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ru-RU" dirty="0"/>
              <a:t> </a:t>
            </a:r>
            <a:r>
              <a:rPr lang="ru-RU" altLang="ru-RU" dirty="0"/>
              <a:t>      </a:t>
            </a:r>
            <a:r>
              <a:rPr lang="ru-RU" altLang="ru-RU" b="1" dirty="0" err="1"/>
              <a:t>Свыб</a:t>
            </a:r>
            <a:r>
              <a:rPr lang="ru-RU" altLang="ru-RU" b="1" dirty="0"/>
              <a:t> - </a:t>
            </a:r>
            <a:r>
              <a:rPr lang="ru-RU" altLang="ru-RU" dirty="0"/>
              <a:t>стоимость основных фондов, выбывающих из эксплуатации</a:t>
            </a:r>
            <a:endParaRPr lang="ru-RU" altLang="ru-RU" b="1" dirty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ru-RU" b="1" dirty="0"/>
              <a:t> </a:t>
            </a:r>
            <a:r>
              <a:rPr lang="ru-RU" altLang="ru-RU" b="1" dirty="0"/>
              <a:t>      </a:t>
            </a:r>
            <a:r>
              <a:rPr lang="ru-RU" altLang="ru-RU" b="1" dirty="0" err="1"/>
              <a:t>Мэ</a:t>
            </a:r>
            <a:r>
              <a:rPr lang="ru-RU" altLang="ru-RU" b="1" dirty="0"/>
              <a:t>  - </a:t>
            </a:r>
            <a:r>
              <a:rPr lang="ru-RU" altLang="ru-RU" dirty="0">
                <a:solidFill>
                  <a:srgbClr val="000000"/>
                </a:solidFill>
              </a:rPr>
              <a:t>число месяцев начисления амортизации по вводимым или выбывающим 	</a:t>
            </a:r>
            <a:r>
              <a:rPr lang="en-US" altLang="ru-RU" dirty="0">
                <a:solidFill>
                  <a:srgbClr val="000000"/>
                </a:solidFill>
              </a:rPr>
              <a:t>  </a:t>
            </a:r>
            <a:r>
              <a:rPr lang="ru-RU" altLang="ru-RU" dirty="0">
                <a:solidFill>
                  <a:srgbClr val="000000"/>
                </a:solidFill>
              </a:rPr>
              <a:t>основным фондам</a:t>
            </a:r>
          </a:p>
        </p:txBody>
      </p:sp>
    </p:spTree>
    <p:extLst>
      <p:ext uri="{BB962C8B-B14F-4D97-AF65-F5344CB8AC3E}">
        <p14:creationId xmlns:p14="http://schemas.microsoft.com/office/powerpoint/2010/main" val="26896435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/>
      <p:bldP spid="9221" grpId="0" animBg="1"/>
      <p:bldP spid="922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>
          <a:xfrm>
            <a:off x="1992313" y="333378"/>
            <a:ext cx="8229600" cy="358775"/>
          </a:xfrm>
        </p:spPr>
        <p:txBody>
          <a:bodyPr>
            <a:noAutofit/>
          </a:bodyPr>
          <a:lstStyle/>
          <a:p>
            <a:r>
              <a:rPr lang="ru-RU" altLang="ru-RU" sz="2000" dirty="0">
                <a:solidFill>
                  <a:schemeClr val="tx1"/>
                </a:solidFill>
                <a:effectLst/>
              </a:rPr>
              <a:t>Способы начисления амортизации</a:t>
            </a:r>
          </a:p>
        </p:txBody>
      </p:sp>
      <p:sp>
        <p:nvSpPr>
          <p:cNvPr id="10245" name="AutoShape 5" descr="Голубая тисненая бумага"/>
          <p:cNvSpPr>
            <a:spLocks noChangeArrowheads="1"/>
          </p:cNvSpPr>
          <p:nvPr/>
        </p:nvSpPr>
        <p:spPr bwMode="auto">
          <a:xfrm>
            <a:off x="3935415" y="836616"/>
            <a:ext cx="4321175" cy="936625"/>
          </a:xfrm>
          <a:prstGeom prst="roundRect">
            <a:avLst>
              <a:gd name="adj" fmla="val 16667"/>
            </a:avLst>
          </a:prstGeom>
          <a:blipFill dpi="0" rotWithShape="1">
            <a:blip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400" b="1">
                <a:solidFill>
                  <a:srgbClr val="000000"/>
                </a:solidFill>
              </a:rPr>
              <a:t>Способы начисления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400" b="1">
                <a:solidFill>
                  <a:srgbClr val="000000"/>
                </a:solidFill>
              </a:rPr>
              <a:t>амортизации</a:t>
            </a:r>
          </a:p>
        </p:txBody>
      </p:sp>
      <p:grpSp>
        <p:nvGrpSpPr>
          <p:cNvPr id="10246" name="Group 6"/>
          <p:cNvGrpSpPr>
            <a:grpSpLocks/>
          </p:cNvGrpSpPr>
          <p:nvPr/>
        </p:nvGrpSpPr>
        <p:grpSpPr bwMode="auto">
          <a:xfrm>
            <a:off x="2063752" y="1844678"/>
            <a:ext cx="3673475" cy="4321175"/>
            <a:chOff x="340" y="1162"/>
            <a:chExt cx="2314" cy="2722"/>
          </a:xfrm>
        </p:grpSpPr>
        <p:sp>
          <p:nvSpPr>
            <p:cNvPr id="10247" name="AutoShape 7"/>
            <p:cNvSpPr>
              <a:spLocks noChangeArrowheads="1"/>
            </p:cNvSpPr>
            <p:nvPr/>
          </p:nvSpPr>
          <p:spPr bwMode="auto">
            <a:xfrm>
              <a:off x="340" y="1525"/>
              <a:ext cx="2314" cy="2359"/>
            </a:xfrm>
            <a:prstGeom prst="roundRect">
              <a:avLst>
                <a:gd name="adj" fmla="val 16667"/>
              </a:avLst>
            </a:prstGeom>
            <a:solidFill>
              <a:srgbClr val="A8F6F4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b="1">
                  <a:solidFill>
                    <a:srgbClr val="000000"/>
                  </a:solidFill>
                </a:rPr>
                <a:t>Для бухгалтерского учета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 altLang="ru-RU" b="1">
                <a:solidFill>
                  <a:srgbClr val="000000"/>
                </a:solidFill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 altLang="ru-RU" b="1">
                <a:solidFill>
                  <a:srgbClr val="000000"/>
                </a:solidFill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 altLang="ru-RU" b="1">
                <a:solidFill>
                  <a:srgbClr val="000000"/>
                </a:solidFill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 altLang="ru-RU" b="1">
                <a:solidFill>
                  <a:srgbClr val="000000"/>
                </a:solidFill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 altLang="ru-RU" b="1">
                <a:solidFill>
                  <a:srgbClr val="000000"/>
                </a:solidFill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 altLang="ru-RU" b="1">
                <a:solidFill>
                  <a:srgbClr val="000000"/>
                </a:solidFill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 altLang="ru-RU" b="1">
                <a:solidFill>
                  <a:srgbClr val="000000"/>
                </a:solidFill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 altLang="ru-RU" b="1">
                <a:solidFill>
                  <a:srgbClr val="000000"/>
                </a:solidFill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 altLang="ru-RU" b="1">
                <a:solidFill>
                  <a:srgbClr val="000000"/>
                </a:solidFill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 altLang="ru-RU" b="1">
                <a:solidFill>
                  <a:srgbClr val="000000"/>
                </a:solidFill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 altLang="ru-RU" b="1">
                <a:solidFill>
                  <a:srgbClr val="000000"/>
                </a:solidFill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 altLang="ru-RU" b="1">
                <a:solidFill>
                  <a:srgbClr val="000000"/>
                </a:solidFill>
              </a:endParaRPr>
            </a:p>
          </p:txBody>
        </p:sp>
        <p:sp>
          <p:nvSpPr>
            <p:cNvPr id="10248" name="AutoShape 8" descr="Голубая тисненая бумага"/>
            <p:cNvSpPr>
              <a:spLocks noChangeArrowheads="1"/>
            </p:cNvSpPr>
            <p:nvPr/>
          </p:nvSpPr>
          <p:spPr bwMode="auto">
            <a:xfrm>
              <a:off x="1791" y="1162"/>
              <a:ext cx="318" cy="272"/>
            </a:xfrm>
            <a:prstGeom prst="downArrow">
              <a:avLst>
                <a:gd name="adj1" fmla="val 50000"/>
                <a:gd name="adj2" fmla="val 25000"/>
              </a:avLst>
            </a:prstGeom>
            <a:blipFill dpi="0" rotWithShape="1">
              <a:blip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</p:grpSp>
      <p:grpSp>
        <p:nvGrpSpPr>
          <p:cNvPr id="10249" name="Group 9"/>
          <p:cNvGrpSpPr>
            <a:grpSpLocks/>
          </p:cNvGrpSpPr>
          <p:nvPr/>
        </p:nvGrpSpPr>
        <p:grpSpPr bwMode="auto">
          <a:xfrm>
            <a:off x="6600827" y="1844675"/>
            <a:ext cx="3673475" cy="4249738"/>
            <a:chOff x="3198" y="1162"/>
            <a:chExt cx="2314" cy="2677"/>
          </a:xfrm>
        </p:grpSpPr>
        <p:sp>
          <p:nvSpPr>
            <p:cNvPr id="10250" name="AutoShape 10"/>
            <p:cNvSpPr>
              <a:spLocks noChangeArrowheads="1"/>
            </p:cNvSpPr>
            <p:nvPr/>
          </p:nvSpPr>
          <p:spPr bwMode="auto">
            <a:xfrm>
              <a:off x="3198" y="1480"/>
              <a:ext cx="2314" cy="2359"/>
            </a:xfrm>
            <a:prstGeom prst="roundRect">
              <a:avLst>
                <a:gd name="adj" fmla="val 16667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b="1" dirty="0">
                  <a:solidFill>
                    <a:srgbClr val="000000"/>
                  </a:solidFill>
                </a:rPr>
                <a:t>Для налогового учета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 altLang="ru-RU" b="1" dirty="0">
                <a:solidFill>
                  <a:srgbClr val="000000"/>
                </a:solidFill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 altLang="ru-RU" b="1" dirty="0">
                <a:solidFill>
                  <a:srgbClr val="000000"/>
                </a:solidFill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 altLang="ru-RU" b="1" dirty="0">
                <a:solidFill>
                  <a:srgbClr val="000000"/>
                </a:solidFill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 altLang="ru-RU" b="1" dirty="0">
                <a:solidFill>
                  <a:srgbClr val="000000"/>
                </a:solidFill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 altLang="ru-RU" b="1" dirty="0">
                <a:solidFill>
                  <a:srgbClr val="000000"/>
                </a:solidFill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 altLang="ru-RU" b="1" dirty="0">
                <a:solidFill>
                  <a:srgbClr val="000000"/>
                </a:solidFill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 altLang="ru-RU" b="1" dirty="0">
                <a:solidFill>
                  <a:srgbClr val="000000"/>
                </a:solidFill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 altLang="ru-RU" b="1" dirty="0">
                <a:solidFill>
                  <a:srgbClr val="000000"/>
                </a:solidFill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 altLang="ru-RU" b="1" dirty="0">
                <a:solidFill>
                  <a:srgbClr val="000000"/>
                </a:solidFill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 altLang="ru-RU" b="1" dirty="0">
                <a:solidFill>
                  <a:srgbClr val="000000"/>
                </a:solidFill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 altLang="ru-RU" b="1" dirty="0">
                <a:solidFill>
                  <a:srgbClr val="000000"/>
                </a:solidFill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 altLang="ru-RU" b="1" dirty="0">
                <a:solidFill>
                  <a:srgbClr val="000000"/>
                </a:solidFill>
              </a:endParaRPr>
            </a:p>
          </p:txBody>
        </p:sp>
        <p:sp>
          <p:nvSpPr>
            <p:cNvPr id="10251" name="AutoShape 11" descr="Голубая тисненая бумага"/>
            <p:cNvSpPr>
              <a:spLocks noChangeArrowheads="1"/>
            </p:cNvSpPr>
            <p:nvPr/>
          </p:nvSpPr>
          <p:spPr bwMode="auto">
            <a:xfrm>
              <a:off x="3787" y="1162"/>
              <a:ext cx="273" cy="272"/>
            </a:xfrm>
            <a:prstGeom prst="downArrow">
              <a:avLst>
                <a:gd name="adj1" fmla="val 50000"/>
                <a:gd name="adj2" fmla="val 25000"/>
              </a:avLst>
            </a:prstGeom>
            <a:blipFill dpi="0" rotWithShape="1">
              <a:blip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</p:grp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2208215" y="3141666"/>
            <a:ext cx="3381375" cy="358775"/>
          </a:xfrm>
          <a:prstGeom prst="rect">
            <a:avLst/>
          </a:prstGeom>
          <a:solidFill>
            <a:srgbClr val="A3E6FB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>
                <a:solidFill>
                  <a:srgbClr val="000000"/>
                </a:solidFill>
              </a:rPr>
              <a:t>Линейный способ</a:t>
            </a:r>
          </a:p>
        </p:txBody>
      </p:sp>
      <p:sp>
        <p:nvSpPr>
          <p:cNvPr id="10253" name="Rectangle 13"/>
          <p:cNvSpPr>
            <a:spLocks noChangeArrowheads="1"/>
          </p:cNvSpPr>
          <p:nvPr/>
        </p:nvSpPr>
        <p:spPr bwMode="auto">
          <a:xfrm>
            <a:off x="2208215" y="3573463"/>
            <a:ext cx="3381375" cy="431800"/>
          </a:xfrm>
          <a:prstGeom prst="rect">
            <a:avLst/>
          </a:prstGeom>
          <a:solidFill>
            <a:srgbClr val="A3E6FB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>
                <a:solidFill>
                  <a:srgbClr val="000000"/>
                </a:solidFill>
              </a:rPr>
              <a:t>Способ уменьшения остатка</a:t>
            </a:r>
          </a:p>
        </p:txBody>
      </p:sp>
      <p:sp>
        <p:nvSpPr>
          <p:cNvPr id="10254" name="Rectangle 14"/>
          <p:cNvSpPr>
            <a:spLocks noChangeArrowheads="1"/>
          </p:cNvSpPr>
          <p:nvPr/>
        </p:nvSpPr>
        <p:spPr bwMode="auto">
          <a:xfrm>
            <a:off x="2208215" y="4076703"/>
            <a:ext cx="3381375" cy="936625"/>
          </a:xfrm>
          <a:prstGeom prst="rect">
            <a:avLst/>
          </a:prstGeom>
          <a:solidFill>
            <a:srgbClr val="A3E6FB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>
                <a:solidFill>
                  <a:srgbClr val="000000"/>
                </a:solidFill>
              </a:rPr>
              <a:t>Способ списания стоимости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>
                <a:solidFill>
                  <a:srgbClr val="000000"/>
                </a:solidFill>
              </a:rPr>
              <a:t>по сумме чисел лет срока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>
                <a:solidFill>
                  <a:srgbClr val="000000"/>
                </a:solidFill>
              </a:rPr>
              <a:t>полезного использования</a:t>
            </a:r>
          </a:p>
        </p:txBody>
      </p:sp>
      <p:sp>
        <p:nvSpPr>
          <p:cNvPr id="10255" name="Rectangle 15"/>
          <p:cNvSpPr>
            <a:spLocks noChangeArrowheads="1"/>
          </p:cNvSpPr>
          <p:nvPr/>
        </p:nvSpPr>
        <p:spPr bwMode="auto">
          <a:xfrm>
            <a:off x="2208215" y="5084763"/>
            <a:ext cx="3381375" cy="792162"/>
          </a:xfrm>
          <a:prstGeom prst="rect">
            <a:avLst/>
          </a:prstGeom>
          <a:solidFill>
            <a:srgbClr val="A3E6FB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>
                <a:solidFill>
                  <a:srgbClr val="000000"/>
                </a:solidFill>
              </a:rPr>
              <a:t>Способ списания стоимости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>
                <a:solidFill>
                  <a:srgbClr val="000000"/>
                </a:solidFill>
              </a:rPr>
              <a:t>пропорционально объёму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>
                <a:solidFill>
                  <a:srgbClr val="000000"/>
                </a:solidFill>
              </a:rPr>
              <a:t>продукции</a:t>
            </a:r>
          </a:p>
        </p:txBody>
      </p:sp>
      <p:sp>
        <p:nvSpPr>
          <p:cNvPr id="10256" name="Rectangle 16"/>
          <p:cNvSpPr>
            <a:spLocks noChangeArrowheads="1"/>
          </p:cNvSpPr>
          <p:nvPr/>
        </p:nvSpPr>
        <p:spPr bwMode="auto">
          <a:xfrm>
            <a:off x="6816727" y="3429000"/>
            <a:ext cx="3311525" cy="503238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>
                <a:solidFill>
                  <a:srgbClr val="000000"/>
                </a:solidFill>
              </a:rPr>
              <a:t>Линейный метод</a:t>
            </a:r>
          </a:p>
        </p:txBody>
      </p:sp>
      <p:sp>
        <p:nvSpPr>
          <p:cNvPr id="10257" name="Rectangle 17"/>
          <p:cNvSpPr>
            <a:spLocks noChangeArrowheads="1"/>
          </p:cNvSpPr>
          <p:nvPr/>
        </p:nvSpPr>
        <p:spPr bwMode="auto">
          <a:xfrm>
            <a:off x="6816727" y="4365625"/>
            <a:ext cx="3311525" cy="503238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>
                <a:solidFill>
                  <a:srgbClr val="000000"/>
                </a:solidFill>
              </a:rPr>
              <a:t>Нелинейный метод</a:t>
            </a:r>
          </a:p>
        </p:txBody>
      </p:sp>
    </p:spTree>
    <p:extLst>
      <p:ext uri="{BB962C8B-B14F-4D97-AF65-F5344CB8AC3E}">
        <p14:creationId xmlns:p14="http://schemas.microsoft.com/office/powerpoint/2010/main" val="3640752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/>
      <p:bldP spid="10245" grpId="0" animBg="1"/>
      <p:bldP spid="10252" grpId="0" animBg="1"/>
      <p:bldP spid="10253" grpId="0" animBg="1"/>
      <p:bldP spid="10254" grpId="0" animBg="1"/>
      <p:bldP spid="10255" grpId="0" animBg="1"/>
      <p:bldP spid="10256" grpId="0" animBg="1"/>
      <p:bldP spid="1025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title"/>
          </p:nvPr>
        </p:nvSpPr>
        <p:spPr>
          <a:xfrm>
            <a:off x="1861821" y="260651"/>
            <a:ext cx="8229600" cy="358775"/>
          </a:xfrm>
        </p:spPr>
        <p:txBody>
          <a:bodyPr>
            <a:noAutofit/>
          </a:bodyPr>
          <a:lstStyle/>
          <a:p>
            <a:r>
              <a:rPr lang="ru-RU" altLang="ru-RU" sz="2000" dirty="0">
                <a:solidFill>
                  <a:schemeClr val="tx1"/>
                </a:solidFill>
                <a:effectLst/>
              </a:rPr>
              <a:t>Источники воспроизводства основных фондов организаций</a:t>
            </a:r>
          </a:p>
        </p:txBody>
      </p:sp>
      <p:sp>
        <p:nvSpPr>
          <p:cNvPr id="8197" name="AutoShape 5"/>
          <p:cNvSpPr>
            <a:spLocks noChangeArrowheads="1"/>
          </p:cNvSpPr>
          <p:nvPr/>
        </p:nvSpPr>
        <p:spPr bwMode="auto">
          <a:xfrm>
            <a:off x="4367215" y="908053"/>
            <a:ext cx="3889375" cy="9366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b="1">
                <a:solidFill>
                  <a:srgbClr val="000000"/>
                </a:solidFill>
              </a:rPr>
              <a:t>ИСТОЧНИКИ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b="1">
                <a:solidFill>
                  <a:srgbClr val="000000"/>
                </a:solidFill>
              </a:rPr>
              <a:t>ВОСПРОИЗВОДСТВА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b="1">
                <a:solidFill>
                  <a:srgbClr val="000000"/>
                </a:solidFill>
              </a:rPr>
              <a:t>ОСНОВНЫХ ФОНДОВ</a:t>
            </a:r>
          </a:p>
        </p:txBody>
      </p:sp>
      <p:grpSp>
        <p:nvGrpSpPr>
          <p:cNvPr id="8198" name="Group 6"/>
          <p:cNvGrpSpPr>
            <a:grpSpLocks/>
          </p:cNvGrpSpPr>
          <p:nvPr/>
        </p:nvGrpSpPr>
        <p:grpSpPr bwMode="auto">
          <a:xfrm>
            <a:off x="1703390" y="2636841"/>
            <a:ext cx="2016125" cy="2447925"/>
            <a:chOff x="113" y="1661"/>
            <a:chExt cx="1270" cy="1542"/>
          </a:xfrm>
        </p:grpSpPr>
        <p:sp>
          <p:nvSpPr>
            <p:cNvPr id="8199" name="Line 7"/>
            <p:cNvSpPr>
              <a:spLocks noChangeShapeType="1"/>
            </p:cNvSpPr>
            <p:nvPr/>
          </p:nvSpPr>
          <p:spPr bwMode="auto">
            <a:xfrm flipH="1">
              <a:off x="113" y="1661"/>
              <a:ext cx="9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8200" name="AutoShape 8"/>
            <p:cNvSpPr>
              <a:spLocks noChangeArrowheads="1"/>
            </p:cNvSpPr>
            <p:nvPr/>
          </p:nvSpPr>
          <p:spPr bwMode="auto">
            <a:xfrm>
              <a:off x="340" y="2704"/>
              <a:ext cx="1043" cy="499"/>
            </a:xfrm>
            <a:prstGeom prst="roundRect">
              <a:avLst>
                <a:gd name="adj" fmla="val 16667"/>
              </a:avLst>
            </a:prstGeom>
            <a:solidFill>
              <a:srgbClr val="FCFEA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>
                  <a:solidFill>
                    <a:srgbClr val="000000"/>
                  </a:solidFill>
                </a:rPr>
                <a:t>Инвестиции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>
                  <a:solidFill>
                    <a:srgbClr val="000000"/>
                  </a:solidFill>
                </a:rPr>
                <a:t>вышестоящих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>
                  <a:solidFill>
                    <a:srgbClr val="000000"/>
                  </a:solidFill>
                </a:rPr>
                <a:t>организаций</a:t>
              </a:r>
            </a:p>
          </p:txBody>
        </p:sp>
        <p:sp>
          <p:nvSpPr>
            <p:cNvPr id="8201" name="AutoShape 9"/>
            <p:cNvSpPr>
              <a:spLocks noChangeArrowheads="1"/>
            </p:cNvSpPr>
            <p:nvPr/>
          </p:nvSpPr>
          <p:spPr bwMode="auto">
            <a:xfrm>
              <a:off x="340" y="2115"/>
              <a:ext cx="1043" cy="362"/>
            </a:xfrm>
            <a:prstGeom prst="roundRect">
              <a:avLst>
                <a:gd name="adj" fmla="val 16667"/>
              </a:avLst>
            </a:prstGeom>
            <a:solidFill>
              <a:srgbClr val="FCFEA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>
                  <a:solidFill>
                    <a:srgbClr val="000000"/>
                  </a:solidFill>
                </a:rPr>
                <a:t>Государственные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>
                  <a:solidFill>
                    <a:srgbClr val="000000"/>
                  </a:solidFill>
                </a:rPr>
                <a:t>инвестиции</a:t>
              </a:r>
            </a:p>
          </p:txBody>
        </p:sp>
        <p:sp>
          <p:nvSpPr>
            <p:cNvPr id="8202" name="Line 10"/>
            <p:cNvSpPr>
              <a:spLocks noChangeShapeType="1"/>
            </p:cNvSpPr>
            <p:nvPr/>
          </p:nvSpPr>
          <p:spPr bwMode="auto">
            <a:xfrm>
              <a:off x="113" y="1661"/>
              <a:ext cx="0" cy="131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8203" name="Line 11"/>
            <p:cNvSpPr>
              <a:spLocks noChangeShapeType="1"/>
            </p:cNvSpPr>
            <p:nvPr/>
          </p:nvSpPr>
          <p:spPr bwMode="auto">
            <a:xfrm>
              <a:off x="113" y="2976"/>
              <a:ext cx="22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8204" name="Line 12"/>
            <p:cNvSpPr>
              <a:spLocks noChangeShapeType="1"/>
            </p:cNvSpPr>
            <p:nvPr/>
          </p:nvSpPr>
          <p:spPr bwMode="auto">
            <a:xfrm>
              <a:off x="113" y="2296"/>
              <a:ext cx="22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</p:grpSp>
      <p:grpSp>
        <p:nvGrpSpPr>
          <p:cNvPr id="8205" name="Group 13"/>
          <p:cNvGrpSpPr>
            <a:grpSpLocks/>
          </p:cNvGrpSpPr>
          <p:nvPr/>
        </p:nvGrpSpPr>
        <p:grpSpPr bwMode="auto">
          <a:xfrm>
            <a:off x="4656140" y="3141666"/>
            <a:ext cx="3671887" cy="2592387"/>
            <a:chOff x="1973" y="1979"/>
            <a:chExt cx="2313" cy="1633"/>
          </a:xfrm>
        </p:grpSpPr>
        <p:sp>
          <p:nvSpPr>
            <p:cNvPr id="8206" name="Line 14"/>
            <p:cNvSpPr>
              <a:spLocks noChangeShapeType="1"/>
            </p:cNvSpPr>
            <p:nvPr/>
          </p:nvSpPr>
          <p:spPr bwMode="auto">
            <a:xfrm>
              <a:off x="3061" y="1979"/>
              <a:ext cx="0" cy="140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8207" name="AutoShape 15"/>
            <p:cNvSpPr>
              <a:spLocks noChangeArrowheads="1"/>
            </p:cNvSpPr>
            <p:nvPr/>
          </p:nvSpPr>
          <p:spPr bwMode="auto">
            <a:xfrm>
              <a:off x="2018" y="2115"/>
              <a:ext cx="907" cy="362"/>
            </a:xfrm>
            <a:prstGeom prst="roundRect">
              <a:avLst>
                <a:gd name="adj" fmla="val 16667"/>
              </a:avLst>
            </a:prstGeom>
            <a:solidFill>
              <a:srgbClr val="66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>
                  <a:solidFill>
                    <a:srgbClr val="000000"/>
                  </a:solidFill>
                </a:rPr>
                <a:t>Уставной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>
                  <a:solidFill>
                    <a:srgbClr val="000000"/>
                  </a:solidFill>
                </a:rPr>
                <a:t>капитал</a:t>
              </a:r>
            </a:p>
          </p:txBody>
        </p:sp>
        <p:sp>
          <p:nvSpPr>
            <p:cNvPr id="8208" name="AutoShape 16"/>
            <p:cNvSpPr>
              <a:spLocks noChangeArrowheads="1"/>
            </p:cNvSpPr>
            <p:nvPr/>
          </p:nvSpPr>
          <p:spPr bwMode="auto">
            <a:xfrm>
              <a:off x="1973" y="2704"/>
              <a:ext cx="952" cy="908"/>
            </a:xfrm>
            <a:prstGeom prst="roundRect">
              <a:avLst>
                <a:gd name="adj" fmla="val 16667"/>
              </a:avLst>
            </a:prstGeom>
            <a:solidFill>
              <a:srgbClr val="66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>
                  <a:solidFill>
                    <a:srgbClr val="000000"/>
                  </a:solidFill>
                </a:rPr>
                <a:t>Фонд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>
                  <a:solidFill>
                    <a:srgbClr val="000000"/>
                  </a:solidFill>
                </a:rPr>
                <a:t>потребления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>
                  <a:solidFill>
                    <a:srgbClr val="000000"/>
                  </a:solidFill>
                </a:rPr>
                <a:t>(в части,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>
                  <a:solidFill>
                    <a:srgbClr val="000000"/>
                  </a:solidFill>
                </a:rPr>
                <a:t>направляемой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>
                  <a:solidFill>
                    <a:srgbClr val="000000"/>
                  </a:solidFill>
                </a:rPr>
                <a:t>на жилищное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>
                  <a:solidFill>
                    <a:srgbClr val="000000"/>
                  </a:solidFill>
                </a:rPr>
                <a:t>строительство)</a:t>
              </a:r>
            </a:p>
          </p:txBody>
        </p:sp>
        <p:sp>
          <p:nvSpPr>
            <p:cNvPr id="8209" name="AutoShape 17"/>
            <p:cNvSpPr>
              <a:spLocks noChangeArrowheads="1"/>
            </p:cNvSpPr>
            <p:nvPr/>
          </p:nvSpPr>
          <p:spPr bwMode="auto">
            <a:xfrm>
              <a:off x="3198" y="2115"/>
              <a:ext cx="1088" cy="363"/>
            </a:xfrm>
            <a:prstGeom prst="roundRect">
              <a:avLst>
                <a:gd name="adj" fmla="val 16667"/>
              </a:avLst>
            </a:prstGeom>
            <a:solidFill>
              <a:srgbClr val="66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>
                  <a:solidFill>
                    <a:srgbClr val="000000"/>
                  </a:solidFill>
                </a:rPr>
                <a:t>Амортизационные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>
                  <a:solidFill>
                    <a:srgbClr val="000000"/>
                  </a:solidFill>
                </a:rPr>
                <a:t>отчисления</a:t>
              </a:r>
            </a:p>
          </p:txBody>
        </p:sp>
        <p:sp>
          <p:nvSpPr>
            <p:cNvPr id="8210" name="AutoShape 18"/>
            <p:cNvSpPr>
              <a:spLocks noChangeArrowheads="1"/>
            </p:cNvSpPr>
            <p:nvPr/>
          </p:nvSpPr>
          <p:spPr bwMode="auto">
            <a:xfrm>
              <a:off x="3198" y="3203"/>
              <a:ext cx="1088" cy="362"/>
            </a:xfrm>
            <a:prstGeom prst="roundRect">
              <a:avLst>
                <a:gd name="adj" fmla="val 16667"/>
              </a:avLst>
            </a:prstGeom>
            <a:solidFill>
              <a:srgbClr val="66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>
                  <a:solidFill>
                    <a:srgbClr val="000000"/>
                  </a:solidFill>
                </a:rPr>
                <a:t>Фонд накопления</a:t>
              </a:r>
            </a:p>
          </p:txBody>
        </p:sp>
        <p:sp>
          <p:nvSpPr>
            <p:cNvPr id="8211" name="AutoShape 19"/>
            <p:cNvSpPr>
              <a:spLocks noChangeArrowheads="1"/>
            </p:cNvSpPr>
            <p:nvPr/>
          </p:nvSpPr>
          <p:spPr bwMode="auto">
            <a:xfrm>
              <a:off x="3198" y="2659"/>
              <a:ext cx="1088" cy="362"/>
            </a:xfrm>
            <a:prstGeom prst="roundRect">
              <a:avLst>
                <a:gd name="adj" fmla="val 16667"/>
              </a:avLst>
            </a:prstGeom>
            <a:solidFill>
              <a:srgbClr val="66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>
                  <a:solidFill>
                    <a:srgbClr val="000000"/>
                  </a:solidFill>
                </a:rPr>
                <a:t>Ремонтный фонд</a:t>
              </a:r>
            </a:p>
          </p:txBody>
        </p:sp>
        <p:sp>
          <p:nvSpPr>
            <p:cNvPr id="8212" name="Line 20"/>
            <p:cNvSpPr>
              <a:spLocks noChangeShapeType="1"/>
            </p:cNvSpPr>
            <p:nvPr/>
          </p:nvSpPr>
          <p:spPr bwMode="auto">
            <a:xfrm>
              <a:off x="3061" y="3385"/>
              <a:ext cx="13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8213" name="Line 21"/>
            <p:cNvSpPr>
              <a:spLocks noChangeShapeType="1"/>
            </p:cNvSpPr>
            <p:nvPr/>
          </p:nvSpPr>
          <p:spPr bwMode="auto">
            <a:xfrm flipH="1">
              <a:off x="2925" y="3158"/>
              <a:ext cx="1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8214" name="Line 22"/>
            <p:cNvSpPr>
              <a:spLocks noChangeShapeType="1"/>
            </p:cNvSpPr>
            <p:nvPr/>
          </p:nvSpPr>
          <p:spPr bwMode="auto">
            <a:xfrm>
              <a:off x="3061" y="2840"/>
              <a:ext cx="13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8215" name="Line 23"/>
            <p:cNvSpPr>
              <a:spLocks noChangeShapeType="1"/>
            </p:cNvSpPr>
            <p:nvPr/>
          </p:nvSpPr>
          <p:spPr bwMode="auto">
            <a:xfrm>
              <a:off x="3061" y="2296"/>
              <a:ext cx="13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8216" name="Line 24"/>
            <p:cNvSpPr>
              <a:spLocks noChangeShapeType="1"/>
            </p:cNvSpPr>
            <p:nvPr/>
          </p:nvSpPr>
          <p:spPr bwMode="auto">
            <a:xfrm flipH="1">
              <a:off x="2925" y="2296"/>
              <a:ext cx="1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</p:grpSp>
      <p:grpSp>
        <p:nvGrpSpPr>
          <p:cNvPr id="8217" name="Group 25"/>
          <p:cNvGrpSpPr>
            <a:grpSpLocks/>
          </p:cNvGrpSpPr>
          <p:nvPr/>
        </p:nvGrpSpPr>
        <p:grpSpPr bwMode="auto">
          <a:xfrm>
            <a:off x="8472490" y="2924178"/>
            <a:ext cx="1584325" cy="3025775"/>
            <a:chOff x="4377" y="1842"/>
            <a:chExt cx="998" cy="1906"/>
          </a:xfrm>
        </p:grpSpPr>
        <p:sp>
          <p:nvSpPr>
            <p:cNvPr id="8218" name="AutoShape 26"/>
            <p:cNvSpPr>
              <a:spLocks noChangeArrowheads="1"/>
            </p:cNvSpPr>
            <p:nvPr/>
          </p:nvSpPr>
          <p:spPr bwMode="auto">
            <a:xfrm>
              <a:off x="4377" y="2069"/>
              <a:ext cx="771" cy="362"/>
            </a:xfrm>
            <a:prstGeom prst="roundRect">
              <a:avLst>
                <a:gd name="adj" fmla="val 16667"/>
              </a:avLst>
            </a:prstGeom>
            <a:solidFill>
              <a:srgbClr val="FEDAA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>
                  <a:solidFill>
                    <a:srgbClr val="000000"/>
                  </a:solidFill>
                </a:rPr>
                <a:t>Кредиты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>
                  <a:solidFill>
                    <a:srgbClr val="000000"/>
                  </a:solidFill>
                </a:rPr>
                <a:t>банков</a:t>
              </a:r>
            </a:p>
          </p:txBody>
        </p:sp>
        <p:sp>
          <p:nvSpPr>
            <p:cNvPr id="8219" name="AutoShape 27"/>
            <p:cNvSpPr>
              <a:spLocks noChangeArrowheads="1"/>
            </p:cNvSpPr>
            <p:nvPr/>
          </p:nvSpPr>
          <p:spPr bwMode="auto">
            <a:xfrm>
              <a:off x="4422" y="2614"/>
              <a:ext cx="771" cy="453"/>
            </a:xfrm>
            <a:prstGeom prst="roundRect">
              <a:avLst>
                <a:gd name="adj" fmla="val 16667"/>
              </a:avLst>
            </a:prstGeom>
            <a:solidFill>
              <a:srgbClr val="FEDAA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>
                  <a:solidFill>
                    <a:srgbClr val="000000"/>
                  </a:solidFill>
                </a:rPr>
                <a:t>Временная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>
                  <a:solidFill>
                    <a:srgbClr val="000000"/>
                  </a:solidFill>
                </a:rPr>
                <a:t>финансовая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>
                  <a:solidFill>
                    <a:srgbClr val="000000"/>
                  </a:solidFill>
                </a:rPr>
                <a:t>помощь</a:t>
              </a:r>
            </a:p>
          </p:txBody>
        </p:sp>
        <p:sp>
          <p:nvSpPr>
            <p:cNvPr id="8220" name="AutoShape 28"/>
            <p:cNvSpPr>
              <a:spLocks noChangeArrowheads="1"/>
            </p:cNvSpPr>
            <p:nvPr/>
          </p:nvSpPr>
          <p:spPr bwMode="auto">
            <a:xfrm>
              <a:off x="4422" y="3203"/>
              <a:ext cx="771" cy="545"/>
            </a:xfrm>
            <a:prstGeom prst="roundRect">
              <a:avLst>
                <a:gd name="adj" fmla="val 16667"/>
              </a:avLst>
            </a:prstGeom>
            <a:solidFill>
              <a:srgbClr val="FEDAA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>
                  <a:solidFill>
                    <a:srgbClr val="000000"/>
                  </a:solidFill>
                </a:rPr>
                <a:t>Кредиты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>
                  <a:solidFill>
                    <a:srgbClr val="000000"/>
                  </a:solidFill>
                </a:rPr>
                <a:t>других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>
                  <a:solidFill>
                    <a:srgbClr val="000000"/>
                  </a:solidFill>
                </a:rPr>
                <a:t>кредиторов</a:t>
              </a:r>
            </a:p>
          </p:txBody>
        </p:sp>
        <p:sp>
          <p:nvSpPr>
            <p:cNvPr id="8221" name="Line 29"/>
            <p:cNvSpPr>
              <a:spLocks noChangeShapeType="1"/>
            </p:cNvSpPr>
            <p:nvPr/>
          </p:nvSpPr>
          <p:spPr bwMode="auto">
            <a:xfrm>
              <a:off x="5375" y="1842"/>
              <a:ext cx="0" cy="163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8222" name="Line 30"/>
            <p:cNvSpPr>
              <a:spLocks noChangeShapeType="1"/>
            </p:cNvSpPr>
            <p:nvPr/>
          </p:nvSpPr>
          <p:spPr bwMode="auto">
            <a:xfrm flipH="1">
              <a:off x="5193" y="3475"/>
              <a:ext cx="18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8223" name="Line 31"/>
            <p:cNvSpPr>
              <a:spLocks noChangeShapeType="1"/>
            </p:cNvSpPr>
            <p:nvPr/>
          </p:nvSpPr>
          <p:spPr bwMode="auto">
            <a:xfrm flipH="1">
              <a:off x="5193" y="2840"/>
              <a:ext cx="18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8224" name="Line 32"/>
            <p:cNvSpPr>
              <a:spLocks noChangeShapeType="1"/>
            </p:cNvSpPr>
            <p:nvPr/>
          </p:nvSpPr>
          <p:spPr bwMode="auto">
            <a:xfrm flipH="1">
              <a:off x="5148" y="2251"/>
              <a:ext cx="22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</p:grpSp>
      <p:grpSp>
        <p:nvGrpSpPr>
          <p:cNvPr id="8225" name="Group 33"/>
          <p:cNvGrpSpPr>
            <a:grpSpLocks/>
          </p:cNvGrpSpPr>
          <p:nvPr/>
        </p:nvGrpSpPr>
        <p:grpSpPr bwMode="auto">
          <a:xfrm>
            <a:off x="8256590" y="1341441"/>
            <a:ext cx="2016125" cy="1582737"/>
            <a:chOff x="4241" y="845"/>
            <a:chExt cx="1270" cy="997"/>
          </a:xfrm>
        </p:grpSpPr>
        <p:sp>
          <p:nvSpPr>
            <p:cNvPr id="8226" name="AutoShape 34"/>
            <p:cNvSpPr>
              <a:spLocks noChangeArrowheads="1"/>
            </p:cNvSpPr>
            <p:nvPr/>
          </p:nvSpPr>
          <p:spPr bwMode="auto">
            <a:xfrm>
              <a:off x="4785" y="1480"/>
              <a:ext cx="726" cy="362"/>
            </a:xfrm>
            <a:prstGeom prst="roundRect">
              <a:avLst>
                <a:gd name="adj" fmla="val 16667"/>
              </a:avLst>
            </a:prstGeom>
            <a:solidFill>
              <a:srgbClr val="FEDAA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>
                  <a:solidFill>
                    <a:srgbClr val="000000"/>
                  </a:solidFill>
                </a:rPr>
                <a:t>Заемные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>
                  <a:solidFill>
                    <a:srgbClr val="000000"/>
                  </a:solidFill>
                </a:rPr>
                <a:t>средства</a:t>
              </a:r>
            </a:p>
          </p:txBody>
        </p:sp>
        <p:sp>
          <p:nvSpPr>
            <p:cNvPr id="8227" name="Line 35"/>
            <p:cNvSpPr>
              <a:spLocks noChangeShapeType="1"/>
            </p:cNvSpPr>
            <p:nvPr/>
          </p:nvSpPr>
          <p:spPr bwMode="auto">
            <a:xfrm>
              <a:off x="4241" y="845"/>
              <a:ext cx="86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8228" name="Line 36"/>
            <p:cNvSpPr>
              <a:spLocks noChangeShapeType="1"/>
            </p:cNvSpPr>
            <p:nvPr/>
          </p:nvSpPr>
          <p:spPr bwMode="auto">
            <a:xfrm>
              <a:off x="5095" y="845"/>
              <a:ext cx="0" cy="63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</p:grpSp>
      <p:grpSp>
        <p:nvGrpSpPr>
          <p:cNvPr id="8229" name="Group 37"/>
          <p:cNvGrpSpPr>
            <a:grpSpLocks/>
          </p:cNvGrpSpPr>
          <p:nvPr/>
        </p:nvGrpSpPr>
        <p:grpSpPr bwMode="auto">
          <a:xfrm>
            <a:off x="1847852" y="1328741"/>
            <a:ext cx="2519363" cy="1595437"/>
            <a:chOff x="204" y="837"/>
            <a:chExt cx="1587" cy="1005"/>
          </a:xfrm>
        </p:grpSpPr>
        <p:sp>
          <p:nvSpPr>
            <p:cNvPr id="8230" name="AutoShape 38"/>
            <p:cNvSpPr>
              <a:spLocks noChangeArrowheads="1"/>
            </p:cNvSpPr>
            <p:nvPr/>
          </p:nvSpPr>
          <p:spPr bwMode="auto">
            <a:xfrm>
              <a:off x="204" y="1480"/>
              <a:ext cx="1179" cy="362"/>
            </a:xfrm>
            <a:prstGeom prst="roundRect">
              <a:avLst>
                <a:gd name="adj" fmla="val 16667"/>
              </a:avLst>
            </a:prstGeom>
            <a:solidFill>
              <a:srgbClr val="FCFEA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>
                  <a:solidFill>
                    <a:srgbClr val="000000"/>
                  </a:solidFill>
                </a:rPr>
                <a:t>Централизованные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>
                  <a:solidFill>
                    <a:srgbClr val="000000"/>
                  </a:solidFill>
                </a:rPr>
                <a:t>источники</a:t>
              </a:r>
            </a:p>
          </p:txBody>
        </p:sp>
        <p:sp>
          <p:nvSpPr>
            <p:cNvPr id="8231" name="Line 39"/>
            <p:cNvSpPr>
              <a:spLocks noChangeShapeType="1"/>
            </p:cNvSpPr>
            <p:nvPr/>
          </p:nvSpPr>
          <p:spPr bwMode="auto">
            <a:xfrm flipH="1">
              <a:off x="839" y="845"/>
              <a:ext cx="95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8232" name="Line 40"/>
            <p:cNvSpPr>
              <a:spLocks noChangeShapeType="1"/>
            </p:cNvSpPr>
            <p:nvPr/>
          </p:nvSpPr>
          <p:spPr bwMode="auto">
            <a:xfrm>
              <a:off x="847" y="837"/>
              <a:ext cx="0" cy="63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</p:grpSp>
      <p:grpSp>
        <p:nvGrpSpPr>
          <p:cNvPr id="8233" name="Group 41"/>
          <p:cNvGrpSpPr>
            <a:grpSpLocks/>
          </p:cNvGrpSpPr>
          <p:nvPr/>
        </p:nvGrpSpPr>
        <p:grpSpPr bwMode="auto">
          <a:xfrm>
            <a:off x="3863977" y="1844678"/>
            <a:ext cx="1439863" cy="1223963"/>
            <a:chOff x="1474" y="1162"/>
            <a:chExt cx="907" cy="771"/>
          </a:xfrm>
        </p:grpSpPr>
        <p:sp>
          <p:nvSpPr>
            <p:cNvPr id="8234" name="AutoShape 42"/>
            <p:cNvSpPr>
              <a:spLocks noChangeArrowheads="1"/>
            </p:cNvSpPr>
            <p:nvPr/>
          </p:nvSpPr>
          <p:spPr bwMode="auto">
            <a:xfrm>
              <a:off x="1474" y="1480"/>
              <a:ext cx="907" cy="453"/>
            </a:xfrm>
            <a:prstGeom prst="roundRect">
              <a:avLst>
                <a:gd name="adj" fmla="val 16667"/>
              </a:avLst>
            </a:prstGeom>
            <a:solidFill>
              <a:srgbClr val="33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>
                  <a:solidFill>
                    <a:srgbClr val="000000"/>
                  </a:solidFill>
                </a:rPr>
                <a:t>Внутри-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>
                  <a:solidFill>
                    <a:srgbClr val="000000"/>
                  </a:solidFill>
                </a:rPr>
                <a:t>хозяйственные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>
                  <a:solidFill>
                    <a:srgbClr val="000000"/>
                  </a:solidFill>
                </a:rPr>
                <a:t>резервы</a:t>
              </a:r>
            </a:p>
          </p:txBody>
        </p:sp>
        <p:sp>
          <p:nvSpPr>
            <p:cNvPr id="8235" name="Line 43"/>
            <p:cNvSpPr>
              <a:spLocks noChangeShapeType="1"/>
            </p:cNvSpPr>
            <p:nvPr/>
          </p:nvSpPr>
          <p:spPr bwMode="auto">
            <a:xfrm>
              <a:off x="2018" y="1162"/>
              <a:ext cx="0" cy="31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</p:grpSp>
      <p:grpSp>
        <p:nvGrpSpPr>
          <p:cNvPr id="8236" name="Group 44"/>
          <p:cNvGrpSpPr>
            <a:grpSpLocks/>
          </p:cNvGrpSpPr>
          <p:nvPr/>
        </p:nvGrpSpPr>
        <p:grpSpPr bwMode="auto">
          <a:xfrm>
            <a:off x="5519739" y="1844675"/>
            <a:ext cx="1944687" cy="1296988"/>
            <a:chOff x="2517" y="1162"/>
            <a:chExt cx="1225" cy="817"/>
          </a:xfrm>
        </p:grpSpPr>
        <p:sp>
          <p:nvSpPr>
            <p:cNvPr id="8237" name="AutoShape 45"/>
            <p:cNvSpPr>
              <a:spLocks noChangeArrowheads="1"/>
            </p:cNvSpPr>
            <p:nvPr/>
          </p:nvSpPr>
          <p:spPr bwMode="auto">
            <a:xfrm>
              <a:off x="2517" y="1480"/>
              <a:ext cx="1225" cy="499"/>
            </a:xfrm>
            <a:prstGeom prst="roundRect">
              <a:avLst>
                <a:gd name="adj" fmla="val 16667"/>
              </a:avLst>
            </a:prstGeom>
            <a:solidFill>
              <a:srgbClr val="66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>
                  <a:solidFill>
                    <a:srgbClr val="000000"/>
                  </a:solidFill>
                </a:rPr>
                <a:t>Собственные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>
                  <a:solidFill>
                    <a:srgbClr val="000000"/>
                  </a:solidFill>
                </a:rPr>
                <a:t>финансовые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>
                  <a:solidFill>
                    <a:srgbClr val="000000"/>
                  </a:solidFill>
                </a:rPr>
                <a:t>ресурсы</a:t>
              </a:r>
            </a:p>
          </p:txBody>
        </p:sp>
        <p:sp>
          <p:nvSpPr>
            <p:cNvPr id="8238" name="Line 46"/>
            <p:cNvSpPr>
              <a:spLocks noChangeShapeType="1"/>
            </p:cNvSpPr>
            <p:nvPr/>
          </p:nvSpPr>
          <p:spPr bwMode="auto">
            <a:xfrm>
              <a:off x="3107" y="1162"/>
              <a:ext cx="0" cy="31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</p:grpSp>
      <p:grpSp>
        <p:nvGrpSpPr>
          <p:cNvPr id="8239" name="Group 47"/>
          <p:cNvGrpSpPr>
            <a:grpSpLocks/>
          </p:cNvGrpSpPr>
          <p:nvPr/>
        </p:nvGrpSpPr>
        <p:grpSpPr bwMode="auto">
          <a:xfrm>
            <a:off x="7535863" y="1844675"/>
            <a:ext cx="1439862" cy="1079500"/>
            <a:chOff x="3787" y="1162"/>
            <a:chExt cx="907" cy="680"/>
          </a:xfrm>
        </p:grpSpPr>
        <p:sp>
          <p:nvSpPr>
            <p:cNvPr id="8240" name="AutoShape 48"/>
            <p:cNvSpPr>
              <a:spLocks noChangeArrowheads="1"/>
            </p:cNvSpPr>
            <p:nvPr/>
          </p:nvSpPr>
          <p:spPr bwMode="auto">
            <a:xfrm>
              <a:off x="3787" y="1480"/>
              <a:ext cx="907" cy="362"/>
            </a:xfrm>
            <a:prstGeom prst="roundRect">
              <a:avLst>
                <a:gd name="adj" fmla="val 16667"/>
              </a:avLst>
            </a:prstGeom>
            <a:solidFill>
              <a:srgbClr val="F4BDF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>
                  <a:solidFill>
                    <a:srgbClr val="000000"/>
                  </a:solidFill>
                </a:rPr>
                <a:t>Привлеченные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>
                  <a:solidFill>
                    <a:srgbClr val="000000"/>
                  </a:solidFill>
                </a:rPr>
                <a:t>средства</a:t>
              </a:r>
            </a:p>
          </p:txBody>
        </p:sp>
        <p:sp>
          <p:nvSpPr>
            <p:cNvPr id="8241" name="Line 49"/>
            <p:cNvSpPr>
              <a:spLocks noChangeShapeType="1"/>
            </p:cNvSpPr>
            <p:nvPr/>
          </p:nvSpPr>
          <p:spPr bwMode="auto">
            <a:xfrm>
              <a:off x="4059" y="1162"/>
              <a:ext cx="0" cy="31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593821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2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2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2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2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2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82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8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8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8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2000" fill="hold"/>
                                        <p:tgtEl>
                                          <p:spTgt spid="8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2000" fill="hold"/>
                                        <p:tgtEl>
                                          <p:spTgt spid="8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/>
      <p:bldP spid="819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xfrm>
            <a:off x="1981200" y="333378"/>
            <a:ext cx="8229600" cy="358775"/>
          </a:xfrm>
        </p:spPr>
        <p:txBody>
          <a:bodyPr>
            <a:noAutofit/>
          </a:bodyPr>
          <a:lstStyle/>
          <a:p>
            <a:r>
              <a:rPr lang="ru-RU" altLang="ru-RU" sz="2000" dirty="0">
                <a:solidFill>
                  <a:schemeClr val="tx1"/>
                </a:solidFill>
                <a:effectLst/>
              </a:rPr>
              <a:t>Показатели использования основных фондов организаций</a:t>
            </a:r>
          </a:p>
        </p:txBody>
      </p:sp>
      <p:sp>
        <p:nvSpPr>
          <p:cNvPr id="20484" name="AutoShape 4"/>
          <p:cNvSpPr>
            <a:spLocks noChangeArrowheads="1"/>
          </p:cNvSpPr>
          <p:nvPr/>
        </p:nvSpPr>
        <p:spPr bwMode="auto">
          <a:xfrm>
            <a:off x="4367214" y="981075"/>
            <a:ext cx="3529012" cy="6477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>
                <a:solidFill>
                  <a:srgbClr val="000000"/>
                </a:solidFill>
              </a:rPr>
              <a:t>Показатели использования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>
                <a:solidFill>
                  <a:srgbClr val="000000"/>
                </a:solidFill>
              </a:rPr>
              <a:t>основных средств</a:t>
            </a:r>
            <a:r>
              <a:rPr lang="ru-RU" altLang="ru-RU" dirty="0">
                <a:solidFill>
                  <a:srgbClr val="000000"/>
                </a:solidFill>
              </a:rPr>
              <a:t> </a:t>
            </a:r>
          </a:p>
        </p:txBody>
      </p:sp>
      <p:grpSp>
        <p:nvGrpSpPr>
          <p:cNvPr id="20485" name="Group 5"/>
          <p:cNvGrpSpPr>
            <a:grpSpLocks/>
          </p:cNvGrpSpPr>
          <p:nvPr/>
        </p:nvGrpSpPr>
        <p:grpSpPr bwMode="auto">
          <a:xfrm>
            <a:off x="1703390" y="3284538"/>
            <a:ext cx="1512887" cy="2449512"/>
            <a:chOff x="105" y="2069"/>
            <a:chExt cx="961" cy="999"/>
          </a:xfrm>
        </p:grpSpPr>
        <p:sp>
          <p:nvSpPr>
            <p:cNvPr id="20486" name="AutoShape 6"/>
            <p:cNvSpPr>
              <a:spLocks noChangeArrowheads="1"/>
            </p:cNvSpPr>
            <p:nvPr/>
          </p:nvSpPr>
          <p:spPr bwMode="auto">
            <a:xfrm>
              <a:off x="385" y="2069"/>
              <a:ext cx="453" cy="181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chemeClr val="bg2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20487" name="Rectangle 7"/>
            <p:cNvSpPr>
              <a:spLocks noChangeArrowheads="1"/>
            </p:cNvSpPr>
            <p:nvPr/>
          </p:nvSpPr>
          <p:spPr bwMode="auto">
            <a:xfrm>
              <a:off x="105" y="2387"/>
              <a:ext cx="961" cy="681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marL="342900" indent="-342900" algn="l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800100" indent="-342900" algn="l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257300" indent="-342900" algn="l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714500" indent="-342900" algn="l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171700" indent="-342900" algn="l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6289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30861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5433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40005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 dirty="0">
                  <a:solidFill>
                    <a:srgbClr val="000000"/>
                  </a:solidFill>
                </a:rPr>
                <a:t>1. Коэффициент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 dirty="0">
                  <a:solidFill>
                    <a:srgbClr val="000000"/>
                  </a:solidFill>
                </a:rPr>
                <a:t> обновления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 dirty="0">
                  <a:solidFill>
                    <a:srgbClr val="000000"/>
                  </a:solidFill>
                </a:rPr>
                <a:t>2. Коэффициент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 dirty="0">
                  <a:solidFill>
                    <a:srgbClr val="000000"/>
                  </a:solidFill>
                </a:rPr>
                <a:t>выбытия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 dirty="0">
                  <a:solidFill>
                    <a:srgbClr val="000000"/>
                  </a:solidFill>
                </a:rPr>
                <a:t>3. коэффициент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 dirty="0">
                  <a:solidFill>
                    <a:srgbClr val="000000"/>
                  </a:solidFill>
                </a:rPr>
                <a:t>прироста</a:t>
              </a:r>
            </a:p>
          </p:txBody>
        </p:sp>
      </p:grpSp>
      <p:grpSp>
        <p:nvGrpSpPr>
          <p:cNvPr id="20488" name="Group 8"/>
          <p:cNvGrpSpPr>
            <a:grpSpLocks/>
          </p:cNvGrpSpPr>
          <p:nvPr/>
        </p:nvGrpSpPr>
        <p:grpSpPr bwMode="auto">
          <a:xfrm>
            <a:off x="3647283" y="3281681"/>
            <a:ext cx="1585912" cy="2303462"/>
            <a:chOff x="1201" y="2069"/>
            <a:chExt cx="999" cy="1451"/>
          </a:xfrm>
          <a:solidFill>
            <a:schemeClr val="bg2">
              <a:lumMod val="75000"/>
            </a:schemeClr>
          </a:solidFill>
        </p:grpSpPr>
        <p:sp>
          <p:nvSpPr>
            <p:cNvPr id="20489" name="AutoShape 9"/>
            <p:cNvSpPr>
              <a:spLocks noChangeArrowheads="1"/>
            </p:cNvSpPr>
            <p:nvPr/>
          </p:nvSpPr>
          <p:spPr bwMode="auto">
            <a:xfrm>
              <a:off x="1520" y="2069"/>
              <a:ext cx="453" cy="181"/>
            </a:xfrm>
            <a:prstGeom prst="downArrow">
              <a:avLst>
                <a:gd name="adj1" fmla="val 50000"/>
                <a:gd name="adj2" fmla="val 25000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20490" name="Rectangle 10"/>
            <p:cNvSpPr>
              <a:spLocks noChangeArrowheads="1"/>
            </p:cNvSpPr>
            <p:nvPr/>
          </p:nvSpPr>
          <p:spPr bwMode="auto">
            <a:xfrm>
              <a:off x="1201" y="2386"/>
              <a:ext cx="999" cy="1134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marL="342900" indent="-342900" algn="l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800100" indent="-342900" algn="l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257300" indent="-342900" algn="l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714500" indent="-342900" algn="l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171700" indent="-342900" algn="l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6289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30861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5433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40005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 dirty="0">
                  <a:solidFill>
                    <a:srgbClr val="000000"/>
                  </a:solidFill>
                </a:rPr>
                <a:t>1. Коэффициент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 dirty="0">
                  <a:solidFill>
                    <a:srgbClr val="000000"/>
                  </a:solidFill>
                </a:rPr>
                <a:t>износа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 altLang="ru-RU" sz="800" b="1" dirty="0">
                <a:solidFill>
                  <a:srgbClr val="000000"/>
                </a:solidFill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 dirty="0">
                  <a:solidFill>
                    <a:srgbClr val="000000"/>
                  </a:solidFill>
                </a:rPr>
                <a:t>2. Коэффициент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 dirty="0">
                  <a:solidFill>
                    <a:srgbClr val="000000"/>
                  </a:solidFill>
                </a:rPr>
                <a:t>годности</a:t>
              </a:r>
            </a:p>
          </p:txBody>
        </p:sp>
      </p:grpSp>
      <p:grpSp>
        <p:nvGrpSpPr>
          <p:cNvPr id="20494" name="Group 14"/>
          <p:cNvGrpSpPr>
            <a:grpSpLocks/>
          </p:cNvGrpSpPr>
          <p:nvPr/>
        </p:nvGrpSpPr>
        <p:grpSpPr bwMode="auto">
          <a:xfrm>
            <a:off x="6149970" y="3284538"/>
            <a:ext cx="1873250" cy="2736850"/>
            <a:chOff x="3438" y="2069"/>
            <a:chExt cx="998" cy="1724"/>
          </a:xfrm>
          <a:solidFill>
            <a:schemeClr val="bg2">
              <a:lumMod val="75000"/>
            </a:schemeClr>
          </a:solidFill>
        </p:grpSpPr>
        <p:sp>
          <p:nvSpPr>
            <p:cNvPr id="20495" name="AutoShape 15"/>
            <p:cNvSpPr>
              <a:spLocks noChangeArrowheads="1"/>
            </p:cNvSpPr>
            <p:nvPr/>
          </p:nvSpPr>
          <p:spPr bwMode="auto">
            <a:xfrm>
              <a:off x="3697" y="2069"/>
              <a:ext cx="453" cy="181"/>
            </a:xfrm>
            <a:prstGeom prst="downArrow">
              <a:avLst>
                <a:gd name="adj1" fmla="val 50000"/>
                <a:gd name="adj2" fmla="val 25000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20496" name="Rectangle 16"/>
            <p:cNvSpPr>
              <a:spLocks noChangeArrowheads="1"/>
            </p:cNvSpPr>
            <p:nvPr/>
          </p:nvSpPr>
          <p:spPr bwMode="auto">
            <a:xfrm>
              <a:off x="3438" y="2386"/>
              <a:ext cx="998" cy="1407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 dirty="0">
                  <a:solidFill>
                    <a:srgbClr val="000000"/>
                  </a:solidFill>
                </a:rPr>
                <a:t>1. Фондоотдача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 altLang="ru-RU" sz="800" b="1" dirty="0">
                <a:solidFill>
                  <a:srgbClr val="000000"/>
                </a:solidFill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 dirty="0">
                  <a:solidFill>
                    <a:srgbClr val="000000"/>
                  </a:solidFill>
                </a:rPr>
                <a:t>2. </a:t>
              </a:r>
              <a:r>
                <a:rPr lang="ru-RU" altLang="ru-RU" sz="1400" b="1" dirty="0" err="1">
                  <a:solidFill>
                    <a:srgbClr val="000000"/>
                  </a:solidFill>
                </a:rPr>
                <a:t>Фондоемкость</a:t>
              </a:r>
              <a:endParaRPr lang="ru-RU" altLang="ru-RU" sz="1400" b="1" dirty="0">
                <a:solidFill>
                  <a:srgbClr val="000000"/>
                </a:solidFill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 altLang="ru-RU" sz="800" b="1" dirty="0">
                <a:solidFill>
                  <a:srgbClr val="000000"/>
                </a:solidFill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 dirty="0">
                  <a:solidFill>
                    <a:srgbClr val="000000"/>
                  </a:solidFill>
                </a:rPr>
                <a:t>3. Рентабельность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 dirty="0">
                  <a:solidFill>
                    <a:srgbClr val="000000"/>
                  </a:solidFill>
                </a:rPr>
                <a:t>Основных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 dirty="0">
                  <a:solidFill>
                    <a:srgbClr val="000000"/>
                  </a:solidFill>
                </a:rPr>
                <a:t>фондов</a:t>
              </a:r>
            </a:p>
          </p:txBody>
        </p:sp>
      </p:grpSp>
      <p:grpSp>
        <p:nvGrpSpPr>
          <p:cNvPr id="20497" name="Group 17"/>
          <p:cNvGrpSpPr>
            <a:grpSpLocks/>
          </p:cNvGrpSpPr>
          <p:nvPr/>
        </p:nvGrpSpPr>
        <p:grpSpPr bwMode="auto">
          <a:xfrm>
            <a:off x="8616952" y="3298828"/>
            <a:ext cx="1871663" cy="2087563"/>
            <a:chOff x="4636" y="2078"/>
            <a:chExt cx="1011" cy="1315"/>
          </a:xfrm>
        </p:grpSpPr>
        <p:sp>
          <p:nvSpPr>
            <p:cNvPr id="20498" name="AutoShape 18"/>
            <p:cNvSpPr>
              <a:spLocks noChangeArrowheads="1"/>
            </p:cNvSpPr>
            <p:nvPr/>
          </p:nvSpPr>
          <p:spPr bwMode="auto">
            <a:xfrm>
              <a:off x="4876" y="2078"/>
              <a:ext cx="453" cy="181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chemeClr val="bg2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20499" name="Rectangle 19"/>
            <p:cNvSpPr>
              <a:spLocks noChangeArrowheads="1"/>
            </p:cNvSpPr>
            <p:nvPr/>
          </p:nvSpPr>
          <p:spPr bwMode="auto">
            <a:xfrm>
              <a:off x="4636" y="2403"/>
              <a:ext cx="1011" cy="99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marL="342900" indent="-342900" algn="l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800100" indent="-342900" algn="l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257300" indent="-342900" algn="l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714500" indent="-342900" algn="l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171700" indent="-342900" algn="l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6289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30861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5433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40005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AutoNum type="arabicPeriod"/>
              </a:pPr>
              <a:r>
                <a:rPr lang="ru-RU" altLang="ru-RU" sz="1400" b="1" dirty="0" err="1">
                  <a:solidFill>
                    <a:srgbClr val="000000"/>
                  </a:solidFill>
                </a:rPr>
                <a:t>Фондо</a:t>
              </a:r>
              <a:r>
                <a:rPr lang="ru-RU" altLang="ru-RU" sz="1400" b="1" dirty="0">
                  <a:solidFill>
                    <a:srgbClr val="000000"/>
                  </a:solidFill>
                </a:rPr>
                <a:t>-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 dirty="0">
                  <a:solidFill>
                    <a:srgbClr val="000000"/>
                  </a:solidFill>
                </a:rPr>
                <a:t>    вооруженность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 altLang="ru-RU" sz="1400" b="1" dirty="0">
                <a:solidFill>
                  <a:srgbClr val="000000"/>
                </a:solidFill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 dirty="0">
                  <a:solidFill>
                    <a:srgbClr val="000000"/>
                  </a:solidFill>
                </a:rPr>
                <a:t>2. Техническая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 dirty="0">
                  <a:solidFill>
                    <a:srgbClr val="000000"/>
                  </a:solidFill>
                </a:rPr>
                <a:t>вооруженность</a:t>
              </a:r>
            </a:p>
          </p:txBody>
        </p:sp>
      </p:grpSp>
      <p:grpSp>
        <p:nvGrpSpPr>
          <p:cNvPr id="20503" name="Group 23"/>
          <p:cNvGrpSpPr>
            <a:grpSpLocks/>
          </p:cNvGrpSpPr>
          <p:nvPr/>
        </p:nvGrpSpPr>
        <p:grpSpPr bwMode="auto">
          <a:xfrm>
            <a:off x="1776415" y="1628775"/>
            <a:ext cx="4319587" cy="1511300"/>
            <a:chOff x="159" y="1026"/>
            <a:chExt cx="2721" cy="952"/>
          </a:xfrm>
        </p:grpSpPr>
        <p:sp>
          <p:nvSpPr>
            <p:cNvPr id="20504" name="AutoShape 24"/>
            <p:cNvSpPr>
              <a:spLocks noChangeArrowheads="1"/>
            </p:cNvSpPr>
            <p:nvPr/>
          </p:nvSpPr>
          <p:spPr bwMode="auto">
            <a:xfrm>
              <a:off x="159" y="1525"/>
              <a:ext cx="906" cy="453"/>
            </a:xfrm>
            <a:prstGeom prst="roundRect">
              <a:avLst>
                <a:gd name="adj" fmla="val 16667"/>
              </a:avLst>
            </a:prstGeom>
            <a:solidFill>
              <a:schemeClr val="bg2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 dirty="0">
                  <a:solidFill>
                    <a:srgbClr val="000000"/>
                  </a:solidFill>
                </a:rPr>
                <a:t>Движения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 dirty="0">
                  <a:solidFill>
                    <a:srgbClr val="000000"/>
                  </a:solidFill>
                </a:rPr>
                <a:t>основных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 dirty="0">
                  <a:solidFill>
                    <a:srgbClr val="000000"/>
                  </a:solidFill>
                </a:rPr>
                <a:t> фондов</a:t>
              </a:r>
              <a:r>
                <a:rPr lang="ru-RU" altLang="ru-RU" sz="1600" dirty="0">
                  <a:solidFill>
                    <a:srgbClr val="000000"/>
                  </a:solidFill>
                </a:rPr>
                <a:t> </a:t>
              </a:r>
            </a:p>
          </p:txBody>
        </p:sp>
        <p:sp>
          <p:nvSpPr>
            <p:cNvPr id="20505" name="Line 25"/>
            <p:cNvSpPr>
              <a:spLocks noChangeShapeType="1"/>
            </p:cNvSpPr>
            <p:nvPr/>
          </p:nvSpPr>
          <p:spPr bwMode="auto">
            <a:xfrm flipH="1">
              <a:off x="657" y="1026"/>
              <a:ext cx="2223" cy="45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</p:grpSp>
      <p:grpSp>
        <p:nvGrpSpPr>
          <p:cNvPr id="20506" name="Group 26"/>
          <p:cNvGrpSpPr>
            <a:grpSpLocks/>
          </p:cNvGrpSpPr>
          <p:nvPr/>
        </p:nvGrpSpPr>
        <p:grpSpPr bwMode="auto">
          <a:xfrm>
            <a:off x="3503615" y="1628776"/>
            <a:ext cx="2592387" cy="1512888"/>
            <a:chOff x="1247" y="1026"/>
            <a:chExt cx="1633" cy="953"/>
          </a:xfrm>
        </p:grpSpPr>
        <p:sp>
          <p:nvSpPr>
            <p:cNvPr id="20507" name="AutoShape 27"/>
            <p:cNvSpPr>
              <a:spLocks noChangeArrowheads="1"/>
            </p:cNvSpPr>
            <p:nvPr/>
          </p:nvSpPr>
          <p:spPr bwMode="auto">
            <a:xfrm>
              <a:off x="1247" y="1526"/>
              <a:ext cx="1180" cy="453"/>
            </a:xfrm>
            <a:prstGeom prst="roundRect">
              <a:avLst>
                <a:gd name="adj" fmla="val 16667"/>
              </a:avLst>
            </a:prstGeom>
            <a:solidFill>
              <a:schemeClr val="bg2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 dirty="0">
                  <a:solidFill>
                    <a:srgbClr val="000000"/>
                  </a:solidFill>
                </a:rPr>
                <a:t>Состояния основных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 dirty="0">
                  <a:solidFill>
                    <a:srgbClr val="000000"/>
                  </a:solidFill>
                </a:rPr>
                <a:t>фондов</a:t>
              </a:r>
            </a:p>
          </p:txBody>
        </p:sp>
        <p:sp>
          <p:nvSpPr>
            <p:cNvPr id="20508" name="Line 28"/>
            <p:cNvSpPr>
              <a:spLocks noChangeShapeType="1"/>
            </p:cNvSpPr>
            <p:nvPr/>
          </p:nvSpPr>
          <p:spPr bwMode="auto">
            <a:xfrm flipH="1">
              <a:off x="1837" y="1026"/>
              <a:ext cx="1043" cy="5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</p:grpSp>
      <p:grpSp>
        <p:nvGrpSpPr>
          <p:cNvPr id="20509" name="Group 29"/>
          <p:cNvGrpSpPr>
            <a:grpSpLocks/>
          </p:cNvGrpSpPr>
          <p:nvPr/>
        </p:nvGrpSpPr>
        <p:grpSpPr bwMode="auto">
          <a:xfrm>
            <a:off x="6050418" y="1630367"/>
            <a:ext cx="1973554" cy="1511299"/>
            <a:chOff x="3058" y="1027"/>
            <a:chExt cx="1116" cy="951"/>
          </a:xfrm>
        </p:grpSpPr>
        <p:sp>
          <p:nvSpPr>
            <p:cNvPr id="20510" name="AutoShape 30"/>
            <p:cNvSpPr>
              <a:spLocks noChangeArrowheads="1"/>
            </p:cNvSpPr>
            <p:nvPr/>
          </p:nvSpPr>
          <p:spPr bwMode="auto">
            <a:xfrm>
              <a:off x="3058" y="1525"/>
              <a:ext cx="1116" cy="453"/>
            </a:xfrm>
            <a:prstGeom prst="roundRect">
              <a:avLst>
                <a:gd name="adj" fmla="val 16667"/>
              </a:avLst>
            </a:prstGeom>
            <a:solidFill>
              <a:schemeClr val="bg2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 dirty="0">
                  <a:solidFill>
                    <a:srgbClr val="000000"/>
                  </a:solidFill>
                </a:rPr>
                <a:t>Эффективность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 dirty="0">
                  <a:solidFill>
                    <a:srgbClr val="000000"/>
                  </a:solidFill>
                </a:rPr>
                <a:t>использования</a:t>
              </a:r>
            </a:p>
          </p:txBody>
        </p:sp>
        <p:sp>
          <p:nvSpPr>
            <p:cNvPr id="20511" name="Line 31"/>
            <p:cNvSpPr>
              <a:spLocks noChangeShapeType="1"/>
            </p:cNvSpPr>
            <p:nvPr/>
          </p:nvSpPr>
          <p:spPr bwMode="auto">
            <a:xfrm>
              <a:off x="3074" y="1027"/>
              <a:ext cx="570" cy="49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</p:grpSp>
      <p:grpSp>
        <p:nvGrpSpPr>
          <p:cNvPr id="20512" name="Group 32"/>
          <p:cNvGrpSpPr>
            <a:grpSpLocks/>
          </p:cNvGrpSpPr>
          <p:nvPr/>
        </p:nvGrpSpPr>
        <p:grpSpPr bwMode="auto">
          <a:xfrm>
            <a:off x="6096002" y="1628775"/>
            <a:ext cx="4437063" cy="1511300"/>
            <a:chOff x="2880" y="1026"/>
            <a:chExt cx="2795" cy="952"/>
          </a:xfrm>
        </p:grpSpPr>
        <p:sp>
          <p:nvSpPr>
            <p:cNvPr id="20513" name="AutoShape 33"/>
            <p:cNvSpPr>
              <a:spLocks noChangeArrowheads="1"/>
            </p:cNvSpPr>
            <p:nvPr/>
          </p:nvSpPr>
          <p:spPr bwMode="auto">
            <a:xfrm>
              <a:off x="4529" y="1525"/>
              <a:ext cx="1146" cy="453"/>
            </a:xfrm>
            <a:prstGeom prst="roundRect">
              <a:avLst>
                <a:gd name="adj" fmla="val 16667"/>
              </a:avLst>
            </a:prstGeom>
            <a:solidFill>
              <a:schemeClr val="bg2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 dirty="0">
                  <a:solidFill>
                    <a:srgbClr val="000000"/>
                  </a:solidFill>
                </a:rPr>
                <a:t>Обеспеченность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 dirty="0">
                  <a:solidFill>
                    <a:srgbClr val="000000"/>
                  </a:solidFill>
                </a:rPr>
                <a:t>основными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 dirty="0">
                  <a:solidFill>
                    <a:srgbClr val="000000"/>
                  </a:solidFill>
                </a:rPr>
                <a:t>фондами</a:t>
              </a:r>
            </a:p>
          </p:txBody>
        </p:sp>
        <p:sp>
          <p:nvSpPr>
            <p:cNvPr id="20514" name="Line 34"/>
            <p:cNvSpPr>
              <a:spLocks noChangeShapeType="1"/>
            </p:cNvSpPr>
            <p:nvPr/>
          </p:nvSpPr>
          <p:spPr bwMode="auto">
            <a:xfrm>
              <a:off x="2880" y="1026"/>
              <a:ext cx="2223" cy="45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805649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5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5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0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05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05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0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05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05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0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20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2000" fill="hold"/>
                                        <p:tgtEl>
                                          <p:spTgt spid="20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2000" fill="hold"/>
                                        <p:tgtEl>
                                          <p:spTgt spid="20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2000" fill="hold"/>
                                        <p:tgtEl>
                                          <p:spTgt spid="204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2000" fill="hold"/>
                                        <p:tgtEl>
                                          <p:spTgt spid="204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/>
      <p:bldP spid="2048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1424" y="274638"/>
            <a:ext cx="10657184" cy="6178698"/>
          </a:xfrm>
        </p:spPr>
        <p:txBody>
          <a:bodyPr>
            <a:noAutofit/>
          </a:bodyPr>
          <a:lstStyle/>
          <a:p>
            <a:r>
              <a:rPr lang="ru-RU" sz="2000" dirty="0">
                <a:solidFill>
                  <a:schemeClr val="tx1"/>
                </a:solidFill>
                <a:effectLst/>
              </a:rPr>
              <a:t>Фондоотдача</a:t>
            </a:r>
            <a:r>
              <a:rPr lang="ru-RU" sz="2000" b="0" dirty="0">
                <a:solidFill>
                  <a:schemeClr val="tx1"/>
                </a:solidFill>
                <a:effectLst/>
              </a:rPr>
              <a:t> — п</a:t>
            </a:r>
            <a:r>
              <a:rPr lang="ru-RU" sz="2000" b="0" dirty="0">
                <a:solidFill>
                  <a:schemeClr val="tx1"/>
                </a:solidFill>
                <a:effectLst/>
                <a:hlinkClick r:id="rId3" tooltip="Экономический показатель"/>
              </a:rPr>
              <a:t>оказатель</a:t>
            </a:r>
            <a:r>
              <a:rPr lang="ru-RU" sz="2000" b="0" dirty="0">
                <a:solidFill>
                  <a:schemeClr val="tx1"/>
                </a:solidFill>
                <a:effectLst/>
              </a:rPr>
              <a:t>, который определяет количество продукции, производимой на один рубль основных фондов, и определяется делением объёма продукции в стоимостном или натуральном выражении на среднюю балансовую стоимость производственных основных фондов, является обратным показателем прямой </a:t>
            </a:r>
            <a:r>
              <a:rPr lang="ru-RU" sz="2000" b="0" dirty="0" err="1">
                <a:solidFill>
                  <a:schemeClr val="tx1"/>
                </a:solidFill>
                <a:effectLst/>
                <a:hlinkClick r:id="rId4" tooltip="Фондоёмкость"/>
              </a:rPr>
              <a:t>фондоёмкости</a:t>
            </a:r>
            <a:r>
              <a:rPr lang="ru-RU" sz="2000" b="0" dirty="0">
                <a:solidFill>
                  <a:schemeClr val="tx1"/>
                </a:solidFill>
                <a:effectLst/>
              </a:rPr>
              <a:t>.</a:t>
            </a:r>
            <a:br>
              <a:rPr lang="ru-RU" sz="2000" b="0" dirty="0">
                <a:solidFill>
                  <a:schemeClr val="tx1"/>
                </a:solidFill>
                <a:effectLst/>
              </a:rPr>
            </a:br>
            <a:r>
              <a:rPr lang="ru-RU" sz="2000" b="0" dirty="0">
                <a:solidFill>
                  <a:schemeClr val="tx1"/>
                </a:solidFill>
                <a:effectLst/>
              </a:rPr>
              <a:t/>
            </a:r>
            <a:br>
              <a:rPr lang="ru-RU" sz="2000" b="0" dirty="0">
                <a:solidFill>
                  <a:schemeClr val="tx1"/>
                </a:solidFill>
                <a:effectLst/>
              </a:rPr>
            </a:br>
            <a:r>
              <a:rPr lang="ru-RU" sz="2000" dirty="0" err="1">
                <a:solidFill>
                  <a:schemeClr val="tx1"/>
                </a:solidFill>
                <a:effectLst/>
              </a:rPr>
              <a:t>Фондоёмкость</a:t>
            </a:r>
            <a:r>
              <a:rPr lang="ru-RU" sz="2000" b="0" dirty="0">
                <a:solidFill>
                  <a:schemeClr val="tx1"/>
                </a:solidFill>
                <a:effectLst/>
              </a:rPr>
              <a:t> — </a:t>
            </a:r>
            <a:r>
              <a:rPr lang="ru-RU" sz="2000" b="0" dirty="0">
                <a:solidFill>
                  <a:schemeClr val="tx1"/>
                </a:solidFill>
                <a:effectLst/>
                <a:hlinkClick r:id="rId3" tooltip="Экономический показатель"/>
              </a:rPr>
              <a:t>показатель</a:t>
            </a:r>
            <a:r>
              <a:rPr lang="ru-RU" sz="2000" b="0" dirty="0">
                <a:solidFill>
                  <a:schemeClr val="tx1"/>
                </a:solidFill>
                <a:effectLst/>
              </a:rPr>
              <a:t>, который показывает величину стоимости </a:t>
            </a:r>
            <a:r>
              <a:rPr lang="ru-RU" sz="2000" b="0" dirty="0">
                <a:solidFill>
                  <a:schemeClr val="tx1"/>
                </a:solidFill>
                <a:effectLst/>
                <a:hlinkClick r:id="rId5" tooltip="Основные фонды"/>
              </a:rPr>
              <a:t>основных фондов</a:t>
            </a:r>
            <a:r>
              <a:rPr lang="ru-RU" sz="2000" b="0" dirty="0">
                <a:solidFill>
                  <a:schemeClr val="tx1"/>
                </a:solidFill>
                <a:effectLst/>
              </a:rPr>
              <a:t>, приходящуюся на единицу продукции, выпущенную предприятием, является обратным показателем </a:t>
            </a:r>
            <a:r>
              <a:rPr lang="ru-RU" sz="2000" b="0" dirty="0">
                <a:solidFill>
                  <a:schemeClr val="tx1"/>
                </a:solidFill>
                <a:effectLst/>
                <a:hlinkClick r:id="rId6" tooltip="Фондоотдача"/>
              </a:rPr>
              <a:t>фондоотдачи</a:t>
            </a:r>
            <a:r>
              <a:rPr lang="ru-RU" sz="2000" b="0" dirty="0">
                <a:solidFill>
                  <a:schemeClr val="tx1"/>
                </a:solidFill>
                <a:effectLst/>
              </a:rPr>
              <a:t>. Данный показатель служит для определения эффективности использования основных фондов предприятия.</a:t>
            </a:r>
            <a:br>
              <a:rPr lang="ru-RU" sz="2000" b="0" dirty="0">
                <a:solidFill>
                  <a:schemeClr val="tx1"/>
                </a:solidFill>
                <a:effectLst/>
              </a:rPr>
            </a:br>
            <a:r>
              <a:rPr lang="ru-RU" sz="2000" b="0" dirty="0">
                <a:solidFill>
                  <a:schemeClr val="tx1"/>
                </a:solidFill>
                <a:effectLst/>
              </a:rPr>
              <a:t/>
            </a:r>
            <a:br>
              <a:rPr lang="ru-RU" sz="2000" b="0" dirty="0">
                <a:solidFill>
                  <a:schemeClr val="tx1"/>
                </a:solidFill>
                <a:effectLst/>
              </a:rPr>
            </a:br>
            <a:r>
              <a:rPr lang="ru-RU" sz="2000" dirty="0" err="1">
                <a:solidFill>
                  <a:schemeClr val="tx1"/>
                </a:solidFill>
                <a:effectLst/>
              </a:rPr>
              <a:t>Фондовооруженность</a:t>
            </a:r>
            <a:r>
              <a:rPr lang="ru-RU" sz="2000" b="0" dirty="0">
                <a:solidFill>
                  <a:schemeClr val="tx1"/>
                </a:solidFill>
                <a:effectLst/>
              </a:rPr>
              <a:t> - это показатель, характеризующий стоимость основных средств, приходящихся на одного работника. </a:t>
            </a:r>
            <a:r>
              <a:rPr lang="ru-RU" sz="2000" dirty="0" err="1">
                <a:solidFill>
                  <a:schemeClr val="tx1"/>
                </a:solidFill>
                <a:effectLst/>
              </a:rPr>
              <a:t>Фондовооруженность</a:t>
            </a:r>
            <a:r>
              <a:rPr lang="ru-RU" sz="2000" b="0" dirty="0">
                <a:solidFill>
                  <a:schemeClr val="tx1"/>
                </a:solidFill>
                <a:effectLst/>
              </a:rPr>
              <a:t> труда определяется как отношение стоимости основных средств предприятия в сопоставимых ценах к средней годовой списочной численности работников.</a:t>
            </a:r>
            <a:br>
              <a:rPr lang="ru-RU" sz="2000" b="0" dirty="0">
                <a:solidFill>
                  <a:schemeClr val="tx1"/>
                </a:solidFill>
                <a:effectLst/>
              </a:rPr>
            </a:b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4253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2351584" y="1340771"/>
            <a:ext cx="7772400" cy="1829761"/>
          </a:xfrm>
          <a:prstGeom prst="rect">
            <a:avLst/>
          </a:prstGeo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Impact" pitchFamily="34" charset="0"/>
              </a:rPr>
              <a:t>Оборотные средства организации</a:t>
            </a:r>
          </a:p>
        </p:txBody>
      </p:sp>
    </p:spTree>
    <p:extLst>
      <p:ext uri="{BB962C8B-B14F-4D97-AF65-F5344CB8AC3E}">
        <p14:creationId xmlns:p14="http://schemas.microsoft.com/office/powerpoint/2010/main" val="796181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911424" y="908720"/>
            <a:ext cx="11089232" cy="5530619"/>
          </a:xfrm>
        </p:spPr>
        <p:txBody>
          <a:bodyPr>
            <a:normAutofit/>
          </a:bodyPr>
          <a:lstStyle/>
          <a:p>
            <a:r>
              <a:rPr lang="ru-RU" altLang="ru-RU" sz="2400" dirty="0"/>
              <a:t>Непременным условием для осуществления организацией хозяйственной деятельности является наличие оборотных средств (оборотного капитала), которые являются важнейшим элементом производства, обеспечивающим её необходимыми финансовыми ресурсами и обусловливающим непрерывность функционирования организации.</a:t>
            </a:r>
          </a:p>
          <a:p>
            <a:r>
              <a:rPr lang="ru-RU" altLang="ru-RU" sz="2400" dirty="0"/>
              <a:t>В процессе производственно-хозяйственной деятельности организация нуждается в денежных средствах, необходимых для изготовления продукции, закупки сырья и материалов, выплаты заработной платы и т.д., а затем в средствах, которые требуются на ее реализацию.</a:t>
            </a:r>
          </a:p>
          <a:p>
            <a:r>
              <a:rPr lang="ru-RU" altLang="ru-RU" sz="2400" dirty="0"/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3534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2351584" y="1340771"/>
            <a:ext cx="7772400" cy="1829761"/>
          </a:xfrm>
          <a:prstGeom prst="rect">
            <a:avLst/>
          </a:prstGeom>
        </p:spPr>
        <p:txBody>
          <a:bodyPr vert="horz" anchor="b">
            <a:normAutofit fontScale="92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Impact" pitchFamily="34" charset="0"/>
              </a:rPr>
              <a:t>Медицинская организация как хозяйствующий субъект</a:t>
            </a:r>
          </a:p>
        </p:txBody>
      </p:sp>
    </p:spTree>
    <p:extLst>
      <p:ext uri="{BB962C8B-B14F-4D97-AF65-F5344CB8AC3E}">
        <p14:creationId xmlns:p14="http://schemas.microsoft.com/office/powerpoint/2010/main" val="605044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>
          <a:xfrm>
            <a:off x="1703513" y="116634"/>
            <a:ext cx="8784976" cy="648071"/>
          </a:xfrm>
        </p:spPr>
        <p:txBody>
          <a:bodyPr>
            <a:noAutofit/>
          </a:bodyPr>
          <a:lstStyle/>
          <a:p>
            <a:r>
              <a:rPr lang="ru-RU" altLang="ru-RU" sz="2400" dirty="0">
                <a:solidFill>
                  <a:schemeClr val="tx1"/>
                </a:solidFill>
                <a:effectLst/>
              </a:rPr>
              <a:t>Определение оборотных средств организации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2307621" y="980728"/>
            <a:ext cx="7632700" cy="1008112"/>
          </a:xfrm>
          <a:prstGeom prst="rect">
            <a:avLst/>
          </a:prstGeom>
          <a:solidFill>
            <a:srgbClr val="6BEA5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b="1" u="sng" dirty="0">
                <a:solidFill>
                  <a:srgbClr val="FF3300"/>
                </a:solidFill>
              </a:rPr>
              <a:t>Оборотные средства организаций (предприятий) –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 dirty="0">
                <a:solidFill>
                  <a:srgbClr val="000000"/>
                </a:solidFill>
              </a:rPr>
              <a:t>это денежные средства, которые идут на формирование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 dirty="0">
                <a:solidFill>
                  <a:srgbClr val="000000"/>
                </a:solidFill>
              </a:rPr>
              <a:t>оборотных производственных фондов и фондов обращения 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2782888" y="2302913"/>
            <a:ext cx="7200900" cy="1944216"/>
          </a:xfrm>
          <a:prstGeom prst="rect">
            <a:avLst/>
          </a:prstGeom>
          <a:solidFill>
            <a:srgbClr val="AFF1A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b="1" u="sng" dirty="0">
                <a:solidFill>
                  <a:srgbClr val="FF3300"/>
                </a:solidFill>
              </a:rPr>
              <a:t>Оборотные производственные фонды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 dirty="0">
                <a:solidFill>
                  <a:srgbClr val="000000"/>
                </a:solidFill>
              </a:rPr>
              <a:t>обеспечивают непрерывность производственного процесса и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 dirty="0">
                <a:solidFill>
                  <a:srgbClr val="000000"/>
                </a:solidFill>
              </a:rPr>
              <a:t>представляют собой часть средств производства, которая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 dirty="0">
                <a:solidFill>
                  <a:srgbClr val="000000"/>
                </a:solidFill>
              </a:rPr>
              <a:t>один раз участвует в производственном процессе, сразу и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 dirty="0">
                <a:solidFill>
                  <a:srgbClr val="000000"/>
                </a:solidFill>
              </a:rPr>
              <a:t>полностью переносит свою стоимость на производимую продукцию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 dirty="0">
                <a:solidFill>
                  <a:srgbClr val="000000"/>
                </a:solidFill>
              </a:rPr>
              <a:t>и в процессе производства изменяет (сырье, материалы) или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 dirty="0">
                <a:solidFill>
                  <a:srgbClr val="000000"/>
                </a:solidFill>
              </a:rPr>
              <a:t>утрачивает (топливо) свою натурально-вещественную форму</a:t>
            </a:r>
            <a:r>
              <a:rPr lang="ru-RU" altLang="ru-RU" b="1" dirty="0">
                <a:solidFill>
                  <a:srgbClr val="000000"/>
                </a:solidFill>
              </a:rPr>
              <a:t>.</a:t>
            </a:r>
            <a:r>
              <a:rPr lang="ru-RU" altLang="ru-RU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3491856" y="4509120"/>
            <a:ext cx="6480175" cy="1088484"/>
          </a:xfrm>
          <a:prstGeom prst="rect">
            <a:avLst/>
          </a:prstGeom>
          <a:solidFill>
            <a:srgbClr val="B1EDE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b="1" u="sng" dirty="0">
                <a:solidFill>
                  <a:srgbClr val="FF3300"/>
                </a:solidFill>
              </a:rPr>
              <a:t>Фонды обращения - </a:t>
            </a:r>
            <a:r>
              <a:rPr lang="ru-RU" altLang="ru-RU" sz="1600" b="1" dirty="0">
                <a:solidFill>
                  <a:srgbClr val="000000"/>
                </a:solidFill>
              </a:rPr>
              <a:t>это средства организации,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 dirty="0">
                <a:solidFill>
                  <a:srgbClr val="000000"/>
                </a:solidFill>
              </a:rPr>
              <a:t>которые связаны с обслуживанием процесса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 dirty="0">
                <a:solidFill>
                  <a:srgbClr val="000000"/>
                </a:solidFill>
              </a:rPr>
              <a:t>обращения товаров.</a:t>
            </a:r>
          </a:p>
        </p:txBody>
      </p:sp>
    </p:spTree>
    <p:extLst>
      <p:ext uri="{BB962C8B-B14F-4D97-AF65-F5344CB8AC3E}">
        <p14:creationId xmlns:p14="http://schemas.microsoft.com/office/powerpoint/2010/main" val="19107814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/>
      <p:bldP spid="12292" grpId="0" animBg="1"/>
      <p:bldP spid="12293" grpId="0" animBg="1"/>
      <p:bldP spid="1229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4"/>
          <p:cNvSpPr>
            <a:spLocks noGrp="1" noChangeArrowheads="1"/>
          </p:cNvSpPr>
          <p:nvPr>
            <p:ph type="title"/>
          </p:nvPr>
        </p:nvSpPr>
        <p:spPr>
          <a:xfrm>
            <a:off x="2423594" y="620716"/>
            <a:ext cx="7995171" cy="187218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altLang="ru-RU" sz="3200" u="sng" dirty="0">
                <a:solidFill>
                  <a:srgbClr val="0000FF"/>
                </a:solidFill>
              </a:rPr>
              <a:t>Оборотные средства</a:t>
            </a:r>
            <a:endParaRPr lang="ru-RU" altLang="ru-RU" sz="4000" dirty="0">
              <a:solidFill>
                <a:schemeClr val="tx1"/>
              </a:solidFill>
            </a:endParaRPr>
          </a:p>
        </p:txBody>
      </p:sp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6600058" y="3493001"/>
            <a:ext cx="3641725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kumimoji="1" lang="ru-RU" altLang="ru-RU" sz="2800" b="1" dirty="0">
                <a:solidFill>
                  <a:srgbClr val="0000FF"/>
                </a:solidFill>
              </a:rPr>
              <a:t>Структура</a:t>
            </a:r>
          </a:p>
          <a:p>
            <a:r>
              <a:rPr kumimoji="1" lang="ru-RU" altLang="ru-RU" sz="2000" b="1" u="none" dirty="0"/>
              <a:t>- соотношение между отдельными элементами оборотных средств, выраженное в %.</a:t>
            </a:r>
            <a:r>
              <a:rPr kumimoji="1" lang="en-US" altLang="ru-RU" sz="2000" b="1" u="none" dirty="0"/>
              <a:t> </a:t>
            </a:r>
          </a:p>
        </p:txBody>
      </p:sp>
      <p:sp>
        <p:nvSpPr>
          <p:cNvPr id="47110" name="Rectangle 6"/>
          <p:cNvSpPr>
            <a:spLocks noChangeArrowheads="1"/>
          </p:cNvSpPr>
          <p:nvPr/>
        </p:nvSpPr>
        <p:spPr bwMode="auto">
          <a:xfrm>
            <a:off x="3000375" y="3439890"/>
            <a:ext cx="3455988" cy="187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kumimoji="1" lang="en-US" altLang="ru-RU" sz="2800" b="1" dirty="0" err="1">
                <a:solidFill>
                  <a:srgbClr val="0000FF"/>
                </a:solidFill>
              </a:rPr>
              <a:t>Состав</a:t>
            </a:r>
            <a:endParaRPr kumimoji="1" lang="ru-RU" altLang="ru-RU" sz="2800" b="1" dirty="0">
              <a:solidFill>
                <a:srgbClr val="0000FF"/>
              </a:solidFill>
            </a:endParaRPr>
          </a:p>
          <a:p>
            <a:r>
              <a:rPr kumimoji="1" lang="ru-RU" altLang="ru-RU" sz="2800" b="1" u="none" dirty="0"/>
              <a:t>- </a:t>
            </a:r>
            <a:r>
              <a:rPr kumimoji="1" lang="en-US" altLang="ru-RU" sz="2000" b="1" u="none" dirty="0" err="1"/>
              <a:t>совокупность</a:t>
            </a:r>
            <a:r>
              <a:rPr kumimoji="1" lang="en-US" altLang="ru-RU" sz="2000" b="1" u="none" dirty="0"/>
              <a:t> </a:t>
            </a:r>
            <a:r>
              <a:rPr kumimoji="1" lang="en-US" altLang="ru-RU" sz="2000" b="1" u="none" dirty="0" err="1"/>
              <a:t>элементов</a:t>
            </a:r>
            <a:r>
              <a:rPr kumimoji="1" lang="en-US" altLang="ru-RU" sz="2000" b="1" u="none" dirty="0"/>
              <a:t>, </a:t>
            </a:r>
            <a:r>
              <a:rPr kumimoji="1" lang="en-US" altLang="ru-RU" sz="2000" b="1" u="none" dirty="0" err="1"/>
              <a:t>образующих</a:t>
            </a:r>
            <a:r>
              <a:rPr kumimoji="1" lang="en-US" altLang="ru-RU" sz="2000" b="1" u="none" dirty="0"/>
              <a:t> </a:t>
            </a:r>
            <a:r>
              <a:rPr kumimoji="1" lang="en-US" altLang="ru-RU" sz="2000" b="1" u="none" dirty="0" err="1"/>
              <a:t>оборотные</a:t>
            </a:r>
            <a:r>
              <a:rPr kumimoji="1" lang="en-US" altLang="ru-RU" sz="2000" b="1" u="none" dirty="0"/>
              <a:t> </a:t>
            </a:r>
            <a:r>
              <a:rPr kumimoji="1" lang="en-US" altLang="ru-RU" sz="2000" b="1" u="none" dirty="0" err="1"/>
              <a:t>средства</a:t>
            </a:r>
            <a:r>
              <a:rPr kumimoji="1" lang="en-US" altLang="ru-RU" sz="2000" b="1" u="none" dirty="0"/>
              <a:t> </a:t>
            </a:r>
            <a:r>
              <a:rPr kumimoji="1" lang="en-US" altLang="ru-RU" sz="2000" b="1" u="none" dirty="0" err="1"/>
              <a:t>предприятия</a:t>
            </a:r>
            <a:r>
              <a:rPr kumimoji="1" lang="en-US" altLang="ru-RU" sz="2000" b="1" u="none" dirty="0"/>
              <a:t>.</a:t>
            </a:r>
            <a:endParaRPr kumimoji="1" lang="ru-RU" altLang="ru-RU" sz="2000" b="1" u="none" dirty="0"/>
          </a:p>
        </p:txBody>
      </p:sp>
      <p:sp>
        <p:nvSpPr>
          <p:cNvPr id="47112" name="AutoShape 8"/>
          <p:cNvSpPr>
            <a:spLocks noChangeArrowheads="1"/>
          </p:cNvSpPr>
          <p:nvPr/>
        </p:nvSpPr>
        <p:spPr bwMode="auto">
          <a:xfrm rot="2142161">
            <a:off x="5053422" y="2308137"/>
            <a:ext cx="431800" cy="1008062"/>
          </a:xfrm>
          <a:prstGeom prst="downArrow">
            <a:avLst>
              <a:gd name="adj1" fmla="val 32241"/>
              <a:gd name="adj2" fmla="val 558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ru-RU" altLang="ru-RU"/>
          </a:p>
        </p:txBody>
      </p:sp>
      <p:sp>
        <p:nvSpPr>
          <p:cNvPr id="47113" name="AutoShape 9"/>
          <p:cNvSpPr>
            <a:spLocks noChangeArrowheads="1"/>
          </p:cNvSpPr>
          <p:nvPr/>
        </p:nvSpPr>
        <p:spPr bwMode="auto">
          <a:xfrm rot="-2269861">
            <a:off x="7300994" y="2291449"/>
            <a:ext cx="431800" cy="1008062"/>
          </a:xfrm>
          <a:prstGeom prst="downArrow">
            <a:avLst>
              <a:gd name="adj1" fmla="val 32241"/>
              <a:gd name="adj2" fmla="val 558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598037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1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471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471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8" grpId="0"/>
      <p:bldP spid="47109" grpId="0"/>
      <p:bldP spid="47110" grpId="0"/>
      <p:bldP spid="47112" grpId="0" animBg="1"/>
      <p:bldP spid="47113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782890" y="188913"/>
            <a:ext cx="7634287" cy="431800"/>
          </a:xfrm>
          <a:noFill/>
        </p:spPr>
        <p:txBody>
          <a:bodyPr>
            <a:noAutofit/>
          </a:bodyPr>
          <a:lstStyle/>
          <a:p>
            <a:pPr algn="ctr" eaLnBrk="1" hangingPunct="1"/>
            <a:r>
              <a:rPr lang="ru-RU" altLang="ru-RU" sz="2400" dirty="0">
                <a:solidFill>
                  <a:schemeClr val="tx1"/>
                </a:solidFill>
                <a:effectLst/>
              </a:rPr>
              <a:t>Состав и структура оборотных средств</a:t>
            </a:r>
          </a:p>
        </p:txBody>
      </p:sp>
      <p:sp>
        <p:nvSpPr>
          <p:cNvPr id="9257" name="Rectangle 1065"/>
          <p:cNvSpPr>
            <a:spLocks noChangeArrowheads="1"/>
          </p:cNvSpPr>
          <p:nvPr/>
        </p:nvSpPr>
        <p:spPr bwMode="auto">
          <a:xfrm>
            <a:off x="5016501" y="765175"/>
            <a:ext cx="3136900" cy="674688"/>
          </a:xfrm>
          <a:prstGeom prst="rect">
            <a:avLst/>
          </a:prstGeom>
          <a:solidFill>
            <a:srgbClr val="FFFF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2000" b="1" u="none" dirty="0"/>
              <a:t>Оборотные средства</a:t>
            </a:r>
          </a:p>
        </p:txBody>
      </p:sp>
      <p:sp>
        <p:nvSpPr>
          <p:cNvPr id="9258" name="Rectangle 1066"/>
          <p:cNvSpPr>
            <a:spLocks noChangeArrowheads="1"/>
          </p:cNvSpPr>
          <p:nvPr/>
        </p:nvSpPr>
        <p:spPr bwMode="auto">
          <a:xfrm>
            <a:off x="2782888" y="1628778"/>
            <a:ext cx="3313112" cy="1008063"/>
          </a:xfrm>
          <a:prstGeom prst="rect">
            <a:avLst/>
          </a:prstGeom>
          <a:solidFill>
            <a:srgbClr val="FFFF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altLang="ru-RU" b="1" u="none" dirty="0"/>
              <a:t>Оборотные производственные фонды</a:t>
            </a:r>
          </a:p>
          <a:p>
            <a:pPr algn="ctr"/>
            <a:endParaRPr lang="ru-RU" altLang="ru-RU" sz="1600" u="none" dirty="0">
              <a:solidFill>
                <a:schemeClr val="tx2"/>
              </a:solidFill>
            </a:endParaRPr>
          </a:p>
        </p:txBody>
      </p:sp>
      <p:sp>
        <p:nvSpPr>
          <p:cNvPr id="9259" name="Rectangle 1067"/>
          <p:cNvSpPr>
            <a:spLocks noChangeArrowheads="1"/>
          </p:cNvSpPr>
          <p:nvPr/>
        </p:nvSpPr>
        <p:spPr bwMode="auto">
          <a:xfrm>
            <a:off x="6240465" y="1628778"/>
            <a:ext cx="4175125" cy="1001713"/>
          </a:xfrm>
          <a:prstGeom prst="rect">
            <a:avLst/>
          </a:prstGeom>
          <a:solidFill>
            <a:srgbClr val="FFFF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altLang="ru-RU" b="1" u="none" dirty="0"/>
              <a:t>Фонды обращения</a:t>
            </a:r>
          </a:p>
        </p:txBody>
      </p:sp>
      <p:sp>
        <p:nvSpPr>
          <p:cNvPr id="9260" name="Rectangle 1068"/>
          <p:cNvSpPr>
            <a:spLocks noChangeArrowheads="1"/>
          </p:cNvSpPr>
          <p:nvPr/>
        </p:nvSpPr>
        <p:spPr bwMode="auto">
          <a:xfrm>
            <a:off x="2782888" y="3068640"/>
            <a:ext cx="1009650" cy="1379537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altLang="ru-RU" sz="1400" b="1" u="none" dirty="0" err="1"/>
              <a:t>Произ</a:t>
            </a:r>
            <a:r>
              <a:rPr lang="ru-RU" altLang="ru-RU" sz="1400" b="1" u="none" dirty="0"/>
              <a:t>-</a:t>
            </a:r>
            <a:r>
              <a:rPr lang="ru-RU" altLang="ru-RU" sz="1400" b="1" u="none" dirty="0" err="1"/>
              <a:t>водст</a:t>
            </a:r>
            <a:r>
              <a:rPr lang="ru-RU" altLang="ru-RU" sz="1400" b="1" u="none" dirty="0"/>
              <a:t>-венные запасы</a:t>
            </a:r>
            <a:br>
              <a:rPr lang="ru-RU" altLang="ru-RU" sz="1400" b="1" u="none" dirty="0"/>
            </a:br>
            <a:endParaRPr lang="ru-RU" altLang="ru-RU" sz="2000" b="1" dirty="0"/>
          </a:p>
        </p:txBody>
      </p:sp>
      <p:sp>
        <p:nvSpPr>
          <p:cNvPr id="9261" name="Rectangle 1069"/>
          <p:cNvSpPr>
            <a:spLocks noChangeArrowheads="1"/>
          </p:cNvSpPr>
          <p:nvPr/>
        </p:nvSpPr>
        <p:spPr bwMode="auto">
          <a:xfrm>
            <a:off x="8256588" y="3068638"/>
            <a:ext cx="1079500" cy="1090612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altLang="ru-RU" sz="1400" b="1" u="none" dirty="0" err="1"/>
              <a:t>Денеж-ные</a:t>
            </a:r>
            <a:r>
              <a:rPr lang="ru-RU" altLang="ru-RU" sz="1400" b="1" u="none" dirty="0"/>
              <a:t> средства</a:t>
            </a:r>
            <a:br>
              <a:rPr lang="ru-RU" altLang="ru-RU" sz="1400" b="1" u="none" dirty="0"/>
            </a:br>
            <a:endParaRPr lang="ru-RU" altLang="ru-RU" sz="2000" b="1" u="none" dirty="0"/>
          </a:p>
        </p:txBody>
      </p:sp>
      <p:sp>
        <p:nvSpPr>
          <p:cNvPr id="9262" name="Rectangle 1070"/>
          <p:cNvSpPr>
            <a:spLocks noChangeArrowheads="1"/>
          </p:cNvSpPr>
          <p:nvPr/>
        </p:nvSpPr>
        <p:spPr bwMode="auto">
          <a:xfrm>
            <a:off x="3863976" y="3068641"/>
            <a:ext cx="1079500" cy="1368425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altLang="ru-RU" sz="1400" b="1" u="none" dirty="0" err="1"/>
              <a:t>Незавер-шенное</a:t>
            </a:r>
            <a:r>
              <a:rPr lang="ru-RU" altLang="ru-RU" sz="1400" b="1" u="none" dirty="0"/>
              <a:t> </a:t>
            </a:r>
            <a:r>
              <a:rPr lang="ru-RU" altLang="ru-RU" sz="1400" b="1" u="none" dirty="0" err="1"/>
              <a:t>произ-водство</a:t>
            </a:r>
            <a:r>
              <a:rPr lang="ru-RU" altLang="ru-RU" sz="1400" b="1" u="none" dirty="0"/>
              <a:t/>
            </a:r>
            <a:br>
              <a:rPr lang="ru-RU" altLang="ru-RU" sz="1400" b="1" u="none" dirty="0"/>
            </a:br>
            <a:endParaRPr lang="ru-RU" altLang="ru-RU" sz="2000" b="1" dirty="0"/>
          </a:p>
        </p:txBody>
      </p:sp>
      <p:sp>
        <p:nvSpPr>
          <p:cNvPr id="9263" name="Rectangle 1071"/>
          <p:cNvSpPr>
            <a:spLocks noChangeArrowheads="1"/>
          </p:cNvSpPr>
          <p:nvPr/>
        </p:nvSpPr>
        <p:spPr bwMode="auto">
          <a:xfrm>
            <a:off x="5016501" y="3068641"/>
            <a:ext cx="1079500" cy="1368425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altLang="ru-RU" sz="1400" b="1" u="none" dirty="0"/>
              <a:t>Расходы будущих периодов</a:t>
            </a:r>
          </a:p>
          <a:p>
            <a:pPr algn="ctr"/>
            <a:endParaRPr lang="ru-RU" altLang="ru-RU" sz="1400" b="1" u="none" dirty="0"/>
          </a:p>
          <a:p>
            <a:pPr algn="ctr"/>
            <a:endParaRPr lang="ru-RU" altLang="ru-RU" sz="1400" b="1" dirty="0"/>
          </a:p>
        </p:txBody>
      </p:sp>
      <p:sp>
        <p:nvSpPr>
          <p:cNvPr id="9264" name="Rectangle 1072"/>
          <p:cNvSpPr>
            <a:spLocks noChangeArrowheads="1"/>
          </p:cNvSpPr>
          <p:nvPr/>
        </p:nvSpPr>
        <p:spPr bwMode="auto">
          <a:xfrm>
            <a:off x="7248527" y="3068640"/>
            <a:ext cx="936625" cy="1379537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altLang="ru-RU" sz="1400" b="1" u="none" dirty="0"/>
              <a:t>Готовая продукция в пути</a:t>
            </a:r>
            <a:br>
              <a:rPr lang="ru-RU" altLang="ru-RU" sz="1400" b="1" u="none" dirty="0"/>
            </a:br>
            <a:endParaRPr lang="ru-RU" altLang="ru-RU" sz="1400" b="1" dirty="0"/>
          </a:p>
        </p:txBody>
      </p:sp>
      <p:sp>
        <p:nvSpPr>
          <p:cNvPr id="9265" name="Rectangle 1073"/>
          <p:cNvSpPr>
            <a:spLocks noChangeArrowheads="1"/>
          </p:cNvSpPr>
          <p:nvPr/>
        </p:nvSpPr>
        <p:spPr bwMode="auto">
          <a:xfrm>
            <a:off x="6240465" y="3068640"/>
            <a:ext cx="936625" cy="1379537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altLang="ru-RU" sz="1400" b="1" u="none" dirty="0"/>
              <a:t>Готовая продукция на складе</a:t>
            </a:r>
            <a:br>
              <a:rPr lang="ru-RU" altLang="ru-RU" sz="1400" b="1" u="none" dirty="0"/>
            </a:br>
            <a:endParaRPr lang="ru-RU" altLang="ru-RU" sz="2000" b="1" dirty="0"/>
          </a:p>
        </p:txBody>
      </p:sp>
      <p:sp>
        <p:nvSpPr>
          <p:cNvPr id="9266" name="Rectangle 1074"/>
          <p:cNvSpPr>
            <a:spLocks noChangeArrowheads="1"/>
          </p:cNvSpPr>
          <p:nvPr/>
        </p:nvSpPr>
        <p:spPr bwMode="auto">
          <a:xfrm>
            <a:off x="9409115" y="3068640"/>
            <a:ext cx="1006475" cy="1379537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altLang="ru-RU" sz="1400" b="1" u="none"/>
              <a:t>Дебеторская задолженность </a:t>
            </a:r>
            <a:br>
              <a:rPr lang="ru-RU" altLang="ru-RU" sz="1400" b="1" u="none"/>
            </a:br>
            <a:endParaRPr lang="ru-RU" altLang="ru-RU" sz="2000"/>
          </a:p>
        </p:txBody>
      </p:sp>
      <p:sp>
        <p:nvSpPr>
          <p:cNvPr id="9267" name="Rectangle 1075"/>
          <p:cNvSpPr>
            <a:spLocks noChangeArrowheads="1"/>
          </p:cNvSpPr>
          <p:nvPr/>
        </p:nvSpPr>
        <p:spPr bwMode="auto">
          <a:xfrm>
            <a:off x="7824789" y="4868866"/>
            <a:ext cx="1011237" cy="530225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altLang="ru-RU" sz="1400" b="1" u="none"/>
              <a:t>На р/сч</a:t>
            </a:r>
            <a:endParaRPr lang="ru-RU" altLang="ru-RU"/>
          </a:p>
        </p:txBody>
      </p:sp>
      <p:sp>
        <p:nvSpPr>
          <p:cNvPr id="9268" name="Rectangle 1076"/>
          <p:cNvSpPr>
            <a:spLocks noChangeArrowheads="1"/>
          </p:cNvSpPr>
          <p:nvPr/>
        </p:nvSpPr>
        <p:spPr bwMode="auto">
          <a:xfrm>
            <a:off x="8904290" y="4868866"/>
            <a:ext cx="1011237" cy="530225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altLang="ru-RU" sz="1400" b="1" u="none"/>
              <a:t>В кассе</a:t>
            </a:r>
            <a:endParaRPr lang="ru-RU" altLang="ru-RU" sz="1400" b="1"/>
          </a:p>
        </p:txBody>
      </p:sp>
      <p:sp>
        <p:nvSpPr>
          <p:cNvPr id="9269" name="Rectangle 1077"/>
          <p:cNvSpPr>
            <a:spLocks noChangeArrowheads="1"/>
          </p:cNvSpPr>
          <p:nvPr/>
        </p:nvSpPr>
        <p:spPr bwMode="auto">
          <a:xfrm>
            <a:off x="2782888" y="5589591"/>
            <a:ext cx="4392612" cy="935037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altLang="ru-RU" sz="1600" b="1" u="none"/>
              <a:t>Нормируемые оборотные</a:t>
            </a:r>
          </a:p>
          <a:p>
            <a:pPr algn="ctr"/>
            <a:r>
              <a:rPr lang="ru-RU" altLang="ru-RU" sz="1600" b="1" u="none"/>
              <a:t>средства</a:t>
            </a:r>
            <a:br>
              <a:rPr lang="ru-RU" altLang="ru-RU" sz="1600" b="1" u="none"/>
            </a:br>
            <a:endParaRPr lang="ru-RU" altLang="ru-RU" sz="2000" b="1"/>
          </a:p>
        </p:txBody>
      </p:sp>
      <p:sp>
        <p:nvSpPr>
          <p:cNvPr id="9270" name="Rectangle 1078"/>
          <p:cNvSpPr>
            <a:spLocks noChangeArrowheads="1"/>
          </p:cNvSpPr>
          <p:nvPr/>
        </p:nvSpPr>
        <p:spPr bwMode="auto">
          <a:xfrm>
            <a:off x="7248527" y="5589591"/>
            <a:ext cx="3167063" cy="935037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altLang="ru-RU" sz="1600" b="1" u="none"/>
              <a:t>Ненормируемые оборотные средства</a:t>
            </a:r>
            <a:br>
              <a:rPr lang="ru-RU" altLang="ru-RU" sz="1600" b="1" u="none"/>
            </a:br>
            <a:endParaRPr lang="ru-RU" altLang="ru-RU" sz="2000" b="1"/>
          </a:p>
        </p:txBody>
      </p:sp>
      <p:sp>
        <p:nvSpPr>
          <p:cNvPr id="9272" name="Line 1080"/>
          <p:cNvSpPr>
            <a:spLocks noChangeShapeType="1"/>
          </p:cNvSpPr>
          <p:nvPr/>
        </p:nvSpPr>
        <p:spPr bwMode="auto">
          <a:xfrm>
            <a:off x="3287713" y="2636838"/>
            <a:ext cx="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74" name="Line 1082"/>
          <p:cNvSpPr>
            <a:spLocks noChangeShapeType="1"/>
          </p:cNvSpPr>
          <p:nvPr/>
        </p:nvSpPr>
        <p:spPr bwMode="auto">
          <a:xfrm>
            <a:off x="4440238" y="2636838"/>
            <a:ext cx="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75" name="Line 1083"/>
          <p:cNvSpPr>
            <a:spLocks noChangeShapeType="1"/>
          </p:cNvSpPr>
          <p:nvPr/>
        </p:nvSpPr>
        <p:spPr bwMode="auto">
          <a:xfrm>
            <a:off x="5519738" y="2636838"/>
            <a:ext cx="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76" name="Line 1084"/>
          <p:cNvSpPr>
            <a:spLocks noChangeShapeType="1"/>
          </p:cNvSpPr>
          <p:nvPr/>
        </p:nvSpPr>
        <p:spPr bwMode="auto">
          <a:xfrm>
            <a:off x="6743700" y="2636838"/>
            <a:ext cx="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77" name="Line 1085"/>
          <p:cNvSpPr>
            <a:spLocks noChangeShapeType="1"/>
          </p:cNvSpPr>
          <p:nvPr/>
        </p:nvSpPr>
        <p:spPr bwMode="auto">
          <a:xfrm>
            <a:off x="7751763" y="2636838"/>
            <a:ext cx="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78" name="Line 1086"/>
          <p:cNvSpPr>
            <a:spLocks noChangeShapeType="1"/>
          </p:cNvSpPr>
          <p:nvPr/>
        </p:nvSpPr>
        <p:spPr bwMode="auto">
          <a:xfrm>
            <a:off x="8832850" y="2636838"/>
            <a:ext cx="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79" name="Line 1087"/>
          <p:cNvSpPr>
            <a:spLocks noChangeShapeType="1"/>
          </p:cNvSpPr>
          <p:nvPr/>
        </p:nvSpPr>
        <p:spPr bwMode="auto">
          <a:xfrm>
            <a:off x="9912350" y="2636838"/>
            <a:ext cx="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80" name="Line 1088"/>
          <p:cNvSpPr>
            <a:spLocks noChangeShapeType="1"/>
          </p:cNvSpPr>
          <p:nvPr/>
        </p:nvSpPr>
        <p:spPr bwMode="auto">
          <a:xfrm flipH="1">
            <a:off x="8256590" y="4149725"/>
            <a:ext cx="503237" cy="7191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81" name="Line 1089"/>
          <p:cNvSpPr>
            <a:spLocks noChangeShapeType="1"/>
          </p:cNvSpPr>
          <p:nvPr/>
        </p:nvSpPr>
        <p:spPr bwMode="auto">
          <a:xfrm>
            <a:off x="8904290" y="4149725"/>
            <a:ext cx="504825" cy="7191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82" name="Line 1090"/>
          <p:cNvSpPr>
            <a:spLocks noChangeShapeType="1"/>
          </p:cNvSpPr>
          <p:nvPr/>
        </p:nvSpPr>
        <p:spPr bwMode="auto">
          <a:xfrm>
            <a:off x="3359150" y="4437066"/>
            <a:ext cx="0" cy="11525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83" name="Line 1091"/>
          <p:cNvSpPr>
            <a:spLocks noChangeShapeType="1"/>
          </p:cNvSpPr>
          <p:nvPr/>
        </p:nvSpPr>
        <p:spPr bwMode="auto">
          <a:xfrm>
            <a:off x="4440238" y="4437066"/>
            <a:ext cx="0" cy="11525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84" name="Line 1092"/>
          <p:cNvSpPr>
            <a:spLocks noChangeShapeType="1"/>
          </p:cNvSpPr>
          <p:nvPr/>
        </p:nvSpPr>
        <p:spPr bwMode="auto">
          <a:xfrm>
            <a:off x="5519738" y="4437066"/>
            <a:ext cx="0" cy="11525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85" name="Line 1093"/>
          <p:cNvSpPr>
            <a:spLocks noChangeShapeType="1"/>
          </p:cNvSpPr>
          <p:nvPr/>
        </p:nvSpPr>
        <p:spPr bwMode="auto">
          <a:xfrm>
            <a:off x="6672263" y="4437066"/>
            <a:ext cx="0" cy="11525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86" name="Line 1094"/>
          <p:cNvSpPr>
            <a:spLocks noChangeShapeType="1"/>
          </p:cNvSpPr>
          <p:nvPr/>
        </p:nvSpPr>
        <p:spPr bwMode="auto">
          <a:xfrm>
            <a:off x="10056813" y="4437066"/>
            <a:ext cx="0" cy="11525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87" name="Line 1095"/>
          <p:cNvSpPr>
            <a:spLocks noChangeShapeType="1"/>
          </p:cNvSpPr>
          <p:nvPr/>
        </p:nvSpPr>
        <p:spPr bwMode="auto">
          <a:xfrm>
            <a:off x="7680325" y="4437066"/>
            <a:ext cx="0" cy="11525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2" name="Group 1102"/>
          <p:cNvGrpSpPr>
            <a:grpSpLocks/>
          </p:cNvGrpSpPr>
          <p:nvPr/>
        </p:nvGrpSpPr>
        <p:grpSpPr bwMode="auto">
          <a:xfrm>
            <a:off x="4367214" y="1125541"/>
            <a:ext cx="649287" cy="503237"/>
            <a:chOff x="1791" y="709"/>
            <a:chExt cx="409" cy="317"/>
          </a:xfrm>
        </p:grpSpPr>
        <p:sp>
          <p:nvSpPr>
            <p:cNvPr id="4" name="Line 1096"/>
            <p:cNvSpPr>
              <a:spLocks noChangeShapeType="1"/>
            </p:cNvSpPr>
            <p:nvPr/>
          </p:nvSpPr>
          <p:spPr bwMode="auto">
            <a:xfrm flipH="1">
              <a:off x="1791" y="709"/>
              <a:ext cx="40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" name="Line 1098"/>
            <p:cNvSpPr>
              <a:spLocks noChangeShapeType="1"/>
            </p:cNvSpPr>
            <p:nvPr/>
          </p:nvSpPr>
          <p:spPr bwMode="auto">
            <a:xfrm>
              <a:off x="1791" y="709"/>
              <a:ext cx="0" cy="31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" name="Group 1103"/>
          <p:cNvGrpSpPr>
            <a:grpSpLocks/>
          </p:cNvGrpSpPr>
          <p:nvPr/>
        </p:nvGrpSpPr>
        <p:grpSpPr bwMode="auto">
          <a:xfrm>
            <a:off x="8183564" y="1125541"/>
            <a:ext cx="649287" cy="503237"/>
            <a:chOff x="4195" y="709"/>
            <a:chExt cx="409" cy="317"/>
          </a:xfrm>
        </p:grpSpPr>
        <p:sp>
          <p:nvSpPr>
            <p:cNvPr id="6" name="Line 1097"/>
            <p:cNvSpPr>
              <a:spLocks noChangeShapeType="1"/>
            </p:cNvSpPr>
            <p:nvPr/>
          </p:nvSpPr>
          <p:spPr bwMode="auto">
            <a:xfrm flipH="1">
              <a:off x="4195" y="709"/>
              <a:ext cx="40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Line 1099"/>
            <p:cNvSpPr>
              <a:spLocks noChangeShapeType="1"/>
            </p:cNvSpPr>
            <p:nvPr/>
          </p:nvSpPr>
          <p:spPr bwMode="auto">
            <a:xfrm>
              <a:off x="4604" y="709"/>
              <a:ext cx="0" cy="31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9292" name="Line 1100"/>
          <p:cNvSpPr>
            <a:spLocks noChangeShapeType="1"/>
          </p:cNvSpPr>
          <p:nvPr/>
        </p:nvSpPr>
        <p:spPr bwMode="auto">
          <a:xfrm>
            <a:off x="8328025" y="5373688"/>
            <a:ext cx="0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93" name="Line 1101"/>
          <p:cNvSpPr>
            <a:spLocks noChangeShapeType="1"/>
          </p:cNvSpPr>
          <p:nvPr/>
        </p:nvSpPr>
        <p:spPr bwMode="auto">
          <a:xfrm>
            <a:off x="9409113" y="5373688"/>
            <a:ext cx="0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96" name="Text Box 1104"/>
          <p:cNvSpPr txBox="1">
            <a:spLocks noChangeArrowheads="1"/>
          </p:cNvSpPr>
          <p:nvPr/>
        </p:nvSpPr>
        <p:spPr bwMode="auto">
          <a:xfrm>
            <a:off x="6240463" y="1125538"/>
            <a:ext cx="7921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b="1" u="none">
                <a:solidFill>
                  <a:srgbClr val="0000FF"/>
                </a:solidFill>
              </a:rPr>
              <a:t>100%</a:t>
            </a:r>
          </a:p>
        </p:txBody>
      </p:sp>
      <p:sp>
        <p:nvSpPr>
          <p:cNvPr id="9297" name="Text Box 1105"/>
          <p:cNvSpPr txBox="1">
            <a:spLocks noChangeArrowheads="1"/>
          </p:cNvSpPr>
          <p:nvPr/>
        </p:nvSpPr>
        <p:spPr bwMode="auto">
          <a:xfrm>
            <a:off x="2855913" y="2205038"/>
            <a:ext cx="7921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b="1" u="none">
                <a:solidFill>
                  <a:srgbClr val="0000FF"/>
                </a:solidFill>
              </a:rPr>
              <a:t>70%</a:t>
            </a:r>
          </a:p>
        </p:txBody>
      </p:sp>
      <p:sp>
        <p:nvSpPr>
          <p:cNvPr id="9298" name="Text Box 1106"/>
          <p:cNvSpPr txBox="1">
            <a:spLocks noChangeArrowheads="1"/>
          </p:cNvSpPr>
          <p:nvPr/>
        </p:nvSpPr>
        <p:spPr bwMode="auto">
          <a:xfrm>
            <a:off x="6240463" y="2205038"/>
            <a:ext cx="7921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b="1" u="none">
                <a:solidFill>
                  <a:srgbClr val="0000FF"/>
                </a:solidFill>
              </a:rPr>
              <a:t>30%</a:t>
            </a:r>
          </a:p>
        </p:txBody>
      </p:sp>
      <p:sp>
        <p:nvSpPr>
          <p:cNvPr id="9299" name="Text Box 1107"/>
          <p:cNvSpPr txBox="1">
            <a:spLocks noChangeArrowheads="1"/>
          </p:cNvSpPr>
          <p:nvPr/>
        </p:nvSpPr>
        <p:spPr bwMode="auto">
          <a:xfrm>
            <a:off x="5303838" y="2205038"/>
            <a:ext cx="7921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b="1" u="none" dirty="0">
                <a:solidFill>
                  <a:srgbClr val="FF0000"/>
                </a:solidFill>
              </a:rPr>
              <a:t>100%</a:t>
            </a:r>
          </a:p>
        </p:txBody>
      </p:sp>
      <p:sp>
        <p:nvSpPr>
          <p:cNvPr id="9300" name="Text Box 1108"/>
          <p:cNvSpPr txBox="1">
            <a:spLocks noChangeArrowheads="1"/>
          </p:cNvSpPr>
          <p:nvPr/>
        </p:nvSpPr>
        <p:spPr bwMode="auto">
          <a:xfrm>
            <a:off x="2855913" y="4005263"/>
            <a:ext cx="7921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ru-RU" altLang="ru-RU" b="1" u="none">
                <a:solidFill>
                  <a:srgbClr val="FF0000"/>
                </a:solidFill>
              </a:rPr>
              <a:t>70%</a:t>
            </a:r>
          </a:p>
        </p:txBody>
      </p:sp>
      <p:sp>
        <p:nvSpPr>
          <p:cNvPr id="9301" name="Text Box 1109"/>
          <p:cNvSpPr txBox="1">
            <a:spLocks noChangeArrowheads="1"/>
          </p:cNvSpPr>
          <p:nvPr/>
        </p:nvSpPr>
        <p:spPr bwMode="auto">
          <a:xfrm>
            <a:off x="4008438" y="4005263"/>
            <a:ext cx="7921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ru-RU" altLang="ru-RU" b="1" u="none">
                <a:solidFill>
                  <a:srgbClr val="FF0000"/>
                </a:solidFill>
              </a:rPr>
              <a:t>25%</a:t>
            </a:r>
          </a:p>
        </p:txBody>
      </p:sp>
      <p:sp>
        <p:nvSpPr>
          <p:cNvPr id="9302" name="Text Box 1110"/>
          <p:cNvSpPr txBox="1">
            <a:spLocks noChangeArrowheads="1"/>
          </p:cNvSpPr>
          <p:nvPr/>
        </p:nvSpPr>
        <p:spPr bwMode="auto">
          <a:xfrm>
            <a:off x="5159377" y="4005263"/>
            <a:ext cx="7921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ru-RU" altLang="ru-RU" b="1" u="none">
                <a:solidFill>
                  <a:srgbClr val="FF0000"/>
                </a:solidFill>
              </a:rPr>
              <a:t>5%</a:t>
            </a:r>
          </a:p>
        </p:txBody>
      </p:sp>
      <p:sp>
        <p:nvSpPr>
          <p:cNvPr id="9303" name="Text Box 1111"/>
          <p:cNvSpPr txBox="1">
            <a:spLocks noChangeArrowheads="1"/>
          </p:cNvSpPr>
          <p:nvPr/>
        </p:nvSpPr>
        <p:spPr bwMode="auto">
          <a:xfrm>
            <a:off x="9551988" y="2205038"/>
            <a:ext cx="7921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b="1" u="none">
                <a:solidFill>
                  <a:srgbClr val="FF0000"/>
                </a:solidFill>
              </a:rPr>
              <a:t>100%</a:t>
            </a:r>
          </a:p>
        </p:txBody>
      </p:sp>
      <p:sp>
        <p:nvSpPr>
          <p:cNvPr id="9304" name="Text Box 1112"/>
          <p:cNvSpPr txBox="1">
            <a:spLocks noChangeArrowheads="1"/>
          </p:cNvSpPr>
          <p:nvPr/>
        </p:nvSpPr>
        <p:spPr bwMode="auto">
          <a:xfrm>
            <a:off x="6311902" y="4005263"/>
            <a:ext cx="7921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ru-RU" altLang="ru-RU" b="1" u="none">
                <a:solidFill>
                  <a:srgbClr val="FF0000"/>
                </a:solidFill>
              </a:rPr>
              <a:t>30%</a:t>
            </a:r>
          </a:p>
        </p:txBody>
      </p:sp>
      <p:sp>
        <p:nvSpPr>
          <p:cNvPr id="9305" name="Text Box 1113"/>
          <p:cNvSpPr txBox="1">
            <a:spLocks noChangeArrowheads="1"/>
          </p:cNvSpPr>
          <p:nvPr/>
        </p:nvSpPr>
        <p:spPr bwMode="auto">
          <a:xfrm>
            <a:off x="7319963" y="4005263"/>
            <a:ext cx="7921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ru-RU" altLang="ru-RU" b="1" u="none">
                <a:solidFill>
                  <a:srgbClr val="FF0000"/>
                </a:solidFill>
              </a:rPr>
              <a:t>30%</a:t>
            </a:r>
          </a:p>
        </p:txBody>
      </p:sp>
      <p:sp>
        <p:nvSpPr>
          <p:cNvPr id="9306" name="Text Box 1114"/>
          <p:cNvSpPr txBox="1">
            <a:spLocks noChangeArrowheads="1"/>
          </p:cNvSpPr>
          <p:nvPr/>
        </p:nvSpPr>
        <p:spPr bwMode="auto">
          <a:xfrm>
            <a:off x="8401052" y="3789363"/>
            <a:ext cx="7921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ru-RU" altLang="ru-RU" b="1" u="none">
                <a:solidFill>
                  <a:srgbClr val="FF0000"/>
                </a:solidFill>
              </a:rPr>
              <a:t>25%</a:t>
            </a:r>
          </a:p>
        </p:txBody>
      </p:sp>
      <p:sp>
        <p:nvSpPr>
          <p:cNvPr id="9307" name="Text Box 1115"/>
          <p:cNvSpPr txBox="1">
            <a:spLocks noChangeArrowheads="1"/>
          </p:cNvSpPr>
          <p:nvPr/>
        </p:nvSpPr>
        <p:spPr bwMode="auto">
          <a:xfrm>
            <a:off x="9551988" y="4005263"/>
            <a:ext cx="7921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ru-RU" altLang="ru-RU" b="1" u="none">
                <a:solidFill>
                  <a:srgbClr val="FF0000"/>
                </a:solidFill>
              </a:rPr>
              <a:t>15%</a:t>
            </a:r>
          </a:p>
        </p:txBody>
      </p:sp>
      <p:sp>
        <p:nvSpPr>
          <p:cNvPr id="9308" name="Text Box 1116"/>
          <p:cNvSpPr txBox="1">
            <a:spLocks noChangeArrowheads="1"/>
          </p:cNvSpPr>
          <p:nvPr/>
        </p:nvSpPr>
        <p:spPr bwMode="auto">
          <a:xfrm>
            <a:off x="2927352" y="6086478"/>
            <a:ext cx="7921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b="1" u="none" dirty="0">
                <a:solidFill>
                  <a:srgbClr val="0000FF"/>
                </a:solidFill>
              </a:rPr>
              <a:t>80%</a:t>
            </a:r>
          </a:p>
        </p:txBody>
      </p:sp>
      <p:sp>
        <p:nvSpPr>
          <p:cNvPr id="9309" name="Text Box 1117"/>
          <p:cNvSpPr txBox="1">
            <a:spLocks noChangeArrowheads="1"/>
          </p:cNvSpPr>
          <p:nvPr/>
        </p:nvSpPr>
        <p:spPr bwMode="auto">
          <a:xfrm>
            <a:off x="7319963" y="6092828"/>
            <a:ext cx="7921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b="1" u="none">
                <a:solidFill>
                  <a:srgbClr val="0000FF"/>
                </a:solidFill>
              </a:rPr>
              <a:t>20%</a:t>
            </a:r>
          </a:p>
        </p:txBody>
      </p:sp>
    </p:spTree>
    <p:extLst>
      <p:ext uri="{BB962C8B-B14F-4D97-AF65-F5344CB8AC3E}">
        <p14:creationId xmlns:p14="http://schemas.microsoft.com/office/powerpoint/2010/main" val="621957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9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8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2000"/>
                                        <p:tgtEl>
                                          <p:spTgt spid="9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2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9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2000"/>
                                        <p:tgtEl>
                                          <p:spTgt spid="9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3" dur="2000"/>
                                        <p:tgtEl>
                                          <p:spTgt spid="9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1" dur="2000"/>
                                        <p:tgtEl>
                                          <p:spTgt spid="9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9" dur="2000"/>
                                        <p:tgtEl>
                                          <p:spTgt spid="9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7" dur="2000"/>
                                        <p:tgtEl>
                                          <p:spTgt spid="9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5" dur="2000"/>
                                        <p:tgtEl>
                                          <p:spTgt spid="9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0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2" dur="2000"/>
                                        <p:tgtEl>
                                          <p:spTgt spid="9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8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87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9" dur="2000"/>
                                        <p:tgtEl>
                                          <p:spTgt spid="9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7" dur="2000"/>
                                        <p:tgtEl>
                                          <p:spTgt spid="9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4" dur="2000"/>
                                        <p:tgtEl>
                                          <p:spTgt spid="9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1" dur="2000"/>
                                        <p:tgtEl>
                                          <p:spTgt spid="9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2000"/>
                                        <p:tgtEl>
                                          <p:spTgt spid="9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2000"/>
                                        <p:tgtEl>
                                          <p:spTgt spid="9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2000"/>
                                        <p:tgtEl>
                                          <p:spTgt spid="9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2000"/>
                                        <p:tgtEl>
                                          <p:spTgt spid="9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2000"/>
                                        <p:tgtEl>
                                          <p:spTgt spid="9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2000"/>
                                        <p:tgtEl>
                                          <p:spTgt spid="9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2000"/>
                                        <p:tgtEl>
                                          <p:spTgt spid="9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 nodeType="clickPar">
                      <p:stCondLst>
                        <p:cond delay="indefinite"/>
                      </p:stCondLst>
                      <p:childTnLst>
                        <p:par>
                          <p:cTn id="1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2000"/>
                                        <p:tgtEl>
                                          <p:spTgt spid="9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2000"/>
                                        <p:tgtEl>
                                          <p:spTgt spid="9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2000"/>
                                        <p:tgtEl>
                                          <p:spTgt spid="9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2000"/>
                                        <p:tgtEl>
                                          <p:spTgt spid="9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2000"/>
                                        <p:tgtEl>
                                          <p:spTgt spid="9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 nodeType="clickPar">
                      <p:stCondLst>
                        <p:cond delay="indefinite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2000"/>
                                        <p:tgtEl>
                                          <p:spTgt spid="9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2000"/>
                                        <p:tgtEl>
                                          <p:spTgt spid="9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9257" grpId="0" animBg="1"/>
      <p:bldP spid="9258" grpId="0" animBg="1"/>
      <p:bldP spid="9259" grpId="0" animBg="1"/>
      <p:bldP spid="9260" grpId="0" animBg="1"/>
      <p:bldP spid="9261" grpId="0" animBg="1"/>
      <p:bldP spid="9262" grpId="0" animBg="1"/>
      <p:bldP spid="9263" grpId="0" animBg="1"/>
      <p:bldP spid="9264" grpId="0" animBg="1"/>
      <p:bldP spid="9265" grpId="0" animBg="1"/>
      <p:bldP spid="9266" grpId="0" animBg="1"/>
      <p:bldP spid="9267" grpId="0" animBg="1"/>
      <p:bldP spid="9268" grpId="0" animBg="1"/>
      <p:bldP spid="9269" grpId="0" animBg="1"/>
      <p:bldP spid="9270" grpId="0" animBg="1"/>
      <p:bldP spid="9272" grpId="0" animBg="1"/>
      <p:bldP spid="9274" grpId="0" animBg="1"/>
      <p:bldP spid="9275" grpId="0" animBg="1"/>
      <p:bldP spid="9276" grpId="0" animBg="1"/>
      <p:bldP spid="9277" grpId="0" animBg="1"/>
      <p:bldP spid="9278" grpId="0" animBg="1"/>
      <p:bldP spid="9279" grpId="0" animBg="1"/>
      <p:bldP spid="9280" grpId="0" animBg="1"/>
      <p:bldP spid="9281" grpId="0" animBg="1"/>
      <p:bldP spid="9282" grpId="0" animBg="1"/>
      <p:bldP spid="9283" grpId="0" animBg="1"/>
      <p:bldP spid="9284" grpId="0" animBg="1"/>
      <p:bldP spid="9285" grpId="0" animBg="1"/>
      <p:bldP spid="9286" grpId="0" animBg="1"/>
      <p:bldP spid="9287" grpId="0" animBg="1"/>
      <p:bldP spid="9292" grpId="0" animBg="1"/>
      <p:bldP spid="9293" grpId="0" animBg="1"/>
      <p:bldP spid="9296" grpId="0"/>
      <p:bldP spid="9297" grpId="0"/>
      <p:bldP spid="9298" grpId="0"/>
      <p:bldP spid="9299" grpId="0"/>
      <p:bldP spid="9300" grpId="0"/>
      <p:bldP spid="9301" grpId="0"/>
      <p:bldP spid="9302" grpId="0"/>
      <p:bldP spid="9303" grpId="0"/>
      <p:bldP spid="9304" grpId="0"/>
      <p:bldP spid="9305" grpId="0"/>
      <p:bldP spid="9306" grpId="0"/>
      <p:bldP spid="9307" grpId="0"/>
      <p:bldP spid="9308" grpId="0"/>
      <p:bldP spid="9309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altLang="ru-RU" sz="3800" dirty="0">
                <a:solidFill>
                  <a:schemeClr val="tx1"/>
                </a:solidFill>
              </a:rPr>
              <a:t>Оборотные производственные фонды включают: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eaLnBrk="1" hangingPunct="1"/>
            <a:r>
              <a:rPr lang="ru-RU" altLang="ru-RU" sz="2800" b="1" dirty="0"/>
              <a:t>производственные запасы</a:t>
            </a:r>
            <a:r>
              <a:rPr lang="ru-RU" altLang="ru-RU" sz="2800" dirty="0"/>
              <a:t> – предметы труда, подготовленные для запуска в производственный процесс. В их состав входят сырье, основные и вспомогательные материалы, покупные полуфабрикаты и комплектующие изделия, </a:t>
            </a:r>
          </a:p>
          <a:p>
            <a:pPr eaLnBrk="1" hangingPunct="1"/>
            <a:r>
              <a:rPr lang="ru-RU" altLang="ru-RU" sz="2800" dirty="0"/>
              <a:t>это медикаменты, перевязочные средства, средства ухода за больными, реактивы, малоценный и быстроизнашивающийся инвентарь, затраты на топливо, энергию, газ, воду, на питание больных в стационарах, денежные средства, необходимые для оплаты труда работников и на различные текущие расходы. ТМЦ, топливо, горючее, запасные части для текущего ремонта; </a:t>
            </a:r>
          </a:p>
          <a:p>
            <a:endParaRPr lang="ru-RU" altLang="ru-RU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5368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altLang="ru-RU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ru-RU" altLang="ru-RU" sz="2800" b="1" dirty="0"/>
              <a:t>незавершенное производство и полуфабрикаты собственного производства</a:t>
            </a:r>
            <a:r>
              <a:rPr lang="ru-RU" altLang="ru-RU" sz="2800" dirty="0"/>
              <a:t> – предметы труда, вступившие в производственный процесс:</a:t>
            </a:r>
          </a:p>
          <a:p>
            <a:pPr eaLnBrk="1" hangingPunct="1">
              <a:lnSpc>
                <a:spcPct val="90000"/>
              </a:lnSpc>
            </a:pPr>
            <a:endParaRPr lang="ru-RU" altLang="ru-RU" sz="2800" dirty="0"/>
          </a:p>
          <a:p>
            <a:pPr>
              <a:lnSpc>
                <a:spcPct val="90000"/>
              </a:lnSpc>
            </a:pPr>
            <a:r>
              <a:rPr lang="ru-RU" altLang="ru-RU" sz="2800" b="1" dirty="0"/>
              <a:t>расходы будущих периодов</a:t>
            </a:r>
            <a:r>
              <a:rPr lang="ru-RU" altLang="ru-RU" sz="2800" dirty="0"/>
              <a:t> – невещественные элементы оборотных средств, включающие затраты на подготовку и освоение новой продукции, которые производятся в данном периоде (квартал, год), но относятся на продукцию будущего периода.</a:t>
            </a:r>
          </a:p>
          <a:p>
            <a:pPr eaLnBrk="1" hangingPunct="1">
              <a:lnSpc>
                <a:spcPct val="90000"/>
              </a:lnSpc>
            </a:pPr>
            <a:endParaRPr lang="ru-RU" altLang="ru-RU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5391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ChangeArrowheads="1"/>
          </p:cNvSpPr>
          <p:nvPr/>
        </p:nvSpPr>
        <p:spPr bwMode="auto">
          <a:xfrm>
            <a:off x="1703390" y="1196978"/>
            <a:ext cx="8713787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 sz="1400" b="1" u="none"/>
          </a:p>
        </p:txBody>
      </p:sp>
      <p:sp>
        <p:nvSpPr>
          <p:cNvPr id="49174" name="Rectangle 22"/>
          <p:cNvSpPr>
            <a:spLocks noChangeArrowheads="1"/>
          </p:cNvSpPr>
          <p:nvPr/>
        </p:nvSpPr>
        <p:spPr bwMode="auto">
          <a:xfrm>
            <a:off x="2495602" y="260353"/>
            <a:ext cx="756083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ru-RU" altLang="ru-RU" sz="2400" b="1" u="none" dirty="0">
                <a:latin typeface="+mj-lt"/>
                <a:ea typeface="+mj-ea"/>
                <a:cs typeface="+mj-cs"/>
              </a:rPr>
              <a:t>Источники формирования оборотных средств</a:t>
            </a:r>
          </a:p>
        </p:txBody>
      </p:sp>
      <p:sp>
        <p:nvSpPr>
          <p:cNvPr id="49175" name="Rectangle 23"/>
          <p:cNvSpPr>
            <a:spLocks noChangeArrowheads="1"/>
          </p:cNvSpPr>
          <p:nvPr/>
        </p:nvSpPr>
        <p:spPr bwMode="auto">
          <a:xfrm>
            <a:off x="1703390" y="1106339"/>
            <a:ext cx="871378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tabLst>
                <a:tab pos="457200" algn="l"/>
              </a:tabLst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tabLst>
                <a:tab pos="457200" algn="l"/>
              </a:tabLst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tabLst>
                <a:tab pos="457200" algn="l"/>
              </a:tabLst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tabLst>
                <a:tab pos="457200" algn="l"/>
              </a:tabLst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tabLst>
                <a:tab pos="457200" algn="l"/>
              </a:tabLst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kumimoji="1" lang="ru-RU" altLang="ru-RU" sz="2400" b="1" u="none" dirty="0">
                <a:solidFill>
                  <a:srgbClr val="0000FF"/>
                </a:solidFill>
              </a:rPr>
              <a:t>1. </a:t>
            </a:r>
            <a:r>
              <a:rPr kumimoji="1" lang="en-US" altLang="ru-RU" sz="2400" b="1" u="none" dirty="0" err="1">
                <a:solidFill>
                  <a:srgbClr val="0000FF"/>
                </a:solidFill>
              </a:rPr>
              <a:t>Собственные</a:t>
            </a:r>
            <a:r>
              <a:rPr kumimoji="1" lang="en-US" altLang="ru-RU" sz="2400" b="1" u="none" dirty="0"/>
              <a:t> </a:t>
            </a:r>
            <a:r>
              <a:rPr kumimoji="1" lang="en-US" altLang="ru-RU" sz="2400" u="none" dirty="0"/>
              <a:t>–</a:t>
            </a:r>
            <a:r>
              <a:rPr kumimoji="1" lang="ru-RU" altLang="ru-RU" sz="2400" u="none" dirty="0"/>
              <a:t> </a:t>
            </a:r>
            <a:r>
              <a:rPr kumimoji="1" lang="en-US" altLang="ru-RU" sz="2400" u="none" dirty="0" err="1"/>
              <a:t>формиру</a:t>
            </a:r>
            <a:r>
              <a:rPr kumimoji="1" lang="ru-RU" altLang="ru-RU" sz="2400" u="none" dirty="0" err="1"/>
              <a:t>ются</a:t>
            </a:r>
            <a:r>
              <a:rPr kumimoji="1" lang="en-US" altLang="ru-RU" sz="2400" u="none" dirty="0"/>
              <a:t> </a:t>
            </a:r>
            <a:r>
              <a:rPr kumimoji="1" lang="en-US" altLang="ru-RU" sz="2400" u="none" dirty="0" err="1"/>
              <a:t>за</a:t>
            </a:r>
            <a:r>
              <a:rPr kumimoji="1" lang="en-US" altLang="ru-RU" sz="2400" u="none" dirty="0"/>
              <a:t> </a:t>
            </a:r>
            <a:r>
              <a:rPr kumimoji="1" lang="en-US" altLang="ru-RU" sz="2400" u="none" dirty="0" err="1"/>
              <a:t>счёт</a:t>
            </a:r>
            <a:r>
              <a:rPr kumimoji="1" lang="en-US" altLang="ru-RU" sz="2400" u="none" dirty="0"/>
              <a:t> </a:t>
            </a:r>
            <a:r>
              <a:rPr kumimoji="1" lang="en-US" altLang="ru-RU" sz="2400" u="none" dirty="0" err="1"/>
              <a:t>собственных</a:t>
            </a:r>
            <a:r>
              <a:rPr kumimoji="1" lang="en-US" altLang="ru-RU" sz="2400" u="none" dirty="0"/>
              <a:t> </a:t>
            </a:r>
            <a:r>
              <a:rPr kumimoji="1" lang="ru-RU" altLang="ru-RU" sz="2400" u="none" dirty="0"/>
              <a:t>средств</a:t>
            </a:r>
            <a:r>
              <a:rPr kumimoji="1" lang="en-US" altLang="ru-RU" sz="2400" u="none" dirty="0"/>
              <a:t> </a:t>
            </a:r>
            <a:r>
              <a:rPr kumimoji="1" lang="ru-RU" altLang="ru-RU" sz="2400" u="none" dirty="0"/>
              <a:t>организации (уставный капитал, резервный капитал, накопленная прибыль и др.). </a:t>
            </a:r>
          </a:p>
        </p:txBody>
      </p:sp>
      <p:sp>
        <p:nvSpPr>
          <p:cNvPr id="49176" name="Rectangle 24"/>
          <p:cNvSpPr>
            <a:spLocks noChangeArrowheads="1"/>
          </p:cNvSpPr>
          <p:nvPr/>
        </p:nvSpPr>
        <p:spPr bwMode="auto">
          <a:xfrm>
            <a:off x="1673897" y="2906715"/>
            <a:ext cx="874328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tabLst>
                <a:tab pos="457200" algn="l"/>
              </a:tabLst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tabLst>
                <a:tab pos="457200" algn="l"/>
              </a:tabLst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tabLst>
                <a:tab pos="457200" algn="l"/>
              </a:tabLst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tabLst>
                <a:tab pos="457200" algn="l"/>
              </a:tabLst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tabLst>
                <a:tab pos="457200" algn="l"/>
              </a:tabLst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kumimoji="1" lang="ru-RU" altLang="ru-RU" sz="2400" b="1" u="none" dirty="0">
                <a:solidFill>
                  <a:srgbClr val="0000FF"/>
                </a:solidFill>
              </a:rPr>
              <a:t>2. </a:t>
            </a:r>
            <a:r>
              <a:rPr kumimoji="1" lang="en-US" altLang="ru-RU" sz="2400" b="1" u="none" dirty="0" err="1">
                <a:solidFill>
                  <a:srgbClr val="0000FF"/>
                </a:solidFill>
              </a:rPr>
              <a:t>Заёмные</a:t>
            </a:r>
            <a:r>
              <a:rPr kumimoji="1" lang="en-US" altLang="ru-RU" sz="2400" u="none" dirty="0"/>
              <a:t> – </a:t>
            </a:r>
            <a:r>
              <a:rPr kumimoji="1" lang="en-US" altLang="ru-RU" sz="2400" u="none" dirty="0" err="1"/>
              <a:t>кредиты</a:t>
            </a:r>
            <a:r>
              <a:rPr kumimoji="1" lang="en-US" altLang="ru-RU" sz="2400" u="none" dirty="0"/>
              <a:t> </a:t>
            </a:r>
            <a:r>
              <a:rPr kumimoji="1" lang="en-US" altLang="ru-RU" sz="2400" u="none" dirty="0" err="1"/>
              <a:t>банков</a:t>
            </a:r>
            <a:r>
              <a:rPr kumimoji="1" lang="en-US" altLang="ru-RU" sz="2400" u="none" dirty="0"/>
              <a:t> и </a:t>
            </a:r>
            <a:r>
              <a:rPr kumimoji="1" lang="en-US" altLang="ru-RU" sz="2400" u="none" dirty="0" err="1"/>
              <a:t>других</a:t>
            </a:r>
            <a:r>
              <a:rPr kumimoji="1" lang="en-US" altLang="ru-RU" sz="2400" u="none" dirty="0"/>
              <a:t> </a:t>
            </a:r>
            <a:r>
              <a:rPr kumimoji="1" lang="en-US" altLang="ru-RU" sz="2400" u="none" dirty="0" err="1"/>
              <a:t>коммерческих</a:t>
            </a:r>
            <a:r>
              <a:rPr kumimoji="1" lang="en-US" altLang="ru-RU" sz="2400" u="none" dirty="0"/>
              <a:t> </a:t>
            </a:r>
            <a:r>
              <a:rPr kumimoji="1" lang="en-US" altLang="ru-RU" sz="2400" u="none" dirty="0" err="1"/>
              <a:t>организаций</a:t>
            </a:r>
            <a:endParaRPr kumimoji="1" lang="ru-RU" altLang="ru-RU" sz="2400" u="none" dirty="0"/>
          </a:p>
        </p:txBody>
      </p:sp>
      <p:sp>
        <p:nvSpPr>
          <p:cNvPr id="49177" name="Rectangle 25"/>
          <p:cNvSpPr>
            <a:spLocks noChangeArrowheads="1"/>
          </p:cNvSpPr>
          <p:nvPr/>
        </p:nvSpPr>
        <p:spPr bwMode="auto">
          <a:xfrm>
            <a:off x="1581040" y="4335839"/>
            <a:ext cx="895848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tabLst>
                <a:tab pos="457200" algn="l"/>
              </a:tabLst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tabLst>
                <a:tab pos="457200" algn="l"/>
              </a:tabLst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tabLst>
                <a:tab pos="457200" algn="l"/>
              </a:tabLst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tabLst>
                <a:tab pos="457200" algn="l"/>
              </a:tabLst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tabLst>
                <a:tab pos="457200" algn="l"/>
              </a:tabLst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kumimoji="1" lang="ru-RU" altLang="ru-RU" sz="2400" b="1" u="none" dirty="0">
                <a:solidFill>
                  <a:srgbClr val="0000FF"/>
                </a:solidFill>
              </a:rPr>
              <a:t>3. Привлеченные</a:t>
            </a:r>
            <a:r>
              <a:rPr kumimoji="1" lang="ru-RU" altLang="ru-RU" sz="2400" b="1" u="none" dirty="0"/>
              <a:t> </a:t>
            </a:r>
            <a:r>
              <a:rPr kumimoji="1" lang="ru-RU" altLang="ru-RU" sz="2400" u="none" dirty="0"/>
              <a:t>– средства целевого финансирования для их использования по прямому назначению</a:t>
            </a:r>
            <a:r>
              <a:rPr kumimoji="1" lang="en-US" altLang="ru-RU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03562200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9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9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9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91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91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91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91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91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91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91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91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91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74" grpId="0"/>
      <p:bldP spid="49175" grpId="0"/>
      <p:bldP spid="49176" grpId="0"/>
      <p:bldP spid="49177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76"/>
          <p:cNvGrpSpPr>
            <a:grpSpLocks/>
          </p:cNvGrpSpPr>
          <p:nvPr/>
        </p:nvGrpSpPr>
        <p:grpSpPr bwMode="auto">
          <a:xfrm>
            <a:off x="2063552" y="2780928"/>
            <a:ext cx="8712968" cy="3384897"/>
            <a:chOff x="839" y="1570"/>
            <a:chExt cx="4437" cy="1721"/>
          </a:xfrm>
        </p:grpSpPr>
        <p:sp>
          <p:nvSpPr>
            <p:cNvPr id="11274" name="Oval 1032"/>
            <p:cNvSpPr>
              <a:spLocks noChangeArrowheads="1"/>
            </p:cNvSpPr>
            <p:nvPr/>
          </p:nvSpPr>
          <p:spPr bwMode="auto">
            <a:xfrm>
              <a:off x="839" y="2432"/>
              <a:ext cx="1536" cy="859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u="sng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u="sng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u="sng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u="sng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u="sng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ru-RU" altLang="ru-RU" b="1" u="none">
                  <a:solidFill>
                    <a:srgbClr val="0000FF"/>
                  </a:solidFill>
                </a:rPr>
                <a:t>1. </a:t>
              </a:r>
            </a:p>
            <a:p>
              <a:pPr algn="ctr"/>
              <a:r>
                <a:rPr lang="ru-RU" altLang="ru-RU" b="1" u="none">
                  <a:solidFill>
                    <a:srgbClr val="0000FF"/>
                  </a:solidFill>
                </a:rPr>
                <a:t>Подготовительная</a:t>
              </a:r>
            </a:p>
          </p:txBody>
        </p:sp>
        <p:sp>
          <p:nvSpPr>
            <p:cNvPr id="11275" name="Oval 1033"/>
            <p:cNvSpPr>
              <a:spLocks noChangeArrowheads="1"/>
            </p:cNvSpPr>
            <p:nvPr/>
          </p:nvSpPr>
          <p:spPr bwMode="auto">
            <a:xfrm>
              <a:off x="3606" y="2432"/>
              <a:ext cx="1670" cy="817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u="sng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u="sng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u="sng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u="sng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u="sng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ru-RU" altLang="ru-RU" b="1" u="none">
                  <a:solidFill>
                    <a:srgbClr val="0000FF"/>
                  </a:solidFill>
                </a:rPr>
                <a:t>3. </a:t>
              </a:r>
            </a:p>
            <a:p>
              <a:pPr algn="ctr"/>
              <a:r>
                <a:rPr lang="ru-RU" altLang="ru-RU" b="1" u="none">
                  <a:solidFill>
                    <a:srgbClr val="0000FF"/>
                  </a:solidFill>
                </a:rPr>
                <a:t>Сбытовая</a:t>
              </a:r>
            </a:p>
          </p:txBody>
        </p:sp>
        <p:sp>
          <p:nvSpPr>
            <p:cNvPr id="11276" name="Oval 1034"/>
            <p:cNvSpPr>
              <a:spLocks noChangeArrowheads="1"/>
            </p:cNvSpPr>
            <p:nvPr/>
          </p:nvSpPr>
          <p:spPr bwMode="auto">
            <a:xfrm>
              <a:off x="2200" y="1661"/>
              <a:ext cx="1527" cy="814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u="sng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u="sng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u="sng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u="sng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u="sng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ru-RU" altLang="ru-RU" b="1" u="none">
                  <a:solidFill>
                    <a:srgbClr val="0000FF"/>
                  </a:solidFill>
                </a:rPr>
                <a:t>2.</a:t>
              </a:r>
            </a:p>
            <a:p>
              <a:pPr algn="ctr"/>
              <a:r>
                <a:rPr lang="ru-RU" altLang="ru-RU" b="1" u="none">
                  <a:solidFill>
                    <a:srgbClr val="0000FF"/>
                  </a:solidFill>
                </a:rPr>
                <a:t> Производственная</a:t>
              </a:r>
            </a:p>
          </p:txBody>
        </p:sp>
        <p:sp>
          <p:nvSpPr>
            <p:cNvPr id="11277" name="AutoShape 1035"/>
            <p:cNvSpPr>
              <a:spLocks noChangeArrowheads="1"/>
            </p:cNvSpPr>
            <p:nvPr/>
          </p:nvSpPr>
          <p:spPr bwMode="auto">
            <a:xfrm rot="-2733937">
              <a:off x="1326" y="1899"/>
              <a:ext cx="1040" cy="382"/>
            </a:xfrm>
            <a:custGeom>
              <a:avLst/>
              <a:gdLst>
                <a:gd name="T0" fmla="*/ 636 w 21600"/>
                <a:gd name="T1" fmla="*/ 5 h 21600"/>
                <a:gd name="T2" fmla="*/ 131 w 21600"/>
                <a:gd name="T3" fmla="*/ 141 h 21600"/>
                <a:gd name="T4" fmla="*/ 588 w 21600"/>
                <a:gd name="T5" fmla="*/ 82 h 21600"/>
                <a:gd name="T6" fmla="*/ 1166 w 21600"/>
                <a:gd name="T7" fmla="*/ 218 h 21600"/>
                <a:gd name="T8" fmla="*/ 903 w 21600"/>
                <a:gd name="T9" fmla="*/ 295 h 21600"/>
                <a:gd name="T10" fmla="*/ 693 w 21600"/>
                <a:gd name="T11" fmla="*/ 198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57 w 21600"/>
                <a:gd name="T19" fmla="*/ 3166 h 21600"/>
                <a:gd name="T20" fmla="*/ 18443 w 21600"/>
                <a:gd name="T21" fmla="*/ 18434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7080" y="11516"/>
                  </a:moveTo>
                  <a:cubicBezTo>
                    <a:pt x="17107" y="11278"/>
                    <a:pt x="17121" y="11039"/>
                    <a:pt x="17121" y="10800"/>
                  </a:cubicBezTo>
                  <a:cubicBezTo>
                    <a:pt x="17121" y="7309"/>
                    <a:pt x="14290" y="4479"/>
                    <a:pt x="10800" y="4479"/>
                  </a:cubicBezTo>
                  <a:cubicBezTo>
                    <a:pt x="8116" y="4478"/>
                    <a:pt x="5725" y="6173"/>
                    <a:pt x="4836" y="8704"/>
                  </a:cubicBezTo>
                  <a:lnTo>
                    <a:pt x="610" y="7220"/>
                  </a:lnTo>
                  <a:cubicBezTo>
                    <a:pt x="2130" y="2894"/>
                    <a:pt x="6215" y="-1"/>
                    <a:pt x="10800" y="0"/>
                  </a:cubicBezTo>
                  <a:cubicBezTo>
                    <a:pt x="16764" y="0"/>
                    <a:pt x="21600" y="4835"/>
                    <a:pt x="21600" y="10800"/>
                  </a:cubicBezTo>
                  <a:cubicBezTo>
                    <a:pt x="21600" y="11209"/>
                    <a:pt x="21576" y="11618"/>
                    <a:pt x="21530" y="12024"/>
                  </a:cubicBezTo>
                  <a:lnTo>
                    <a:pt x="24212" y="12331"/>
                  </a:lnTo>
                  <a:lnTo>
                    <a:pt x="18745" y="16678"/>
                  </a:lnTo>
                  <a:lnTo>
                    <a:pt x="14397" y="11210"/>
                  </a:lnTo>
                  <a:lnTo>
                    <a:pt x="17080" y="11516"/>
                  </a:lnTo>
                  <a:close/>
                </a:path>
              </a:pathLst>
            </a:custGeom>
            <a:gradFill rotWithShape="1">
              <a:gsLst>
                <a:gs pos="0">
                  <a:srgbClr val="3399FF"/>
                </a:gs>
                <a:gs pos="100000">
                  <a:srgbClr val="184776"/>
                </a:gs>
              </a:gsLst>
              <a:lin ang="5400000" scaled="1"/>
            </a:gra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78" name="AutoShape 1036"/>
            <p:cNvSpPr>
              <a:spLocks noChangeArrowheads="1"/>
            </p:cNvSpPr>
            <p:nvPr/>
          </p:nvSpPr>
          <p:spPr bwMode="auto">
            <a:xfrm rot="1852998">
              <a:off x="3424" y="1842"/>
              <a:ext cx="1035" cy="401"/>
            </a:xfrm>
            <a:custGeom>
              <a:avLst/>
              <a:gdLst>
                <a:gd name="T0" fmla="*/ 633 w 21600"/>
                <a:gd name="T1" fmla="*/ 5 h 21600"/>
                <a:gd name="T2" fmla="*/ 130 w 21600"/>
                <a:gd name="T3" fmla="*/ 148 h 21600"/>
                <a:gd name="T4" fmla="*/ 585 w 21600"/>
                <a:gd name="T5" fmla="*/ 86 h 21600"/>
                <a:gd name="T6" fmla="*/ 1160 w 21600"/>
                <a:gd name="T7" fmla="*/ 229 h 21600"/>
                <a:gd name="T8" fmla="*/ 898 w 21600"/>
                <a:gd name="T9" fmla="*/ 310 h 21600"/>
                <a:gd name="T10" fmla="*/ 690 w 21600"/>
                <a:gd name="T11" fmla="*/ 208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2 w 21600"/>
                <a:gd name="T19" fmla="*/ 3178 h 21600"/>
                <a:gd name="T20" fmla="*/ 18428 w 21600"/>
                <a:gd name="T21" fmla="*/ 18422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7080" y="11516"/>
                  </a:moveTo>
                  <a:cubicBezTo>
                    <a:pt x="17107" y="11278"/>
                    <a:pt x="17121" y="11039"/>
                    <a:pt x="17121" y="10800"/>
                  </a:cubicBezTo>
                  <a:cubicBezTo>
                    <a:pt x="17121" y="7309"/>
                    <a:pt x="14290" y="4479"/>
                    <a:pt x="10800" y="4479"/>
                  </a:cubicBezTo>
                  <a:cubicBezTo>
                    <a:pt x="8116" y="4478"/>
                    <a:pt x="5725" y="6173"/>
                    <a:pt x="4836" y="8704"/>
                  </a:cubicBezTo>
                  <a:lnTo>
                    <a:pt x="610" y="7220"/>
                  </a:lnTo>
                  <a:cubicBezTo>
                    <a:pt x="2130" y="2894"/>
                    <a:pt x="6215" y="-1"/>
                    <a:pt x="10800" y="0"/>
                  </a:cubicBezTo>
                  <a:cubicBezTo>
                    <a:pt x="16764" y="0"/>
                    <a:pt x="21600" y="4835"/>
                    <a:pt x="21600" y="10800"/>
                  </a:cubicBezTo>
                  <a:cubicBezTo>
                    <a:pt x="21600" y="11209"/>
                    <a:pt x="21576" y="11618"/>
                    <a:pt x="21530" y="12024"/>
                  </a:cubicBezTo>
                  <a:lnTo>
                    <a:pt x="24212" y="12331"/>
                  </a:lnTo>
                  <a:lnTo>
                    <a:pt x="18745" y="16678"/>
                  </a:lnTo>
                  <a:lnTo>
                    <a:pt x="14397" y="11210"/>
                  </a:lnTo>
                  <a:lnTo>
                    <a:pt x="17080" y="11516"/>
                  </a:lnTo>
                  <a:close/>
                </a:path>
              </a:pathLst>
            </a:custGeom>
            <a:gradFill rotWithShape="1">
              <a:gsLst>
                <a:gs pos="0">
                  <a:srgbClr val="3399FF"/>
                </a:gs>
                <a:gs pos="100000">
                  <a:srgbClr val="18477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79" name="AutoShape 1037"/>
            <p:cNvSpPr>
              <a:spLocks noChangeArrowheads="1"/>
            </p:cNvSpPr>
            <p:nvPr/>
          </p:nvSpPr>
          <p:spPr bwMode="auto">
            <a:xfrm>
              <a:off x="2517" y="2750"/>
              <a:ext cx="907" cy="307"/>
            </a:xfrm>
            <a:prstGeom prst="leftArrow">
              <a:avLst>
                <a:gd name="adj1" fmla="val 49167"/>
                <a:gd name="adj2" fmla="val 60661"/>
              </a:avLst>
            </a:prstGeom>
            <a:gradFill rotWithShape="1">
              <a:gsLst>
                <a:gs pos="0">
                  <a:srgbClr val="3399FF"/>
                </a:gs>
                <a:gs pos="100000">
                  <a:srgbClr val="18477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u="sng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u="sng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u="sng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u="sng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u="sng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ru-RU" altLang="ru-RU"/>
            </a:p>
          </p:txBody>
        </p:sp>
      </p:grpSp>
      <p:sp>
        <p:nvSpPr>
          <p:cNvPr id="11281" name="Text Box 1041"/>
          <p:cNvSpPr txBox="1">
            <a:spLocks noChangeArrowheads="1"/>
          </p:cNvSpPr>
          <p:nvPr/>
        </p:nvSpPr>
        <p:spPr bwMode="auto">
          <a:xfrm>
            <a:off x="551384" y="13335"/>
            <a:ext cx="11233248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altLang="ru-RU" sz="2400" b="1" u="none" dirty="0"/>
              <a:t>Оборотные средства предприятия находятся в постоянном движении и функционируют одновременно в двух сферах: сфере производства и сфере обращения. В процессе движения оборотные средства совершают кругооборот. </a:t>
            </a:r>
            <a:endParaRPr lang="ru-RU" altLang="ru-RU" sz="2400" b="1" u="none" dirty="0" smtClean="0"/>
          </a:p>
          <a:p>
            <a:pPr algn="ctr"/>
            <a:endParaRPr lang="ru-RU" altLang="ru-RU" sz="2400" b="1" u="none" dirty="0" smtClean="0"/>
          </a:p>
          <a:p>
            <a:pPr algn="ctr"/>
            <a:r>
              <a:rPr lang="ru-RU" altLang="ru-RU" sz="2400" b="1" dirty="0" smtClean="0"/>
              <a:t>В </a:t>
            </a:r>
            <a:r>
              <a:rPr lang="ru-RU" altLang="ru-RU" sz="2400" b="1" dirty="0"/>
              <a:t>каждом кругообороте они проходят три стадии: </a:t>
            </a:r>
          </a:p>
          <a:p>
            <a:pPr algn="ctr"/>
            <a:r>
              <a:rPr lang="ru-RU" altLang="ru-RU" sz="2400" dirty="0"/>
              <a:t>происходит переход оборотных средств из денежной формы в товарную; </a:t>
            </a:r>
            <a:endParaRPr lang="ru-RU" altLang="ru-RU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4445711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81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3216277" y="764704"/>
            <a:ext cx="6767513" cy="2664297"/>
            <a:chOff x="930" y="2024"/>
            <a:chExt cx="4581" cy="1769"/>
          </a:xfrm>
        </p:grpSpPr>
        <p:sp>
          <p:nvSpPr>
            <p:cNvPr id="12304" name="Oval 25"/>
            <p:cNvSpPr>
              <a:spLocks noChangeArrowheads="1"/>
            </p:cNvSpPr>
            <p:nvPr/>
          </p:nvSpPr>
          <p:spPr bwMode="auto">
            <a:xfrm>
              <a:off x="930" y="2934"/>
              <a:ext cx="1718" cy="859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u="sng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u="sng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u="sng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u="sng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u="sng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ru-RU" altLang="ru-RU" b="1" u="none" dirty="0">
                  <a:solidFill>
                    <a:srgbClr val="0000FF"/>
                  </a:solidFill>
                </a:rPr>
                <a:t>1. </a:t>
              </a:r>
            </a:p>
            <a:p>
              <a:pPr algn="ctr"/>
              <a:r>
                <a:rPr lang="ru-RU" altLang="ru-RU" b="1" u="none" dirty="0">
                  <a:solidFill>
                    <a:srgbClr val="0000FF"/>
                  </a:solidFill>
                </a:rPr>
                <a:t>Подготовительная</a:t>
              </a:r>
            </a:p>
          </p:txBody>
        </p:sp>
        <p:sp>
          <p:nvSpPr>
            <p:cNvPr id="12305" name="Oval 26"/>
            <p:cNvSpPr>
              <a:spLocks noChangeArrowheads="1"/>
            </p:cNvSpPr>
            <p:nvPr/>
          </p:nvSpPr>
          <p:spPr bwMode="auto">
            <a:xfrm>
              <a:off x="3841" y="2934"/>
              <a:ext cx="1670" cy="859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u="sng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u="sng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u="sng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u="sng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u="sng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ru-RU" altLang="ru-RU" b="1" u="none">
                  <a:solidFill>
                    <a:srgbClr val="0000FF"/>
                  </a:solidFill>
                </a:rPr>
                <a:t>3. </a:t>
              </a:r>
            </a:p>
            <a:p>
              <a:pPr algn="ctr"/>
              <a:r>
                <a:rPr lang="ru-RU" altLang="ru-RU" b="1" u="none">
                  <a:solidFill>
                    <a:srgbClr val="0000FF"/>
                  </a:solidFill>
                </a:rPr>
                <a:t>Сбытовая</a:t>
              </a:r>
            </a:p>
          </p:txBody>
        </p:sp>
        <p:sp>
          <p:nvSpPr>
            <p:cNvPr id="12306" name="Oval 27"/>
            <p:cNvSpPr>
              <a:spLocks noChangeArrowheads="1"/>
            </p:cNvSpPr>
            <p:nvPr/>
          </p:nvSpPr>
          <p:spPr bwMode="auto">
            <a:xfrm>
              <a:off x="2457" y="2075"/>
              <a:ext cx="1527" cy="859"/>
            </a:xfrm>
            <a:prstGeom prst="ellipse">
              <a:avLst/>
            </a:prstGeom>
            <a:solidFill>
              <a:srgbClr val="CCEC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u="sng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u="sng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u="sng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u="sng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u="sng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ru-RU" altLang="ru-RU" b="1" u="none">
                  <a:solidFill>
                    <a:srgbClr val="0000FF"/>
                  </a:solidFill>
                </a:rPr>
                <a:t>2.</a:t>
              </a:r>
            </a:p>
            <a:p>
              <a:pPr algn="ctr"/>
              <a:r>
                <a:rPr lang="ru-RU" altLang="ru-RU" b="1" u="none">
                  <a:solidFill>
                    <a:srgbClr val="0000FF"/>
                  </a:solidFill>
                </a:rPr>
                <a:t> Производственная</a:t>
              </a:r>
            </a:p>
          </p:txBody>
        </p:sp>
        <p:sp>
          <p:nvSpPr>
            <p:cNvPr id="12307" name="AutoShape 28"/>
            <p:cNvSpPr>
              <a:spLocks noChangeArrowheads="1"/>
            </p:cNvSpPr>
            <p:nvPr/>
          </p:nvSpPr>
          <p:spPr bwMode="auto">
            <a:xfrm rot="-2733937">
              <a:off x="1617" y="2353"/>
              <a:ext cx="1040" cy="382"/>
            </a:xfrm>
            <a:custGeom>
              <a:avLst/>
              <a:gdLst>
                <a:gd name="T0" fmla="*/ 636 w 21600"/>
                <a:gd name="T1" fmla="*/ 5 h 21600"/>
                <a:gd name="T2" fmla="*/ 131 w 21600"/>
                <a:gd name="T3" fmla="*/ 141 h 21600"/>
                <a:gd name="T4" fmla="*/ 588 w 21600"/>
                <a:gd name="T5" fmla="*/ 82 h 21600"/>
                <a:gd name="T6" fmla="*/ 1166 w 21600"/>
                <a:gd name="T7" fmla="*/ 218 h 21600"/>
                <a:gd name="T8" fmla="*/ 903 w 21600"/>
                <a:gd name="T9" fmla="*/ 295 h 21600"/>
                <a:gd name="T10" fmla="*/ 693 w 21600"/>
                <a:gd name="T11" fmla="*/ 198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57 w 21600"/>
                <a:gd name="T19" fmla="*/ 3166 h 21600"/>
                <a:gd name="T20" fmla="*/ 18443 w 21600"/>
                <a:gd name="T21" fmla="*/ 18434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7080" y="11516"/>
                  </a:moveTo>
                  <a:cubicBezTo>
                    <a:pt x="17107" y="11278"/>
                    <a:pt x="17121" y="11039"/>
                    <a:pt x="17121" y="10800"/>
                  </a:cubicBezTo>
                  <a:cubicBezTo>
                    <a:pt x="17121" y="7309"/>
                    <a:pt x="14290" y="4479"/>
                    <a:pt x="10800" y="4479"/>
                  </a:cubicBezTo>
                  <a:cubicBezTo>
                    <a:pt x="8116" y="4478"/>
                    <a:pt x="5725" y="6173"/>
                    <a:pt x="4836" y="8704"/>
                  </a:cubicBezTo>
                  <a:lnTo>
                    <a:pt x="610" y="7220"/>
                  </a:lnTo>
                  <a:cubicBezTo>
                    <a:pt x="2130" y="2894"/>
                    <a:pt x="6215" y="-1"/>
                    <a:pt x="10800" y="0"/>
                  </a:cubicBezTo>
                  <a:cubicBezTo>
                    <a:pt x="16764" y="0"/>
                    <a:pt x="21600" y="4835"/>
                    <a:pt x="21600" y="10800"/>
                  </a:cubicBezTo>
                  <a:cubicBezTo>
                    <a:pt x="21600" y="11209"/>
                    <a:pt x="21576" y="11618"/>
                    <a:pt x="21530" y="12024"/>
                  </a:cubicBezTo>
                  <a:lnTo>
                    <a:pt x="24212" y="12331"/>
                  </a:lnTo>
                  <a:lnTo>
                    <a:pt x="18745" y="16678"/>
                  </a:lnTo>
                  <a:lnTo>
                    <a:pt x="14397" y="11210"/>
                  </a:lnTo>
                  <a:lnTo>
                    <a:pt x="17080" y="11516"/>
                  </a:lnTo>
                  <a:close/>
                </a:path>
              </a:pathLst>
            </a:custGeom>
            <a:gradFill rotWithShape="1">
              <a:gsLst>
                <a:gs pos="0">
                  <a:srgbClr val="3399FF"/>
                </a:gs>
                <a:gs pos="100000">
                  <a:srgbClr val="184776"/>
                </a:gs>
              </a:gsLst>
              <a:lin ang="5400000" scaled="1"/>
            </a:gra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08" name="AutoShape 29"/>
            <p:cNvSpPr>
              <a:spLocks noChangeArrowheads="1"/>
            </p:cNvSpPr>
            <p:nvPr/>
          </p:nvSpPr>
          <p:spPr bwMode="auto">
            <a:xfrm rot="1577307">
              <a:off x="3841" y="2259"/>
              <a:ext cx="808" cy="491"/>
            </a:xfrm>
            <a:custGeom>
              <a:avLst/>
              <a:gdLst>
                <a:gd name="T0" fmla="*/ 494 w 21600"/>
                <a:gd name="T1" fmla="*/ 6 h 21600"/>
                <a:gd name="T2" fmla="*/ 102 w 21600"/>
                <a:gd name="T3" fmla="*/ 181 h 21600"/>
                <a:gd name="T4" fmla="*/ 457 w 21600"/>
                <a:gd name="T5" fmla="*/ 105 h 21600"/>
                <a:gd name="T6" fmla="*/ 906 w 21600"/>
                <a:gd name="T7" fmla="*/ 280 h 21600"/>
                <a:gd name="T8" fmla="*/ 701 w 21600"/>
                <a:gd name="T9" fmla="*/ 379 h 21600"/>
                <a:gd name="T10" fmla="*/ 539 w 21600"/>
                <a:gd name="T11" fmla="*/ 255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54 w 21600"/>
                <a:gd name="T19" fmla="*/ 3167 h 21600"/>
                <a:gd name="T20" fmla="*/ 18446 w 21600"/>
                <a:gd name="T21" fmla="*/ 18433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7080" y="11516"/>
                  </a:moveTo>
                  <a:cubicBezTo>
                    <a:pt x="17107" y="11278"/>
                    <a:pt x="17121" y="11039"/>
                    <a:pt x="17121" y="10800"/>
                  </a:cubicBezTo>
                  <a:cubicBezTo>
                    <a:pt x="17121" y="7309"/>
                    <a:pt x="14290" y="4479"/>
                    <a:pt x="10800" y="4479"/>
                  </a:cubicBezTo>
                  <a:cubicBezTo>
                    <a:pt x="8116" y="4478"/>
                    <a:pt x="5725" y="6173"/>
                    <a:pt x="4836" y="8704"/>
                  </a:cubicBezTo>
                  <a:lnTo>
                    <a:pt x="610" y="7220"/>
                  </a:lnTo>
                  <a:cubicBezTo>
                    <a:pt x="2130" y="2894"/>
                    <a:pt x="6215" y="-1"/>
                    <a:pt x="10800" y="0"/>
                  </a:cubicBezTo>
                  <a:cubicBezTo>
                    <a:pt x="16764" y="0"/>
                    <a:pt x="21600" y="4835"/>
                    <a:pt x="21600" y="10800"/>
                  </a:cubicBezTo>
                  <a:cubicBezTo>
                    <a:pt x="21600" y="11209"/>
                    <a:pt x="21576" y="11618"/>
                    <a:pt x="21530" y="12024"/>
                  </a:cubicBezTo>
                  <a:lnTo>
                    <a:pt x="24212" y="12331"/>
                  </a:lnTo>
                  <a:lnTo>
                    <a:pt x="18745" y="16678"/>
                  </a:lnTo>
                  <a:lnTo>
                    <a:pt x="14397" y="11210"/>
                  </a:lnTo>
                  <a:lnTo>
                    <a:pt x="17080" y="11516"/>
                  </a:lnTo>
                  <a:close/>
                </a:path>
              </a:pathLst>
            </a:custGeom>
            <a:gradFill rotWithShape="1">
              <a:gsLst>
                <a:gs pos="0">
                  <a:srgbClr val="3399FF"/>
                </a:gs>
                <a:gs pos="100000">
                  <a:srgbClr val="18477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09" name="AutoShape 30"/>
            <p:cNvSpPr>
              <a:spLocks noChangeArrowheads="1"/>
            </p:cNvSpPr>
            <p:nvPr/>
          </p:nvSpPr>
          <p:spPr bwMode="auto">
            <a:xfrm>
              <a:off x="2791" y="3241"/>
              <a:ext cx="907" cy="307"/>
            </a:xfrm>
            <a:prstGeom prst="leftArrow">
              <a:avLst>
                <a:gd name="adj1" fmla="val 49167"/>
                <a:gd name="adj2" fmla="val 60661"/>
              </a:avLst>
            </a:prstGeom>
            <a:gradFill rotWithShape="1">
              <a:gsLst>
                <a:gs pos="0">
                  <a:srgbClr val="3399FF"/>
                </a:gs>
                <a:gs pos="100000">
                  <a:srgbClr val="18477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u="sng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u="sng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u="sng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u="sng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u="sng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ru-RU" altLang="ru-RU"/>
            </a:p>
          </p:txBody>
        </p:sp>
      </p:grpSp>
      <p:sp>
        <p:nvSpPr>
          <p:cNvPr id="44064" name="Text Box 32"/>
          <p:cNvSpPr txBox="1">
            <a:spLocks noChangeArrowheads="1"/>
          </p:cNvSpPr>
          <p:nvPr/>
        </p:nvSpPr>
        <p:spPr bwMode="auto">
          <a:xfrm rot="10800000">
            <a:off x="2796401" y="3503613"/>
            <a:ext cx="553998" cy="3167062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>
            <a:spAutoFit/>
          </a:bodyPr>
          <a:lstStyle>
            <a:lvl1pPr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ru-RU" altLang="ru-RU" sz="2400" b="1" u="none">
                <a:solidFill>
                  <a:srgbClr val="000099"/>
                </a:solidFill>
              </a:rPr>
              <a:t>Деньги</a:t>
            </a:r>
          </a:p>
        </p:txBody>
      </p:sp>
      <p:sp>
        <p:nvSpPr>
          <p:cNvPr id="44065" name="Text Box 33"/>
          <p:cNvSpPr txBox="1">
            <a:spLocks noChangeArrowheads="1"/>
          </p:cNvSpPr>
          <p:nvPr/>
        </p:nvSpPr>
        <p:spPr bwMode="auto">
          <a:xfrm rot="10800000">
            <a:off x="4306114" y="3503613"/>
            <a:ext cx="553998" cy="3167062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>
            <a:spAutoFit/>
          </a:bodyPr>
          <a:lstStyle>
            <a:lvl1pPr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ru-RU" altLang="ru-RU" sz="2400" b="1" u="none" dirty="0">
                <a:solidFill>
                  <a:srgbClr val="000099"/>
                </a:solidFill>
              </a:rPr>
              <a:t>Сырьё, материалы</a:t>
            </a:r>
          </a:p>
        </p:txBody>
      </p:sp>
      <p:sp>
        <p:nvSpPr>
          <p:cNvPr id="44066" name="Text Box 34"/>
          <p:cNvSpPr txBox="1">
            <a:spLocks noChangeArrowheads="1"/>
          </p:cNvSpPr>
          <p:nvPr/>
        </p:nvSpPr>
        <p:spPr bwMode="auto">
          <a:xfrm rot="10800000">
            <a:off x="5955011" y="3503613"/>
            <a:ext cx="923330" cy="3167062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>
            <a:spAutoFit/>
          </a:bodyPr>
          <a:lstStyle>
            <a:lvl1pPr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ru-RU" altLang="ru-RU" sz="2400" b="1" u="none" dirty="0">
                <a:solidFill>
                  <a:srgbClr val="000099"/>
                </a:solidFill>
              </a:rPr>
              <a:t>Незавершённое производство</a:t>
            </a:r>
          </a:p>
        </p:txBody>
      </p:sp>
      <p:sp>
        <p:nvSpPr>
          <p:cNvPr id="44067" name="Text Box 35"/>
          <p:cNvSpPr txBox="1">
            <a:spLocks noChangeArrowheads="1"/>
          </p:cNvSpPr>
          <p:nvPr/>
        </p:nvSpPr>
        <p:spPr bwMode="auto">
          <a:xfrm rot="10800000">
            <a:off x="7978001" y="3503613"/>
            <a:ext cx="553998" cy="3167062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>
            <a:spAutoFit/>
          </a:bodyPr>
          <a:lstStyle>
            <a:lvl1pPr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ru-RU" altLang="ru-RU" sz="2400" b="1" u="none" dirty="0">
                <a:solidFill>
                  <a:srgbClr val="000099"/>
                </a:solidFill>
              </a:rPr>
              <a:t>Готовая продукция</a:t>
            </a:r>
          </a:p>
        </p:txBody>
      </p:sp>
      <p:sp>
        <p:nvSpPr>
          <p:cNvPr id="44068" name="Text Box 36"/>
          <p:cNvSpPr txBox="1">
            <a:spLocks noChangeArrowheads="1"/>
          </p:cNvSpPr>
          <p:nvPr/>
        </p:nvSpPr>
        <p:spPr bwMode="auto">
          <a:xfrm rot="10800000">
            <a:off x="9522124" y="3503613"/>
            <a:ext cx="923330" cy="3167062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>
            <a:spAutoFit/>
          </a:bodyPr>
          <a:lstStyle>
            <a:lvl1pPr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ru-RU" altLang="ru-RU" sz="2400" b="1" u="none">
                <a:solidFill>
                  <a:srgbClr val="000099"/>
                </a:solidFill>
              </a:rPr>
              <a:t>Деньги (новая величина)</a:t>
            </a:r>
          </a:p>
        </p:txBody>
      </p:sp>
      <p:sp>
        <p:nvSpPr>
          <p:cNvPr id="44069" name="Line 37"/>
          <p:cNvSpPr>
            <a:spLocks noChangeShapeType="1"/>
          </p:cNvSpPr>
          <p:nvPr/>
        </p:nvSpPr>
        <p:spPr bwMode="auto">
          <a:xfrm>
            <a:off x="3359152" y="5157788"/>
            <a:ext cx="936625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4070" name="Line 38"/>
          <p:cNvSpPr>
            <a:spLocks noChangeShapeType="1"/>
          </p:cNvSpPr>
          <p:nvPr/>
        </p:nvSpPr>
        <p:spPr bwMode="auto">
          <a:xfrm>
            <a:off x="4943477" y="5157788"/>
            <a:ext cx="936625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4071" name="Line 39"/>
          <p:cNvSpPr>
            <a:spLocks noChangeShapeType="1"/>
          </p:cNvSpPr>
          <p:nvPr/>
        </p:nvSpPr>
        <p:spPr bwMode="auto">
          <a:xfrm>
            <a:off x="6959602" y="5157788"/>
            <a:ext cx="936625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4072" name="Line 40"/>
          <p:cNvSpPr>
            <a:spLocks noChangeShapeType="1"/>
          </p:cNvSpPr>
          <p:nvPr/>
        </p:nvSpPr>
        <p:spPr bwMode="auto">
          <a:xfrm>
            <a:off x="8616952" y="5157788"/>
            <a:ext cx="936625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4073" name="Text Box 41"/>
          <p:cNvSpPr txBox="1">
            <a:spLocks noChangeArrowheads="1"/>
          </p:cNvSpPr>
          <p:nvPr/>
        </p:nvSpPr>
        <p:spPr bwMode="auto">
          <a:xfrm>
            <a:off x="3359151" y="4437063"/>
            <a:ext cx="10080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1600" b="1" u="none"/>
              <a:t>закупки</a:t>
            </a:r>
          </a:p>
        </p:txBody>
      </p:sp>
      <p:sp>
        <p:nvSpPr>
          <p:cNvPr id="44074" name="Text Box 42"/>
          <p:cNvSpPr txBox="1">
            <a:spLocks noChangeArrowheads="1"/>
          </p:cNvSpPr>
          <p:nvPr/>
        </p:nvSpPr>
        <p:spPr bwMode="auto">
          <a:xfrm>
            <a:off x="4943475" y="4149727"/>
            <a:ext cx="86518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ru-RU" altLang="ru-RU" sz="1600" b="1" u="none"/>
              <a:t>производство</a:t>
            </a:r>
          </a:p>
        </p:txBody>
      </p:sp>
      <p:sp>
        <p:nvSpPr>
          <p:cNvPr id="44075" name="Text Box 43"/>
          <p:cNvSpPr txBox="1">
            <a:spLocks noChangeArrowheads="1"/>
          </p:cNvSpPr>
          <p:nvPr/>
        </p:nvSpPr>
        <p:spPr bwMode="auto">
          <a:xfrm>
            <a:off x="7032625" y="4221165"/>
            <a:ext cx="86518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ru-RU" altLang="ru-RU" sz="1600" b="1" u="none"/>
              <a:t>производство</a:t>
            </a:r>
          </a:p>
        </p:txBody>
      </p:sp>
      <p:sp>
        <p:nvSpPr>
          <p:cNvPr id="44076" name="Text Box 44"/>
          <p:cNvSpPr txBox="1">
            <a:spLocks noChangeArrowheads="1"/>
          </p:cNvSpPr>
          <p:nvPr/>
        </p:nvSpPr>
        <p:spPr bwMode="auto">
          <a:xfrm>
            <a:off x="8616950" y="4221166"/>
            <a:ext cx="865188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ru-RU" altLang="ru-RU" sz="1600" b="1" u="none"/>
              <a:t>реализация</a:t>
            </a:r>
          </a:p>
        </p:txBody>
      </p:sp>
      <p:sp>
        <p:nvSpPr>
          <p:cNvPr id="22" name="Rectangle 22"/>
          <p:cNvSpPr>
            <a:spLocks noChangeArrowheads="1"/>
          </p:cNvSpPr>
          <p:nvPr/>
        </p:nvSpPr>
        <p:spPr bwMode="auto">
          <a:xfrm>
            <a:off x="2495602" y="260353"/>
            <a:ext cx="756083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ru-RU" altLang="ru-RU" sz="2400" b="1" u="none" dirty="0">
                <a:latin typeface="+mj-lt"/>
                <a:ea typeface="+mj-ea"/>
                <a:cs typeface="+mj-cs"/>
              </a:rPr>
              <a:t>Понятие оборачиваемости оборотных средств</a:t>
            </a:r>
          </a:p>
        </p:txBody>
      </p:sp>
    </p:spTree>
    <p:extLst>
      <p:ext uri="{BB962C8B-B14F-4D97-AF65-F5344CB8AC3E}">
        <p14:creationId xmlns:p14="http://schemas.microsoft.com/office/powerpoint/2010/main" val="3957938897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40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40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4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40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40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4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40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40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4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40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40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4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40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40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4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64" grpId="0" animBg="1"/>
      <p:bldP spid="44065" grpId="0" animBg="1"/>
      <p:bldP spid="44066" grpId="0" animBg="1"/>
      <p:bldP spid="44067" grpId="0" animBg="1"/>
      <p:bldP spid="44068" grpId="0" animBg="1"/>
      <p:bldP spid="44069" grpId="0" animBg="1"/>
      <p:bldP spid="44070" grpId="0" animBg="1"/>
      <p:bldP spid="44071" grpId="0" animBg="1"/>
      <p:bldP spid="44072" grpId="0" animBg="1"/>
      <p:bldP spid="44073" grpId="0"/>
      <p:bldP spid="44075" grpId="0"/>
      <p:bldP spid="44076" grpId="0"/>
      <p:bldP spid="22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35360" y="476672"/>
            <a:ext cx="11521280" cy="619268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ru-RU" altLang="ru-RU" sz="2400" dirty="0"/>
              <a:t>На второй стадии (производство) приобретенные оборотные фонды поступают в производство и при участии орудий труда и рабочей силы превращаются вначале в производственные запасы и полуфабрикаты, а по мере завершения производственного процесса - в готовую продукцию.</a:t>
            </a:r>
          </a:p>
          <a:p>
            <a:pPr>
              <a:lnSpc>
                <a:spcPct val="90000"/>
              </a:lnSpc>
              <a:buNone/>
            </a:pPr>
            <a:r>
              <a:rPr lang="ru-RU" altLang="ru-RU" sz="2400" dirty="0"/>
              <a:t>На третьей стадии (сбыт) готовая продукция реализуется потребителям. Оборотные средства переходят из сферы производства в сферу обращения и снова принимают денежную форму.</a:t>
            </a:r>
          </a:p>
          <a:p>
            <a:pPr>
              <a:lnSpc>
                <a:spcPct val="90000"/>
              </a:lnSpc>
              <a:buNone/>
            </a:pPr>
            <a:r>
              <a:rPr lang="ru-RU" altLang="ru-RU" sz="2400" dirty="0"/>
              <a:t>Кругооборот считается завершенным, когда денежные средства за реализованную продукцию поступят на расчетный счет организации.</a:t>
            </a:r>
          </a:p>
          <a:p>
            <a:pPr>
              <a:lnSpc>
                <a:spcPct val="90000"/>
              </a:lnSpc>
              <a:buNone/>
            </a:pPr>
            <a:r>
              <a:rPr lang="ru-RU" altLang="ru-RU" sz="2400" dirty="0"/>
              <a:t>Продолжительность нахождения оборотных средств на каждой стадии кругооборота неодинакова и зависит от технологических свойств сырья, особенностей оказываемых услуг, производимой продукции, длительности производственного цикла, особенностей материально-технического снабжения и сбыта продукции. </a:t>
            </a:r>
          </a:p>
        </p:txBody>
      </p:sp>
    </p:spTree>
    <p:extLst>
      <p:ext uri="{BB962C8B-B14F-4D97-AF65-F5344CB8AC3E}">
        <p14:creationId xmlns:p14="http://schemas.microsoft.com/office/powerpoint/2010/main" val="178748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dirty="0"/>
              <a:t>Под </a:t>
            </a:r>
            <a:r>
              <a:rPr lang="ru-RU" altLang="ru-RU" b="1" dirty="0"/>
              <a:t>оборачиваемостью</a:t>
            </a:r>
            <a:r>
              <a:rPr lang="ru-RU" altLang="ru-RU" dirty="0"/>
              <a:t> оборотных средств понимается продолжительность полного кругооборота средств с момента приобретения оборотных средств (покупки сырья, материалов и т.п.) до выхода и реализации готовой продукции.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363272" cy="1143000"/>
          </a:xfrm>
        </p:spPr>
        <p:txBody>
          <a:bodyPr>
            <a:normAutofit/>
          </a:bodyPr>
          <a:lstStyle/>
          <a:p>
            <a:r>
              <a:rPr lang="ru-RU" altLang="ru-RU" sz="2700" dirty="0">
                <a:solidFill>
                  <a:schemeClr val="tx1"/>
                </a:solidFill>
                <a:effectLst/>
              </a:rPr>
              <a:t>Понятие оборачиваемости оборотных средств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759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1" name="Rectangle 3"/>
          <p:cNvSpPr>
            <a:spLocks noGrp="1" noChangeArrowheads="1"/>
          </p:cNvSpPr>
          <p:nvPr>
            <p:ph idx="1"/>
          </p:nvPr>
        </p:nvSpPr>
        <p:spPr>
          <a:xfrm>
            <a:off x="530416" y="1156448"/>
            <a:ext cx="11017224" cy="561662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000" i="1" dirty="0"/>
              <a:t>Юридический словарь определяет:</a:t>
            </a:r>
            <a:endParaRPr lang="ru-RU" altLang="ru-RU" sz="2000" b="1" i="1" dirty="0"/>
          </a:p>
          <a:p>
            <a:pPr>
              <a:lnSpc>
                <a:spcPct val="90000"/>
              </a:lnSpc>
            </a:pPr>
            <a:r>
              <a:rPr lang="ru-RU" altLang="ru-RU" sz="2400" b="1" dirty="0"/>
              <a:t>Организация</a:t>
            </a:r>
            <a:r>
              <a:rPr lang="ru-RU" altLang="ru-RU" sz="2400" dirty="0"/>
              <a:t> – объединение двух и более лиц, являющихся субъектами права.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000" i="1" dirty="0"/>
              <a:t>В гражданском праве РФ:</a:t>
            </a:r>
          </a:p>
          <a:p>
            <a:pPr>
              <a:lnSpc>
                <a:spcPct val="90000"/>
              </a:lnSpc>
            </a:pPr>
            <a:r>
              <a:rPr lang="ru-RU" altLang="ru-RU" sz="2400" dirty="0"/>
              <a:t> </a:t>
            </a:r>
            <a:r>
              <a:rPr lang="ru-RU" altLang="ru-RU" sz="2400" b="1" dirty="0"/>
              <a:t>Организация</a:t>
            </a:r>
            <a:r>
              <a:rPr lang="ru-RU" altLang="ru-RU" sz="2400" dirty="0"/>
              <a:t> – «юридическое лицо».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000" i="1" dirty="0"/>
              <a:t>Налоговый Кодекс РФ:</a:t>
            </a:r>
          </a:p>
          <a:p>
            <a:pPr>
              <a:lnSpc>
                <a:spcPct val="90000"/>
              </a:lnSpc>
            </a:pPr>
            <a:r>
              <a:rPr lang="ru-RU" altLang="ru-RU" sz="2400" b="1" dirty="0"/>
              <a:t>Организация</a:t>
            </a:r>
            <a:r>
              <a:rPr lang="ru-RU" altLang="ru-RU" sz="2400" dirty="0"/>
              <a:t> – юридические лица, образованные в соответствии с законодательством РФ, а также иностранные юридические лица, компании и другие корпоративные образования, обладающие гражданской правоспособностью и созданные в соответствии с законодательством иностранных государств, международные организации, их филиалы и представительства, созданные на территории РФ. </a:t>
            </a:r>
          </a:p>
          <a:p>
            <a:pPr indent="0">
              <a:lnSpc>
                <a:spcPct val="90000"/>
              </a:lnSpc>
              <a:buNone/>
            </a:pPr>
            <a:endParaRPr lang="ru-RU" altLang="ru-RU" sz="1800" dirty="0">
              <a:solidFill>
                <a:srgbClr val="FF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9B72D-94E1-4BD7-A38E-E8C1D1B33BB1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309250" name="Rectangle 2"/>
          <p:cNvSpPr>
            <a:spLocks noGrp="1" noChangeArrowheads="1"/>
          </p:cNvSpPr>
          <p:nvPr>
            <p:ph type="title"/>
          </p:nvPr>
        </p:nvSpPr>
        <p:spPr>
          <a:xfrm>
            <a:off x="767408" y="116632"/>
            <a:ext cx="10152112" cy="720080"/>
          </a:xfrm>
        </p:spPr>
        <p:txBody>
          <a:bodyPr>
            <a:noAutofit/>
          </a:bodyPr>
          <a:lstStyle/>
          <a:p>
            <a:r>
              <a:rPr lang="ru-RU" altLang="ru-RU" sz="2800" dirty="0">
                <a:solidFill>
                  <a:schemeClr val="tx1"/>
                </a:solidFill>
                <a:effectLst/>
              </a:rPr>
              <a:t>Медицинская организация</a:t>
            </a:r>
            <a:r>
              <a:rPr lang="ru-RU" altLang="ru-RU" sz="2400" dirty="0">
                <a:solidFill>
                  <a:schemeClr val="tx1"/>
                </a:solidFill>
                <a:effectLst/>
              </a:rPr>
              <a:t> </a:t>
            </a:r>
            <a:r>
              <a:rPr lang="ru-RU" altLang="ru-RU" sz="2800" dirty="0">
                <a:solidFill>
                  <a:schemeClr val="tx1"/>
                </a:solidFill>
                <a:effectLst/>
              </a:rPr>
              <a:t>как хозяйствующий субъект</a:t>
            </a:r>
          </a:p>
        </p:txBody>
      </p:sp>
    </p:spTree>
    <p:extLst>
      <p:ext uri="{BB962C8B-B14F-4D97-AF65-F5344CB8AC3E}">
        <p14:creationId xmlns:p14="http://schemas.microsoft.com/office/powerpoint/2010/main" val="1370120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4"/>
          <p:cNvSpPr>
            <a:spLocks noChangeArrowheads="1"/>
          </p:cNvSpPr>
          <p:nvPr/>
        </p:nvSpPr>
        <p:spPr bwMode="auto">
          <a:xfrm>
            <a:off x="1775520" y="188914"/>
            <a:ext cx="8784976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altLang="ru-RU" sz="2700" b="1" u="none" dirty="0">
                <a:latin typeface="+mj-lt"/>
                <a:ea typeface="+mj-ea"/>
                <a:cs typeface="+mj-cs"/>
              </a:rPr>
              <a:t>Показатели эффективного использования оборотных средств</a:t>
            </a:r>
          </a:p>
        </p:txBody>
      </p:sp>
      <p:sp>
        <p:nvSpPr>
          <p:cNvPr id="1030" name="Rectangle 22"/>
          <p:cNvSpPr>
            <a:spLocks noChangeArrowheads="1"/>
          </p:cNvSpPr>
          <p:nvPr/>
        </p:nvSpPr>
        <p:spPr bwMode="auto">
          <a:xfrm>
            <a:off x="1524002" y="303002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191344" y="1125539"/>
            <a:ext cx="11521280" cy="449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defRPr/>
            </a:pPr>
            <a:r>
              <a:rPr lang="ru-RU" sz="28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1.</a:t>
            </a:r>
            <a:r>
              <a:rPr lang="ru-RU" dirty="0"/>
              <a:t> </a:t>
            </a:r>
            <a:r>
              <a:rPr lang="ru-RU" sz="2400" b="1" i="1" dirty="0"/>
              <a:t>Длительность одного оборота (в днях)</a:t>
            </a:r>
            <a:r>
              <a:rPr lang="ru-RU" sz="2400" dirty="0"/>
              <a:t> - показывает, за какое время оборотные средства совершают полный кругооборот. </a:t>
            </a:r>
          </a:p>
          <a:p>
            <a:pPr marL="457200" indent="-457200" algn="ctr">
              <a:spcBef>
                <a:spcPct val="50000"/>
              </a:spcBef>
              <a:defRPr/>
            </a:pPr>
            <a:r>
              <a:rPr lang="ru-RU" sz="3600" b="1" dirty="0" err="1" smtClean="0"/>
              <a:t>Тоб</a:t>
            </a:r>
            <a:r>
              <a:rPr lang="ru-RU" sz="3600" b="1" dirty="0" smtClean="0"/>
              <a:t> = </a:t>
            </a:r>
            <a:r>
              <a:rPr lang="ru-RU" sz="3600" b="1" dirty="0" err="1" smtClean="0"/>
              <a:t>Тз</a:t>
            </a:r>
            <a:r>
              <a:rPr lang="ru-RU" sz="3600" b="1" dirty="0" smtClean="0"/>
              <a:t> +</a:t>
            </a:r>
            <a:r>
              <a:rPr lang="ru-RU" sz="3600" b="1" dirty="0" err="1" smtClean="0"/>
              <a:t>Ти</a:t>
            </a:r>
            <a:r>
              <a:rPr lang="ru-RU" sz="3600" b="1" dirty="0" smtClean="0"/>
              <a:t> +</a:t>
            </a:r>
            <a:r>
              <a:rPr lang="ru-RU" sz="3600" b="1" dirty="0" err="1" smtClean="0"/>
              <a:t>Тр</a:t>
            </a:r>
            <a:endParaRPr lang="ru-RU" sz="3600" b="1" dirty="0"/>
          </a:p>
          <a:p>
            <a:pPr marL="457200" indent="-457200">
              <a:defRPr/>
            </a:pPr>
            <a:r>
              <a:rPr lang="ru-RU" sz="2400" dirty="0" smtClean="0"/>
              <a:t>где</a:t>
            </a:r>
            <a:r>
              <a:rPr lang="ru-RU" sz="2400" dirty="0"/>
              <a:t>	</a:t>
            </a:r>
            <a:r>
              <a:rPr lang="ru-RU" sz="2400" b="1" dirty="0" err="1"/>
              <a:t>Тз</a:t>
            </a:r>
            <a:r>
              <a:rPr lang="ru-RU" sz="2400" dirty="0"/>
              <a:t> – длительность заготовительного цикла;</a:t>
            </a:r>
          </a:p>
          <a:p>
            <a:pPr marL="457200" indent="-457200">
              <a:defRPr/>
            </a:pPr>
            <a:r>
              <a:rPr lang="ru-RU" sz="2400" dirty="0"/>
              <a:t>		</a:t>
            </a:r>
            <a:r>
              <a:rPr lang="ru-RU" sz="2400" b="1" dirty="0" err="1"/>
              <a:t>Т</a:t>
            </a:r>
            <a:r>
              <a:rPr lang="ru-RU" sz="2000" b="1" dirty="0" err="1"/>
              <a:t>и</a:t>
            </a:r>
            <a:r>
              <a:rPr lang="ru-RU" sz="2400" dirty="0"/>
              <a:t> – длительность цикла изготовления;</a:t>
            </a:r>
          </a:p>
          <a:p>
            <a:pPr marL="457200" indent="-457200">
              <a:defRPr/>
            </a:pPr>
            <a:r>
              <a:rPr lang="ru-RU" sz="2400" dirty="0"/>
              <a:t>		</a:t>
            </a:r>
            <a:r>
              <a:rPr lang="ru-RU" sz="2400" b="1" dirty="0" err="1"/>
              <a:t>Т</a:t>
            </a:r>
            <a:r>
              <a:rPr lang="ru-RU" sz="2000" b="1" dirty="0" err="1"/>
              <a:t>р</a:t>
            </a:r>
            <a:r>
              <a:rPr lang="ru-RU" sz="2400" b="1" dirty="0"/>
              <a:t> </a:t>
            </a:r>
            <a:r>
              <a:rPr lang="ru-RU" sz="2400" dirty="0"/>
              <a:t>– длительность цикла </a:t>
            </a:r>
            <a:r>
              <a:rPr lang="ru-RU" sz="2400" dirty="0" smtClean="0"/>
              <a:t>реализации.</a:t>
            </a:r>
          </a:p>
          <a:p>
            <a:pPr marL="457200" indent="-457200">
              <a:defRPr/>
            </a:pPr>
            <a:r>
              <a:rPr lang="ru-RU" sz="2400" dirty="0" smtClean="0"/>
              <a:t>или</a:t>
            </a:r>
            <a:endParaRPr lang="ru-RU" sz="2400" dirty="0"/>
          </a:p>
          <a:p>
            <a:pPr marL="457200" indent="-457200" algn="ctr">
              <a:defRPr/>
            </a:pPr>
            <a:r>
              <a:rPr lang="ru-RU" sz="3600" b="1" dirty="0" err="1" smtClean="0"/>
              <a:t>Тоб</a:t>
            </a:r>
            <a:r>
              <a:rPr lang="ru-RU" sz="3600" b="1" dirty="0" smtClean="0"/>
              <a:t> = Д/</a:t>
            </a:r>
            <a:r>
              <a:rPr lang="ru-RU" sz="3600" b="1" dirty="0" err="1" smtClean="0"/>
              <a:t>Коб</a:t>
            </a:r>
            <a:endParaRPr lang="ru-RU" sz="3600" dirty="0"/>
          </a:p>
          <a:p>
            <a:pPr marL="457200" indent="-457200">
              <a:defRPr/>
            </a:pPr>
            <a:r>
              <a:rPr lang="ru-RU" sz="2400" dirty="0" smtClean="0"/>
              <a:t>где</a:t>
            </a:r>
            <a:r>
              <a:rPr lang="ru-RU" sz="2400" dirty="0"/>
              <a:t>	</a:t>
            </a:r>
            <a:r>
              <a:rPr lang="ru-RU" sz="2400" b="1" dirty="0"/>
              <a:t>Д</a:t>
            </a:r>
            <a:r>
              <a:rPr lang="ru-RU" sz="2400" dirty="0"/>
              <a:t> – длительность планового </a:t>
            </a:r>
            <a:r>
              <a:rPr lang="ru-RU" sz="2400" dirty="0" smtClean="0"/>
              <a:t>периода;</a:t>
            </a:r>
          </a:p>
          <a:p>
            <a:pPr marL="457200" indent="-457200">
              <a:defRPr/>
            </a:pPr>
            <a:r>
              <a:rPr lang="ru-RU" sz="2400" b="1" dirty="0"/>
              <a:t> </a:t>
            </a:r>
            <a:r>
              <a:rPr lang="ru-RU" sz="2400" b="1" dirty="0" smtClean="0"/>
              <a:t>        К</a:t>
            </a:r>
            <a:r>
              <a:rPr lang="ru-RU" b="1" dirty="0" smtClean="0"/>
              <a:t>О</a:t>
            </a:r>
            <a:r>
              <a:rPr lang="ru-RU" sz="2400" dirty="0" smtClean="0"/>
              <a:t> </a:t>
            </a:r>
            <a:r>
              <a:rPr lang="ru-RU" sz="2400" dirty="0"/>
              <a:t>– коэффициент оборачиваемости </a:t>
            </a:r>
            <a:r>
              <a:rPr lang="ru-RU" sz="2400" dirty="0" smtClean="0"/>
              <a:t>оборотных </a:t>
            </a:r>
            <a:r>
              <a:rPr lang="ru-RU" sz="2400" dirty="0"/>
              <a:t>средств.</a:t>
            </a:r>
          </a:p>
        </p:txBody>
      </p:sp>
    </p:spTree>
    <p:extLst>
      <p:ext uri="{BB962C8B-B14F-4D97-AF65-F5344CB8AC3E}">
        <p14:creationId xmlns:p14="http://schemas.microsoft.com/office/powerpoint/2010/main" val="932201234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79376" y="228603"/>
            <a:ext cx="11161240" cy="6010275"/>
          </a:xfrm>
        </p:spPr>
        <p:txBody>
          <a:bodyPr/>
          <a:lstStyle/>
          <a:p>
            <a:r>
              <a:rPr lang="ru-RU" altLang="ru-RU" sz="2400" dirty="0"/>
              <a:t>Уменьшение длительности одного оборота свидетельствует об улучшении использования оборотных средств.</a:t>
            </a:r>
          </a:p>
          <a:p>
            <a:endParaRPr lang="ru-RU" dirty="0" smtClean="0"/>
          </a:p>
          <a:p>
            <a:r>
              <a:rPr lang="ru-RU" altLang="ru-RU" sz="2400" dirty="0"/>
              <a:t>Чем выше коэффициент оборачиваемости, тем лучше используются оборотные средства.</a:t>
            </a:r>
          </a:p>
          <a:p>
            <a:endParaRPr lang="ru-RU" dirty="0" smtClean="0"/>
          </a:p>
          <a:p>
            <a:r>
              <a:rPr lang="ru-RU" altLang="ru-RU" dirty="0"/>
              <a:t>Чем меньше коэффициент загрузки средств в обороте, тем эффективнее используются оборотные средства </a:t>
            </a:r>
            <a:r>
              <a:rPr lang="ru-RU" altLang="ru-RU" dirty="0" smtClean="0"/>
              <a:t>организации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8382731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1793876" y="188914"/>
            <a:ext cx="8694738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altLang="ru-RU" sz="2700" b="1" u="none" dirty="0">
                <a:latin typeface="+mj-lt"/>
                <a:ea typeface="+mj-ea"/>
                <a:cs typeface="+mj-cs"/>
              </a:rPr>
              <a:t>Показатели эффективного использования оборотных средств</a:t>
            </a:r>
          </a:p>
        </p:txBody>
      </p:sp>
      <p:sp>
        <p:nvSpPr>
          <p:cNvPr id="2054" name="Rectangle 10"/>
          <p:cNvSpPr>
            <a:spLocks noChangeArrowheads="1"/>
          </p:cNvSpPr>
          <p:nvPr/>
        </p:nvSpPr>
        <p:spPr bwMode="auto">
          <a:xfrm>
            <a:off x="5087938" y="1572569"/>
            <a:ext cx="41549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AutoNum type="arabicPeriod"/>
            </a:pPr>
            <a:endParaRPr kumimoji="1" lang="ru-RU" altLang="ru-RU" sz="2400" u="none">
              <a:latin typeface="Times New Roman" pitchFamily="18" charset="0"/>
            </a:endParaRPr>
          </a:p>
        </p:txBody>
      </p:sp>
      <p:sp>
        <p:nvSpPr>
          <p:cNvPr id="2057" name="Text Box 17"/>
          <p:cNvSpPr txBox="1">
            <a:spLocks noChangeArrowheads="1"/>
          </p:cNvSpPr>
          <p:nvPr/>
        </p:nvSpPr>
        <p:spPr bwMode="auto">
          <a:xfrm>
            <a:off x="479376" y="1125538"/>
            <a:ext cx="11233248" cy="535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kumimoji="1" lang="ru-RU" altLang="ru-RU" sz="2800" b="1" u="none" dirty="0"/>
              <a:t>2</a:t>
            </a:r>
            <a:r>
              <a:rPr kumimoji="1" lang="ru-RU" altLang="ru-RU" sz="2400" b="1" u="none" dirty="0"/>
              <a:t>. </a:t>
            </a:r>
            <a:r>
              <a:rPr kumimoji="1" lang="en-US" altLang="ru-RU" sz="2400" b="1" i="1" u="none" dirty="0" err="1"/>
              <a:t>Коэффициент</a:t>
            </a:r>
            <a:r>
              <a:rPr kumimoji="1" lang="en-US" altLang="ru-RU" sz="2400" b="1" i="1" u="none" dirty="0"/>
              <a:t> </a:t>
            </a:r>
            <a:r>
              <a:rPr kumimoji="1" lang="en-US" altLang="ru-RU" sz="2400" b="1" i="1" u="none" dirty="0" err="1"/>
              <a:t>оборачиваемости</a:t>
            </a:r>
            <a:r>
              <a:rPr kumimoji="1" lang="ru-RU" altLang="ru-RU" sz="2400" b="1" u="none" dirty="0"/>
              <a:t> </a:t>
            </a:r>
            <a:r>
              <a:rPr lang="ru-RU" altLang="ru-RU" sz="2400" u="none" dirty="0"/>
              <a:t>- показывает, число кругооборотов совершаемых оборотными средствами за плановый период.</a:t>
            </a:r>
            <a:r>
              <a:rPr lang="ru-RU" altLang="ru-RU" sz="2400" dirty="0"/>
              <a:t> </a:t>
            </a:r>
            <a:endParaRPr lang="ru-RU" altLang="ru-RU" sz="2400" u="none" dirty="0"/>
          </a:p>
          <a:p>
            <a:pPr algn="ctr">
              <a:spcBef>
                <a:spcPct val="50000"/>
              </a:spcBef>
            </a:pPr>
            <a:r>
              <a:rPr lang="ru-RU" altLang="ru-RU" sz="3600" b="1" u="none" dirty="0" smtClean="0"/>
              <a:t>К об = ОС/ РП</a:t>
            </a:r>
            <a:endParaRPr lang="ru-RU" altLang="ru-RU" sz="3600" b="1" u="none" dirty="0"/>
          </a:p>
          <a:p>
            <a:r>
              <a:rPr lang="ru-RU" altLang="ru-RU" sz="2400" u="none" dirty="0" smtClean="0"/>
              <a:t>где</a:t>
            </a:r>
            <a:r>
              <a:rPr lang="ru-RU" altLang="ru-RU" sz="2400" u="none" dirty="0"/>
              <a:t>	 </a:t>
            </a:r>
            <a:r>
              <a:rPr kumimoji="1" lang="en-US" altLang="ru-RU" sz="2400" b="1" i="1" u="none" dirty="0"/>
              <a:t>ОС</a:t>
            </a:r>
            <a:r>
              <a:rPr kumimoji="1" lang="en-US" altLang="ru-RU" sz="2400" u="none" dirty="0"/>
              <a:t> – </a:t>
            </a:r>
            <a:r>
              <a:rPr kumimoji="1" lang="ru-RU" altLang="ru-RU" sz="2400" u="none" dirty="0"/>
              <a:t>норматив</a:t>
            </a:r>
            <a:r>
              <a:rPr kumimoji="1" lang="en-US" altLang="ru-RU" sz="2400" u="none" dirty="0"/>
              <a:t> </a:t>
            </a:r>
            <a:r>
              <a:rPr kumimoji="1" lang="en-US" altLang="ru-RU" sz="2400" u="none" dirty="0" err="1"/>
              <a:t>оборотных</a:t>
            </a:r>
            <a:r>
              <a:rPr kumimoji="1" lang="en-US" altLang="ru-RU" sz="2400" u="none" dirty="0"/>
              <a:t> </a:t>
            </a:r>
            <a:r>
              <a:rPr kumimoji="1" lang="en-US" altLang="ru-RU" sz="2400" u="none" dirty="0" err="1"/>
              <a:t>средств</a:t>
            </a:r>
            <a:r>
              <a:rPr lang="ru-RU" altLang="ru-RU" sz="2400" u="none" dirty="0"/>
              <a:t>;</a:t>
            </a:r>
          </a:p>
          <a:p>
            <a:r>
              <a:rPr lang="ru-RU" altLang="ru-RU" sz="2400" u="none" dirty="0"/>
              <a:t>	 </a:t>
            </a:r>
            <a:r>
              <a:rPr kumimoji="1" lang="ru-RU" altLang="ru-RU" sz="2400" b="1" i="1" u="none" dirty="0"/>
              <a:t>РП</a:t>
            </a:r>
            <a:r>
              <a:rPr kumimoji="1" lang="ru-RU" altLang="ru-RU" sz="2400" u="none" dirty="0"/>
              <a:t> – величина реализованной продукции.</a:t>
            </a:r>
          </a:p>
          <a:p>
            <a:endParaRPr kumimoji="1" lang="ru-RU" altLang="ru-RU" sz="2800" b="1" u="none" dirty="0" smtClean="0"/>
          </a:p>
          <a:p>
            <a:r>
              <a:rPr kumimoji="1" lang="ru-RU" altLang="ru-RU" sz="2800" b="1" u="none" dirty="0" smtClean="0"/>
              <a:t>3</a:t>
            </a:r>
            <a:r>
              <a:rPr kumimoji="1" lang="ru-RU" altLang="ru-RU" sz="2800" b="1" u="none" dirty="0"/>
              <a:t>.</a:t>
            </a:r>
            <a:r>
              <a:rPr kumimoji="1" lang="ru-RU" altLang="ru-RU" sz="2400" b="1" i="1" u="none" dirty="0"/>
              <a:t> Коэффициент загрузки</a:t>
            </a:r>
            <a:r>
              <a:rPr kumimoji="1" lang="ru-RU" altLang="ru-RU" sz="2400" u="none" dirty="0"/>
              <a:t> – показывает долю стоимости оборотных средств, приходящуюся на единицу реализованной продукции</a:t>
            </a:r>
            <a:r>
              <a:rPr lang="ru-RU" altLang="ru-RU" sz="2400" u="none" dirty="0"/>
              <a:t>.</a:t>
            </a:r>
          </a:p>
          <a:p>
            <a:pPr algn="ctr"/>
            <a:r>
              <a:rPr lang="ru-RU" altLang="ru-RU" sz="3600" b="1" u="none" dirty="0" err="1" smtClean="0"/>
              <a:t>Кз</a:t>
            </a:r>
            <a:r>
              <a:rPr lang="ru-RU" altLang="ru-RU" sz="3600" b="1" u="none" dirty="0" smtClean="0"/>
              <a:t> = РП/ОС</a:t>
            </a:r>
            <a:endParaRPr lang="ru-RU" altLang="ru-RU" sz="3600" b="1" u="none" dirty="0"/>
          </a:p>
          <a:p>
            <a:endParaRPr lang="ru-RU" altLang="ru-RU" sz="2400" u="none" dirty="0"/>
          </a:p>
          <a:p>
            <a:endParaRPr lang="ru-RU" altLang="ru-RU" sz="2400" u="none" dirty="0"/>
          </a:p>
          <a:p>
            <a:endParaRPr lang="ru-RU" altLang="ru-RU" sz="2400" u="none" dirty="0"/>
          </a:p>
        </p:txBody>
      </p:sp>
    </p:spTree>
    <p:extLst>
      <p:ext uri="{BB962C8B-B14F-4D97-AF65-F5344CB8AC3E}">
        <p14:creationId xmlns:p14="http://schemas.microsoft.com/office/powerpoint/2010/main" val="1736684586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5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2351584" y="1340771"/>
            <a:ext cx="7772400" cy="1829761"/>
          </a:xfrm>
          <a:prstGeom prst="rect">
            <a:avLst/>
          </a:prstGeo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Impact" pitchFamily="34" charset="0"/>
              </a:rPr>
              <a:t>Издержки   организации</a:t>
            </a:r>
          </a:p>
        </p:txBody>
      </p:sp>
    </p:spTree>
    <p:extLst>
      <p:ext uri="{BB962C8B-B14F-4D97-AF65-F5344CB8AC3E}">
        <p14:creationId xmlns:p14="http://schemas.microsoft.com/office/powerpoint/2010/main" val="1915857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dirty="0" smtClean="0">
                <a:solidFill>
                  <a:schemeClr val="tx1"/>
                </a:solidFill>
                <a:effectLst/>
              </a:rPr>
              <a:t>Экономические категории эффективности производства </a:t>
            </a:r>
            <a:endParaRPr lang="ru-RU" dirty="0">
              <a:solidFill>
                <a:schemeClr val="tx1"/>
              </a:solidFill>
              <a:effectLst/>
            </a:endParaRPr>
          </a:p>
        </p:txBody>
      </p:sp>
      <p:sp>
        <p:nvSpPr>
          <p:cNvPr id="9219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altLang="ru-RU" sz="4000" dirty="0">
              <a:latin typeface="Times New Roman" pitchFamily="18" charset="0"/>
              <a:cs typeface="Calibri" pitchFamily="34" charset="0"/>
            </a:endParaRPr>
          </a:p>
          <a:p>
            <a:r>
              <a:rPr lang="ru-RU" altLang="ru-RU" sz="4000" dirty="0">
                <a:latin typeface="Times New Roman" pitchFamily="18" charset="0"/>
                <a:cs typeface="Calibri" pitchFamily="34" charset="0"/>
              </a:rPr>
              <a:t>затраты на производство;</a:t>
            </a:r>
          </a:p>
          <a:p>
            <a:r>
              <a:rPr lang="ru-RU" altLang="ru-RU" sz="4000" dirty="0">
                <a:latin typeface="Times New Roman" pitchFamily="18" charset="0"/>
                <a:cs typeface="Calibri" pitchFamily="34" charset="0"/>
              </a:rPr>
              <a:t>расходы на производство;</a:t>
            </a:r>
          </a:p>
          <a:p>
            <a:r>
              <a:rPr lang="ru-RU" altLang="ru-RU" sz="4000" dirty="0">
                <a:latin typeface="Times New Roman" pitchFamily="18" charset="0"/>
                <a:cs typeface="Calibri" pitchFamily="34" charset="0"/>
              </a:rPr>
              <a:t>издержки производства;</a:t>
            </a:r>
          </a:p>
          <a:p>
            <a:r>
              <a:rPr lang="ru-RU" altLang="ru-RU" sz="4000" dirty="0">
                <a:latin typeface="Times New Roman" pitchFamily="18" charset="0"/>
                <a:cs typeface="Calibri" pitchFamily="34" charset="0"/>
              </a:rPr>
              <a:t>себестоимость продукции.</a:t>
            </a:r>
            <a:endParaRPr lang="ru-RU" altLang="ru-RU" sz="4000" dirty="0"/>
          </a:p>
        </p:txBody>
      </p:sp>
    </p:spTree>
    <p:extLst>
      <p:ext uri="{BB962C8B-B14F-4D97-AF65-F5344CB8AC3E}">
        <p14:creationId xmlns:p14="http://schemas.microsoft.com/office/powerpoint/2010/main" val="2657605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ru-RU" dirty="0" smtClean="0">
                <a:solidFill>
                  <a:schemeClr val="tx1"/>
                </a:solidFill>
                <a:effectLst/>
              </a:rPr>
              <a:t>Затраты</a:t>
            </a:r>
            <a:endParaRPr lang="ru-RU" dirty="0">
              <a:solidFill>
                <a:schemeClr val="tx1"/>
              </a:solidFill>
              <a:effectLst/>
            </a:endParaRPr>
          </a:p>
        </p:txBody>
      </p:sp>
      <p:sp>
        <p:nvSpPr>
          <p:cNvPr id="1024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Затраты — это денежная оценка стоимости материальных, трудовых, финансовых и других видов ресурсов на производство и реализацию продукции (услуг) за определенный период времени. </a:t>
            </a:r>
            <a:r>
              <a:rPr lang="ru-RU" altLang="ru-RU" sz="2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Если затраты не вовлечены в производство, то затраты превращаются в запасы сырья, материалов и т. д., запасы в незавершенном производстве, запасы готовой продукции и т. п. Из этого следует, что затраты обладают свойством </a:t>
            </a:r>
            <a:r>
              <a:rPr lang="ru-RU" altLang="ru-RU" sz="2400" dirty="0" err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запасоемкости</a:t>
            </a:r>
            <a:r>
              <a:rPr lang="ru-RU" altLang="ru-RU" sz="24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в данном случае они относятся к активам организации.</a:t>
            </a:r>
            <a:endParaRPr lang="ru-RU" altLang="ru-RU" sz="2400" dirty="0">
              <a:latin typeface="Times New Roman" pitchFamily="18" charset="0"/>
              <a:cs typeface="Times New Roman" pitchFamily="18" charset="0"/>
            </a:endParaRPr>
          </a:p>
          <a:p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2927021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ru-RU" dirty="0" smtClean="0">
                <a:solidFill>
                  <a:schemeClr val="tx1"/>
                </a:solidFill>
                <a:effectLst/>
              </a:rPr>
              <a:t>Расходы</a:t>
            </a:r>
            <a:endParaRPr lang="ru-RU" dirty="0">
              <a:solidFill>
                <a:schemeClr val="tx1"/>
              </a:solidFill>
              <a:effectLst/>
            </a:endParaRPr>
          </a:p>
        </p:txBody>
      </p:sp>
      <p:sp>
        <p:nvSpPr>
          <p:cNvPr id="12291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Расходы — это затраты определенного периода времени, документально подтвержденные, экономически оправданные (обоснованные), полностью перенесшие свою стоимость на реализованную за этот период продукцию. В отличие от затрат они не могут быть в состоянии </a:t>
            </a:r>
            <a:r>
              <a:rPr lang="ru-RU" altLang="ru-RU" sz="2400" dirty="0" err="1">
                <a:latin typeface="Times New Roman" pitchFamily="18" charset="0"/>
                <a:cs typeface="Times New Roman" pitchFamily="18" charset="0"/>
              </a:rPr>
              <a:t>запасоемкости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, не могут относиться к активам организации. Они отражаются при расчете прибыли организации в отчете о прибылях и убытках. Понятие «затраты» шире понятия «расходы», однако при определенных условиях они могут совпадать.</a:t>
            </a:r>
          </a:p>
          <a:p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2158731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ru-RU" dirty="0" smtClean="0">
                <a:solidFill>
                  <a:schemeClr val="tx1"/>
                </a:solidFill>
                <a:effectLst/>
              </a:rPr>
              <a:t>Издержки производства</a:t>
            </a:r>
            <a:endParaRPr lang="ru-RU" dirty="0">
              <a:solidFill>
                <a:schemeClr val="tx1"/>
              </a:solidFill>
              <a:effectLst/>
            </a:endParaRPr>
          </a:p>
        </p:txBody>
      </p:sp>
      <p:sp>
        <p:nvSpPr>
          <p:cNvPr id="14339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Издержки производства — это совокупность различных видов затрат на производство и продажу продукции. Например, издержки производства — это затраты материальных, трудовых, финансовых и других видов ресурсов. Кроме того, «издержки» включают специфические виды затрат: потери от брака, гарантийный ремонт и др. Понятие «издержки производства» гораздо шире понятия «затраты на производство» и может совпадать и рассматриваться как идентичным только в определенных условиях. Издержки составляют внутреннюю стоимость товара, а поэтому являются базой для определения исходной цены.</a:t>
            </a:r>
          </a:p>
          <a:p>
            <a:endParaRPr lang="ru-RU" altLang="ru-RU" dirty="0" smtClean="0"/>
          </a:p>
          <a:p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2333887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FA1BA5-EDF5-4EC5-B011-52DE87D80430}" type="slidenum">
              <a:rPr lang="ru-RU" altLang="ru-RU"/>
              <a:pPr>
                <a:defRPr/>
              </a:pPr>
              <a:t>48</a:t>
            </a:fld>
            <a:endParaRPr lang="ru-RU" altLang="ru-RU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200" dirty="0">
                <a:solidFill>
                  <a:schemeClr val="tx1"/>
                </a:solidFill>
                <a:effectLst/>
              </a:rPr>
              <a:t>Два способа классификации затрат</a:t>
            </a:r>
          </a:p>
        </p:txBody>
      </p:sp>
      <p:sp>
        <p:nvSpPr>
          <p:cNvPr id="18436" name="AutoShape 3"/>
          <p:cNvSpPr>
            <a:spLocks noChangeArrowheads="1"/>
          </p:cNvSpPr>
          <p:nvPr/>
        </p:nvSpPr>
        <p:spPr bwMode="auto">
          <a:xfrm>
            <a:off x="2351088" y="1341441"/>
            <a:ext cx="3097212" cy="2160587"/>
          </a:xfrm>
          <a:prstGeom prst="diamond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1400" b="1">
                <a:latin typeface="Times New Roman" pitchFamily="18" charset="0"/>
              </a:rPr>
              <a:t>Изменяются ли затраты</a:t>
            </a:r>
          </a:p>
          <a:p>
            <a:pPr algn="ctr" eaLnBrk="1" hangingPunct="1"/>
            <a:r>
              <a:rPr lang="ru-RU" altLang="ru-RU" sz="1400" b="1">
                <a:latin typeface="Times New Roman" pitchFamily="18" charset="0"/>
              </a:rPr>
              <a:t>при изменении объема</a:t>
            </a:r>
          </a:p>
          <a:p>
            <a:pPr algn="ctr" eaLnBrk="1" hangingPunct="1"/>
            <a:r>
              <a:rPr lang="ru-RU" altLang="ru-RU" sz="1400" b="1">
                <a:latin typeface="Times New Roman" pitchFamily="18" charset="0"/>
              </a:rPr>
              <a:t>производства</a:t>
            </a:r>
            <a:r>
              <a:rPr lang="en-US" altLang="ru-RU" sz="1400" b="1">
                <a:latin typeface="Times New Roman" pitchFamily="18" charset="0"/>
              </a:rPr>
              <a:t>?</a:t>
            </a:r>
            <a:endParaRPr lang="ru-RU" altLang="ru-RU" sz="1400" b="1">
              <a:latin typeface="Times New Roman" pitchFamily="18" charset="0"/>
            </a:endParaRPr>
          </a:p>
        </p:txBody>
      </p:sp>
      <p:sp>
        <p:nvSpPr>
          <p:cNvPr id="18437" name="AutoShape 4"/>
          <p:cNvSpPr>
            <a:spLocks noChangeArrowheads="1"/>
          </p:cNvSpPr>
          <p:nvPr/>
        </p:nvSpPr>
        <p:spPr bwMode="auto">
          <a:xfrm>
            <a:off x="6024564" y="1341438"/>
            <a:ext cx="3095625" cy="2159000"/>
          </a:xfrm>
          <a:prstGeom prst="diamond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1400" b="1">
                <a:latin typeface="Wide Latin" pitchFamily="18" charset="0"/>
              </a:rPr>
              <a:t>Можно ли отнести</a:t>
            </a:r>
          </a:p>
          <a:p>
            <a:pPr algn="ctr" eaLnBrk="1" hangingPunct="1"/>
            <a:r>
              <a:rPr lang="ru-RU" altLang="ru-RU" sz="1400" b="1">
                <a:latin typeface="Wide Latin" pitchFamily="18" charset="0"/>
              </a:rPr>
              <a:t> затраты на конкретный</a:t>
            </a:r>
          </a:p>
          <a:p>
            <a:pPr algn="ctr" eaLnBrk="1" hangingPunct="1"/>
            <a:r>
              <a:rPr lang="ru-RU" altLang="ru-RU" sz="1400" b="1">
                <a:latin typeface="Wide Latin" pitchFamily="18" charset="0"/>
              </a:rPr>
              <a:t>вид продукции</a:t>
            </a:r>
            <a:r>
              <a:rPr lang="en-US" altLang="ru-RU" sz="1400" b="1">
                <a:latin typeface="Arial" charset="0"/>
              </a:rPr>
              <a:t>?</a:t>
            </a:r>
            <a:endParaRPr lang="ru-RU" altLang="ru-RU" sz="1400" b="1">
              <a:latin typeface="Arial" charset="0"/>
            </a:endParaRPr>
          </a:p>
        </p:txBody>
      </p:sp>
      <p:sp>
        <p:nvSpPr>
          <p:cNvPr id="18438" name="Line 5"/>
          <p:cNvSpPr>
            <a:spLocks noChangeShapeType="1"/>
          </p:cNvSpPr>
          <p:nvPr/>
        </p:nvSpPr>
        <p:spPr bwMode="auto">
          <a:xfrm>
            <a:off x="2351088" y="2420938"/>
            <a:ext cx="0" cy="16557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39" name="Line 6"/>
          <p:cNvSpPr>
            <a:spLocks noChangeShapeType="1"/>
          </p:cNvSpPr>
          <p:nvPr/>
        </p:nvSpPr>
        <p:spPr bwMode="auto">
          <a:xfrm>
            <a:off x="5448300" y="2420938"/>
            <a:ext cx="0" cy="16557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40" name="Text Box 7"/>
          <p:cNvSpPr txBox="1">
            <a:spLocks noChangeArrowheads="1"/>
          </p:cNvSpPr>
          <p:nvPr/>
        </p:nvSpPr>
        <p:spPr bwMode="auto">
          <a:xfrm>
            <a:off x="2424113" y="3213101"/>
            <a:ext cx="51007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ru-RU" altLang="ru-RU" b="1">
                <a:latin typeface="Times New Roman" pitchFamily="18" charset="0"/>
              </a:rPr>
              <a:t>ДА</a:t>
            </a:r>
          </a:p>
        </p:txBody>
      </p:sp>
      <p:sp>
        <p:nvSpPr>
          <p:cNvPr id="18441" name="Text Box 8"/>
          <p:cNvSpPr txBox="1">
            <a:spLocks noChangeArrowheads="1"/>
          </p:cNvSpPr>
          <p:nvPr/>
        </p:nvSpPr>
        <p:spPr bwMode="auto">
          <a:xfrm>
            <a:off x="4727575" y="3213103"/>
            <a:ext cx="7191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ru-RU" altLang="ru-RU" b="1">
                <a:latin typeface="Times New Roman" pitchFamily="18" charset="0"/>
              </a:rPr>
              <a:t>НЕТ</a:t>
            </a:r>
          </a:p>
        </p:txBody>
      </p:sp>
      <p:sp>
        <p:nvSpPr>
          <p:cNvPr id="18442" name="Rectangle 9"/>
          <p:cNvSpPr>
            <a:spLocks noChangeArrowheads="1"/>
          </p:cNvSpPr>
          <p:nvPr/>
        </p:nvSpPr>
        <p:spPr bwMode="auto">
          <a:xfrm>
            <a:off x="1919290" y="4076700"/>
            <a:ext cx="1728787" cy="6477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dirty="0">
                <a:latin typeface="Times New Roman" pitchFamily="18" charset="0"/>
              </a:rPr>
              <a:t>Переменные</a:t>
            </a:r>
          </a:p>
          <a:p>
            <a:pPr algn="ctr" eaLnBrk="1" hangingPunct="1"/>
            <a:r>
              <a:rPr lang="ru-RU" altLang="ru-RU" dirty="0">
                <a:latin typeface="Times New Roman" pitchFamily="18" charset="0"/>
              </a:rPr>
              <a:t>затраты</a:t>
            </a:r>
          </a:p>
        </p:txBody>
      </p:sp>
      <p:sp>
        <p:nvSpPr>
          <p:cNvPr id="18443" name="Rectangle 10"/>
          <p:cNvSpPr>
            <a:spLocks noChangeArrowheads="1"/>
          </p:cNvSpPr>
          <p:nvPr/>
        </p:nvSpPr>
        <p:spPr bwMode="auto">
          <a:xfrm>
            <a:off x="3863976" y="4076700"/>
            <a:ext cx="1728788" cy="6477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dirty="0">
                <a:latin typeface="Times New Roman" pitchFamily="18" charset="0"/>
              </a:rPr>
              <a:t>Постоянные</a:t>
            </a:r>
          </a:p>
          <a:p>
            <a:pPr algn="ctr" eaLnBrk="1" hangingPunct="1"/>
            <a:r>
              <a:rPr lang="ru-RU" altLang="ru-RU" dirty="0">
                <a:latin typeface="Times New Roman" pitchFamily="18" charset="0"/>
              </a:rPr>
              <a:t>затраты</a:t>
            </a:r>
          </a:p>
        </p:txBody>
      </p:sp>
      <p:sp>
        <p:nvSpPr>
          <p:cNvPr id="18444" name="Line 11"/>
          <p:cNvSpPr>
            <a:spLocks noChangeShapeType="1"/>
          </p:cNvSpPr>
          <p:nvPr/>
        </p:nvSpPr>
        <p:spPr bwMode="auto">
          <a:xfrm>
            <a:off x="6024563" y="2420938"/>
            <a:ext cx="0" cy="16557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45" name="Rectangle 12"/>
          <p:cNvSpPr>
            <a:spLocks noChangeArrowheads="1"/>
          </p:cNvSpPr>
          <p:nvPr/>
        </p:nvSpPr>
        <p:spPr bwMode="auto">
          <a:xfrm>
            <a:off x="5880100" y="4076700"/>
            <a:ext cx="1728788" cy="6477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dirty="0">
                <a:latin typeface="Times New Roman" pitchFamily="18" charset="0"/>
              </a:rPr>
              <a:t>Прямые</a:t>
            </a:r>
          </a:p>
          <a:p>
            <a:pPr algn="ctr" eaLnBrk="1" hangingPunct="1"/>
            <a:r>
              <a:rPr lang="ru-RU" altLang="ru-RU" dirty="0">
                <a:latin typeface="Times New Roman" pitchFamily="18" charset="0"/>
              </a:rPr>
              <a:t>затраты</a:t>
            </a:r>
          </a:p>
        </p:txBody>
      </p:sp>
      <p:sp>
        <p:nvSpPr>
          <p:cNvPr id="18446" name="Text Box 13"/>
          <p:cNvSpPr txBox="1">
            <a:spLocks noChangeArrowheads="1"/>
          </p:cNvSpPr>
          <p:nvPr/>
        </p:nvSpPr>
        <p:spPr bwMode="auto">
          <a:xfrm>
            <a:off x="6167438" y="3213101"/>
            <a:ext cx="51007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ru-RU" altLang="ru-RU" b="1">
                <a:latin typeface="Times New Roman" pitchFamily="18" charset="0"/>
              </a:rPr>
              <a:t>ДА</a:t>
            </a:r>
          </a:p>
        </p:txBody>
      </p:sp>
      <p:sp>
        <p:nvSpPr>
          <p:cNvPr id="18447" name="Text Box 14"/>
          <p:cNvSpPr txBox="1">
            <a:spLocks noChangeArrowheads="1"/>
          </p:cNvSpPr>
          <p:nvPr/>
        </p:nvSpPr>
        <p:spPr bwMode="auto">
          <a:xfrm>
            <a:off x="8328025" y="3213103"/>
            <a:ext cx="7191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ru-RU" altLang="ru-RU" b="1">
                <a:latin typeface="Times New Roman" pitchFamily="18" charset="0"/>
              </a:rPr>
              <a:t>НЕТ</a:t>
            </a:r>
          </a:p>
        </p:txBody>
      </p:sp>
      <p:sp>
        <p:nvSpPr>
          <p:cNvPr id="18448" name="Line 15"/>
          <p:cNvSpPr>
            <a:spLocks noChangeShapeType="1"/>
          </p:cNvSpPr>
          <p:nvPr/>
        </p:nvSpPr>
        <p:spPr bwMode="auto">
          <a:xfrm>
            <a:off x="9120188" y="2420938"/>
            <a:ext cx="0" cy="16557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49" name="Rectangle 16"/>
          <p:cNvSpPr>
            <a:spLocks noChangeArrowheads="1"/>
          </p:cNvSpPr>
          <p:nvPr/>
        </p:nvSpPr>
        <p:spPr bwMode="auto">
          <a:xfrm>
            <a:off x="7824790" y="4076700"/>
            <a:ext cx="1728787" cy="6477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dirty="0">
                <a:latin typeface="Times New Roman" pitchFamily="18" charset="0"/>
              </a:rPr>
              <a:t>Косвенные</a:t>
            </a:r>
          </a:p>
          <a:p>
            <a:pPr algn="ctr" eaLnBrk="1" hangingPunct="1"/>
            <a:r>
              <a:rPr lang="ru-RU" altLang="ru-RU" dirty="0">
                <a:latin typeface="Times New Roman" pitchFamily="18" charset="0"/>
              </a:rPr>
              <a:t>затраты</a:t>
            </a:r>
          </a:p>
        </p:txBody>
      </p:sp>
      <p:sp>
        <p:nvSpPr>
          <p:cNvPr id="18450" name="Text Box 17"/>
          <p:cNvSpPr txBox="1">
            <a:spLocks noChangeArrowheads="1"/>
          </p:cNvSpPr>
          <p:nvPr/>
        </p:nvSpPr>
        <p:spPr bwMode="auto">
          <a:xfrm>
            <a:off x="1774827" y="5013325"/>
            <a:ext cx="3960813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>
                <a:latin typeface="Times New Roman" pitchFamily="18" charset="0"/>
              </a:rPr>
              <a:t>Используются при изучении</a:t>
            </a:r>
          </a:p>
          <a:p>
            <a:pPr algn="ctr" eaLnBrk="1" hangingPunct="1"/>
            <a:r>
              <a:rPr lang="ru-RU" altLang="ru-RU">
                <a:latin typeface="Times New Roman" pitchFamily="18" charset="0"/>
              </a:rPr>
              <a:t> влияния на затраты изменений </a:t>
            </a:r>
          </a:p>
          <a:p>
            <a:pPr algn="ctr" eaLnBrk="1" hangingPunct="1"/>
            <a:r>
              <a:rPr lang="ru-RU" altLang="ru-RU">
                <a:latin typeface="Times New Roman" pitchFamily="18" charset="0"/>
              </a:rPr>
              <a:t>объема производства</a:t>
            </a:r>
          </a:p>
        </p:txBody>
      </p:sp>
      <p:sp>
        <p:nvSpPr>
          <p:cNvPr id="18451" name="Rectangle 18"/>
          <p:cNvSpPr>
            <a:spLocks noChangeArrowheads="1"/>
          </p:cNvSpPr>
          <p:nvPr/>
        </p:nvSpPr>
        <p:spPr bwMode="auto">
          <a:xfrm>
            <a:off x="5735639" y="5013325"/>
            <a:ext cx="4176712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>
                <a:latin typeface="Times New Roman" pitchFamily="18" charset="0"/>
              </a:rPr>
              <a:t>Используются при изучении </a:t>
            </a:r>
          </a:p>
          <a:p>
            <a:pPr algn="ctr" eaLnBrk="1" hangingPunct="1"/>
            <a:r>
              <a:rPr lang="ru-RU" altLang="ru-RU">
                <a:latin typeface="Times New Roman" pitchFamily="18" charset="0"/>
              </a:rPr>
              <a:t>влияния на затраты постановки на производство (снятия с производства)</a:t>
            </a:r>
          </a:p>
        </p:txBody>
      </p:sp>
    </p:spTree>
    <p:extLst>
      <p:ext uri="{BB962C8B-B14F-4D97-AF65-F5344CB8AC3E}">
        <p14:creationId xmlns:p14="http://schemas.microsoft.com/office/powerpoint/2010/main" val="3821572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ru-RU" dirty="0" smtClean="0">
                <a:solidFill>
                  <a:schemeClr val="tx1"/>
                </a:solidFill>
              </a:rPr>
              <a:t>Классификация затрат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Постоянные издержки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не зависят от объема выпуска продукции в короткие промежутки времени. Постоянные издержки по своей экономиче­ской природе являются затратами на создание условий для кон­кретной деятельности. Это расходы по содержанию зданий и поме­щений, арендная плата, оплата труда административного аппарата и т.д.</a:t>
            </a:r>
          </a:p>
          <a:p>
            <a:pPr>
              <a:defRPr/>
            </a:pP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Переменные издержки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меняются вместе с объемом выпуска продукции и обычно определяются этим объемом. Экономическая природа переменных издержек - это затраты на практическое осуществление деятельности, ради которой создана организация. К ним относятся затраты на материалы, топливо, электроэнергию, расходы на оплату труда. </a:t>
            </a:r>
          </a:p>
          <a:p>
            <a:pPr marL="82550" indent="0" algn="ctr">
              <a:buNone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На каждом предприятии разграничение затрат на постоянные и переменные происходит посредством анализа конкретных статей, определяющих издержки предприятия.</a:t>
            </a:r>
          </a:p>
        </p:txBody>
      </p:sp>
    </p:spTree>
    <p:extLst>
      <p:ext uri="{BB962C8B-B14F-4D97-AF65-F5344CB8AC3E}">
        <p14:creationId xmlns:p14="http://schemas.microsoft.com/office/powerpoint/2010/main" val="1538631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1" name="Rectangle 3"/>
          <p:cNvSpPr>
            <a:spLocks noGrp="1" noChangeArrowheads="1"/>
          </p:cNvSpPr>
          <p:nvPr>
            <p:ph idx="1"/>
          </p:nvPr>
        </p:nvSpPr>
        <p:spPr>
          <a:xfrm>
            <a:off x="479376" y="1844824"/>
            <a:ext cx="11305256" cy="561662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altLang="ru-RU" sz="28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3200" dirty="0"/>
              <a:t>Организация - это самостоятельный хозяйствующий субъект, являющийся юридическим лицом, созданный для производства продукции, выполнения работ и оказания услуг в целях удовлетворения общественных потребностей и/или получения прибыли</a:t>
            </a:r>
            <a:r>
              <a:rPr lang="ru-RU" altLang="ru-RU" sz="1800" i="1" dirty="0"/>
              <a:t>. </a:t>
            </a:r>
          </a:p>
          <a:p>
            <a:pPr indent="0">
              <a:lnSpc>
                <a:spcPct val="90000"/>
              </a:lnSpc>
              <a:buNone/>
            </a:pPr>
            <a:endParaRPr lang="ru-RU" altLang="ru-RU" sz="1800" dirty="0">
              <a:solidFill>
                <a:srgbClr val="FF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9B72D-94E1-4BD7-A38E-E8C1D1B33BB1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309250" name="Rectangle 2"/>
          <p:cNvSpPr>
            <a:spLocks noGrp="1" noChangeArrowheads="1"/>
          </p:cNvSpPr>
          <p:nvPr>
            <p:ph type="title"/>
          </p:nvPr>
        </p:nvSpPr>
        <p:spPr>
          <a:xfrm>
            <a:off x="886744" y="260648"/>
            <a:ext cx="11305256" cy="720080"/>
          </a:xfrm>
        </p:spPr>
        <p:txBody>
          <a:bodyPr>
            <a:noAutofit/>
          </a:bodyPr>
          <a:lstStyle/>
          <a:p>
            <a:r>
              <a:rPr lang="ru-RU" altLang="ru-RU" sz="2800" dirty="0">
                <a:solidFill>
                  <a:schemeClr val="tx1"/>
                </a:solidFill>
                <a:effectLst/>
              </a:rPr>
              <a:t>Медицинская организация</a:t>
            </a:r>
            <a:r>
              <a:rPr lang="ru-RU" altLang="ru-RU" sz="2400" dirty="0">
                <a:solidFill>
                  <a:schemeClr val="tx1"/>
                </a:solidFill>
                <a:effectLst/>
              </a:rPr>
              <a:t> </a:t>
            </a:r>
            <a:r>
              <a:rPr lang="ru-RU" altLang="ru-RU" sz="2800" dirty="0">
                <a:solidFill>
                  <a:schemeClr val="tx1"/>
                </a:solidFill>
                <a:effectLst/>
              </a:rPr>
              <a:t>как хозяйствующий субъект</a:t>
            </a:r>
          </a:p>
        </p:txBody>
      </p:sp>
    </p:spTree>
    <p:extLst>
      <p:ext uri="{BB962C8B-B14F-4D97-AF65-F5344CB8AC3E}">
        <p14:creationId xmlns:p14="http://schemas.microsoft.com/office/powerpoint/2010/main" val="1636161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65B412-CAE9-4769-BCBB-3DB61F0E68B4}" type="slidenum">
              <a:rPr lang="ru-RU" altLang="ru-RU"/>
              <a:pPr>
                <a:defRPr/>
              </a:pPr>
              <a:t>50</a:t>
            </a:fld>
            <a:endParaRPr lang="ru-RU" altLang="ru-RU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0" y="228600"/>
            <a:ext cx="8229600" cy="533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altLang="ru-RU" sz="2800" dirty="0">
                <a:solidFill>
                  <a:schemeClr val="tx1"/>
                </a:solidFill>
                <a:effectLst/>
              </a:rPr>
              <a:t>Классификация издержек</a:t>
            </a:r>
            <a:r>
              <a:rPr lang="en-US" altLang="ru-RU" sz="2800" dirty="0">
                <a:solidFill>
                  <a:schemeClr val="tx1"/>
                </a:solidFill>
                <a:effectLst/>
              </a:rPr>
              <a:t>:</a:t>
            </a:r>
            <a:r>
              <a:rPr lang="ru-RU" altLang="ru-RU" sz="2800" dirty="0">
                <a:solidFill>
                  <a:schemeClr val="tx1"/>
                </a:solidFill>
                <a:effectLst/>
              </a:rPr>
              <a:t/>
            </a:r>
            <a:br>
              <a:rPr lang="ru-RU" altLang="ru-RU" sz="2800" dirty="0">
                <a:solidFill>
                  <a:schemeClr val="tx1"/>
                </a:solidFill>
                <a:effectLst/>
              </a:rPr>
            </a:br>
            <a:r>
              <a:rPr lang="ru-RU" altLang="ru-RU" sz="2800" dirty="0">
                <a:solidFill>
                  <a:schemeClr val="tx1"/>
                </a:solidFill>
                <a:effectLst/>
              </a:rPr>
              <a:t>переменные издержки</a:t>
            </a:r>
          </a:p>
        </p:txBody>
      </p:sp>
      <p:sp>
        <p:nvSpPr>
          <p:cNvPr id="19460" name="Text Box 3"/>
          <p:cNvSpPr txBox="1">
            <a:spLocks noChangeArrowheads="1"/>
          </p:cNvSpPr>
          <p:nvPr/>
        </p:nvSpPr>
        <p:spPr bwMode="auto">
          <a:xfrm>
            <a:off x="1981200" y="1268416"/>
            <a:ext cx="8686800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2800" b="1" i="1" baseline="-25000"/>
              <a:t>ПЕРЕМЕННЫЕ ИЗДЕРЖКИ  зависят от изменения объемов 					производства</a:t>
            </a:r>
          </a:p>
        </p:txBody>
      </p:sp>
      <p:sp>
        <p:nvSpPr>
          <p:cNvPr id="19461" name="Line 4"/>
          <p:cNvSpPr>
            <a:spLocks noChangeShapeType="1"/>
          </p:cNvSpPr>
          <p:nvPr/>
        </p:nvSpPr>
        <p:spPr bwMode="auto">
          <a:xfrm flipV="1">
            <a:off x="3276600" y="2133600"/>
            <a:ext cx="0" cy="25146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19462" name="Line 5"/>
          <p:cNvSpPr>
            <a:spLocks noChangeShapeType="1"/>
          </p:cNvSpPr>
          <p:nvPr/>
        </p:nvSpPr>
        <p:spPr bwMode="auto">
          <a:xfrm>
            <a:off x="3276600" y="4648200"/>
            <a:ext cx="66294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19463" name="Rectangle 6"/>
          <p:cNvSpPr>
            <a:spLocks noChangeArrowheads="1"/>
          </p:cNvSpPr>
          <p:nvPr/>
        </p:nvSpPr>
        <p:spPr bwMode="auto">
          <a:xfrm>
            <a:off x="6858000" y="4038600"/>
            <a:ext cx="2819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2400" b="1" baseline="-25000"/>
              <a:t>Объем производства, шт.</a:t>
            </a:r>
          </a:p>
        </p:txBody>
      </p:sp>
      <p:sp>
        <p:nvSpPr>
          <p:cNvPr id="19464" name="Rectangle 7"/>
          <p:cNvSpPr>
            <a:spLocks noChangeArrowheads="1"/>
          </p:cNvSpPr>
          <p:nvPr/>
        </p:nvSpPr>
        <p:spPr bwMode="auto">
          <a:xfrm rot="-5400000">
            <a:off x="1828800" y="3276600"/>
            <a:ext cx="19812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2400" b="1" baseline="-25000"/>
              <a:t>Издержки,  руб.</a:t>
            </a:r>
          </a:p>
        </p:txBody>
      </p:sp>
      <p:sp>
        <p:nvSpPr>
          <p:cNvPr id="19465" name="Text Box 8"/>
          <p:cNvSpPr txBox="1">
            <a:spLocks noChangeArrowheads="1"/>
          </p:cNvSpPr>
          <p:nvPr/>
        </p:nvSpPr>
        <p:spPr bwMode="auto">
          <a:xfrm>
            <a:off x="1981200" y="4800600"/>
            <a:ext cx="1828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2800" b="1" baseline="-25000"/>
              <a:t>Примеры</a:t>
            </a:r>
            <a:r>
              <a:rPr lang="en-US" altLang="ru-RU" sz="2800" b="1" baseline="-25000"/>
              <a:t>:</a:t>
            </a:r>
            <a:endParaRPr lang="ru-RU" altLang="ru-RU" sz="2800" b="1" baseline="-25000"/>
          </a:p>
        </p:txBody>
      </p:sp>
      <p:sp>
        <p:nvSpPr>
          <p:cNvPr id="19466" name="Text Box 9"/>
          <p:cNvSpPr txBox="1">
            <a:spLocks noChangeArrowheads="1"/>
          </p:cNvSpPr>
          <p:nvPr/>
        </p:nvSpPr>
        <p:spPr bwMode="auto">
          <a:xfrm>
            <a:off x="3505200" y="4876800"/>
            <a:ext cx="716280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>
              <a:buFont typeface="Wingdings" pitchFamily="2" charset="2"/>
              <a:buChar char="ü"/>
            </a:pPr>
            <a:r>
              <a:rPr lang="ru-RU" altLang="ru-RU" sz="2400" b="1" baseline="-25000" dirty="0"/>
              <a:t>Прямые материальные затраты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ru-RU" altLang="ru-RU" sz="2400" b="1" baseline="-25000" dirty="0"/>
              <a:t>Заработная плата основного производственного персонала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ru-RU" altLang="ru-RU" sz="2400" b="1" baseline="-25000" dirty="0"/>
              <a:t>Топливо и энергия на технологические нужды</a:t>
            </a:r>
          </a:p>
        </p:txBody>
      </p:sp>
      <p:sp>
        <p:nvSpPr>
          <p:cNvPr id="19467" name="Line 10"/>
          <p:cNvSpPr>
            <a:spLocks noChangeShapeType="1"/>
          </p:cNvSpPr>
          <p:nvPr/>
        </p:nvSpPr>
        <p:spPr bwMode="auto">
          <a:xfrm flipV="1">
            <a:off x="3276600" y="2209800"/>
            <a:ext cx="3810000" cy="24384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19468" name="Rectangle 11"/>
          <p:cNvSpPr>
            <a:spLocks noChangeArrowheads="1"/>
          </p:cNvSpPr>
          <p:nvPr/>
        </p:nvSpPr>
        <p:spPr bwMode="auto">
          <a:xfrm>
            <a:off x="1703389" y="5805488"/>
            <a:ext cx="8208962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2400" b="1" baseline="-25000">
                <a:latin typeface="Times New Roman" pitchFamily="18" charset="0"/>
              </a:rPr>
              <a:t>Переменные издержки считают пропорциональными изменению объемов производства.</a:t>
            </a:r>
          </a:p>
          <a:p>
            <a:pPr algn="ctr" eaLnBrk="1" hangingPunct="1"/>
            <a:r>
              <a:rPr lang="ru-RU" altLang="ru-RU" sz="2400" b="1" baseline="-25000">
                <a:latin typeface="Times New Roman" pitchFamily="18" charset="0"/>
              </a:rPr>
              <a:t>В расчете на единицу продукции их величина не меняется.</a:t>
            </a:r>
          </a:p>
          <a:p>
            <a:pPr algn="ctr" eaLnBrk="1" hangingPunct="1"/>
            <a:endParaRPr lang="ru-RU" altLang="ru-RU" sz="2400" b="1" baseline="-250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51861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01B7FB-141F-422C-820F-0A874BCB014F}" type="slidenum">
              <a:rPr lang="ru-RU" altLang="ru-RU"/>
              <a:pPr>
                <a:defRPr/>
              </a:pPr>
              <a:t>51</a:t>
            </a:fld>
            <a:endParaRPr lang="ru-RU" altLang="ru-RU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1774827" y="228600"/>
            <a:ext cx="8740775" cy="533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altLang="ru-RU" sz="2800" dirty="0">
                <a:solidFill>
                  <a:schemeClr val="tx1"/>
                </a:solidFill>
                <a:effectLst/>
              </a:rPr>
              <a:t>Классификация издержек</a:t>
            </a:r>
            <a:r>
              <a:rPr lang="en-US" altLang="ru-RU" sz="2800" dirty="0">
                <a:solidFill>
                  <a:schemeClr val="tx1"/>
                </a:solidFill>
                <a:effectLst/>
              </a:rPr>
              <a:t>:</a:t>
            </a:r>
            <a:r>
              <a:rPr lang="ru-RU" altLang="ru-RU" sz="2800" dirty="0">
                <a:solidFill>
                  <a:schemeClr val="tx1"/>
                </a:solidFill>
                <a:effectLst/>
              </a:rPr>
              <a:t/>
            </a:r>
            <a:br>
              <a:rPr lang="ru-RU" altLang="ru-RU" sz="2800" dirty="0">
                <a:solidFill>
                  <a:schemeClr val="tx1"/>
                </a:solidFill>
                <a:effectLst/>
              </a:rPr>
            </a:br>
            <a:r>
              <a:rPr lang="ru-RU" altLang="ru-RU" sz="2800" dirty="0">
                <a:solidFill>
                  <a:schemeClr val="tx1"/>
                </a:solidFill>
                <a:effectLst/>
              </a:rPr>
              <a:t>постоянные издержки</a:t>
            </a: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2208213" y="1484315"/>
            <a:ext cx="8686800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2800" b="1" i="1" baseline="-25000"/>
              <a:t>ПОСТОЯННЫЕ ИЗДЕРЖКИ не зависят от изменения объемов 					производства</a:t>
            </a:r>
          </a:p>
        </p:txBody>
      </p:sp>
      <p:sp>
        <p:nvSpPr>
          <p:cNvPr id="20485" name="Line 4"/>
          <p:cNvSpPr>
            <a:spLocks noChangeShapeType="1"/>
          </p:cNvSpPr>
          <p:nvPr/>
        </p:nvSpPr>
        <p:spPr bwMode="auto">
          <a:xfrm flipV="1">
            <a:off x="3276600" y="2133600"/>
            <a:ext cx="0" cy="25146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0486" name="Line 5"/>
          <p:cNvSpPr>
            <a:spLocks noChangeShapeType="1"/>
          </p:cNvSpPr>
          <p:nvPr/>
        </p:nvSpPr>
        <p:spPr bwMode="auto">
          <a:xfrm>
            <a:off x="3276600" y="4648200"/>
            <a:ext cx="66294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0487" name="Line 6"/>
          <p:cNvSpPr>
            <a:spLocks noChangeShapeType="1"/>
          </p:cNvSpPr>
          <p:nvPr/>
        </p:nvSpPr>
        <p:spPr bwMode="auto">
          <a:xfrm>
            <a:off x="3276600" y="3276600"/>
            <a:ext cx="5410200" cy="0"/>
          </a:xfrm>
          <a:prstGeom prst="line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0488" name="Rectangle 7"/>
          <p:cNvSpPr>
            <a:spLocks noChangeArrowheads="1"/>
          </p:cNvSpPr>
          <p:nvPr/>
        </p:nvSpPr>
        <p:spPr bwMode="auto">
          <a:xfrm>
            <a:off x="6858000" y="4038600"/>
            <a:ext cx="2819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2400" b="1" baseline="-25000"/>
              <a:t>Объем производства, шт.</a:t>
            </a:r>
          </a:p>
        </p:txBody>
      </p:sp>
      <p:sp>
        <p:nvSpPr>
          <p:cNvPr id="20489" name="Rectangle 8"/>
          <p:cNvSpPr>
            <a:spLocks noChangeArrowheads="1"/>
          </p:cNvSpPr>
          <p:nvPr/>
        </p:nvSpPr>
        <p:spPr bwMode="auto">
          <a:xfrm rot="-5400000">
            <a:off x="1828800" y="3276600"/>
            <a:ext cx="19812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2400" b="1" baseline="-25000"/>
              <a:t>Издержки,  руб.</a:t>
            </a:r>
          </a:p>
        </p:txBody>
      </p:sp>
      <p:sp>
        <p:nvSpPr>
          <p:cNvPr id="20490" name="Text Box 9"/>
          <p:cNvSpPr txBox="1">
            <a:spLocks noChangeArrowheads="1"/>
          </p:cNvSpPr>
          <p:nvPr/>
        </p:nvSpPr>
        <p:spPr bwMode="auto">
          <a:xfrm>
            <a:off x="1981200" y="4648200"/>
            <a:ext cx="1828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2800" b="1" baseline="-25000"/>
              <a:t>Примеры</a:t>
            </a:r>
            <a:r>
              <a:rPr lang="en-US" altLang="ru-RU" sz="2800" b="1" baseline="-25000"/>
              <a:t>:</a:t>
            </a:r>
            <a:endParaRPr lang="ru-RU" altLang="ru-RU" sz="2800" b="1" baseline="-25000"/>
          </a:p>
        </p:txBody>
      </p:sp>
      <p:sp>
        <p:nvSpPr>
          <p:cNvPr id="20491" name="Text Box 10"/>
          <p:cNvSpPr txBox="1">
            <a:spLocks noChangeArrowheads="1"/>
          </p:cNvSpPr>
          <p:nvPr/>
        </p:nvSpPr>
        <p:spPr bwMode="auto">
          <a:xfrm>
            <a:off x="3657600" y="4724403"/>
            <a:ext cx="6553200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>
              <a:buFont typeface="Wingdings" pitchFamily="2" charset="2"/>
              <a:buChar char="ü"/>
            </a:pPr>
            <a:r>
              <a:rPr lang="ru-RU" altLang="ru-RU" sz="2400" b="1" baseline="-25000"/>
              <a:t>Административные и управленческие расходы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ru-RU" altLang="ru-RU" sz="2400" b="1" baseline="-25000"/>
              <a:t>Амортизационные отчисления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ru-RU" altLang="ru-RU" sz="2400" b="1" baseline="-25000"/>
              <a:t>Арендная плата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ru-RU" altLang="ru-RU" sz="2400" b="1" baseline="-25000"/>
              <a:t>Налог на имущество</a:t>
            </a:r>
          </a:p>
        </p:txBody>
      </p:sp>
      <p:sp>
        <p:nvSpPr>
          <p:cNvPr id="20492" name="Rectangle 11"/>
          <p:cNvSpPr>
            <a:spLocks noChangeArrowheads="1"/>
          </p:cNvSpPr>
          <p:nvPr/>
        </p:nvSpPr>
        <p:spPr bwMode="auto">
          <a:xfrm>
            <a:off x="1992313" y="5949953"/>
            <a:ext cx="7696200" cy="574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2400" b="1" baseline="-25000">
                <a:latin typeface="Times New Roman" pitchFamily="18" charset="0"/>
              </a:rPr>
              <a:t>Постоянные издержки не меняются  при изменении объемов производства.</a:t>
            </a:r>
          </a:p>
          <a:p>
            <a:pPr algn="ctr" eaLnBrk="1" hangingPunct="1"/>
            <a:r>
              <a:rPr lang="ru-RU" altLang="ru-RU" sz="2400" b="1" baseline="-25000">
                <a:latin typeface="Times New Roman" pitchFamily="18" charset="0"/>
              </a:rPr>
              <a:t>В расчете на единицу продукции их величина сокращается.</a:t>
            </a:r>
          </a:p>
          <a:p>
            <a:pPr algn="ctr" eaLnBrk="1" hangingPunct="1"/>
            <a:endParaRPr lang="ru-RU" altLang="ru-RU" sz="2400" b="1" baseline="-25000"/>
          </a:p>
        </p:txBody>
      </p:sp>
    </p:spTree>
    <p:extLst>
      <p:ext uri="{BB962C8B-B14F-4D97-AF65-F5344CB8AC3E}">
        <p14:creationId xmlns:p14="http://schemas.microsoft.com/office/powerpoint/2010/main" val="9689083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A339D8-7D4C-4F2C-9C73-7F597915CAFA}" type="slidenum">
              <a:rPr lang="ru-RU" altLang="ru-RU"/>
              <a:pPr>
                <a:defRPr/>
              </a:pPr>
              <a:t>52</a:t>
            </a:fld>
            <a:endParaRPr lang="ru-RU" altLang="ru-RU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1703388" y="228600"/>
            <a:ext cx="8812212" cy="533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altLang="ru-RU" sz="2800" dirty="0">
                <a:solidFill>
                  <a:schemeClr val="tx1"/>
                </a:solidFill>
                <a:effectLst/>
              </a:rPr>
              <a:t>Классификация издержек</a:t>
            </a:r>
            <a:r>
              <a:rPr lang="en-US" altLang="ru-RU" sz="2800" dirty="0">
                <a:solidFill>
                  <a:schemeClr val="tx1"/>
                </a:solidFill>
                <a:effectLst/>
              </a:rPr>
              <a:t>:</a:t>
            </a:r>
            <a:r>
              <a:rPr lang="ru-RU" altLang="ru-RU" sz="2800" dirty="0">
                <a:solidFill>
                  <a:schemeClr val="tx1"/>
                </a:solidFill>
                <a:effectLst/>
              </a:rPr>
              <a:t/>
            </a:r>
            <a:br>
              <a:rPr lang="ru-RU" altLang="ru-RU" sz="2800" dirty="0">
                <a:solidFill>
                  <a:schemeClr val="tx1"/>
                </a:solidFill>
                <a:effectLst/>
              </a:rPr>
            </a:br>
            <a:r>
              <a:rPr lang="ru-RU" altLang="ru-RU" sz="2800" dirty="0">
                <a:solidFill>
                  <a:schemeClr val="tx1"/>
                </a:solidFill>
                <a:effectLst/>
              </a:rPr>
              <a:t>условно-постоянные издержки</a:t>
            </a:r>
          </a:p>
        </p:txBody>
      </p:sp>
      <p:sp>
        <p:nvSpPr>
          <p:cNvPr id="21508" name="Text Box 3"/>
          <p:cNvSpPr txBox="1">
            <a:spLocks noChangeArrowheads="1"/>
          </p:cNvSpPr>
          <p:nvPr/>
        </p:nvSpPr>
        <p:spPr bwMode="auto">
          <a:xfrm>
            <a:off x="1981200" y="1341438"/>
            <a:ext cx="8458200" cy="95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2800" b="1" i="1" baseline="-25000"/>
              <a:t>УСЛОВНО-ПОСТОЯННЫЕ ИЗДЕРЖКИ зависят от произведенного количества, но меняются ступенчато с изменением объемов 					производства</a:t>
            </a:r>
          </a:p>
        </p:txBody>
      </p:sp>
      <p:sp>
        <p:nvSpPr>
          <p:cNvPr id="21509" name="Line 4"/>
          <p:cNvSpPr>
            <a:spLocks noChangeShapeType="1"/>
          </p:cNvSpPr>
          <p:nvPr/>
        </p:nvSpPr>
        <p:spPr bwMode="auto">
          <a:xfrm flipV="1">
            <a:off x="3276600" y="2133600"/>
            <a:ext cx="0" cy="25146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1510" name="Line 5"/>
          <p:cNvSpPr>
            <a:spLocks noChangeShapeType="1"/>
          </p:cNvSpPr>
          <p:nvPr/>
        </p:nvSpPr>
        <p:spPr bwMode="auto">
          <a:xfrm>
            <a:off x="3276600" y="4648200"/>
            <a:ext cx="66294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1511" name="Rectangle 6"/>
          <p:cNvSpPr>
            <a:spLocks noChangeArrowheads="1"/>
          </p:cNvSpPr>
          <p:nvPr/>
        </p:nvSpPr>
        <p:spPr bwMode="auto">
          <a:xfrm>
            <a:off x="6858000" y="4038600"/>
            <a:ext cx="2819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2400" b="1" baseline="-25000"/>
              <a:t>Объем производства, шт.</a:t>
            </a:r>
          </a:p>
        </p:txBody>
      </p:sp>
      <p:sp>
        <p:nvSpPr>
          <p:cNvPr id="21512" name="Rectangle 7"/>
          <p:cNvSpPr>
            <a:spLocks noChangeArrowheads="1"/>
          </p:cNvSpPr>
          <p:nvPr/>
        </p:nvSpPr>
        <p:spPr bwMode="auto">
          <a:xfrm rot="-5400000">
            <a:off x="1828800" y="3276600"/>
            <a:ext cx="19812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2400" b="1" baseline="-25000"/>
              <a:t>Издержки,  руб.</a:t>
            </a:r>
          </a:p>
        </p:txBody>
      </p:sp>
      <p:sp>
        <p:nvSpPr>
          <p:cNvPr id="21513" name="Text Box 8"/>
          <p:cNvSpPr txBox="1">
            <a:spLocks noChangeArrowheads="1"/>
          </p:cNvSpPr>
          <p:nvPr/>
        </p:nvSpPr>
        <p:spPr bwMode="auto">
          <a:xfrm>
            <a:off x="1752600" y="4581525"/>
            <a:ext cx="1371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2800" b="1" baseline="-25000"/>
              <a:t>Пример</a:t>
            </a:r>
            <a:r>
              <a:rPr lang="en-US" altLang="ru-RU" sz="2800" b="1" baseline="-25000"/>
              <a:t>:</a:t>
            </a:r>
            <a:endParaRPr lang="ru-RU" altLang="ru-RU" sz="2800" b="1" baseline="-25000"/>
          </a:p>
        </p:txBody>
      </p:sp>
      <p:sp>
        <p:nvSpPr>
          <p:cNvPr id="21514" name="Text Box 9"/>
          <p:cNvSpPr txBox="1">
            <a:spLocks noChangeArrowheads="1"/>
          </p:cNvSpPr>
          <p:nvPr/>
        </p:nvSpPr>
        <p:spPr bwMode="auto">
          <a:xfrm>
            <a:off x="2971800" y="4652965"/>
            <a:ext cx="75438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ru-RU" altLang="ru-RU" sz="2400" b="1" baseline="-25000"/>
              <a:t>Расходы по хранению материалов и готовой продукции с ростом объемов производства могут изменяться скачками.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sz="2400" b="1" baseline="-25000"/>
              <a:t>Например, до определенного уровня производства достаточно арендовать один склад.  При дальнейшем росте объемов производства необходимо арендовать два склада. При этом арендная плата увеличивается.</a:t>
            </a:r>
          </a:p>
        </p:txBody>
      </p:sp>
      <p:sp>
        <p:nvSpPr>
          <p:cNvPr id="21515" name="Line 10"/>
          <p:cNvSpPr>
            <a:spLocks noChangeShapeType="1"/>
          </p:cNvSpPr>
          <p:nvPr/>
        </p:nvSpPr>
        <p:spPr bwMode="auto">
          <a:xfrm>
            <a:off x="3276600" y="4191000"/>
            <a:ext cx="129540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1516" name="Line 11"/>
          <p:cNvSpPr>
            <a:spLocks noChangeShapeType="1"/>
          </p:cNvSpPr>
          <p:nvPr/>
        </p:nvSpPr>
        <p:spPr bwMode="auto">
          <a:xfrm flipV="1">
            <a:off x="4572000" y="38862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1517" name="Line 12"/>
          <p:cNvSpPr>
            <a:spLocks noChangeShapeType="1"/>
          </p:cNvSpPr>
          <p:nvPr/>
        </p:nvSpPr>
        <p:spPr bwMode="auto">
          <a:xfrm>
            <a:off x="4572000" y="3886200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1518" name="Line 13"/>
          <p:cNvSpPr>
            <a:spLocks noChangeShapeType="1"/>
          </p:cNvSpPr>
          <p:nvPr/>
        </p:nvSpPr>
        <p:spPr bwMode="auto">
          <a:xfrm flipV="1">
            <a:off x="5486400" y="35052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1519" name="Line 14"/>
          <p:cNvSpPr>
            <a:spLocks noChangeShapeType="1"/>
          </p:cNvSpPr>
          <p:nvPr/>
        </p:nvSpPr>
        <p:spPr bwMode="auto">
          <a:xfrm>
            <a:off x="5486400" y="3505200"/>
            <a:ext cx="106680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1520" name="Line 15"/>
          <p:cNvSpPr>
            <a:spLocks noChangeShapeType="1"/>
          </p:cNvSpPr>
          <p:nvPr/>
        </p:nvSpPr>
        <p:spPr bwMode="auto">
          <a:xfrm flipV="1">
            <a:off x="6553200" y="31242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1521" name="Line 16"/>
          <p:cNvSpPr>
            <a:spLocks noChangeShapeType="1"/>
          </p:cNvSpPr>
          <p:nvPr/>
        </p:nvSpPr>
        <p:spPr bwMode="auto">
          <a:xfrm>
            <a:off x="6553200" y="3124200"/>
            <a:ext cx="167640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08324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919288" y="2708275"/>
            <a:ext cx="3744912" cy="2160588"/>
          </a:xfrm>
        </p:spPr>
        <p:txBody>
          <a:bodyPr/>
          <a:lstStyle/>
          <a:p>
            <a:pPr eaLnBrk="1" hangingPunct="1"/>
            <a:r>
              <a:rPr lang="ru-RU" altLang="ru-RU" sz="1800"/>
              <a:t>Обычно образуются в процессе производства или сбыта</a:t>
            </a:r>
          </a:p>
          <a:p>
            <a:pPr eaLnBrk="1" hangingPunct="1"/>
            <a:endParaRPr lang="ru-RU" altLang="ru-RU" sz="1800"/>
          </a:p>
          <a:p>
            <a:pPr eaLnBrk="1" hangingPunct="1"/>
            <a:r>
              <a:rPr lang="ru-RU" altLang="ru-RU" sz="1800"/>
              <a:t>Исчезают при отказе от выпуска данной продукции</a:t>
            </a:r>
          </a:p>
        </p:txBody>
      </p:sp>
      <p:sp>
        <p:nvSpPr>
          <p:cNvPr id="23557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6311902" y="2708278"/>
            <a:ext cx="3529013" cy="2449513"/>
          </a:xfrm>
        </p:spPr>
        <p:txBody>
          <a:bodyPr/>
          <a:lstStyle/>
          <a:p>
            <a:pPr eaLnBrk="1" hangingPunct="1"/>
            <a:r>
              <a:rPr lang="ru-RU" altLang="ru-RU" sz="1800"/>
              <a:t>Обычно образуются вне процесса производства или сбыта и </a:t>
            </a:r>
            <a:r>
              <a:rPr lang="en-US" altLang="ru-RU" sz="1800">
                <a:cs typeface="Arial" charset="0"/>
              </a:rPr>
              <a:t>«</a:t>
            </a:r>
            <a:r>
              <a:rPr lang="ru-RU" altLang="ru-RU" sz="1800"/>
              <a:t>размазываются</a:t>
            </a:r>
            <a:r>
              <a:rPr lang="en-US" altLang="ru-RU" sz="1800">
                <a:cs typeface="Arial" charset="0"/>
              </a:rPr>
              <a:t>»</a:t>
            </a:r>
            <a:r>
              <a:rPr lang="ru-RU" altLang="ru-RU" sz="1800"/>
              <a:t> между всеми продуктами</a:t>
            </a:r>
          </a:p>
          <a:p>
            <a:pPr eaLnBrk="1" hangingPunct="1"/>
            <a:r>
              <a:rPr lang="ru-RU" altLang="ru-RU" sz="1800"/>
              <a:t>Не исчезают при отказе от выпуска данной продукции</a:t>
            </a:r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2B8F0D-CBA4-4727-8475-E7507C92C088}" type="slidenum">
              <a:rPr lang="ru-RU" altLang="ru-RU"/>
              <a:pPr>
                <a:defRPr/>
              </a:pPr>
              <a:t>53</a:t>
            </a:fld>
            <a:endParaRPr lang="ru-RU" altLang="ru-RU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600" dirty="0">
                <a:solidFill>
                  <a:schemeClr val="tx1"/>
                </a:solidFill>
                <a:effectLst/>
              </a:rPr>
              <a:t>Прямые и косвенные затраты</a:t>
            </a:r>
          </a:p>
        </p:txBody>
      </p:sp>
      <p:sp>
        <p:nvSpPr>
          <p:cNvPr id="23558" name="Text Box 5"/>
          <p:cNvSpPr txBox="1">
            <a:spLocks noChangeArrowheads="1"/>
          </p:cNvSpPr>
          <p:nvPr/>
        </p:nvSpPr>
        <p:spPr bwMode="auto">
          <a:xfrm>
            <a:off x="1992315" y="1557341"/>
            <a:ext cx="76295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2000">
                <a:latin typeface="Arial" charset="0"/>
              </a:rPr>
              <a:t>Можно ли отнести затраты на конкретный продукт</a:t>
            </a:r>
            <a:r>
              <a:rPr lang="en-US" altLang="ru-RU" sz="2000">
                <a:latin typeface="Arial" charset="0"/>
              </a:rPr>
              <a:t>?</a:t>
            </a:r>
            <a:endParaRPr lang="ru-RU" altLang="ru-RU" sz="2000">
              <a:latin typeface="Arial" charset="0"/>
            </a:endParaRPr>
          </a:p>
        </p:txBody>
      </p:sp>
      <p:sp>
        <p:nvSpPr>
          <p:cNvPr id="23559" name="Text Box 6"/>
          <p:cNvSpPr txBox="1">
            <a:spLocks noChangeArrowheads="1"/>
          </p:cNvSpPr>
          <p:nvPr/>
        </p:nvSpPr>
        <p:spPr bwMode="auto">
          <a:xfrm>
            <a:off x="2279652" y="2133603"/>
            <a:ext cx="27225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ru-RU" altLang="ru-RU" b="1">
                <a:latin typeface="Times New Roman" pitchFamily="18" charset="0"/>
              </a:rPr>
              <a:t>ПРЯМЫЕ ЗАТРАТЫ</a:t>
            </a:r>
          </a:p>
        </p:txBody>
      </p:sp>
      <p:sp>
        <p:nvSpPr>
          <p:cNvPr id="23560" name="Text Box 7"/>
          <p:cNvSpPr txBox="1">
            <a:spLocks noChangeArrowheads="1"/>
          </p:cNvSpPr>
          <p:nvPr/>
        </p:nvSpPr>
        <p:spPr bwMode="auto">
          <a:xfrm>
            <a:off x="6672265" y="2133601"/>
            <a:ext cx="285918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ru-RU" altLang="ru-RU" b="1">
                <a:latin typeface="Times New Roman" pitchFamily="18" charset="0"/>
              </a:rPr>
              <a:t>КОСВЕННЫЕ ЗАТРАТЫ</a:t>
            </a:r>
          </a:p>
        </p:txBody>
      </p:sp>
      <p:sp>
        <p:nvSpPr>
          <p:cNvPr id="23561" name="Text Box 8"/>
          <p:cNvSpPr txBox="1">
            <a:spLocks noChangeArrowheads="1"/>
          </p:cNvSpPr>
          <p:nvPr/>
        </p:nvSpPr>
        <p:spPr bwMode="auto">
          <a:xfrm>
            <a:off x="4203702" y="5178428"/>
            <a:ext cx="30448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2800" b="1" dirty="0">
                <a:latin typeface="Times New Roman" pitchFamily="18" charset="0"/>
              </a:rPr>
              <a:t>ПРИМЕРЫ </a:t>
            </a:r>
            <a:r>
              <a:rPr lang="en-US" altLang="ru-RU" sz="2800" b="1" dirty="0">
                <a:latin typeface="Times New Roman" pitchFamily="18" charset="0"/>
              </a:rPr>
              <a:t>?</a:t>
            </a:r>
            <a:endParaRPr lang="ru-RU" altLang="ru-RU" sz="2800" b="1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20785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CC84D6-D8C5-4619-945B-1963450B3766}" type="slidenum">
              <a:rPr lang="ru-RU" altLang="ru-RU"/>
              <a:pPr>
                <a:defRPr/>
              </a:pPr>
              <a:t>54</a:t>
            </a:fld>
            <a:endParaRPr lang="ru-RU" altLang="ru-RU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88913"/>
            <a:ext cx="8362950" cy="1079500"/>
          </a:xfrm>
        </p:spPr>
        <p:txBody>
          <a:bodyPr/>
          <a:lstStyle/>
          <a:p>
            <a:r>
              <a:rPr lang="ru-RU" sz="3200" dirty="0">
                <a:solidFill>
                  <a:schemeClr val="tx1"/>
                </a:solidFill>
                <a:effectLst/>
              </a:rPr>
              <a:t>Соотношение прямых-косвенных и постоянных-переменных затрат</a:t>
            </a:r>
            <a:endParaRPr lang="ru-RU" altLang="ru-RU" sz="3200" dirty="0"/>
          </a:p>
        </p:txBody>
      </p:sp>
      <p:sp>
        <p:nvSpPr>
          <p:cNvPr id="24581" name="Rectangle 4"/>
          <p:cNvSpPr>
            <a:spLocks noChangeArrowheads="1"/>
          </p:cNvSpPr>
          <p:nvPr/>
        </p:nvSpPr>
        <p:spPr bwMode="auto">
          <a:xfrm>
            <a:off x="2528788" y="1896392"/>
            <a:ext cx="3455690" cy="167662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ru-RU" altLang="ru-RU" dirty="0"/>
              <a:t>- Амортизация оборудования </a:t>
            </a:r>
          </a:p>
          <a:p>
            <a:pPr eaLnBrk="1" hangingPunct="1"/>
            <a:r>
              <a:rPr lang="ru-RU" altLang="ru-RU" dirty="0"/>
              <a:t>для производства продукции</a:t>
            </a:r>
          </a:p>
          <a:p>
            <a:pPr eaLnBrk="1" hangingPunct="1"/>
            <a:r>
              <a:rPr lang="ru-RU" altLang="ru-RU" dirty="0"/>
              <a:t>- Зарплата основного </a:t>
            </a:r>
          </a:p>
          <a:p>
            <a:pPr eaLnBrk="1" hangingPunct="1"/>
            <a:r>
              <a:rPr lang="ru-RU" altLang="ru-RU" dirty="0"/>
              <a:t>производственного персонала</a:t>
            </a:r>
          </a:p>
        </p:txBody>
      </p:sp>
      <p:sp>
        <p:nvSpPr>
          <p:cNvPr id="24582" name="Rectangle 5"/>
          <p:cNvSpPr>
            <a:spLocks noChangeArrowheads="1"/>
          </p:cNvSpPr>
          <p:nvPr/>
        </p:nvSpPr>
        <p:spPr bwMode="auto">
          <a:xfrm>
            <a:off x="6383338" y="1896392"/>
            <a:ext cx="4177158" cy="167662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ru-RU" altLang="ru-RU" dirty="0"/>
              <a:t>- Сырье, материалы, комплектующие</a:t>
            </a:r>
          </a:p>
          <a:p>
            <a:pPr eaLnBrk="1" hangingPunct="1"/>
            <a:r>
              <a:rPr lang="ru-RU" altLang="ru-RU" dirty="0"/>
              <a:t>- Энергия на производственные </a:t>
            </a:r>
          </a:p>
          <a:p>
            <a:pPr eaLnBrk="1" hangingPunct="1"/>
            <a:r>
              <a:rPr lang="ru-RU" altLang="ru-RU" dirty="0"/>
              <a:t>нужды</a:t>
            </a:r>
          </a:p>
          <a:p>
            <a:pPr eaLnBrk="1" hangingPunct="1"/>
            <a:r>
              <a:rPr lang="ru-RU" altLang="ru-RU" dirty="0"/>
              <a:t>- Расходы на рекламу конкретного </a:t>
            </a:r>
          </a:p>
          <a:p>
            <a:pPr eaLnBrk="1" hangingPunct="1"/>
            <a:r>
              <a:rPr lang="ru-RU" altLang="ru-RU" dirty="0"/>
              <a:t>вида продукции</a:t>
            </a:r>
          </a:p>
        </p:txBody>
      </p:sp>
      <p:sp>
        <p:nvSpPr>
          <p:cNvPr id="24583" name="Rectangle 6"/>
          <p:cNvSpPr>
            <a:spLocks noChangeArrowheads="1"/>
          </p:cNvSpPr>
          <p:nvPr/>
        </p:nvSpPr>
        <p:spPr bwMode="auto">
          <a:xfrm>
            <a:off x="2528788" y="3933056"/>
            <a:ext cx="3455690" cy="1800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ru-RU" altLang="ru-RU" dirty="0"/>
              <a:t>- Зарплата административного</a:t>
            </a:r>
          </a:p>
          <a:p>
            <a:pPr eaLnBrk="1" hangingPunct="1"/>
            <a:r>
              <a:rPr lang="ru-RU" altLang="ru-RU" dirty="0"/>
              <a:t>И управленческого персонала</a:t>
            </a:r>
          </a:p>
          <a:p>
            <a:pPr eaLnBrk="1" hangingPunct="1"/>
            <a:r>
              <a:rPr lang="ru-RU" altLang="ru-RU" dirty="0"/>
              <a:t>- Энергия на отопление и </a:t>
            </a:r>
          </a:p>
          <a:p>
            <a:pPr eaLnBrk="1" hangingPunct="1"/>
            <a:r>
              <a:rPr lang="ru-RU" altLang="ru-RU" dirty="0"/>
              <a:t>освещение помещений</a:t>
            </a:r>
          </a:p>
          <a:p>
            <a:pPr eaLnBrk="1" hangingPunct="1"/>
            <a:r>
              <a:rPr lang="ru-RU" altLang="ru-RU" dirty="0"/>
              <a:t>- Расходы на рекламу </a:t>
            </a:r>
          </a:p>
          <a:p>
            <a:pPr eaLnBrk="1" hangingPunct="1"/>
            <a:r>
              <a:rPr lang="ru-RU" altLang="ru-RU" dirty="0"/>
              <a:t>организации в целом</a:t>
            </a:r>
          </a:p>
        </p:txBody>
      </p:sp>
      <p:sp>
        <p:nvSpPr>
          <p:cNvPr id="24584" name="Rectangle 7"/>
          <p:cNvSpPr>
            <a:spLocks noChangeArrowheads="1"/>
          </p:cNvSpPr>
          <p:nvPr/>
        </p:nvSpPr>
        <p:spPr bwMode="auto">
          <a:xfrm>
            <a:off x="6383338" y="3924142"/>
            <a:ext cx="4177158" cy="180911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ru-RU" altLang="ru-RU" dirty="0"/>
              <a:t>- Энергия для </a:t>
            </a:r>
            <a:r>
              <a:rPr lang="ru-RU" altLang="ru-RU" dirty="0" err="1"/>
              <a:t>ослуживающего</a:t>
            </a:r>
            <a:r>
              <a:rPr lang="ru-RU" altLang="ru-RU" dirty="0"/>
              <a:t> и/или </a:t>
            </a:r>
          </a:p>
          <a:p>
            <a:pPr eaLnBrk="1" hangingPunct="1"/>
            <a:r>
              <a:rPr lang="ru-RU" altLang="ru-RU" dirty="0"/>
              <a:t>вспомогательного оборудования</a:t>
            </a:r>
          </a:p>
        </p:txBody>
      </p:sp>
      <p:sp>
        <p:nvSpPr>
          <p:cNvPr id="24585" name="Text Box 8"/>
          <p:cNvSpPr txBox="1">
            <a:spLocks noChangeArrowheads="1"/>
          </p:cNvSpPr>
          <p:nvPr/>
        </p:nvSpPr>
        <p:spPr bwMode="auto">
          <a:xfrm>
            <a:off x="3359696" y="1333501"/>
            <a:ext cx="179337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ru-RU" altLang="ru-RU" dirty="0">
                <a:latin typeface="Times New Roman" pitchFamily="18" charset="0"/>
              </a:rPr>
              <a:t>ПОСТОЯННЫЕ</a:t>
            </a:r>
          </a:p>
        </p:txBody>
      </p:sp>
      <p:sp>
        <p:nvSpPr>
          <p:cNvPr id="24586" name="Text Box 9"/>
          <p:cNvSpPr txBox="1">
            <a:spLocks noChangeArrowheads="1"/>
          </p:cNvSpPr>
          <p:nvPr/>
        </p:nvSpPr>
        <p:spPr bwMode="auto">
          <a:xfrm>
            <a:off x="7104113" y="1333501"/>
            <a:ext cx="18716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dirty="0">
                <a:latin typeface="Times New Roman" pitchFamily="18" charset="0"/>
              </a:rPr>
              <a:t>ПЕРЕМЕННЫЕ</a:t>
            </a:r>
          </a:p>
        </p:txBody>
      </p:sp>
      <p:sp>
        <p:nvSpPr>
          <p:cNvPr id="24587" name="Text Box 10"/>
          <p:cNvSpPr txBox="1">
            <a:spLocks noChangeArrowheads="1"/>
          </p:cNvSpPr>
          <p:nvPr/>
        </p:nvSpPr>
        <p:spPr bwMode="auto">
          <a:xfrm rot="-5400000">
            <a:off x="1522681" y="2297515"/>
            <a:ext cx="116717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ru-RU" altLang="ru-RU" dirty="0">
                <a:latin typeface="Times New Roman" pitchFamily="18" charset="0"/>
              </a:rPr>
              <a:t>ПРЯМЫЕ</a:t>
            </a:r>
          </a:p>
        </p:txBody>
      </p:sp>
      <p:sp>
        <p:nvSpPr>
          <p:cNvPr id="24588" name="Text Box 11"/>
          <p:cNvSpPr txBox="1">
            <a:spLocks noChangeArrowheads="1"/>
          </p:cNvSpPr>
          <p:nvPr/>
        </p:nvSpPr>
        <p:spPr bwMode="auto">
          <a:xfrm rot="-5400000">
            <a:off x="1242669" y="4684992"/>
            <a:ext cx="1727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ru-RU" altLang="ru-RU" dirty="0">
                <a:latin typeface="Times New Roman" pitchFamily="18" charset="0"/>
              </a:rPr>
              <a:t>КОСВЕННЫЕ</a:t>
            </a:r>
          </a:p>
        </p:txBody>
      </p:sp>
    </p:spTree>
    <p:extLst>
      <p:ext uri="{BB962C8B-B14F-4D97-AF65-F5344CB8AC3E}">
        <p14:creationId xmlns:p14="http://schemas.microsoft.com/office/powerpoint/2010/main" val="3427348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1544" y="116632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ru-RU" dirty="0" smtClean="0">
                <a:solidFill>
                  <a:schemeClr val="tx1"/>
                </a:solidFill>
                <a:effectLst/>
              </a:rPr>
              <a:t>Себестоимость производства</a:t>
            </a:r>
            <a:endParaRPr lang="ru-RU" dirty="0">
              <a:solidFill>
                <a:schemeClr val="tx1"/>
              </a:solidFill>
              <a:effectLst/>
            </a:endParaRPr>
          </a:p>
        </p:txBody>
      </p:sp>
      <p:sp>
        <p:nvSpPr>
          <p:cNvPr id="16387" name="Объект 2"/>
          <p:cNvSpPr>
            <a:spLocks noGrp="1"/>
          </p:cNvSpPr>
          <p:nvPr>
            <p:ph idx="1"/>
          </p:nvPr>
        </p:nvSpPr>
        <p:spPr>
          <a:xfrm>
            <a:off x="623392" y="908721"/>
            <a:ext cx="10945216" cy="5314595"/>
          </a:xfrm>
        </p:spPr>
        <p:txBody>
          <a:bodyPr>
            <a:normAutofit fontScale="77500" lnSpcReduction="20000"/>
          </a:bodyPr>
          <a:lstStyle/>
          <a:p>
            <a:r>
              <a:rPr lang="ru-RU" altLang="ru-RU" sz="3600" dirty="0">
                <a:latin typeface="Times New Roman" pitchFamily="18" charset="0"/>
                <a:cs typeface="Times New Roman" pitchFamily="18" charset="0"/>
              </a:rPr>
              <a:t>Себестоимость – затраты организации на производство и реализацию продукции, выраженные в денежной форме.</a:t>
            </a:r>
          </a:p>
          <a:p>
            <a:r>
              <a:rPr lang="ru-RU" altLang="ru-RU" sz="3600" dirty="0">
                <a:latin typeface="Times New Roman" pitchFamily="18" charset="0"/>
                <a:cs typeface="Times New Roman" pitchFamily="18" charset="0"/>
              </a:rPr>
              <a:t>Себестоимость продукции — это денежное выражение текущих затрат на производство и реализацию продукции (товаров, услуг) конкретной организации предприятия (фирмы). </a:t>
            </a:r>
          </a:p>
          <a:p>
            <a:endParaRPr lang="ru-RU" altLang="ru-RU" sz="3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Под себестоимостью понимают затраты, приходящиеся на единицу продукции.</a:t>
            </a:r>
          </a:p>
          <a:p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Это обобщённый экономический показатель, в котором отражены все аспекты деятельности организации</a:t>
            </a:r>
          </a:p>
          <a:p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Себестоимость продукции – основной элемент определяющий цену продукции (доля в цене до 80%) </a:t>
            </a:r>
          </a:p>
          <a:p>
            <a:pPr marL="109728" indent="0" algn="ctr">
              <a:buNone/>
            </a:pP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Цена = Себестоимость + Прибыль</a:t>
            </a:r>
          </a:p>
          <a:p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Затраты, включённые в себестоимость продукции должны быть согласованы с Гл. 25 НКРФ «Налог на прибыль организаций»</a:t>
            </a:r>
          </a:p>
        </p:txBody>
      </p:sp>
    </p:spTree>
    <p:extLst>
      <p:ext uri="{BB962C8B-B14F-4D97-AF65-F5344CB8AC3E}">
        <p14:creationId xmlns:p14="http://schemas.microsoft.com/office/powerpoint/2010/main" val="1910561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1544" y="25192"/>
            <a:ext cx="82296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dirty="0" smtClean="0">
                <a:solidFill>
                  <a:schemeClr val="tx1"/>
                </a:solidFill>
                <a:effectLst/>
              </a:rPr>
              <a:t>Калькуляция себестоимости </a:t>
            </a:r>
            <a:endParaRPr lang="ru-RU" dirty="0">
              <a:solidFill>
                <a:schemeClr val="tx1"/>
              </a:solidFill>
              <a:effectLst/>
            </a:endParaRPr>
          </a:p>
        </p:txBody>
      </p:sp>
      <p:sp>
        <p:nvSpPr>
          <p:cNvPr id="16387" name="Объект 2"/>
          <p:cNvSpPr>
            <a:spLocks noGrp="1"/>
          </p:cNvSpPr>
          <p:nvPr>
            <p:ph idx="1"/>
          </p:nvPr>
        </p:nvSpPr>
        <p:spPr>
          <a:xfrm>
            <a:off x="1703512" y="980728"/>
            <a:ext cx="8856984" cy="5544616"/>
          </a:xfrm>
        </p:spPr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Калькуляция – это способ группировки затрат в соответствие с их экономическим содержанием.</a:t>
            </a:r>
          </a:p>
          <a:p>
            <a:pPr marL="109728" indent="0">
              <a:buNone/>
            </a:pPr>
            <a:endParaRPr lang="ru-RU" altLang="ru-RU" sz="2800" dirty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ru-RU" altLang="ru-RU" sz="3200" dirty="0">
                <a:latin typeface="Times New Roman" pitchFamily="18" charset="0"/>
                <a:cs typeface="Times New Roman" pitchFamily="18" charset="0"/>
              </a:rPr>
              <a:t>Калькуляция себестоимости - это определение величины затрат по группам, приходящихся на единицу продукции. </a:t>
            </a:r>
          </a:p>
          <a:p>
            <a:pPr marL="109728" indent="0">
              <a:buNone/>
            </a:pPr>
            <a:endParaRPr lang="ru-RU" altLang="ru-RU" sz="2800" dirty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Калькуляция себестоимости выпускаемой продукции включает в себя: </a:t>
            </a:r>
          </a:p>
          <a:p>
            <a:pPr marL="1800000"/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затраты на сырье и материалы, </a:t>
            </a:r>
          </a:p>
          <a:p>
            <a:pPr marL="1800000"/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оплату труда, </a:t>
            </a:r>
          </a:p>
          <a:p>
            <a:pPr marL="1800000"/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отчисления на социальные нужды,</a:t>
            </a:r>
          </a:p>
          <a:p>
            <a:pPr marL="1800000"/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 амортизацию основных фондов, </a:t>
            </a:r>
          </a:p>
          <a:p>
            <a:pPr marL="1800000"/>
            <a:r>
              <a:rPr lang="ru-RU" altLang="ru-RU" sz="2800" dirty="0">
                <a:latin typeface="Times New Roman" pitchFamily="18" charset="0"/>
                <a:cs typeface="Times New Roman" pitchFamily="18" charset="0"/>
              </a:rPr>
              <a:t>прочие расходы.</a:t>
            </a:r>
          </a:p>
          <a:p>
            <a:endParaRPr lang="ru-RU" alt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1860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 dirty="0">
                <a:solidFill>
                  <a:schemeClr val="tx1"/>
                </a:solidFill>
                <a:effectLst/>
              </a:rPr>
              <a:t>Материальные затраты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0"/>
            <a:ext cx="8229600" cy="4953000"/>
          </a:xfrm>
        </p:spPr>
        <p:txBody>
          <a:bodyPr/>
          <a:lstStyle/>
          <a:p>
            <a:pPr marL="109728" indent="0">
              <a:buNone/>
            </a:pPr>
            <a:r>
              <a:rPr lang="ru-RU" altLang="ru-RU" dirty="0"/>
              <a:t>К материальным затратам относятся: </a:t>
            </a:r>
          </a:p>
          <a:p>
            <a:pPr>
              <a:buFontTx/>
              <a:buNone/>
            </a:pPr>
            <a:r>
              <a:rPr lang="ru-RU" altLang="ru-RU" dirty="0"/>
              <a:t>	- сырье и основные материалы; </a:t>
            </a:r>
          </a:p>
          <a:p>
            <a:pPr>
              <a:buFontTx/>
              <a:buNone/>
            </a:pPr>
            <a:r>
              <a:rPr lang="ru-RU" altLang="ru-RU" dirty="0"/>
              <a:t>	- покупные изделия и полуфабрикаты, вспомогательные материалы; </a:t>
            </a:r>
          </a:p>
          <a:p>
            <a:pPr>
              <a:buFontTx/>
              <a:buNone/>
            </a:pPr>
            <a:r>
              <a:rPr lang="ru-RU" altLang="ru-RU" dirty="0"/>
              <a:t>	- топливо, энергия со стороны; </a:t>
            </a:r>
          </a:p>
          <a:p>
            <a:pPr>
              <a:buFontTx/>
              <a:buNone/>
            </a:pPr>
            <a:r>
              <a:rPr lang="ru-RU" altLang="ru-RU" dirty="0"/>
              <a:t>	- износ малоценных и быстроизнашивающихся предметов;</a:t>
            </a:r>
          </a:p>
          <a:p>
            <a:pPr>
              <a:buFontTx/>
              <a:buNone/>
            </a:pPr>
            <a:r>
              <a:rPr lang="ru-RU" altLang="ru-RU" dirty="0"/>
              <a:t>	- прочие материальные затраты. </a:t>
            </a:r>
          </a:p>
          <a:p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463808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966915" y="304800"/>
            <a:ext cx="8243887" cy="1112838"/>
          </a:xfrm>
        </p:spPr>
        <p:txBody>
          <a:bodyPr/>
          <a:lstStyle/>
          <a:p>
            <a:r>
              <a:rPr lang="ru-RU" altLang="ru-RU" dirty="0">
                <a:solidFill>
                  <a:schemeClr val="tx1"/>
                </a:solidFill>
                <a:effectLst/>
              </a:rPr>
              <a:t>Затраты на оплату труда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0"/>
            <a:ext cx="8229600" cy="4953000"/>
          </a:xfrm>
        </p:spPr>
        <p:txBody>
          <a:bodyPr/>
          <a:lstStyle/>
          <a:p>
            <a:pPr marL="109728" indent="0">
              <a:lnSpc>
                <a:spcPct val="90000"/>
              </a:lnSpc>
              <a:buNone/>
            </a:pPr>
            <a:r>
              <a:rPr lang="ru-RU" altLang="ru-RU" dirty="0"/>
              <a:t>К затратам на оплату труда: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altLang="ru-RU" dirty="0"/>
              <a:t>	- заработная плата и премии;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altLang="ru-RU" dirty="0"/>
              <a:t>	- стимулирующие и компенсирующие выплаты;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altLang="ru-RU" dirty="0"/>
              <a:t>	- стоимость продукции, выдаваемой в порядке натуральной оплаты;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altLang="ru-RU" dirty="0"/>
              <a:t>	- оплата труда работников по заключенным договорам;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altLang="ru-RU" dirty="0"/>
              <a:t>	- прочие выплаты.</a:t>
            </a:r>
          </a:p>
          <a:p>
            <a:pPr>
              <a:lnSpc>
                <a:spcPct val="90000"/>
              </a:lnSpc>
            </a:pP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6812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966915" y="304800"/>
            <a:ext cx="8243887" cy="1112838"/>
          </a:xfrm>
        </p:spPr>
        <p:txBody>
          <a:bodyPr>
            <a:normAutofit fontScale="90000"/>
          </a:bodyPr>
          <a:lstStyle/>
          <a:p>
            <a:r>
              <a:rPr lang="ru-RU" altLang="ru-RU" sz="4000" dirty="0">
                <a:solidFill>
                  <a:schemeClr val="tx1"/>
                </a:solidFill>
                <a:effectLst/>
              </a:rPr>
              <a:t>Отчисления на социальные нужды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0"/>
            <a:ext cx="8229600" cy="4953000"/>
          </a:xfrm>
        </p:spPr>
        <p:txBody>
          <a:bodyPr/>
          <a:lstStyle/>
          <a:p>
            <a:pPr marL="109728" indent="0">
              <a:buNone/>
            </a:pPr>
            <a:r>
              <a:rPr lang="ru-RU" altLang="ru-RU" dirty="0"/>
              <a:t>К отчислениям на социальные нужды </a:t>
            </a:r>
            <a:r>
              <a:rPr lang="ru-RU" altLang="ru-RU" dirty="0" smtClean="0"/>
              <a:t>относятся отчисления в: </a:t>
            </a:r>
            <a:endParaRPr lang="ru-RU" altLang="ru-RU" dirty="0"/>
          </a:p>
          <a:p>
            <a:pPr>
              <a:buFontTx/>
              <a:buNone/>
            </a:pPr>
            <a:r>
              <a:rPr lang="ru-RU" altLang="ru-RU" dirty="0"/>
              <a:t>	- </a:t>
            </a:r>
            <a:r>
              <a:rPr lang="ru-RU" altLang="ru-RU" dirty="0" smtClean="0"/>
              <a:t>Пенсионный </a:t>
            </a:r>
            <a:r>
              <a:rPr lang="ru-RU" altLang="ru-RU" dirty="0"/>
              <a:t>фонд РФ; • </a:t>
            </a:r>
          </a:p>
          <a:p>
            <a:pPr>
              <a:buFontTx/>
              <a:buNone/>
            </a:pPr>
            <a:r>
              <a:rPr lang="ru-RU" altLang="ru-RU" dirty="0"/>
              <a:t>	- Фонд социального страхования; </a:t>
            </a:r>
          </a:p>
          <a:p>
            <a:pPr>
              <a:buFontTx/>
              <a:buNone/>
            </a:pPr>
            <a:r>
              <a:rPr lang="ru-RU" altLang="ru-RU" dirty="0"/>
              <a:t>	</a:t>
            </a:r>
            <a:r>
              <a:rPr lang="ru-RU" altLang="ru-RU" dirty="0" smtClean="0"/>
              <a:t>- </a:t>
            </a:r>
            <a:r>
              <a:rPr lang="ru-RU" altLang="ru-RU" dirty="0"/>
              <a:t>Фонд обязательного медицинского страхования. </a:t>
            </a:r>
          </a:p>
          <a:p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664352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772816"/>
            <a:ext cx="109728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dirty="0"/>
              <a:t>самостоятельность и независимость в принятии решения по вопросам выбора производимого товара, вида организации производства и управления, контрагентов в коммерческой деятельности и др. в рамках установленных правовых норм;</a:t>
            </a:r>
          </a:p>
          <a:p>
            <a:pPr>
              <a:lnSpc>
                <a:spcPct val="90000"/>
              </a:lnSpc>
            </a:pPr>
            <a:r>
              <a:rPr lang="ru-RU" altLang="ru-RU" dirty="0"/>
              <a:t>экономическая заинтересованность, исходя из главной цели </a:t>
            </a:r>
            <a:r>
              <a:rPr lang="ru-RU" altLang="ru-RU" dirty="0" smtClean="0"/>
              <a:t>организации- </a:t>
            </a:r>
            <a:r>
              <a:rPr lang="ru-RU" altLang="ru-RU" dirty="0"/>
              <a:t>получение максимальной прибыли; </a:t>
            </a:r>
          </a:p>
          <a:p>
            <a:pPr>
              <a:lnSpc>
                <a:spcPct val="90000"/>
              </a:lnSpc>
            </a:pPr>
            <a:r>
              <a:rPr lang="ru-RU" altLang="ru-RU" dirty="0"/>
              <a:t>хозяйственный риск и ответственность.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ru-RU" sz="3800" dirty="0">
                <a:solidFill>
                  <a:schemeClr val="tx1"/>
                </a:solidFill>
                <a:effectLst/>
              </a:rPr>
              <a:t>Основные принципы деятельности организации: </a:t>
            </a:r>
          </a:p>
        </p:txBody>
      </p:sp>
    </p:spTree>
    <p:extLst>
      <p:ext uri="{BB962C8B-B14F-4D97-AF65-F5344CB8AC3E}">
        <p14:creationId xmlns:p14="http://schemas.microsoft.com/office/powerpoint/2010/main" val="119302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966915" y="304800"/>
            <a:ext cx="8243887" cy="1112838"/>
          </a:xfrm>
        </p:spPr>
        <p:txBody>
          <a:bodyPr/>
          <a:lstStyle/>
          <a:p>
            <a:r>
              <a:rPr lang="ru-RU" altLang="ru-RU" dirty="0">
                <a:solidFill>
                  <a:schemeClr val="tx1"/>
                </a:solidFill>
                <a:effectLst/>
              </a:rPr>
              <a:t>Прочие затраты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1544" y="1268760"/>
            <a:ext cx="8229600" cy="5029200"/>
          </a:xfrm>
        </p:spPr>
        <p:txBody>
          <a:bodyPr/>
          <a:lstStyle/>
          <a:p>
            <a:pPr marL="109728" indent="0">
              <a:buNone/>
            </a:pPr>
            <a:r>
              <a:rPr lang="ru-RU" altLang="ru-RU" sz="2800" dirty="0"/>
              <a:t>К  прочим затратам относятся: </a:t>
            </a:r>
          </a:p>
          <a:p>
            <a:pPr>
              <a:buFontTx/>
              <a:buNone/>
            </a:pPr>
            <a:r>
              <a:rPr lang="ru-RU" altLang="ru-RU" sz="2800" dirty="0"/>
              <a:t>	- налоги; </a:t>
            </a:r>
          </a:p>
          <a:p>
            <a:pPr>
              <a:buFontTx/>
              <a:buNone/>
            </a:pPr>
            <a:r>
              <a:rPr lang="ru-RU" altLang="ru-RU" sz="2800" dirty="0"/>
              <a:t>	- сборы; </a:t>
            </a:r>
          </a:p>
          <a:p>
            <a:pPr>
              <a:buFontTx/>
              <a:buNone/>
            </a:pPr>
            <a:r>
              <a:rPr lang="ru-RU" altLang="ru-RU" sz="2800" dirty="0"/>
              <a:t>	- платежи за предельно допустимые выбросы загрязняющих веществ; </a:t>
            </a:r>
          </a:p>
          <a:p>
            <a:pPr>
              <a:buFontTx/>
              <a:buNone/>
            </a:pPr>
            <a:r>
              <a:rPr lang="ru-RU" altLang="ru-RU" sz="2800" dirty="0"/>
              <a:t>	- платежи по обязательному страхованию имущества; </a:t>
            </a:r>
          </a:p>
          <a:p>
            <a:pPr>
              <a:buFontTx/>
              <a:buNone/>
            </a:pPr>
            <a:r>
              <a:rPr lang="ru-RU" altLang="ru-RU" sz="2800" dirty="0"/>
              <a:t>	- плата за аренду; </a:t>
            </a:r>
          </a:p>
          <a:p>
            <a:pPr>
              <a:buFontTx/>
              <a:buNone/>
            </a:pPr>
            <a:r>
              <a:rPr lang="ru-RU" altLang="ru-RU" sz="2800" dirty="0"/>
              <a:t>	- затраты на командировки; </a:t>
            </a:r>
          </a:p>
          <a:p>
            <a:pPr>
              <a:buFontTx/>
              <a:buNone/>
            </a:pPr>
            <a:r>
              <a:rPr lang="ru-RU" altLang="ru-RU" sz="2800" dirty="0"/>
              <a:t>	- оплата услуг связи и др. </a:t>
            </a:r>
          </a:p>
          <a:p>
            <a:endParaRPr lang="ru-RU" altLang="ru-RU" sz="2800" dirty="0"/>
          </a:p>
        </p:txBody>
      </p:sp>
    </p:spTree>
    <p:extLst>
      <p:ext uri="{BB962C8B-B14F-4D97-AF65-F5344CB8AC3E}">
        <p14:creationId xmlns:p14="http://schemas.microsoft.com/office/powerpoint/2010/main" val="630650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898D1B-41D1-4DA3-850C-6DEBFCC6A18B}" type="slidenum">
              <a:rPr lang="ru-RU" altLang="ru-RU"/>
              <a:pPr>
                <a:defRPr/>
              </a:pPr>
              <a:t>61</a:t>
            </a:fld>
            <a:endParaRPr lang="ru-RU" altLang="ru-RU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1631505" y="274638"/>
            <a:ext cx="8784975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ru-RU" altLang="ru-RU" sz="3200" dirty="0">
                <a:solidFill>
                  <a:schemeClr val="tx1"/>
                </a:solidFill>
                <a:effectLst/>
              </a:rPr>
              <a:t>КАКОВЫ ПОСЛЕДСТВИЯ </a:t>
            </a:r>
            <a:br>
              <a:rPr lang="ru-RU" altLang="ru-RU" sz="3200" dirty="0">
                <a:solidFill>
                  <a:schemeClr val="tx1"/>
                </a:solidFill>
                <a:effectLst/>
              </a:rPr>
            </a:br>
            <a:r>
              <a:rPr lang="ru-RU" altLang="ru-RU" sz="3200" dirty="0">
                <a:solidFill>
                  <a:schemeClr val="tx1"/>
                </a:solidFill>
                <a:effectLst/>
              </a:rPr>
              <a:t>неэффективного управления затратами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59496" y="1526058"/>
            <a:ext cx="9288836" cy="4525963"/>
          </a:xfrm>
        </p:spPr>
        <p:txBody>
          <a:bodyPr/>
          <a:lstStyle/>
          <a:p>
            <a:pPr eaLnBrk="1" hangingPunct="1"/>
            <a:r>
              <a:rPr lang="ru-RU" altLang="ru-RU" sz="2000" dirty="0"/>
              <a:t>Бесконтрольный расход средств</a:t>
            </a:r>
          </a:p>
          <a:p>
            <a:pPr eaLnBrk="1" hangingPunct="1"/>
            <a:r>
              <a:rPr lang="ru-RU" altLang="ru-RU" sz="2000" dirty="0"/>
              <a:t>Расчетные цены не отвечают действительным затратам, т.е. завышены или занижены, что негативно сказывается на продажах</a:t>
            </a:r>
          </a:p>
          <a:p>
            <a:pPr eaLnBrk="1" hangingPunct="1"/>
            <a:r>
              <a:rPr lang="ru-RU" altLang="ru-RU" sz="2000" dirty="0"/>
              <a:t>Ресурсы направляются </a:t>
            </a:r>
            <a:r>
              <a:rPr lang="ru-RU" altLang="ru-RU" sz="2000" b="1" dirty="0"/>
              <a:t>не на те</a:t>
            </a:r>
            <a:r>
              <a:rPr lang="ru-RU" altLang="ru-RU" sz="2000" dirty="0"/>
              <a:t> продукты и </a:t>
            </a:r>
            <a:r>
              <a:rPr lang="ru-RU" altLang="ru-RU" sz="2000" b="1" dirty="0"/>
              <a:t>не в те</a:t>
            </a:r>
            <a:r>
              <a:rPr lang="ru-RU" altLang="ru-RU" sz="2000" dirty="0"/>
              <a:t> подразделения</a:t>
            </a:r>
          </a:p>
          <a:p>
            <a:pPr eaLnBrk="1" hangingPunct="1"/>
            <a:r>
              <a:rPr lang="ru-RU" altLang="ru-RU" sz="2000" dirty="0"/>
              <a:t>Рентабельность падает по непонятным причинам</a:t>
            </a:r>
          </a:p>
          <a:p>
            <a:pPr eaLnBrk="1" hangingPunct="1"/>
            <a:r>
              <a:rPr lang="ru-RU" altLang="ru-RU" sz="2000" dirty="0"/>
              <a:t>………………………………………………</a:t>
            </a:r>
          </a:p>
        </p:txBody>
      </p:sp>
      <p:sp>
        <p:nvSpPr>
          <p:cNvPr id="16389" name="AutoShape 154"/>
          <p:cNvSpPr>
            <a:spLocks noChangeArrowheads="1"/>
          </p:cNvSpPr>
          <p:nvPr/>
        </p:nvSpPr>
        <p:spPr bwMode="auto">
          <a:xfrm>
            <a:off x="4367808" y="3789040"/>
            <a:ext cx="1366838" cy="792163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29883" name="Text Box 155"/>
          <p:cNvSpPr txBox="1">
            <a:spLocks noChangeArrowheads="1"/>
          </p:cNvSpPr>
          <p:nvPr/>
        </p:nvSpPr>
        <p:spPr bwMode="auto">
          <a:xfrm>
            <a:off x="3277195" y="4744039"/>
            <a:ext cx="3548063" cy="6413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altLang="ru-RU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Castellar" pitchFamily="18" charset="0"/>
              </a:rPr>
              <a:t>банкротство</a:t>
            </a:r>
          </a:p>
        </p:txBody>
      </p:sp>
    </p:spTree>
    <p:extLst>
      <p:ext uri="{BB962C8B-B14F-4D97-AF65-F5344CB8AC3E}">
        <p14:creationId xmlns:p14="http://schemas.microsoft.com/office/powerpoint/2010/main" val="4128237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6E4DC4-72E6-4E29-8722-9BDEB44CDD71}" type="slidenum">
              <a:rPr lang="ru-RU" altLang="ru-RU"/>
              <a:pPr>
                <a:defRPr/>
              </a:pPr>
              <a:t>62</a:t>
            </a:fld>
            <a:endParaRPr lang="ru-RU" altLang="ru-RU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1991545" y="404816"/>
            <a:ext cx="8219256" cy="10128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altLang="ru-RU" sz="3200" dirty="0">
                <a:solidFill>
                  <a:schemeClr val="tx1"/>
                </a:solidFill>
                <a:effectLst/>
              </a:rPr>
              <a:t>КАКИЕ ПРЕИМУЩЕСТВА</a:t>
            </a:r>
            <a:br>
              <a:rPr lang="ru-RU" altLang="ru-RU" sz="3200" dirty="0">
                <a:solidFill>
                  <a:schemeClr val="tx1"/>
                </a:solidFill>
                <a:effectLst/>
              </a:rPr>
            </a:br>
            <a:r>
              <a:rPr lang="ru-RU" altLang="ru-RU" sz="3200" dirty="0">
                <a:solidFill>
                  <a:schemeClr val="tx1"/>
                </a:solidFill>
                <a:effectLst/>
              </a:rPr>
              <a:t>дает эффективное управление затратами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32402" y="1773238"/>
            <a:ext cx="5184775" cy="4608090"/>
          </a:xfrm>
        </p:spPr>
        <p:txBody>
          <a:bodyPr>
            <a:normAutofit/>
          </a:bodyPr>
          <a:lstStyle/>
          <a:p>
            <a:pPr eaLnBrk="1" hangingPunct="1"/>
            <a:r>
              <a:rPr lang="ru-RU" altLang="ru-RU" sz="2000" dirty="0"/>
              <a:t>Конкурентные преимущества по стоимости товаров (услуг), а значит, б</a:t>
            </a:r>
            <a:r>
              <a:rPr lang="en-US" altLang="ru-RU" sz="2000" dirty="0">
                <a:cs typeface="Arial" charset="0"/>
              </a:rPr>
              <a:t>ó</a:t>
            </a:r>
            <a:r>
              <a:rPr lang="ru-RU" altLang="ru-RU" sz="2000" dirty="0" err="1"/>
              <a:t>льшие</a:t>
            </a:r>
            <a:r>
              <a:rPr lang="ru-RU" altLang="ru-RU" sz="2000" dirty="0"/>
              <a:t> возможности сбыта</a:t>
            </a:r>
          </a:p>
          <a:p>
            <a:pPr eaLnBrk="1" hangingPunct="1"/>
            <a:r>
              <a:rPr lang="ru-RU" altLang="ru-RU" sz="2000" dirty="0"/>
              <a:t>Правильные (то есть не завышенные и не заниженные) цены на продукцию</a:t>
            </a:r>
          </a:p>
          <a:p>
            <a:pPr eaLnBrk="1" hangingPunct="1"/>
            <a:r>
              <a:rPr lang="ru-RU" altLang="ru-RU" sz="2000" dirty="0"/>
              <a:t>Более разумное распределение ресурсов и возможность маневра</a:t>
            </a:r>
          </a:p>
          <a:p>
            <a:pPr eaLnBrk="1" hangingPunct="1"/>
            <a:r>
              <a:rPr lang="ru-RU" altLang="ru-RU" sz="2000" dirty="0"/>
              <a:t>Наличие информации по отдельным продуктам и подразделениям, а следовательно, лучшая управляемость организацией</a:t>
            </a:r>
          </a:p>
          <a:p>
            <a:pPr eaLnBrk="1" hangingPunct="1">
              <a:buFontTx/>
              <a:buNone/>
            </a:pPr>
            <a:r>
              <a:rPr lang="ru-RU" altLang="ru-RU" sz="2000" dirty="0"/>
              <a:t>  ……………………………………………</a:t>
            </a:r>
          </a:p>
        </p:txBody>
      </p:sp>
      <p:grpSp>
        <p:nvGrpSpPr>
          <p:cNvPr id="17413" name="Group 132"/>
          <p:cNvGrpSpPr>
            <a:grpSpLocks noChangeAspect="1"/>
          </p:cNvGrpSpPr>
          <p:nvPr/>
        </p:nvGrpSpPr>
        <p:grpSpPr bwMode="auto">
          <a:xfrm>
            <a:off x="2351089" y="2205038"/>
            <a:ext cx="2520950" cy="2303462"/>
            <a:chOff x="-741" y="-506"/>
            <a:chExt cx="7243" cy="5428"/>
          </a:xfrm>
        </p:grpSpPr>
        <p:sp>
          <p:nvSpPr>
            <p:cNvPr id="17414" name="AutoShape 133"/>
            <p:cNvSpPr>
              <a:spLocks noChangeAspect="1" noChangeArrowheads="1" noTextEdit="1"/>
            </p:cNvSpPr>
            <p:nvPr/>
          </p:nvSpPr>
          <p:spPr bwMode="auto">
            <a:xfrm>
              <a:off x="-741" y="-506"/>
              <a:ext cx="7243" cy="5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15" name="Freeform 134"/>
            <p:cNvSpPr>
              <a:spLocks/>
            </p:cNvSpPr>
            <p:nvPr/>
          </p:nvSpPr>
          <p:spPr bwMode="auto">
            <a:xfrm>
              <a:off x="-741" y="1086"/>
              <a:ext cx="305" cy="143"/>
            </a:xfrm>
            <a:custGeom>
              <a:avLst/>
              <a:gdLst>
                <a:gd name="T0" fmla="*/ 305 w 305"/>
                <a:gd name="T1" fmla="*/ 84 h 143"/>
                <a:gd name="T2" fmla="*/ 33 w 305"/>
                <a:gd name="T3" fmla="*/ 143 h 143"/>
                <a:gd name="T4" fmla="*/ 0 w 305"/>
                <a:gd name="T5" fmla="*/ 65 h 143"/>
                <a:gd name="T6" fmla="*/ 272 w 305"/>
                <a:gd name="T7" fmla="*/ 0 h 143"/>
                <a:gd name="T8" fmla="*/ 305 w 305"/>
                <a:gd name="T9" fmla="*/ 84 h 14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5"/>
                <a:gd name="T16" fmla="*/ 0 h 143"/>
                <a:gd name="T17" fmla="*/ 305 w 305"/>
                <a:gd name="T18" fmla="*/ 143 h 14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5" h="143">
                  <a:moveTo>
                    <a:pt x="305" y="84"/>
                  </a:moveTo>
                  <a:lnTo>
                    <a:pt x="33" y="143"/>
                  </a:lnTo>
                  <a:lnTo>
                    <a:pt x="0" y="65"/>
                  </a:lnTo>
                  <a:lnTo>
                    <a:pt x="272" y="0"/>
                  </a:lnTo>
                  <a:lnTo>
                    <a:pt x="305" y="84"/>
                  </a:lnTo>
                  <a:close/>
                </a:path>
              </a:pathLst>
            </a:custGeom>
            <a:solidFill>
              <a:srgbClr val="82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16" name="Freeform 135"/>
            <p:cNvSpPr>
              <a:spLocks/>
            </p:cNvSpPr>
            <p:nvPr/>
          </p:nvSpPr>
          <p:spPr bwMode="auto">
            <a:xfrm>
              <a:off x="-701" y="805"/>
              <a:ext cx="312" cy="134"/>
            </a:xfrm>
            <a:custGeom>
              <a:avLst/>
              <a:gdLst>
                <a:gd name="T0" fmla="*/ 278 w 312"/>
                <a:gd name="T1" fmla="*/ 134 h 134"/>
                <a:gd name="T2" fmla="*/ 0 w 312"/>
                <a:gd name="T3" fmla="*/ 84 h 134"/>
                <a:gd name="T4" fmla="*/ 26 w 312"/>
                <a:gd name="T5" fmla="*/ 0 h 134"/>
                <a:gd name="T6" fmla="*/ 312 w 312"/>
                <a:gd name="T7" fmla="*/ 55 h 134"/>
                <a:gd name="T8" fmla="*/ 278 w 312"/>
                <a:gd name="T9" fmla="*/ 134 h 1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2"/>
                <a:gd name="T16" fmla="*/ 0 h 134"/>
                <a:gd name="T17" fmla="*/ 312 w 312"/>
                <a:gd name="T18" fmla="*/ 134 h 1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2" h="134">
                  <a:moveTo>
                    <a:pt x="278" y="134"/>
                  </a:moveTo>
                  <a:lnTo>
                    <a:pt x="0" y="84"/>
                  </a:lnTo>
                  <a:lnTo>
                    <a:pt x="26" y="0"/>
                  </a:lnTo>
                  <a:lnTo>
                    <a:pt x="312" y="55"/>
                  </a:lnTo>
                  <a:lnTo>
                    <a:pt x="278" y="134"/>
                  </a:lnTo>
                  <a:close/>
                </a:path>
              </a:pathLst>
            </a:custGeom>
            <a:solidFill>
              <a:srgbClr val="82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17" name="Freeform 136"/>
            <p:cNvSpPr>
              <a:spLocks/>
            </p:cNvSpPr>
            <p:nvPr/>
          </p:nvSpPr>
          <p:spPr bwMode="auto">
            <a:xfrm>
              <a:off x="-542" y="510"/>
              <a:ext cx="298" cy="197"/>
            </a:xfrm>
            <a:custGeom>
              <a:avLst/>
              <a:gdLst>
                <a:gd name="T0" fmla="*/ 225 w 298"/>
                <a:gd name="T1" fmla="*/ 197 h 197"/>
                <a:gd name="T2" fmla="*/ 0 w 298"/>
                <a:gd name="T3" fmla="*/ 64 h 197"/>
                <a:gd name="T4" fmla="*/ 66 w 298"/>
                <a:gd name="T5" fmla="*/ 0 h 197"/>
                <a:gd name="T6" fmla="*/ 298 w 298"/>
                <a:gd name="T7" fmla="*/ 128 h 197"/>
                <a:gd name="T8" fmla="*/ 225 w 298"/>
                <a:gd name="T9" fmla="*/ 197 h 19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8"/>
                <a:gd name="T16" fmla="*/ 0 h 197"/>
                <a:gd name="T17" fmla="*/ 298 w 298"/>
                <a:gd name="T18" fmla="*/ 197 h 19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8" h="197">
                  <a:moveTo>
                    <a:pt x="225" y="197"/>
                  </a:moveTo>
                  <a:lnTo>
                    <a:pt x="0" y="64"/>
                  </a:lnTo>
                  <a:lnTo>
                    <a:pt x="66" y="0"/>
                  </a:lnTo>
                  <a:lnTo>
                    <a:pt x="298" y="128"/>
                  </a:lnTo>
                  <a:lnTo>
                    <a:pt x="225" y="197"/>
                  </a:lnTo>
                  <a:close/>
                </a:path>
              </a:pathLst>
            </a:custGeom>
            <a:solidFill>
              <a:srgbClr val="82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18" name="Freeform 137"/>
            <p:cNvSpPr>
              <a:spLocks/>
            </p:cNvSpPr>
            <p:nvPr/>
          </p:nvSpPr>
          <p:spPr bwMode="auto">
            <a:xfrm>
              <a:off x="-582" y="1229"/>
              <a:ext cx="4106" cy="3683"/>
            </a:xfrm>
            <a:custGeom>
              <a:avLst/>
              <a:gdLst>
                <a:gd name="T0" fmla="*/ 3801 w 4106"/>
                <a:gd name="T1" fmla="*/ 3106 h 3683"/>
                <a:gd name="T2" fmla="*/ 3920 w 4106"/>
                <a:gd name="T3" fmla="*/ 2564 h 3683"/>
                <a:gd name="T4" fmla="*/ 3622 w 4106"/>
                <a:gd name="T5" fmla="*/ 2209 h 3683"/>
                <a:gd name="T6" fmla="*/ 3191 w 4106"/>
                <a:gd name="T7" fmla="*/ 2022 h 3683"/>
                <a:gd name="T8" fmla="*/ 2859 w 4106"/>
                <a:gd name="T9" fmla="*/ 1943 h 3683"/>
                <a:gd name="T10" fmla="*/ 2806 w 4106"/>
                <a:gd name="T11" fmla="*/ 1938 h 3683"/>
                <a:gd name="T12" fmla="*/ 2965 w 4106"/>
                <a:gd name="T13" fmla="*/ 873 h 3683"/>
                <a:gd name="T14" fmla="*/ 3197 w 4106"/>
                <a:gd name="T15" fmla="*/ 602 h 3683"/>
                <a:gd name="T16" fmla="*/ 3058 w 4106"/>
                <a:gd name="T17" fmla="*/ 350 h 3683"/>
                <a:gd name="T18" fmla="*/ 2686 w 4106"/>
                <a:gd name="T19" fmla="*/ 203 h 3683"/>
                <a:gd name="T20" fmla="*/ 2527 w 4106"/>
                <a:gd name="T21" fmla="*/ 163 h 3683"/>
                <a:gd name="T22" fmla="*/ 2428 w 4106"/>
                <a:gd name="T23" fmla="*/ 35 h 3683"/>
                <a:gd name="T24" fmla="*/ 2182 w 4106"/>
                <a:gd name="T25" fmla="*/ 10 h 3683"/>
                <a:gd name="T26" fmla="*/ 2030 w 4106"/>
                <a:gd name="T27" fmla="*/ 143 h 3683"/>
                <a:gd name="T28" fmla="*/ 2083 w 4106"/>
                <a:gd name="T29" fmla="*/ 316 h 3683"/>
                <a:gd name="T30" fmla="*/ 2308 w 4106"/>
                <a:gd name="T31" fmla="*/ 375 h 3683"/>
                <a:gd name="T32" fmla="*/ 2560 w 4106"/>
                <a:gd name="T33" fmla="*/ 306 h 3683"/>
                <a:gd name="T34" fmla="*/ 2885 w 4106"/>
                <a:gd name="T35" fmla="*/ 415 h 3683"/>
                <a:gd name="T36" fmla="*/ 3025 w 4106"/>
                <a:gd name="T37" fmla="*/ 557 h 3683"/>
                <a:gd name="T38" fmla="*/ 2939 w 4106"/>
                <a:gd name="T39" fmla="*/ 730 h 3683"/>
                <a:gd name="T40" fmla="*/ 2381 w 4106"/>
                <a:gd name="T41" fmla="*/ 735 h 3683"/>
                <a:gd name="T42" fmla="*/ 1824 w 4106"/>
                <a:gd name="T43" fmla="*/ 434 h 3683"/>
                <a:gd name="T44" fmla="*/ 1241 w 4106"/>
                <a:gd name="T45" fmla="*/ 553 h 3683"/>
                <a:gd name="T46" fmla="*/ 975 w 4106"/>
                <a:gd name="T47" fmla="*/ 888 h 3683"/>
                <a:gd name="T48" fmla="*/ 193 w 4106"/>
                <a:gd name="T49" fmla="*/ 1154 h 3683"/>
                <a:gd name="T50" fmla="*/ 53 w 4106"/>
                <a:gd name="T51" fmla="*/ 1672 h 3683"/>
                <a:gd name="T52" fmla="*/ 511 w 4106"/>
                <a:gd name="T53" fmla="*/ 1977 h 3683"/>
                <a:gd name="T54" fmla="*/ 657 w 4106"/>
                <a:gd name="T55" fmla="*/ 2071 h 3683"/>
                <a:gd name="T56" fmla="*/ 803 w 4106"/>
                <a:gd name="T57" fmla="*/ 2214 h 3683"/>
                <a:gd name="T58" fmla="*/ 1042 w 4106"/>
                <a:gd name="T59" fmla="*/ 2204 h 3683"/>
                <a:gd name="T60" fmla="*/ 1161 w 4106"/>
                <a:gd name="T61" fmla="*/ 2056 h 3683"/>
                <a:gd name="T62" fmla="*/ 1061 w 4106"/>
                <a:gd name="T63" fmla="*/ 1889 h 3683"/>
                <a:gd name="T64" fmla="*/ 829 w 4106"/>
                <a:gd name="T65" fmla="*/ 1859 h 3683"/>
                <a:gd name="T66" fmla="*/ 478 w 4106"/>
                <a:gd name="T67" fmla="*/ 1810 h 3683"/>
                <a:gd name="T68" fmla="*/ 179 w 4106"/>
                <a:gd name="T69" fmla="*/ 1568 h 3683"/>
                <a:gd name="T70" fmla="*/ 478 w 4106"/>
                <a:gd name="T71" fmla="*/ 1149 h 3683"/>
                <a:gd name="T72" fmla="*/ 969 w 4106"/>
                <a:gd name="T73" fmla="*/ 1046 h 3683"/>
                <a:gd name="T74" fmla="*/ 1327 w 4106"/>
                <a:gd name="T75" fmla="*/ 2170 h 3683"/>
                <a:gd name="T76" fmla="*/ 1002 w 4106"/>
                <a:gd name="T77" fmla="*/ 2401 h 3683"/>
                <a:gd name="T78" fmla="*/ 876 w 4106"/>
                <a:gd name="T79" fmla="*/ 2741 h 3683"/>
                <a:gd name="T80" fmla="*/ 1088 w 4106"/>
                <a:gd name="T81" fmla="*/ 3121 h 3683"/>
                <a:gd name="T82" fmla="*/ 730 w 4106"/>
                <a:gd name="T83" fmla="*/ 3575 h 3683"/>
                <a:gd name="T84" fmla="*/ 869 w 4106"/>
                <a:gd name="T85" fmla="*/ 3599 h 3683"/>
                <a:gd name="T86" fmla="*/ 1194 w 4106"/>
                <a:gd name="T87" fmla="*/ 3018 h 3683"/>
                <a:gd name="T88" fmla="*/ 1048 w 4106"/>
                <a:gd name="T89" fmla="*/ 2687 h 3683"/>
                <a:gd name="T90" fmla="*/ 1181 w 4106"/>
                <a:gd name="T91" fmla="*/ 2446 h 3683"/>
                <a:gd name="T92" fmla="*/ 1453 w 4106"/>
                <a:gd name="T93" fmla="*/ 2539 h 3683"/>
                <a:gd name="T94" fmla="*/ 3157 w 4106"/>
                <a:gd name="T95" fmla="*/ 2145 h 3683"/>
                <a:gd name="T96" fmla="*/ 3721 w 4106"/>
                <a:gd name="T97" fmla="*/ 2515 h 3683"/>
                <a:gd name="T98" fmla="*/ 3681 w 4106"/>
                <a:gd name="T99" fmla="*/ 2988 h 3683"/>
                <a:gd name="T100" fmla="*/ 3436 w 4106"/>
                <a:gd name="T101" fmla="*/ 3422 h 3683"/>
                <a:gd name="T102" fmla="*/ 4093 w 4106"/>
                <a:gd name="T103" fmla="*/ 3654 h 3683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4106"/>
                <a:gd name="T157" fmla="*/ 0 h 3683"/>
                <a:gd name="T158" fmla="*/ 4106 w 4106"/>
                <a:gd name="T159" fmla="*/ 3683 h 3683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4106" h="3683">
                  <a:moveTo>
                    <a:pt x="4066" y="3565"/>
                  </a:moveTo>
                  <a:lnTo>
                    <a:pt x="4066" y="3565"/>
                  </a:lnTo>
                  <a:lnTo>
                    <a:pt x="3602" y="3353"/>
                  </a:lnTo>
                  <a:lnTo>
                    <a:pt x="3708" y="3230"/>
                  </a:lnTo>
                  <a:lnTo>
                    <a:pt x="3801" y="3106"/>
                  </a:lnTo>
                  <a:lnTo>
                    <a:pt x="3867" y="2988"/>
                  </a:lnTo>
                  <a:lnTo>
                    <a:pt x="3914" y="2875"/>
                  </a:lnTo>
                  <a:lnTo>
                    <a:pt x="3933" y="2766"/>
                  </a:lnTo>
                  <a:lnTo>
                    <a:pt x="3940" y="2663"/>
                  </a:lnTo>
                  <a:lnTo>
                    <a:pt x="3920" y="2564"/>
                  </a:lnTo>
                  <a:lnTo>
                    <a:pt x="3880" y="2470"/>
                  </a:lnTo>
                  <a:lnTo>
                    <a:pt x="3834" y="2396"/>
                  </a:lnTo>
                  <a:lnTo>
                    <a:pt x="3774" y="2327"/>
                  </a:lnTo>
                  <a:lnTo>
                    <a:pt x="3701" y="2263"/>
                  </a:lnTo>
                  <a:lnTo>
                    <a:pt x="3622" y="2209"/>
                  </a:lnTo>
                  <a:lnTo>
                    <a:pt x="3542" y="2160"/>
                  </a:lnTo>
                  <a:lnTo>
                    <a:pt x="3449" y="2115"/>
                  </a:lnTo>
                  <a:lnTo>
                    <a:pt x="3363" y="2081"/>
                  </a:lnTo>
                  <a:lnTo>
                    <a:pt x="3277" y="2046"/>
                  </a:lnTo>
                  <a:lnTo>
                    <a:pt x="3191" y="2022"/>
                  </a:lnTo>
                  <a:lnTo>
                    <a:pt x="3104" y="1997"/>
                  </a:lnTo>
                  <a:lnTo>
                    <a:pt x="3031" y="1977"/>
                  </a:lnTo>
                  <a:lnTo>
                    <a:pt x="2958" y="1963"/>
                  </a:lnTo>
                  <a:lnTo>
                    <a:pt x="2905" y="1953"/>
                  </a:lnTo>
                  <a:lnTo>
                    <a:pt x="2859" y="1943"/>
                  </a:lnTo>
                  <a:lnTo>
                    <a:pt x="2826" y="1938"/>
                  </a:lnTo>
                  <a:lnTo>
                    <a:pt x="2812" y="1938"/>
                  </a:lnTo>
                  <a:lnTo>
                    <a:pt x="2806" y="1938"/>
                  </a:lnTo>
                  <a:lnTo>
                    <a:pt x="2799" y="1938"/>
                  </a:lnTo>
                  <a:lnTo>
                    <a:pt x="2481" y="967"/>
                  </a:lnTo>
                  <a:lnTo>
                    <a:pt x="2680" y="947"/>
                  </a:lnTo>
                  <a:lnTo>
                    <a:pt x="2839" y="917"/>
                  </a:lnTo>
                  <a:lnTo>
                    <a:pt x="2965" y="873"/>
                  </a:lnTo>
                  <a:lnTo>
                    <a:pt x="3058" y="824"/>
                  </a:lnTo>
                  <a:lnTo>
                    <a:pt x="3118" y="769"/>
                  </a:lnTo>
                  <a:lnTo>
                    <a:pt x="3164" y="715"/>
                  </a:lnTo>
                  <a:lnTo>
                    <a:pt x="3184" y="656"/>
                  </a:lnTo>
                  <a:lnTo>
                    <a:pt x="3197" y="602"/>
                  </a:lnTo>
                  <a:lnTo>
                    <a:pt x="3197" y="548"/>
                  </a:lnTo>
                  <a:lnTo>
                    <a:pt x="3184" y="493"/>
                  </a:lnTo>
                  <a:lnTo>
                    <a:pt x="3157" y="444"/>
                  </a:lnTo>
                  <a:lnTo>
                    <a:pt x="3111" y="395"/>
                  </a:lnTo>
                  <a:lnTo>
                    <a:pt x="3058" y="350"/>
                  </a:lnTo>
                  <a:lnTo>
                    <a:pt x="2998" y="316"/>
                  </a:lnTo>
                  <a:lnTo>
                    <a:pt x="2925" y="281"/>
                  </a:lnTo>
                  <a:lnTo>
                    <a:pt x="2852" y="252"/>
                  </a:lnTo>
                  <a:lnTo>
                    <a:pt x="2766" y="227"/>
                  </a:lnTo>
                  <a:lnTo>
                    <a:pt x="2686" y="203"/>
                  </a:lnTo>
                  <a:lnTo>
                    <a:pt x="2607" y="183"/>
                  </a:lnTo>
                  <a:lnTo>
                    <a:pt x="2527" y="168"/>
                  </a:lnTo>
                  <a:lnTo>
                    <a:pt x="2527" y="163"/>
                  </a:lnTo>
                  <a:lnTo>
                    <a:pt x="2514" y="124"/>
                  </a:lnTo>
                  <a:lnTo>
                    <a:pt x="2494" y="94"/>
                  </a:lnTo>
                  <a:lnTo>
                    <a:pt x="2461" y="64"/>
                  </a:lnTo>
                  <a:lnTo>
                    <a:pt x="2428" y="35"/>
                  </a:lnTo>
                  <a:lnTo>
                    <a:pt x="2381" y="20"/>
                  </a:lnTo>
                  <a:lnTo>
                    <a:pt x="2335" y="5"/>
                  </a:lnTo>
                  <a:lnTo>
                    <a:pt x="2288" y="0"/>
                  </a:lnTo>
                  <a:lnTo>
                    <a:pt x="2235" y="0"/>
                  </a:lnTo>
                  <a:lnTo>
                    <a:pt x="2182" y="10"/>
                  </a:lnTo>
                  <a:lnTo>
                    <a:pt x="2143" y="25"/>
                  </a:lnTo>
                  <a:lnTo>
                    <a:pt x="2103" y="50"/>
                  </a:lnTo>
                  <a:lnTo>
                    <a:pt x="2070" y="74"/>
                  </a:lnTo>
                  <a:lnTo>
                    <a:pt x="2043" y="109"/>
                  </a:lnTo>
                  <a:lnTo>
                    <a:pt x="2030" y="143"/>
                  </a:lnTo>
                  <a:lnTo>
                    <a:pt x="2023" y="178"/>
                  </a:lnTo>
                  <a:lnTo>
                    <a:pt x="2023" y="217"/>
                  </a:lnTo>
                  <a:lnTo>
                    <a:pt x="2036" y="257"/>
                  </a:lnTo>
                  <a:lnTo>
                    <a:pt x="2056" y="286"/>
                  </a:lnTo>
                  <a:lnTo>
                    <a:pt x="2083" y="316"/>
                  </a:lnTo>
                  <a:lnTo>
                    <a:pt x="2123" y="341"/>
                  </a:lnTo>
                  <a:lnTo>
                    <a:pt x="2162" y="360"/>
                  </a:lnTo>
                  <a:lnTo>
                    <a:pt x="2209" y="375"/>
                  </a:lnTo>
                  <a:lnTo>
                    <a:pt x="2255" y="380"/>
                  </a:lnTo>
                  <a:lnTo>
                    <a:pt x="2308" y="375"/>
                  </a:lnTo>
                  <a:lnTo>
                    <a:pt x="2361" y="365"/>
                  </a:lnTo>
                  <a:lnTo>
                    <a:pt x="2415" y="345"/>
                  </a:lnTo>
                  <a:lnTo>
                    <a:pt x="2454" y="321"/>
                  </a:lnTo>
                  <a:lnTo>
                    <a:pt x="2487" y="291"/>
                  </a:lnTo>
                  <a:lnTo>
                    <a:pt x="2560" y="306"/>
                  </a:lnTo>
                  <a:lnTo>
                    <a:pt x="2627" y="326"/>
                  </a:lnTo>
                  <a:lnTo>
                    <a:pt x="2700" y="345"/>
                  </a:lnTo>
                  <a:lnTo>
                    <a:pt x="2766" y="365"/>
                  </a:lnTo>
                  <a:lnTo>
                    <a:pt x="2832" y="390"/>
                  </a:lnTo>
                  <a:lnTo>
                    <a:pt x="2885" y="415"/>
                  </a:lnTo>
                  <a:lnTo>
                    <a:pt x="2939" y="444"/>
                  </a:lnTo>
                  <a:lnTo>
                    <a:pt x="2978" y="474"/>
                  </a:lnTo>
                  <a:lnTo>
                    <a:pt x="3005" y="498"/>
                  </a:lnTo>
                  <a:lnTo>
                    <a:pt x="3018" y="528"/>
                  </a:lnTo>
                  <a:lnTo>
                    <a:pt x="3025" y="557"/>
                  </a:lnTo>
                  <a:lnTo>
                    <a:pt x="3025" y="587"/>
                  </a:lnTo>
                  <a:lnTo>
                    <a:pt x="3018" y="617"/>
                  </a:lnTo>
                  <a:lnTo>
                    <a:pt x="3005" y="651"/>
                  </a:lnTo>
                  <a:lnTo>
                    <a:pt x="2985" y="691"/>
                  </a:lnTo>
                  <a:lnTo>
                    <a:pt x="2939" y="730"/>
                  </a:lnTo>
                  <a:lnTo>
                    <a:pt x="2866" y="765"/>
                  </a:lnTo>
                  <a:lnTo>
                    <a:pt x="2759" y="799"/>
                  </a:lnTo>
                  <a:lnTo>
                    <a:pt x="2620" y="824"/>
                  </a:lnTo>
                  <a:lnTo>
                    <a:pt x="2434" y="838"/>
                  </a:lnTo>
                  <a:lnTo>
                    <a:pt x="2381" y="735"/>
                  </a:lnTo>
                  <a:lnTo>
                    <a:pt x="2308" y="641"/>
                  </a:lnTo>
                  <a:lnTo>
                    <a:pt x="2209" y="567"/>
                  </a:lnTo>
                  <a:lnTo>
                    <a:pt x="2096" y="503"/>
                  </a:lnTo>
                  <a:lnTo>
                    <a:pt x="1963" y="459"/>
                  </a:lnTo>
                  <a:lnTo>
                    <a:pt x="1824" y="434"/>
                  </a:lnTo>
                  <a:lnTo>
                    <a:pt x="1678" y="429"/>
                  </a:lnTo>
                  <a:lnTo>
                    <a:pt x="1532" y="444"/>
                  </a:lnTo>
                  <a:lnTo>
                    <a:pt x="1426" y="469"/>
                  </a:lnTo>
                  <a:lnTo>
                    <a:pt x="1327" y="508"/>
                  </a:lnTo>
                  <a:lnTo>
                    <a:pt x="1241" y="553"/>
                  </a:lnTo>
                  <a:lnTo>
                    <a:pt x="1161" y="607"/>
                  </a:lnTo>
                  <a:lnTo>
                    <a:pt x="1095" y="671"/>
                  </a:lnTo>
                  <a:lnTo>
                    <a:pt x="1042" y="735"/>
                  </a:lnTo>
                  <a:lnTo>
                    <a:pt x="1002" y="809"/>
                  </a:lnTo>
                  <a:lnTo>
                    <a:pt x="975" y="888"/>
                  </a:lnTo>
                  <a:lnTo>
                    <a:pt x="823" y="912"/>
                  </a:lnTo>
                  <a:lnTo>
                    <a:pt x="657" y="947"/>
                  </a:lnTo>
                  <a:lnTo>
                    <a:pt x="491" y="1001"/>
                  </a:lnTo>
                  <a:lnTo>
                    <a:pt x="332" y="1070"/>
                  </a:lnTo>
                  <a:lnTo>
                    <a:pt x="193" y="1154"/>
                  </a:lnTo>
                  <a:lnTo>
                    <a:pt x="80" y="1262"/>
                  </a:lnTo>
                  <a:lnTo>
                    <a:pt x="13" y="1386"/>
                  </a:lnTo>
                  <a:lnTo>
                    <a:pt x="0" y="1534"/>
                  </a:lnTo>
                  <a:lnTo>
                    <a:pt x="13" y="1603"/>
                  </a:lnTo>
                  <a:lnTo>
                    <a:pt x="53" y="1672"/>
                  </a:lnTo>
                  <a:lnTo>
                    <a:pt x="106" y="1736"/>
                  </a:lnTo>
                  <a:lnTo>
                    <a:pt x="179" y="1800"/>
                  </a:lnTo>
                  <a:lnTo>
                    <a:pt x="272" y="1864"/>
                  </a:lnTo>
                  <a:lnTo>
                    <a:pt x="385" y="1923"/>
                  </a:lnTo>
                  <a:lnTo>
                    <a:pt x="511" y="1977"/>
                  </a:lnTo>
                  <a:lnTo>
                    <a:pt x="657" y="2032"/>
                  </a:lnTo>
                  <a:lnTo>
                    <a:pt x="657" y="2041"/>
                  </a:lnTo>
                  <a:lnTo>
                    <a:pt x="657" y="2051"/>
                  </a:lnTo>
                  <a:lnTo>
                    <a:pt x="657" y="2061"/>
                  </a:lnTo>
                  <a:lnTo>
                    <a:pt x="657" y="2071"/>
                  </a:lnTo>
                  <a:lnTo>
                    <a:pt x="670" y="2110"/>
                  </a:lnTo>
                  <a:lnTo>
                    <a:pt x="690" y="2140"/>
                  </a:lnTo>
                  <a:lnTo>
                    <a:pt x="723" y="2170"/>
                  </a:lnTo>
                  <a:lnTo>
                    <a:pt x="756" y="2194"/>
                  </a:lnTo>
                  <a:lnTo>
                    <a:pt x="803" y="2214"/>
                  </a:lnTo>
                  <a:lnTo>
                    <a:pt x="849" y="2224"/>
                  </a:lnTo>
                  <a:lnTo>
                    <a:pt x="896" y="2229"/>
                  </a:lnTo>
                  <a:lnTo>
                    <a:pt x="949" y="2229"/>
                  </a:lnTo>
                  <a:lnTo>
                    <a:pt x="1002" y="2219"/>
                  </a:lnTo>
                  <a:lnTo>
                    <a:pt x="1042" y="2204"/>
                  </a:lnTo>
                  <a:lnTo>
                    <a:pt x="1081" y="2184"/>
                  </a:lnTo>
                  <a:lnTo>
                    <a:pt x="1114" y="2155"/>
                  </a:lnTo>
                  <a:lnTo>
                    <a:pt x="1141" y="2125"/>
                  </a:lnTo>
                  <a:lnTo>
                    <a:pt x="1154" y="2091"/>
                  </a:lnTo>
                  <a:lnTo>
                    <a:pt x="1161" y="2056"/>
                  </a:lnTo>
                  <a:lnTo>
                    <a:pt x="1161" y="2017"/>
                  </a:lnTo>
                  <a:lnTo>
                    <a:pt x="1148" y="1977"/>
                  </a:lnTo>
                  <a:lnTo>
                    <a:pt x="1128" y="1948"/>
                  </a:lnTo>
                  <a:lnTo>
                    <a:pt x="1101" y="1918"/>
                  </a:lnTo>
                  <a:lnTo>
                    <a:pt x="1061" y="1889"/>
                  </a:lnTo>
                  <a:lnTo>
                    <a:pt x="1022" y="1874"/>
                  </a:lnTo>
                  <a:lnTo>
                    <a:pt x="975" y="1859"/>
                  </a:lnTo>
                  <a:lnTo>
                    <a:pt x="929" y="1854"/>
                  </a:lnTo>
                  <a:lnTo>
                    <a:pt x="876" y="1854"/>
                  </a:lnTo>
                  <a:lnTo>
                    <a:pt x="829" y="1859"/>
                  </a:lnTo>
                  <a:lnTo>
                    <a:pt x="789" y="1874"/>
                  </a:lnTo>
                  <a:lnTo>
                    <a:pt x="756" y="1894"/>
                  </a:lnTo>
                  <a:lnTo>
                    <a:pt x="723" y="1913"/>
                  </a:lnTo>
                  <a:lnTo>
                    <a:pt x="591" y="1864"/>
                  </a:lnTo>
                  <a:lnTo>
                    <a:pt x="478" y="1810"/>
                  </a:lnTo>
                  <a:lnTo>
                    <a:pt x="385" y="1760"/>
                  </a:lnTo>
                  <a:lnTo>
                    <a:pt x="305" y="1711"/>
                  </a:lnTo>
                  <a:lnTo>
                    <a:pt x="246" y="1662"/>
                  </a:lnTo>
                  <a:lnTo>
                    <a:pt x="206" y="1613"/>
                  </a:lnTo>
                  <a:lnTo>
                    <a:pt x="179" y="1568"/>
                  </a:lnTo>
                  <a:lnTo>
                    <a:pt x="173" y="1529"/>
                  </a:lnTo>
                  <a:lnTo>
                    <a:pt x="186" y="1405"/>
                  </a:lnTo>
                  <a:lnTo>
                    <a:pt x="252" y="1302"/>
                  </a:lnTo>
                  <a:lnTo>
                    <a:pt x="352" y="1218"/>
                  </a:lnTo>
                  <a:lnTo>
                    <a:pt x="478" y="1149"/>
                  </a:lnTo>
                  <a:lnTo>
                    <a:pt x="610" y="1100"/>
                  </a:lnTo>
                  <a:lnTo>
                    <a:pt x="750" y="1060"/>
                  </a:lnTo>
                  <a:lnTo>
                    <a:pt x="869" y="1036"/>
                  </a:lnTo>
                  <a:lnTo>
                    <a:pt x="969" y="1021"/>
                  </a:lnTo>
                  <a:lnTo>
                    <a:pt x="969" y="1046"/>
                  </a:lnTo>
                  <a:lnTo>
                    <a:pt x="975" y="1065"/>
                  </a:lnTo>
                  <a:lnTo>
                    <a:pt x="982" y="1090"/>
                  </a:lnTo>
                  <a:lnTo>
                    <a:pt x="988" y="1115"/>
                  </a:lnTo>
                  <a:lnTo>
                    <a:pt x="982" y="1115"/>
                  </a:lnTo>
                  <a:lnTo>
                    <a:pt x="1327" y="2170"/>
                  </a:lnTo>
                  <a:lnTo>
                    <a:pt x="1254" y="2209"/>
                  </a:lnTo>
                  <a:lnTo>
                    <a:pt x="1187" y="2253"/>
                  </a:lnTo>
                  <a:lnTo>
                    <a:pt x="1121" y="2298"/>
                  </a:lnTo>
                  <a:lnTo>
                    <a:pt x="1061" y="2347"/>
                  </a:lnTo>
                  <a:lnTo>
                    <a:pt x="1002" y="2401"/>
                  </a:lnTo>
                  <a:lnTo>
                    <a:pt x="955" y="2460"/>
                  </a:lnTo>
                  <a:lnTo>
                    <a:pt x="916" y="2525"/>
                  </a:lnTo>
                  <a:lnTo>
                    <a:pt x="889" y="2594"/>
                  </a:lnTo>
                  <a:lnTo>
                    <a:pt x="876" y="2668"/>
                  </a:lnTo>
                  <a:lnTo>
                    <a:pt x="876" y="2741"/>
                  </a:lnTo>
                  <a:lnTo>
                    <a:pt x="889" y="2815"/>
                  </a:lnTo>
                  <a:lnTo>
                    <a:pt x="916" y="2889"/>
                  </a:lnTo>
                  <a:lnTo>
                    <a:pt x="955" y="2963"/>
                  </a:lnTo>
                  <a:lnTo>
                    <a:pt x="1015" y="3042"/>
                  </a:lnTo>
                  <a:lnTo>
                    <a:pt x="1088" y="3121"/>
                  </a:lnTo>
                  <a:lnTo>
                    <a:pt x="1174" y="3200"/>
                  </a:lnTo>
                  <a:lnTo>
                    <a:pt x="750" y="3506"/>
                  </a:lnTo>
                  <a:lnTo>
                    <a:pt x="730" y="3525"/>
                  </a:lnTo>
                  <a:lnTo>
                    <a:pt x="723" y="3550"/>
                  </a:lnTo>
                  <a:lnTo>
                    <a:pt x="730" y="3575"/>
                  </a:lnTo>
                  <a:lnTo>
                    <a:pt x="750" y="3594"/>
                  </a:lnTo>
                  <a:lnTo>
                    <a:pt x="776" y="3609"/>
                  </a:lnTo>
                  <a:lnTo>
                    <a:pt x="809" y="3619"/>
                  </a:lnTo>
                  <a:lnTo>
                    <a:pt x="843" y="3614"/>
                  </a:lnTo>
                  <a:lnTo>
                    <a:pt x="869" y="3599"/>
                  </a:lnTo>
                  <a:lnTo>
                    <a:pt x="1353" y="3249"/>
                  </a:lnTo>
                  <a:lnTo>
                    <a:pt x="1413" y="3205"/>
                  </a:lnTo>
                  <a:lnTo>
                    <a:pt x="1353" y="3161"/>
                  </a:lnTo>
                  <a:lnTo>
                    <a:pt x="1267" y="3087"/>
                  </a:lnTo>
                  <a:lnTo>
                    <a:pt x="1194" y="3018"/>
                  </a:lnTo>
                  <a:lnTo>
                    <a:pt x="1141" y="2949"/>
                  </a:lnTo>
                  <a:lnTo>
                    <a:pt x="1095" y="2880"/>
                  </a:lnTo>
                  <a:lnTo>
                    <a:pt x="1068" y="2815"/>
                  </a:lnTo>
                  <a:lnTo>
                    <a:pt x="1048" y="2746"/>
                  </a:lnTo>
                  <a:lnTo>
                    <a:pt x="1048" y="2687"/>
                  </a:lnTo>
                  <a:lnTo>
                    <a:pt x="1061" y="2623"/>
                  </a:lnTo>
                  <a:lnTo>
                    <a:pt x="1081" y="2574"/>
                  </a:lnTo>
                  <a:lnTo>
                    <a:pt x="1108" y="2530"/>
                  </a:lnTo>
                  <a:lnTo>
                    <a:pt x="1141" y="2485"/>
                  </a:lnTo>
                  <a:lnTo>
                    <a:pt x="1181" y="2446"/>
                  </a:lnTo>
                  <a:lnTo>
                    <a:pt x="1221" y="2406"/>
                  </a:lnTo>
                  <a:lnTo>
                    <a:pt x="1274" y="2372"/>
                  </a:lnTo>
                  <a:lnTo>
                    <a:pt x="1320" y="2337"/>
                  </a:lnTo>
                  <a:lnTo>
                    <a:pt x="1373" y="2308"/>
                  </a:lnTo>
                  <a:lnTo>
                    <a:pt x="1453" y="2539"/>
                  </a:lnTo>
                  <a:lnTo>
                    <a:pt x="2912" y="2273"/>
                  </a:lnTo>
                  <a:lnTo>
                    <a:pt x="2846" y="2071"/>
                  </a:lnTo>
                  <a:lnTo>
                    <a:pt x="2925" y="2086"/>
                  </a:lnTo>
                  <a:lnTo>
                    <a:pt x="3038" y="2110"/>
                  </a:lnTo>
                  <a:lnTo>
                    <a:pt x="3157" y="2145"/>
                  </a:lnTo>
                  <a:lnTo>
                    <a:pt x="3290" y="2194"/>
                  </a:lnTo>
                  <a:lnTo>
                    <a:pt x="3423" y="2253"/>
                  </a:lnTo>
                  <a:lnTo>
                    <a:pt x="3542" y="2322"/>
                  </a:lnTo>
                  <a:lnTo>
                    <a:pt x="3648" y="2411"/>
                  </a:lnTo>
                  <a:lnTo>
                    <a:pt x="3721" y="2515"/>
                  </a:lnTo>
                  <a:lnTo>
                    <a:pt x="3754" y="2599"/>
                  </a:lnTo>
                  <a:lnTo>
                    <a:pt x="3768" y="2687"/>
                  </a:lnTo>
                  <a:lnTo>
                    <a:pt x="3761" y="2781"/>
                  </a:lnTo>
                  <a:lnTo>
                    <a:pt x="3734" y="2884"/>
                  </a:lnTo>
                  <a:lnTo>
                    <a:pt x="3681" y="2988"/>
                  </a:lnTo>
                  <a:lnTo>
                    <a:pt x="3615" y="3096"/>
                  </a:lnTo>
                  <a:lnTo>
                    <a:pt x="3522" y="3215"/>
                  </a:lnTo>
                  <a:lnTo>
                    <a:pt x="3409" y="3333"/>
                  </a:lnTo>
                  <a:lnTo>
                    <a:pt x="3356" y="3387"/>
                  </a:lnTo>
                  <a:lnTo>
                    <a:pt x="3436" y="3422"/>
                  </a:lnTo>
                  <a:lnTo>
                    <a:pt x="3973" y="3673"/>
                  </a:lnTo>
                  <a:lnTo>
                    <a:pt x="4006" y="3683"/>
                  </a:lnTo>
                  <a:lnTo>
                    <a:pt x="4046" y="3683"/>
                  </a:lnTo>
                  <a:lnTo>
                    <a:pt x="4073" y="3673"/>
                  </a:lnTo>
                  <a:lnTo>
                    <a:pt x="4093" y="3654"/>
                  </a:lnTo>
                  <a:lnTo>
                    <a:pt x="4106" y="3629"/>
                  </a:lnTo>
                  <a:lnTo>
                    <a:pt x="4106" y="3604"/>
                  </a:lnTo>
                  <a:lnTo>
                    <a:pt x="4093" y="3585"/>
                  </a:lnTo>
                  <a:lnTo>
                    <a:pt x="4066" y="356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19" name="Freeform 138"/>
            <p:cNvSpPr>
              <a:spLocks/>
            </p:cNvSpPr>
            <p:nvPr/>
          </p:nvSpPr>
          <p:spPr bwMode="auto">
            <a:xfrm>
              <a:off x="2575" y="-87"/>
              <a:ext cx="3794" cy="2697"/>
            </a:xfrm>
            <a:custGeom>
              <a:avLst/>
              <a:gdLst>
                <a:gd name="T0" fmla="*/ 0 w 3794"/>
                <a:gd name="T1" fmla="*/ 340 h 2697"/>
                <a:gd name="T2" fmla="*/ 398 w 3794"/>
                <a:gd name="T3" fmla="*/ 2697 h 2697"/>
                <a:gd name="T4" fmla="*/ 3794 w 3794"/>
                <a:gd name="T5" fmla="*/ 2440 h 2697"/>
                <a:gd name="T6" fmla="*/ 3562 w 3794"/>
                <a:gd name="T7" fmla="*/ 0 h 2697"/>
                <a:gd name="T8" fmla="*/ 0 w 3794"/>
                <a:gd name="T9" fmla="*/ 340 h 269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94"/>
                <a:gd name="T16" fmla="*/ 0 h 2697"/>
                <a:gd name="T17" fmla="*/ 3794 w 3794"/>
                <a:gd name="T18" fmla="*/ 2697 h 269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94" h="2697">
                  <a:moveTo>
                    <a:pt x="0" y="340"/>
                  </a:moveTo>
                  <a:lnTo>
                    <a:pt x="398" y="2697"/>
                  </a:lnTo>
                  <a:lnTo>
                    <a:pt x="3794" y="2440"/>
                  </a:lnTo>
                  <a:lnTo>
                    <a:pt x="3562" y="0"/>
                  </a:lnTo>
                  <a:lnTo>
                    <a:pt x="0" y="340"/>
                  </a:lnTo>
                  <a:close/>
                </a:path>
              </a:pathLst>
            </a:custGeom>
            <a:solidFill>
              <a:srgbClr val="82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20" name="Freeform 139"/>
            <p:cNvSpPr>
              <a:spLocks/>
            </p:cNvSpPr>
            <p:nvPr/>
          </p:nvSpPr>
          <p:spPr bwMode="auto">
            <a:xfrm>
              <a:off x="2575" y="-496"/>
              <a:ext cx="3914" cy="3145"/>
            </a:xfrm>
            <a:custGeom>
              <a:avLst/>
              <a:gdLst>
                <a:gd name="T0" fmla="*/ 3841 w 3914"/>
                <a:gd name="T1" fmla="*/ 10 h 3145"/>
                <a:gd name="T2" fmla="*/ 3794 w 3914"/>
                <a:gd name="T3" fmla="*/ 0 h 3145"/>
                <a:gd name="T4" fmla="*/ 3755 w 3914"/>
                <a:gd name="T5" fmla="*/ 10 h 3145"/>
                <a:gd name="T6" fmla="*/ 3715 w 3914"/>
                <a:gd name="T7" fmla="*/ 25 h 3145"/>
                <a:gd name="T8" fmla="*/ 3688 w 3914"/>
                <a:gd name="T9" fmla="*/ 54 h 3145"/>
                <a:gd name="T10" fmla="*/ 3290 w 3914"/>
                <a:gd name="T11" fmla="*/ 725 h 3145"/>
                <a:gd name="T12" fmla="*/ 3085 w 3914"/>
                <a:gd name="T13" fmla="*/ 616 h 3145"/>
                <a:gd name="T14" fmla="*/ 2985 w 3914"/>
                <a:gd name="T15" fmla="*/ 562 h 3145"/>
                <a:gd name="T16" fmla="*/ 2919 w 3914"/>
                <a:gd name="T17" fmla="*/ 646 h 3145"/>
                <a:gd name="T18" fmla="*/ 2793 w 3914"/>
                <a:gd name="T19" fmla="*/ 803 h 3145"/>
                <a:gd name="T20" fmla="*/ 2614 w 3914"/>
                <a:gd name="T21" fmla="*/ 670 h 3145"/>
                <a:gd name="T22" fmla="*/ 2448 w 3914"/>
                <a:gd name="T23" fmla="*/ 552 h 3145"/>
                <a:gd name="T24" fmla="*/ 2415 w 3914"/>
                <a:gd name="T25" fmla="*/ 715 h 3145"/>
                <a:gd name="T26" fmla="*/ 2103 w 3914"/>
                <a:gd name="T27" fmla="*/ 2199 h 3145"/>
                <a:gd name="T28" fmla="*/ 1877 w 3914"/>
                <a:gd name="T29" fmla="*/ 2075 h 3145"/>
                <a:gd name="T30" fmla="*/ 1765 w 3914"/>
                <a:gd name="T31" fmla="*/ 2006 h 3145"/>
                <a:gd name="T32" fmla="*/ 1705 w 3914"/>
                <a:gd name="T33" fmla="*/ 2110 h 3145"/>
                <a:gd name="T34" fmla="*/ 1506 w 3914"/>
                <a:gd name="T35" fmla="*/ 2455 h 3145"/>
                <a:gd name="T36" fmla="*/ 1307 w 3914"/>
                <a:gd name="T37" fmla="*/ 2332 h 3145"/>
                <a:gd name="T38" fmla="*/ 1227 w 3914"/>
                <a:gd name="T39" fmla="*/ 2287 h 3145"/>
                <a:gd name="T40" fmla="*/ 1154 w 3914"/>
                <a:gd name="T41" fmla="*/ 2337 h 3145"/>
                <a:gd name="T42" fmla="*/ 790 w 3914"/>
                <a:gd name="T43" fmla="*/ 2593 h 3145"/>
                <a:gd name="T44" fmla="*/ 637 w 3914"/>
                <a:gd name="T45" fmla="*/ 2435 h 3145"/>
                <a:gd name="T46" fmla="*/ 531 w 3914"/>
                <a:gd name="T47" fmla="*/ 2327 h 3145"/>
                <a:gd name="T48" fmla="*/ 445 w 3914"/>
                <a:gd name="T49" fmla="*/ 2445 h 3145"/>
                <a:gd name="T50" fmla="*/ 14 w 3914"/>
                <a:gd name="T51" fmla="*/ 3022 h 3145"/>
                <a:gd name="T52" fmla="*/ 0 w 3914"/>
                <a:gd name="T53" fmla="*/ 3052 h 3145"/>
                <a:gd name="T54" fmla="*/ 7 w 3914"/>
                <a:gd name="T55" fmla="*/ 3086 h 3145"/>
                <a:gd name="T56" fmla="*/ 27 w 3914"/>
                <a:gd name="T57" fmla="*/ 3116 h 3145"/>
                <a:gd name="T58" fmla="*/ 60 w 3914"/>
                <a:gd name="T59" fmla="*/ 3135 h 3145"/>
                <a:gd name="T60" fmla="*/ 100 w 3914"/>
                <a:gd name="T61" fmla="*/ 3145 h 3145"/>
                <a:gd name="T62" fmla="*/ 146 w 3914"/>
                <a:gd name="T63" fmla="*/ 3145 h 3145"/>
                <a:gd name="T64" fmla="*/ 179 w 3914"/>
                <a:gd name="T65" fmla="*/ 3130 h 3145"/>
                <a:gd name="T66" fmla="*/ 213 w 3914"/>
                <a:gd name="T67" fmla="*/ 3106 h 3145"/>
                <a:gd name="T68" fmla="*/ 558 w 3914"/>
                <a:gd name="T69" fmla="*/ 2642 h 3145"/>
                <a:gd name="T70" fmla="*/ 677 w 3914"/>
                <a:gd name="T71" fmla="*/ 2771 h 3145"/>
                <a:gd name="T72" fmla="*/ 757 w 3914"/>
                <a:gd name="T73" fmla="*/ 2849 h 3145"/>
                <a:gd name="T74" fmla="*/ 849 w 3914"/>
                <a:gd name="T75" fmla="*/ 2780 h 3145"/>
                <a:gd name="T76" fmla="*/ 1241 w 3914"/>
                <a:gd name="T77" fmla="*/ 2514 h 3145"/>
                <a:gd name="T78" fmla="*/ 1480 w 3914"/>
                <a:gd name="T79" fmla="*/ 2657 h 3145"/>
                <a:gd name="T80" fmla="*/ 1599 w 3914"/>
                <a:gd name="T81" fmla="*/ 2731 h 3145"/>
                <a:gd name="T82" fmla="*/ 1659 w 3914"/>
                <a:gd name="T83" fmla="*/ 2628 h 3145"/>
                <a:gd name="T84" fmla="*/ 1858 w 3914"/>
                <a:gd name="T85" fmla="*/ 2278 h 3145"/>
                <a:gd name="T86" fmla="*/ 2116 w 3914"/>
                <a:gd name="T87" fmla="*/ 2425 h 3145"/>
                <a:gd name="T88" fmla="*/ 2269 w 3914"/>
                <a:gd name="T89" fmla="*/ 2514 h 3145"/>
                <a:gd name="T90" fmla="*/ 2295 w 3914"/>
                <a:gd name="T91" fmla="*/ 2371 h 3145"/>
                <a:gd name="T92" fmla="*/ 2607 w 3914"/>
                <a:gd name="T93" fmla="*/ 907 h 3145"/>
                <a:gd name="T94" fmla="*/ 2733 w 3914"/>
                <a:gd name="T95" fmla="*/ 1006 h 3145"/>
                <a:gd name="T96" fmla="*/ 2839 w 3914"/>
                <a:gd name="T97" fmla="*/ 1084 h 3145"/>
                <a:gd name="T98" fmla="*/ 2919 w 3914"/>
                <a:gd name="T99" fmla="*/ 986 h 3145"/>
                <a:gd name="T100" fmla="*/ 3051 w 3914"/>
                <a:gd name="T101" fmla="*/ 813 h 3145"/>
                <a:gd name="T102" fmla="*/ 3270 w 3914"/>
                <a:gd name="T103" fmla="*/ 927 h 3145"/>
                <a:gd name="T104" fmla="*/ 3383 w 3914"/>
                <a:gd name="T105" fmla="*/ 991 h 3145"/>
                <a:gd name="T106" fmla="*/ 3443 w 3914"/>
                <a:gd name="T107" fmla="*/ 892 h 3145"/>
                <a:gd name="T108" fmla="*/ 3900 w 3914"/>
                <a:gd name="T109" fmla="*/ 123 h 3145"/>
                <a:gd name="T110" fmla="*/ 3914 w 3914"/>
                <a:gd name="T111" fmla="*/ 89 h 3145"/>
                <a:gd name="T112" fmla="*/ 3900 w 3914"/>
                <a:gd name="T113" fmla="*/ 59 h 3145"/>
                <a:gd name="T114" fmla="*/ 3881 w 3914"/>
                <a:gd name="T115" fmla="*/ 29 h 3145"/>
                <a:gd name="T116" fmla="*/ 3841 w 3914"/>
                <a:gd name="T117" fmla="*/ 10 h 3145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3914"/>
                <a:gd name="T178" fmla="*/ 0 h 3145"/>
                <a:gd name="T179" fmla="*/ 3914 w 3914"/>
                <a:gd name="T180" fmla="*/ 3145 h 3145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3914" h="3145">
                  <a:moveTo>
                    <a:pt x="3841" y="10"/>
                  </a:moveTo>
                  <a:lnTo>
                    <a:pt x="3794" y="0"/>
                  </a:lnTo>
                  <a:lnTo>
                    <a:pt x="3755" y="10"/>
                  </a:lnTo>
                  <a:lnTo>
                    <a:pt x="3715" y="25"/>
                  </a:lnTo>
                  <a:lnTo>
                    <a:pt x="3688" y="54"/>
                  </a:lnTo>
                  <a:lnTo>
                    <a:pt x="3290" y="725"/>
                  </a:lnTo>
                  <a:lnTo>
                    <a:pt x="3085" y="616"/>
                  </a:lnTo>
                  <a:lnTo>
                    <a:pt x="2985" y="562"/>
                  </a:lnTo>
                  <a:lnTo>
                    <a:pt x="2919" y="646"/>
                  </a:lnTo>
                  <a:lnTo>
                    <a:pt x="2793" y="803"/>
                  </a:lnTo>
                  <a:lnTo>
                    <a:pt x="2614" y="670"/>
                  </a:lnTo>
                  <a:lnTo>
                    <a:pt x="2448" y="552"/>
                  </a:lnTo>
                  <a:lnTo>
                    <a:pt x="2415" y="715"/>
                  </a:lnTo>
                  <a:lnTo>
                    <a:pt x="2103" y="2199"/>
                  </a:lnTo>
                  <a:lnTo>
                    <a:pt x="1877" y="2075"/>
                  </a:lnTo>
                  <a:lnTo>
                    <a:pt x="1765" y="2006"/>
                  </a:lnTo>
                  <a:lnTo>
                    <a:pt x="1705" y="2110"/>
                  </a:lnTo>
                  <a:lnTo>
                    <a:pt x="1506" y="2455"/>
                  </a:lnTo>
                  <a:lnTo>
                    <a:pt x="1307" y="2332"/>
                  </a:lnTo>
                  <a:lnTo>
                    <a:pt x="1227" y="2287"/>
                  </a:lnTo>
                  <a:lnTo>
                    <a:pt x="1154" y="2337"/>
                  </a:lnTo>
                  <a:lnTo>
                    <a:pt x="790" y="2593"/>
                  </a:lnTo>
                  <a:lnTo>
                    <a:pt x="637" y="2435"/>
                  </a:lnTo>
                  <a:lnTo>
                    <a:pt x="531" y="2327"/>
                  </a:lnTo>
                  <a:lnTo>
                    <a:pt x="445" y="2445"/>
                  </a:lnTo>
                  <a:lnTo>
                    <a:pt x="14" y="3022"/>
                  </a:lnTo>
                  <a:lnTo>
                    <a:pt x="0" y="3052"/>
                  </a:lnTo>
                  <a:lnTo>
                    <a:pt x="7" y="3086"/>
                  </a:lnTo>
                  <a:lnTo>
                    <a:pt x="27" y="3116"/>
                  </a:lnTo>
                  <a:lnTo>
                    <a:pt x="60" y="3135"/>
                  </a:lnTo>
                  <a:lnTo>
                    <a:pt x="100" y="3145"/>
                  </a:lnTo>
                  <a:lnTo>
                    <a:pt x="146" y="3145"/>
                  </a:lnTo>
                  <a:lnTo>
                    <a:pt x="179" y="3130"/>
                  </a:lnTo>
                  <a:lnTo>
                    <a:pt x="213" y="3106"/>
                  </a:lnTo>
                  <a:lnTo>
                    <a:pt x="558" y="2642"/>
                  </a:lnTo>
                  <a:lnTo>
                    <a:pt x="677" y="2771"/>
                  </a:lnTo>
                  <a:lnTo>
                    <a:pt x="757" y="2849"/>
                  </a:lnTo>
                  <a:lnTo>
                    <a:pt x="849" y="2780"/>
                  </a:lnTo>
                  <a:lnTo>
                    <a:pt x="1241" y="2514"/>
                  </a:lnTo>
                  <a:lnTo>
                    <a:pt x="1480" y="2657"/>
                  </a:lnTo>
                  <a:lnTo>
                    <a:pt x="1599" y="2731"/>
                  </a:lnTo>
                  <a:lnTo>
                    <a:pt x="1659" y="2628"/>
                  </a:lnTo>
                  <a:lnTo>
                    <a:pt x="1858" y="2278"/>
                  </a:lnTo>
                  <a:lnTo>
                    <a:pt x="2116" y="2425"/>
                  </a:lnTo>
                  <a:lnTo>
                    <a:pt x="2269" y="2514"/>
                  </a:lnTo>
                  <a:lnTo>
                    <a:pt x="2295" y="2371"/>
                  </a:lnTo>
                  <a:lnTo>
                    <a:pt x="2607" y="907"/>
                  </a:lnTo>
                  <a:lnTo>
                    <a:pt x="2733" y="1006"/>
                  </a:lnTo>
                  <a:lnTo>
                    <a:pt x="2839" y="1084"/>
                  </a:lnTo>
                  <a:lnTo>
                    <a:pt x="2919" y="986"/>
                  </a:lnTo>
                  <a:lnTo>
                    <a:pt x="3051" y="813"/>
                  </a:lnTo>
                  <a:lnTo>
                    <a:pt x="3270" y="927"/>
                  </a:lnTo>
                  <a:lnTo>
                    <a:pt x="3383" y="991"/>
                  </a:lnTo>
                  <a:lnTo>
                    <a:pt x="3443" y="892"/>
                  </a:lnTo>
                  <a:lnTo>
                    <a:pt x="3900" y="123"/>
                  </a:lnTo>
                  <a:lnTo>
                    <a:pt x="3914" y="89"/>
                  </a:lnTo>
                  <a:lnTo>
                    <a:pt x="3900" y="59"/>
                  </a:lnTo>
                  <a:lnTo>
                    <a:pt x="3881" y="29"/>
                  </a:lnTo>
                  <a:lnTo>
                    <a:pt x="3841" y="1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21" name="Freeform 140"/>
            <p:cNvSpPr>
              <a:spLocks/>
            </p:cNvSpPr>
            <p:nvPr/>
          </p:nvSpPr>
          <p:spPr bwMode="auto">
            <a:xfrm>
              <a:off x="1149" y="579"/>
              <a:ext cx="166" cy="118"/>
            </a:xfrm>
            <a:custGeom>
              <a:avLst/>
              <a:gdLst>
                <a:gd name="T0" fmla="*/ 34 w 166"/>
                <a:gd name="T1" fmla="*/ 5 h 118"/>
                <a:gd name="T2" fmla="*/ 14 w 166"/>
                <a:gd name="T3" fmla="*/ 24 h 118"/>
                <a:gd name="T4" fmla="*/ 0 w 166"/>
                <a:gd name="T5" fmla="*/ 44 h 118"/>
                <a:gd name="T6" fmla="*/ 0 w 166"/>
                <a:gd name="T7" fmla="*/ 69 h 118"/>
                <a:gd name="T8" fmla="*/ 14 w 166"/>
                <a:gd name="T9" fmla="*/ 93 h 118"/>
                <a:gd name="T10" fmla="*/ 40 w 166"/>
                <a:gd name="T11" fmla="*/ 113 h 118"/>
                <a:gd name="T12" fmla="*/ 67 w 166"/>
                <a:gd name="T13" fmla="*/ 118 h 118"/>
                <a:gd name="T14" fmla="*/ 100 w 166"/>
                <a:gd name="T15" fmla="*/ 118 h 118"/>
                <a:gd name="T16" fmla="*/ 126 w 166"/>
                <a:gd name="T17" fmla="*/ 108 h 118"/>
                <a:gd name="T18" fmla="*/ 153 w 166"/>
                <a:gd name="T19" fmla="*/ 93 h 118"/>
                <a:gd name="T20" fmla="*/ 166 w 166"/>
                <a:gd name="T21" fmla="*/ 74 h 118"/>
                <a:gd name="T22" fmla="*/ 166 w 166"/>
                <a:gd name="T23" fmla="*/ 49 h 118"/>
                <a:gd name="T24" fmla="*/ 153 w 166"/>
                <a:gd name="T25" fmla="*/ 24 h 118"/>
                <a:gd name="T26" fmla="*/ 126 w 166"/>
                <a:gd name="T27" fmla="*/ 5 h 118"/>
                <a:gd name="T28" fmla="*/ 100 w 166"/>
                <a:gd name="T29" fmla="*/ 0 h 118"/>
                <a:gd name="T30" fmla="*/ 67 w 166"/>
                <a:gd name="T31" fmla="*/ 0 h 118"/>
                <a:gd name="T32" fmla="*/ 34 w 166"/>
                <a:gd name="T33" fmla="*/ 5 h 11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66"/>
                <a:gd name="T52" fmla="*/ 0 h 118"/>
                <a:gd name="T53" fmla="*/ 166 w 166"/>
                <a:gd name="T54" fmla="*/ 118 h 11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66" h="118">
                  <a:moveTo>
                    <a:pt x="34" y="5"/>
                  </a:moveTo>
                  <a:lnTo>
                    <a:pt x="14" y="24"/>
                  </a:lnTo>
                  <a:lnTo>
                    <a:pt x="0" y="44"/>
                  </a:lnTo>
                  <a:lnTo>
                    <a:pt x="0" y="69"/>
                  </a:lnTo>
                  <a:lnTo>
                    <a:pt x="14" y="93"/>
                  </a:lnTo>
                  <a:lnTo>
                    <a:pt x="40" y="113"/>
                  </a:lnTo>
                  <a:lnTo>
                    <a:pt x="67" y="118"/>
                  </a:lnTo>
                  <a:lnTo>
                    <a:pt x="100" y="118"/>
                  </a:lnTo>
                  <a:lnTo>
                    <a:pt x="126" y="108"/>
                  </a:lnTo>
                  <a:lnTo>
                    <a:pt x="153" y="93"/>
                  </a:lnTo>
                  <a:lnTo>
                    <a:pt x="166" y="74"/>
                  </a:lnTo>
                  <a:lnTo>
                    <a:pt x="166" y="49"/>
                  </a:lnTo>
                  <a:lnTo>
                    <a:pt x="153" y="24"/>
                  </a:lnTo>
                  <a:lnTo>
                    <a:pt x="126" y="5"/>
                  </a:lnTo>
                  <a:lnTo>
                    <a:pt x="100" y="0"/>
                  </a:lnTo>
                  <a:lnTo>
                    <a:pt x="67" y="0"/>
                  </a:lnTo>
                  <a:lnTo>
                    <a:pt x="34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22" name="Freeform 141"/>
            <p:cNvSpPr>
              <a:spLocks/>
            </p:cNvSpPr>
            <p:nvPr/>
          </p:nvSpPr>
          <p:spPr bwMode="auto">
            <a:xfrm>
              <a:off x="-144" y="559"/>
              <a:ext cx="1625" cy="1060"/>
            </a:xfrm>
            <a:custGeom>
              <a:avLst/>
              <a:gdLst>
                <a:gd name="T0" fmla="*/ 1545 w 1625"/>
                <a:gd name="T1" fmla="*/ 232 h 1060"/>
                <a:gd name="T2" fmla="*/ 1353 w 1625"/>
                <a:gd name="T3" fmla="*/ 227 h 1060"/>
                <a:gd name="T4" fmla="*/ 1267 w 1625"/>
                <a:gd name="T5" fmla="*/ 153 h 1060"/>
                <a:gd name="T6" fmla="*/ 1161 w 1625"/>
                <a:gd name="T7" fmla="*/ 94 h 1060"/>
                <a:gd name="T8" fmla="*/ 1041 w 1625"/>
                <a:gd name="T9" fmla="*/ 44 h 1060"/>
                <a:gd name="T10" fmla="*/ 948 w 1625"/>
                <a:gd name="T11" fmla="*/ 261 h 1060"/>
                <a:gd name="T12" fmla="*/ 982 w 1625"/>
                <a:gd name="T13" fmla="*/ 271 h 1060"/>
                <a:gd name="T14" fmla="*/ 1015 w 1625"/>
                <a:gd name="T15" fmla="*/ 291 h 1060"/>
                <a:gd name="T16" fmla="*/ 1028 w 1625"/>
                <a:gd name="T17" fmla="*/ 350 h 1060"/>
                <a:gd name="T18" fmla="*/ 982 w 1625"/>
                <a:gd name="T19" fmla="*/ 399 h 1060"/>
                <a:gd name="T20" fmla="*/ 902 w 1625"/>
                <a:gd name="T21" fmla="*/ 409 h 1060"/>
                <a:gd name="T22" fmla="*/ 842 w 1625"/>
                <a:gd name="T23" fmla="*/ 380 h 1060"/>
                <a:gd name="T24" fmla="*/ 829 w 1625"/>
                <a:gd name="T25" fmla="*/ 320 h 1060"/>
                <a:gd name="T26" fmla="*/ 869 w 1625"/>
                <a:gd name="T27" fmla="*/ 271 h 1060"/>
                <a:gd name="T28" fmla="*/ 902 w 1625"/>
                <a:gd name="T29" fmla="*/ 261 h 1060"/>
                <a:gd name="T30" fmla="*/ 942 w 1625"/>
                <a:gd name="T31" fmla="*/ 261 h 1060"/>
                <a:gd name="T32" fmla="*/ 902 w 1625"/>
                <a:gd name="T33" fmla="*/ 10 h 1060"/>
                <a:gd name="T34" fmla="*/ 809 w 1625"/>
                <a:gd name="T35" fmla="*/ 0 h 1060"/>
                <a:gd name="T36" fmla="*/ 723 w 1625"/>
                <a:gd name="T37" fmla="*/ 0 h 1060"/>
                <a:gd name="T38" fmla="*/ 630 w 1625"/>
                <a:gd name="T39" fmla="*/ 10 h 1060"/>
                <a:gd name="T40" fmla="*/ 444 w 1625"/>
                <a:gd name="T41" fmla="*/ 49 h 1060"/>
                <a:gd name="T42" fmla="*/ 206 w 1625"/>
                <a:gd name="T43" fmla="*/ 168 h 1060"/>
                <a:gd name="T44" fmla="*/ 53 w 1625"/>
                <a:gd name="T45" fmla="*/ 340 h 1060"/>
                <a:gd name="T46" fmla="*/ 0 w 1625"/>
                <a:gd name="T47" fmla="*/ 542 h 1060"/>
                <a:gd name="T48" fmla="*/ 60 w 1625"/>
                <a:gd name="T49" fmla="*/ 749 h 1060"/>
                <a:gd name="T50" fmla="*/ 225 w 1625"/>
                <a:gd name="T51" fmla="*/ 917 h 1060"/>
                <a:gd name="T52" fmla="*/ 458 w 1625"/>
                <a:gd name="T53" fmla="*/ 1020 h 1060"/>
                <a:gd name="T54" fmla="*/ 743 w 1625"/>
                <a:gd name="T55" fmla="*/ 1060 h 1060"/>
                <a:gd name="T56" fmla="*/ 962 w 1625"/>
                <a:gd name="T57" fmla="*/ 1030 h 1060"/>
                <a:gd name="T58" fmla="*/ 1101 w 1625"/>
                <a:gd name="T59" fmla="*/ 986 h 1060"/>
                <a:gd name="T60" fmla="*/ 1220 w 1625"/>
                <a:gd name="T61" fmla="*/ 922 h 1060"/>
                <a:gd name="T62" fmla="*/ 1320 w 1625"/>
                <a:gd name="T63" fmla="*/ 848 h 1060"/>
                <a:gd name="T64" fmla="*/ 1333 w 1625"/>
                <a:gd name="T65" fmla="*/ 808 h 1060"/>
                <a:gd name="T66" fmla="*/ 1273 w 1625"/>
                <a:gd name="T67" fmla="*/ 818 h 1060"/>
                <a:gd name="T68" fmla="*/ 1220 w 1625"/>
                <a:gd name="T69" fmla="*/ 823 h 1060"/>
                <a:gd name="T70" fmla="*/ 1161 w 1625"/>
                <a:gd name="T71" fmla="*/ 823 h 1060"/>
                <a:gd name="T72" fmla="*/ 1041 w 1625"/>
                <a:gd name="T73" fmla="*/ 808 h 1060"/>
                <a:gd name="T74" fmla="*/ 882 w 1625"/>
                <a:gd name="T75" fmla="*/ 744 h 1060"/>
                <a:gd name="T76" fmla="*/ 776 w 1625"/>
                <a:gd name="T77" fmla="*/ 670 h 1060"/>
                <a:gd name="T78" fmla="*/ 716 w 1625"/>
                <a:gd name="T79" fmla="*/ 616 h 1060"/>
                <a:gd name="T80" fmla="*/ 703 w 1625"/>
                <a:gd name="T81" fmla="*/ 592 h 1060"/>
                <a:gd name="T82" fmla="*/ 716 w 1625"/>
                <a:gd name="T83" fmla="*/ 562 h 1060"/>
                <a:gd name="T84" fmla="*/ 749 w 1625"/>
                <a:gd name="T85" fmla="*/ 547 h 1060"/>
                <a:gd name="T86" fmla="*/ 796 w 1625"/>
                <a:gd name="T87" fmla="*/ 552 h 1060"/>
                <a:gd name="T88" fmla="*/ 809 w 1625"/>
                <a:gd name="T89" fmla="*/ 567 h 1060"/>
                <a:gd name="T90" fmla="*/ 829 w 1625"/>
                <a:gd name="T91" fmla="*/ 592 h 1060"/>
                <a:gd name="T92" fmla="*/ 902 w 1625"/>
                <a:gd name="T93" fmla="*/ 646 h 1060"/>
                <a:gd name="T94" fmla="*/ 1008 w 1625"/>
                <a:gd name="T95" fmla="*/ 705 h 1060"/>
                <a:gd name="T96" fmla="*/ 1147 w 1625"/>
                <a:gd name="T97" fmla="*/ 739 h 1060"/>
                <a:gd name="T98" fmla="*/ 1220 w 1625"/>
                <a:gd name="T99" fmla="*/ 739 h 1060"/>
                <a:gd name="T100" fmla="*/ 1293 w 1625"/>
                <a:gd name="T101" fmla="*/ 730 h 1060"/>
                <a:gd name="T102" fmla="*/ 1366 w 1625"/>
                <a:gd name="T103" fmla="*/ 710 h 1060"/>
                <a:gd name="T104" fmla="*/ 1439 w 1625"/>
                <a:gd name="T105" fmla="*/ 680 h 1060"/>
                <a:gd name="T106" fmla="*/ 1472 w 1625"/>
                <a:gd name="T107" fmla="*/ 562 h 1060"/>
                <a:gd name="T108" fmla="*/ 1466 w 1625"/>
                <a:gd name="T109" fmla="*/ 444 h 1060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625"/>
                <a:gd name="T166" fmla="*/ 0 h 1060"/>
                <a:gd name="T167" fmla="*/ 1625 w 1625"/>
                <a:gd name="T168" fmla="*/ 1060 h 1060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625" h="1060">
                  <a:moveTo>
                    <a:pt x="1625" y="404"/>
                  </a:moveTo>
                  <a:lnTo>
                    <a:pt x="1545" y="232"/>
                  </a:lnTo>
                  <a:lnTo>
                    <a:pt x="1386" y="271"/>
                  </a:lnTo>
                  <a:lnTo>
                    <a:pt x="1353" y="227"/>
                  </a:lnTo>
                  <a:lnTo>
                    <a:pt x="1313" y="187"/>
                  </a:lnTo>
                  <a:lnTo>
                    <a:pt x="1267" y="153"/>
                  </a:lnTo>
                  <a:lnTo>
                    <a:pt x="1214" y="118"/>
                  </a:lnTo>
                  <a:lnTo>
                    <a:pt x="1161" y="94"/>
                  </a:lnTo>
                  <a:lnTo>
                    <a:pt x="1101" y="69"/>
                  </a:lnTo>
                  <a:lnTo>
                    <a:pt x="1041" y="44"/>
                  </a:lnTo>
                  <a:lnTo>
                    <a:pt x="982" y="29"/>
                  </a:lnTo>
                  <a:lnTo>
                    <a:pt x="948" y="261"/>
                  </a:lnTo>
                  <a:lnTo>
                    <a:pt x="968" y="266"/>
                  </a:lnTo>
                  <a:lnTo>
                    <a:pt x="982" y="271"/>
                  </a:lnTo>
                  <a:lnTo>
                    <a:pt x="1002" y="281"/>
                  </a:lnTo>
                  <a:lnTo>
                    <a:pt x="1015" y="291"/>
                  </a:lnTo>
                  <a:lnTo>
                    <a:pt x="1028" y="320"/>
                  </a:lnTo>
                  <a:lnTo>
                    <a:pt x="1028" y="350"/>
                  </a:lnTo>
                  <a:lnTo>
                    <a:pt x="1015" y="380"/>
                  </a:lnTo>
                  <a:lnTo>
                    <a:pt x="982" y="399"/>
                  </a:lnTo>
                  <a:lnTo>
                    <a:pt x="942" y="409"/>
                  </a:lnTo>
                  <a:lnTo>
                    <a:pt x="902" y="409"/>
                  </a:lnTo>
                  <a:lnTo>
                    <a:pt x="869" y="399"/>
                  </a:lnTo>
                  <a:lnTo>
                    <a:pt x="842" y="380"/>
                  </a:lnTo>
                  <a:lnTo>
                    <a:pt x="829" y="350"/>
                  </a:lnTo>
                  <a:lnTo>
                    <a:pt x="829" y="320"/>
                  </a:lnTo>
                  <a:lnTo>
                    <a:pt x="842" y="296"/>
                  </a:lnTo>
                  <a:lnTo>
                    <a:pt x="869" y="271"/>
                  </a:lnTo>
                  <a:lnTo>
                    <a:pt x="882" y="266"/>
                  </a:lnTo>
                  <a:lnTo>
                    <a:pt x="902" y="261"/>
                  </a:lnTo>
                  <a:lnTo>
                    <a:pt x="922" y="261"/>
                  </a:lnTo>
                  <a:lnTo>
                    <a:pt x="942" y="261"/>
                  </a:lnTo>
                  <a:lnTo>
                    <a:pt x="942" y="20"/>
                  </a:lnTo>
                  <a:lnTo>
                    <a:pt x="902" y="10"/>
                  </a:lnTo>
                  <a:lnTo>
                    <a:pt x="856" y="5"/>
                  </a:lnTo>
                  <a:lnTo>
                    <a:pt x="809" y="0"/>
                  </a:lnTo>
                  <a:lnTo>
                    <a:pt x="763" y="0"/>
                  </a:lnTo>
                  <a:lnTo>
                    <a:pt x="723" y="0"/>
                  </a:lnTo>
                  <a:lnTo>
                    <a:pt x="676" y="5"/>
                  </a:lnTo>
                  <a:lnTo>
                    <a:pt x="630" y="10"/>
                  </a:lnTo>
                  <a:lnTo>
                    <a:pt x="584" y="15"/>
                  </a:lnTo>
                  <a:lnTo>
                    <a:pt x="444" y="49"/>
                  </a:lnTo>
                  <a:lnTo>
                    <a:pt x="318" y="98"/>
                  </a:lnTo>
                  <a:lnTo>
                    <a:pt x="206" y="168"/>
                  </a:lnTo>
                  <a:lnTo>
                    <a:pt x="119" y="246"/>
                  </a:lnTo>
                  <a:lnTo>
                    <a:pt x="53" y="340"/>
                  </a:lnTo>
                  <a:lnTo>
                    <a:pt x="13" y="439"/>
                  </a:lnTo>
                  <a:lnTo>
                    <a:pt x="0" y="542"/>
                  </a:lnTo>
                  <a:lnTo>
                    <a:pt x="13" y="646"/>
                  </a:lnTo>
                  <a:lnTo>
                    <a:pt x="60" y="749"/>
                  </a:lnTo>
                  <a:lnTo>
                    <a:pt x="133" y="838"/>
                  </a:lnTo>
                  <a:lnTo>
                    <a:pt x="225" y="917"/>
                  </a:lnTo>
                  <a:lnTo>
                    <a:pt x="332" y="976"/>
                  </a:lnTo>
                  <a:lnTo>
                    <a:pt x="458" y="1020"/>
                  </a:lnTo>
                  <a:lnTo>
                    <a:pt x="597" y="1050"/>
                  </a:lnTo>
                  <a:lnTo>
                    <a:pt x="743" y="1060"/>
                  </a:lnTo>
                  <a:lnTo>
                    <a:pt x="889" y="1045"/>
                  </a:lnTo>
                  <a:lnTo>
                    <a:pt x="962" y="1030"/>
                  </a:lnTo>
                  <a:lnTo>
                    <a:pt x="1035" y="1011"/>
                  </a:lnTo>
                  <a:lnTo>
                    <a:pt x="1101" y="986"/>
                  </a:lnTo>
                  <a:lnTo>
                    <a:pt x="1167" y="956"/>
                  </a:lnTo>
                  <a:lnTo>
                    <a:pt x="1220" y="922"/>
                  </a:lnTo>
                  <a:lnTo>
                    <a:pt x="1273" y="887"/>
                  </a:lnTo>
                  <a:lnTo>
                    <a:pt x="1320" y="848"/>
                  </a:lnTo>
                  <a:lnTo>
                    <a:pt x="1360" y="803"/>
                  </a:lnTo>
                  <a:lnTo>
                    <a:pt x="1333" y="808"/>
                  </a:lnTo>
                  <a:lnTo>
                    <a:pt x="1307" y="813"/>
                  </a:lnTo>
                  <a:lnTo>
                    <a:pt x="1273" y="818"/>
                  </a:lnTo>
                  <a:lnTo>
                    <a:pt x="1247" y="823"/>
                  </a:lnTo>
                  <a:lnTo>
                    <a:pt x="1220" y="823"/>
                  </a:lnTo>
                  <a:lnTo>
                    <a:pt x="1187" y="823"/>
                  </a:lnTo>
                  <a:lnTo>
                    <a:pt x="1161" y="823"/>
                  </a:lnTo>
                  <a:lnTo>
                    <a:pt x="1134" y="823"/>
                  </a:lnTo>
                  <a:lnTo>
                    <a:pt x="1041" y="808"/>
                  </a:lnTo>
                  <a:lnTo>
                    <a:pt x="955" y="779"/>
                  </a:lnTo>
                  <a:lnTo>
                    <a:pt x="882" y="744"/>
                  </a:lnTo>
                  <a:lnTo>
                    <a:pt x="822" y="710"/>
                  </a:lnTo>
                  <a:lnTo>
                    <a:pt x="776" y="670"/>
                  </a:lnTo>
                  <a:lnTo>
                    <a:pt x="743" y="641"/>
                  </a:lnTo>
                  <a:lnTo>
                    <a:pt x="716" y="616"/>
                  </a:lnTo>
                  <a:lnTo>
                    <a:pt x="710" y="606"/>
                  </a:lnTo>
                  <a:lnTo>
                    <a:pt x="703" y="592"/>
                  </a:lnTo>
                  <a:lnTo>
                    <a:pt x="703" y="577"/>
                  </a:lnTo>
                  <a:lnTo>
                    <a:pt x="716" y="562"/>
                  </a:lnTo>
                  <a:lnTo>
                    <a:pt x="730" y="552"/>
                  </a:lnTo>
                  <a:lnTo>
                    <a:pt x="749" y="547"/>
                  </a:lnTo>
                  <a:lnTo>
                    <a:pt x="776" y="547"/>
                  </a:lnTo>
                  <a:lnTo>
                    <a:pt x="796" y="552"/>
                  </a:lnTo>
                  <a:lnTo>
                    <a:pt x="809" y="567"/>
                  </a:lnTo>
                  <a:lnTo>
                    <a:pt x="816" y="572"/>
                  </a:lnTo>
                  <a:lnTo>
                    <a:pt x="829" y="592"/>
                  </a:lnTo>
                  <a:lnTo>
                    <a:pt x="862" y="616"/>
                  </a:lnTo>
                  <a:lnTo>
                    <a:pt x="902" y="646"/>
                  </a:lnTo>
                  <a:lnTo>
                    <a:pt x="948" y="675"/>
                  </a:lnTo>
                  <a:lnTo>
                    <a:pt x="1008" y="705"/>
                  </a:lnTo>
                  <a:lnTo>
                    <a:pt x="1074" y="725"/>
                  </a:lnTo>
                  <a:lnTo>
                    <a:pt x="1147" y="739"/>
                  </a:lnTo>
                  <a:lnTo>
                    <a:pt x="1181" y="739"/>
                  </a:lnTo>
                  <a:lnTo>
                    <a:pt x="1220" y="739"/>
                  </a:lnTo>
                  <a:lnTo>
                    <a:pt x="1254" y="734"/>
                  </a:lnTo>
                  <a:lnTo>
                    <a:pt x="1293" y="730"/>
                  </a:lnTo>
                  <a:lnTo>
                    <a:pt x="1327" y="720"/>
                  </a:lnTo>
                  <a:lnTo>
                    <a:pt x="1366" y="710"/>
                  </a:lnTo>
                  <a:lnTo>
                    <a:pt x="1399" y="695"/>
                  </a:lnTo>
                  <a:lnTo>
                    <a:pt x="1439" y="680"/>
                  </a:lnTo>
                  <a:lnTo>
                    <a:pt x="1459" y="621"/>
                  </a:lnTo>
                  <a:lnTo>
                    <a:pt x="1472" y="562"/>
                  </a:lnTo>
                  <a:lnTo>
                    <a:pt x="1472" y="503"/>
                  </a:lnTo>
                  <a:lnTo>
                    <a:pt x="1466" y="444"/>
                  </a:lnTo>
                  <a:lnTo>
                    <a:pt x="1625" y="40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23" name="Freeform 142"/>
            <p:cNvSpPr>
              <a:spLocks/>
            </p:cNvSpPr>
            <p:nvPr/>
          </p:nvSpPr>
          <p:spPr bwMode="auto">
            <a:xfrm>
              <a:off x="798" y="579"/>
              <a:ext cx="40" cy="241"/>
            </a:xfrm>
            <a:custGeom>
              <a:avLst/>
              <a:gdLst>
                <a:gd name="T0" fmla="*/ 6 w 40"/>
                <a:gd name="T1" fmla="*/ 241 h 241"/>
                <a:gd name="T2" fmla="*/ 40 w 40"/>
                <a:gd name="T3" fmla="*/ 9 h 241"/>
                <a:gd name="T4" fmla="*/ 33 w 40"/>
                <a:gd name="T5" fmla="*/ 5 h 241"/>
                <a:gd name="T6" fmla="*/ 20 w 40"/>
                <a:gd name="T7" fmla="*/ 5 h 241"/>
                <a:gd name="T8" fmla="*/ 13 w 40"/>
                <a:gd name="T9" fmla="*/ 0 h 241"/>
                <a:gd name="T10" fmla="*/ 0 w 40"/>
                <a:gd name="T11" fmla="*/ 0 h 241"/>
                <a:gd name="T12" fmla="*/ 0 w 40"/>
                <a:gd name="T13" fmla="*/ 241 h 241"/>
                <a:gd name="T14" fmla="*/ 0 w 40"/>
                <a:gd name="T15" fmla="*/ 241 h 241"/>
                <a:gd name="T16" fmla="*/ 6 w 40"/>
                <a:gd name="T17" fmla="*/ 241 h 241"/>
                <a:gd name="T18" fmla="*/ 6 w 40"/>
                <a:gd name="T19" fmla="*/ 241 h 241"/>
                <a:gd name="T20" fmla="*/ 6 w 40"/>
                <a:gd name="T21" fmla="*/ 241 h 24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0"/>
                <a:gd name="T34" fmla="*/ 0 h 241"/>
                <a:gd name="T35" fmla="*/ 40 w 40"/>
                <a:gd name="T36" fmla="*/ 241 h 24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0" h="241">
                  <a:moveTo>
                    <a:pt x="6" y="241"/>
                  </a:moveTo>
                  <a:lnTo>
                    <a:pt x="40" y="9"/>
                  </a:lnTo>
                  <a:lnTo>
                    <a:pt x="33" y="5"/>
                  </a:lnTo>
                  <a:lnTo>
                    <a:pt x="20" y="5"/>
                  </a:lnTo>
                  <a:lnTo>
                    <a:pt x="13" y="0"/>
                  </a:lnTo>
                  <a:lnTo>
                    <a:pt x="0" y="0"/>
                  </a:lnTo>
                  <a:lnTo>
                    <a:pt x="0" y="241"/>
                  </a:lnTo>
                  <a:lnTo>
                    <a:pt x="6" y="24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260451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2351584" y="1340771"/>
            <a:ext cx="7772400" cy="1829761"/>
          </a:xfrm>
          <a:prstGeom prst="rect">
            <a:avLst/>
          </a:prstGeo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Impact" pitchFamily="34" charset="0"/>
              </a:rPr>
              <a:t>Прибыль и рентабельность</a:t>
            </a:r>
          </a:p>
        </p:txBody>
      </p:sp>
    </p:spTree>
    <p:extLst>
      <p:ext uri="{BB962C8B-B14F-4D97-AF65-F5344CB8AC3E}">
        <p14:creationId xmlns:p14="http://schemas.microsoft.com/office/powerpoint/2010/main" val="655661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 bwMode="auto">
          <a:xfrm>
            <a:off x="1955801" y="225425"/>
            <a:ext cx="8532813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ru-RU" altLang="ru-RU" sz="4000" dirty="0">
                <a:solidFill>
                  <a:schemeClr val="tx1"/>
                </a:solidFill>
                <a:effectLst/>
              </a:rPr>
              <a:t>Прибыль организации </a:t>
            </a:r>
          </a:p>
        </p:txBody>
      </p:sp>
      <p:sp>
        <p:nvSpPr>
          <p:cNvPr id="4099" name="Содержимое 2"/>
          <p:cNvSpPr>
            <a:spLocks noGrp="1"/>
          </p:cNvSpPr>
          <p:nvPr>
            <p:ph idx="1"/>
          </p:nvPr>
        </p:nvSpPr>
        <p:spPr bwMode="auto">
          <a:xfrm>
            <a:off x="695400" y="1268415"/>
            <a:ext cx="11017224" cy="51129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r>
              <a:rPr lang="ru-RU" altLang="ru-RU" b="1" dirty="0" smtClean="0"/>
              <a:t>Прибыль</a:t>
            </a:r>
            <a:r>
              <a:rPr lang="ru-RU" altLang="ru-RU" dirty="0" smtClean="0"/>
              <a:t> - разность между суммарной выручкой от реализации продукции и суммарными издержками в денежном выражении.</a:t>
            </a:r>
            <a:endParaRPr lang="en-US" altLang="ru-RU" dirty="0" smtClean="0"/>
          </a:p>
          <a:p>
            <a:pPr marL="109728" indent="0" algn="ctr">
              <a:buNone/>
            </a:pPr>
            <a:r>
              <a:rPr lang="ru-RU" altLang="ru-RU" sz="3600" dirty="0" smtClean="0"/>
              <a:t>П = В - З</a:t>
            </a:r>
          </a:p>
          <a:p>
            <a:endParaRPr lang="ru-RU" altLang="ru-RU" dirty="0" smtClean="0"/>
          </a:p>
          <a:p>
            <a:r>
              <a:rPr lang="ru-RU" altLang="ru-RU" dirty="0" smtClean="0"/>
              <a:t>С одной стороны прибыль – это показатель </a:t>
            </a:r>
            <a:r>
              <a:rPr lang="ru-RU" altLang="ru-RU" dirty="0"/>
              <a:t>финансовых результатов деятельности </a:t>
            </a:r>
            <a:r>
              <a:rPr lang="ru-RU" altLang="ru-RU" dirty="0" smtClean="0"/>
              <a:t>организации.</a:t>
            </a:r>
            <a:r>
              <a:rPr lang="ru-RU" altLang="ru-RU" dirty="0"/>
              <a:t> характеризует уровень использования ресурсов и рациональность их распределения; </a:t>
            </a:r>
            <a:endParaRPr lang="ru-RU" altLang="ru-RU" dirty="0" smtClean="0"/>
          </a:p>
          <a:p>
            <a:r>
              <a:rPr lang="ru-RU" altLang="ru-RU" dirty="0" smtClean="0"/>
              <a:t>С др. стороны Прибыль </a:t>
            </a:r>
            <a:r>
              <a:rPr lang="ru-RU" altLang="ru-RU" dirty="0"/>
              <a:t>является источником расширения производства; </a:t>
            </a:r>
            <a:r>
              <a:rPr lang="ru-RU" altLang="ru-RU" dirty="0" smtClean="0"/>
              <a:t>стимулирует </a:t>
            </a:r>
            <a:r>
              <a:rPr lang="ru-RU" altLang="ru-RU" dirty="0"/>
              <a:t>инвестирование в инновационные технологии. </a:t>
            </a:r>
            <a:endParaRPr lang="ru-RU" altLang="ru-RU" dirty="0" smtClean="0"/>
          </a:p>
          <a:p>
            <a:pPr lvl="1">
              <a:buFontTx/>
              <a:buNone/>
            </a:pPr>
            <a:endParaRPr lang="ru-RU" altLang="ru-RU" dirty="0" smtClean="0"/>
          </a:p>
          <a:p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10975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66915" y="304800"/>
            <a:ext cx="8243887" cy="1112838"/>
          </a:xfrm>
        </p:spPr>
        <p:txBody>
          <a:bodyPr/>
          <a:lstStyle/>
          <a:p>
            <a:r>
              <a:rPr lang="ru-RU" altLang="ru-RU" b="1" dirty="0">
                <a:solidFill>
                  <a:schemeClr val="tx1"/>
                </a:solidFill>
                <a:effectLst/>
              </a:rPr>
              <a:t>Валовая выручка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0"/>
            <a:ext cx="8229600" cy="4800600"/>
          </a:xfrm>
        </p:spPr>
        <p:txBody>
          <a:bodyPr/>
          <a:lstStyle/>
          <a:p>
            <a:r>
              <a:rPr lang="ru-RU" altLang="ru-RU" b="1" dirty="0" smtClean="0"/>
              <a:t>Валовая выручка</a:t>
            </a:r>
            <a:r>
              <a:rPr lang="ru-RU" altLang="ru-RU" dirty="0" smtClean="0"/>
              <a:t> — это полная сумма денежных поступлений от реализации товарной продукции, работ, услуг и материальных ценностей. Определяется валовая выручка в фактических ценах реализации на фактический объем реализованной продукции. </a:t>
            </a:r>
          </a:p>
          <a:p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230122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966915" y="228600"/>
            <a:ext cx="8243887" cy="1189038"/>
          </a:xfrm>
        </p:spPr>
        <p:txBody>
          <a:bodyPr/>
          <a:lstStyle/>
          <a:p>
            <a:r>
              <a:rPr lang="ru-RU" altLang="ru-RU" sz="4000" dirty="0">
                <a:solidFill>
                  <a:schemeClr val="tx1"/>
                </a:solidFill>
                <a:effectLst/>
              </a:rPr>
              <a:t>Валовой доход организации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0"/>
            <a:ext cx="8229600" cy="5029200"/>
          </a:xfrm>
        </p:spPr>
        <p:txBody>
          <a:bodyPr/>
          <a:lstStyle/>
          <a:p>
            <a:r>
              <a:rPr lang="ru-RU" altLang="ru-RU" b="1" dirty="0"/>
              <a:t>Валовой доход </a:t>
            </a:r>
            <a:r>
              <a:rPr lang="ru-RU" altLang="ru-RU" b="1" dirty="0" smtClean="0"/>
              <a:t>организации </a:t>
            </a:r>
            <a:r>
              <a:rPr lang="ru-RU" altLang="ru-RU" dirty="0" smtClean="0"/>
              <a:t>— </a:t>
            </a:r>
            <a:r>
              <a:rPr lang="ru-RU" altLang="ru-RU" dirty="0"/>
              <a:t>разница между выручкой от реализации и материальными затратами; включает </a:t>
            </a:r>
            <a:r>
              <a:rPr lang="ru-RU" altLang="ru-RU" b="1" dirty="0" smtClean="0"/>
              <a:t>валовую</a:t>
            </a:r>
            <a:r>
              <a:rPr lang="ru-RU" altLang="ru-RU" dirty="0" smtClean="0"/>
              <a:t> </a:t>
            </a:r>
            <a:r>
              <a:rPr lang="ru-RU" altLang="ru-RU" b="1" dirty="0"/>
              <a:t>прибыль,</a:t>
            </a:r>
            <a:r>
              <a:rPr lang="ru-RU" altLang="ru-RU" dirty="0"/>
              <a:t> </a:t>
            </a:r>
            <a:r>
              <a:rPr lang="ru-RU" altLang="ru-RU" b="1" dirty="0"/>
              <a:t>оплату труда и отчисления на социальные нужды.</a:t>
            </a:r>
          </a:p>
          <a:p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75871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/>
          </p:cNvSpPr>
          <p:nvPr>
            <p:ph type="title" idx="4294967295"/>
          </p:nvPr>
        </p:nvSpPr>
        <p:spPr>
          <a:xfrm>
            <a:off x="2135560" y="274639"/>
            <a:ext cx="8322890" cy="1354137"/>
          </a:xfrm>
          <a:ln>
            <a:solidFill>
              <a:schemeClr val="folHlink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ru-RU" altLang="ru-RU" sz="4000" dirty="0">
                <a:solidFill>
                  <a:schemeClr val="tx1"/>
                </a:solidFill>
                <a:effectLst/>
              </a:rPr>
              <a:t>Соотношение издержек и прибыли организации</a:t>
            </a:r>
            <a:r>
              <a:rPr lang="ru-RU" altLang="ru-RU" dirty="0" smtClean="0">
                <a:solidFill>
                  <a:schemeClr val="tx1"/>
                </a:solidFill>
                <a:effectLst/>
              </a:rPr>
              <a:t> </a:t>
            </a:r>
            <a:endParaRPr lang="ru-RU" altLang="ru-RU" dirty="0">
              <a:solidFill>
                <a:schemeClr val="tx1"/>
              </a:solidFill>
              <a:effectLst/>
            </a:endParaRPr>
          </a:p>
        </p:txBody>
      </p:sp>
      <p:sp>
        <p:nvSpPr>
          <p:cNvPr id="37891" name="AutoShape 4"/>
          <p:cNvSpPr>
            <a:spLocks noChangeArrowheads="1"/>
          </p:cNvSpPr>
          <p:nvPr/>
        </p:nvSpPr>
        <p:spPr bwMode="auto">
          <a:xfrm>
            <a:off x="2566989" y="3068638"/>
            <a:ext cx="3816350" cy="1490662"/>
          </a:xfrm>
          <a:prstGeom prst="downArrowCallout">
            <a:avLst>
              <a:gd name="adj1" fmla="val 64004"/>
              <a:gd name="adj2" fmla="val 64004"/>
              <a:gd name="adj3" fmla="val 16667"/>
              <a:gd name="adj4" fmla="val 6666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37892" name="AutoShape 6"/>
          <p:cNvSpPr>
            <a:spLocks noChangeArrowheads="1"/>
          </p:cNvSpPr>
          <p:nvPr/>
        </p:nvSpPr>
        <p:spPr bwMode="auto">
          <a:xfrm>
            <a:off x="6456365" y="3068641"/>
            <a:ext cx="2376487" cy="1419225"/>
          </a:xfrm>
          <a:prstGeom prst="downArrowCallout">
            <a:avLst>
              <a:gd name="adj1" fmla="val 41862"/>
              <a:gd name="adj2" fmla="val 41862"/>
              <a:gd name="adj3" fmla="val 16667"/>
              <a:gd name="adj4" fmla="val 6666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37893" name="AutoShape 7"/>
          <p:cNvSpPr>
            <a:spLocks noChangeArrowheads="1"/>
          </p:cNvSpPr>
          <p:nvPr/>
        </p:nvSpPr>
        <p:spPr bwMode="auto">
          <a:xfrm>
            <a:off x="8975725" y="3068641"/>
            <a:ext cx="1512888" cy="1419225"/>
          </a:xfrm>
          <a:prstGeom prst="downArrowCallout">
            <a:avLst>
              <a:gd name="adj1" fmla="val 26650"/>
              <a:gd name="adj2" fmla="val 26650"/>
              <a:gd name="adj3" fmla="val 16667"/>
              <a:gd name="adj4" fmla="val 6666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37894" name="AutoShape 8"/>
          <p:cNvSpPr>
            <a:spLocks noChangeArrowheads="1"/>
          </p:cNvSpPr>
          <p:nvPr/>
        </p:nvSpPr>
        <p:spPr bwMode="auto">
          <a:xfrm>
            <a:off x="3432175" y="4652966"/>
            <a:ext cx="4751388" cy="936625"/>
          </a:xfrm>
          <a:prstGeom prst="downArrowCallout">
            <a:avLst>
              <a:gd name="adj1" fmla="val 126822"/>
              <a:gd name="adj2" fmla="val 126822"/>
              <a:gd name="adj3" fmla="val 16667"/>
              <a:gd name="adj4" fmla="val 6666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37895" name="Rectangle 9"/>
          <p:cNvSpPr>
            <a:spLocks noChangeArrowheads="1"/>
          </p:cNvSpPr>
          <p:nvPr/>
        </p:nvSpPr>
        <p:spPr bwMode="auto">
          <a:xfrm>
            <a:off x="2566989" y="5734050"/>
            <a:ext cx="7850187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37896" name="Rectangle 10"/>
          <p:cNvSpPr>
            <a:spLocks noChangeArrowheads="1"/>
          </p:cNvSpPr>
          <p:nvPr/>
        </p:nvSpPr>
        <p:spPr bwMode="auto">
          <a:xfrm>
            <a:off x="6816726" y="1773238"/>
            <a:ext cx="3671888" cy="698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37897" name="Rectangle 12"/>
          <p:cNvSpPr>
            <a:spLocks noChangeArrowheads="1"/>
          </p:cNvSpPr>
          <p:nvPr/>
        </p:nvSpPr>
        <p:spPr bwMode="auto">
          <a:xfrm>
            <a:off x="2566988" y="3141665"/>
            <a:ext cx="3744912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dirty="0"/>
              <a:t>Материальные затраты, </a:t>
            </a:r>
          </a:p>
          <a:p>
            <a:r>
              <a:rPr lang="ru-RU" altLang="ru-RU" dirty="0"/>
              <a:t>амортизация основных фондов, </a:t>
            </a:r>
          </a:p>
          <a:p>
            <a:r>
              <a:rPr lang="ru-RU" altLang="ru-RU" dirty="0"/>
              <a:t>прочие затраты</a:t>
            </a:r>
          </a:p>
        </p:txBody>
      </p:sp>
      <p:sp>
        <p:nvSpPr>
          <p:cNvPr id="37898" name="Rectangle 13"/>
          <p:cNvSpPr>
            <a:spLocks noChangeArrowheads="1"/>
          </p:cNvSpPr>
          <p:nvPr/>
        </p:nvSpPr>
        <p:spPr bwMode="auto">
          <a:xfrm>
            <a:off x="6527802" y="3068641"/>
            <a:ext cx="2303463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dirty="0"/>
              <a:t>Оплата труда и </a:t>
            </a:r>
          </a:p>
          <a:p>
            <a:r>
              <a:rPr lang="ru-RU" altLang="ru-RU" dirty="0"/>
              <a:t>отчисления на социальные нужды </a:t>
            </a:r>
          </a:p>
        </p:txBody>
      </p:sp>
      <p:sp>
        <p:nvSpPr>
          <p:cNvPr id="37899" name="Rectangle 14"/>
          <p:cNvSpPr>
            <a:spLocks noChangeArrowheads="1"/>
          </p:cNvSpPr>
          <p:nvPr/>
        </p:nvSpPr>
        <p:spPr bwMode="auto">
          <a:xfrm>
            <a:off x="9264652" y="3139174"/>
            <a:ext cx="118333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dirty="0"/>
              <a:t>Валовая </a:t>
            </a:r>
          </a:p>
          <a:p>
            <a:r>
              <a:rPr lang="ru-RU" altLang="ru-RU" dirty="0"/>
              <a:t>прибыль </a:t>
            </a:r>
          </a:p>
        </p:txBody>
      </p:sp>
      <p:sp>
        <p:nvSpPr>
          <p:cNvPr id="37900" name="Rectangle 15"/>
          <p:cNvSpPr>
            <a:spLocks noChangeArrowheads="1"/>
          </p:cNvSpPr>
          <p:nvPr/>
        </p:nvSpPr>
        <p:spPr bwMode="auto">
          <a:xfrm>
            <a:off x="7248526" y="1773238"/>
            <a:ext cx="30241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sz="2800"/>
              <a:t>Валовой доход</a:t>
            </a:r>
            <a:r>
              <a:rPr lang="ru-RU" altLang="ru-RU"/>
              <a:t> </a:t>
            </a:r>
          </a:p>
        </p:txBody>
      </p:sp>
      <p:sp>
        <p:nvSpPr>
          <p:cNvPr id="37901" name="Text Box 16"/>
          <p:cNvSpPr txBox="1">
            <a:spLocks noChangeArrowheads="1"/>
          </p:cNvSpPr>
          <p:nvPr/>
        </p:nvSpPr>
        <p:spPr bwMode="auto">
          <a:xfrm>
            <a:off x="3575052" y="4652963"/>
            <a:ext cx="4537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sz="2400"/>
              <a:t>Издержки предприятия</a:t>
            </a:r>
          </a:p>
        </p:txBody>
      </p:sp>
      <p:sp>
        <p:nvSpPr>
          <p:cNvPr id="37902" name="Text Box 17"/>
          <p:cNvSpPr txBox="1">
            <a:spLocks noChangeArrowheads="1"/>
          </p:cNvSpPr>
          <p:nvPr/>
        </p:nvSpPr>
        <p:spPr bwMode="auto">
          <a:xfrm>
            <a:off x="3432176" y="5805491"/>
            <a:ext cx="684053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sz="4000" dirty="0"/>
              <a:t>Выручка от реализации</a:t>
            </a:r>
            <a:r>
              <a:rPr lang="ru-RU" altLang="ru-RU" dirty="0"/>
              <a:t> </a:t>
            </a:r>
          </a:p>
        </p:txBody>
      </p:sp>
      <p:cxnSp>
        <p:nvCxnSpPr>
          <p:cNvPr id="37903" name="AutoShape 18"/>
          <p:cNvCxnSpPr>
            <a:cxnSpLocks noChangeShapeType="1"/>
            <a:stCxn id="37896" idx="2"/>
            <a:endCxn id="37898" idx="0"/>
          </p:cNvCxnSpPr>
          <p:nvPr/>
        </p:nvCxnSpPr>
        <p:spPr bwMode="auto">
          <a:xfrm rot="5400000">
            <a:off x="7868444" y="2283620"/>
            <a:ext cx="596900" cy="973138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904" name="AutoShape 19"/>
          <p:cNvCxnSpPr>
            <a:cxnSpLocks noChangeShapeType="1"/>
            <a:stCxn id="37896" idx="2"/>
            <a:endCxn id="37893" idx="0"/>
          </p:cNvCxnSpPr>
          <p:nvPr/>
        </p:nvCxnSpPr>
        <p:spPr bwMode="auto">
          <a:xfrm rot="16200000" flipH="1">
            <a:off x="8894763" y="2230439"/>
            <a:ext cx="596900" cy="10795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4825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5" name="Rectangle 5"/>
          <p:cNvSpPr>
            <a:spLocks noGrp="1" noChangeArrowheads="1"/>
          </p:cNvSpPr>
          <p:nvPr>
            <p:ph type="title"/>
          </p:nvPr>
        </p:nvSpPr>
        <p:spPr>
          <a:xfrm>
            <a:off x="1579202" y="260648"/>
            <a:ext cx="9144000" cy="738187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ru-RU" sz="3000" i="1" dirty="0" smtClean="0">
                <a:solidFill>
                  <a:srgbClr val="00FFFF"/>
                </a:solidFill>
              </a:rPr>
              <a:t> </a:t>
            </a:r>
            <a:r>
              <a:rPr lang="ru-RU" sz="3000" i="1" dirty="0">
                <a:solidFill>
                  <a:schemeClr val="tx2">
                    <a:lumMod val="75000"/>
                  </a:schemeClr>
                </a:solidFill>
              </a:rPr>
              <a:t>Сущность, значение и  функции прибыли</a:t>
            </a:r>
            <a:r>
              <a:rPr lang="ru-RU" sz="3000" dirty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107559" name="Text Box 39"/>
          <p:cNvSpPr txBox="1">
            <a:spLocks noChangeArrowheads="1"/>
          </p:cNvSpPr>
          <p:nvPr/>
        </p:nvSpPr>
        <p:spPr bwMode="auto">
          <a:xfrm>
            <a:off x="1758590" y="1196752"/>
            <a:ext cx="8785225" cy="48797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  <a:defRPr/>
            </a:pPr>
            <a:r>
              <a:rPr lang="ru-RU" sz="2600" dirty="0"/>
              <a:t>Происхождение прибыли от реализации связано с получением валового дохода организацией от реализации своей продукции (работ, услуг) по ценам, складывающимся на основе спроса и предложения. Валовой доход организации - выручка от реализации продукции (работ, услуг) за вычетом материальных затрат - представляет собой форму чистой продукции предприятия, включает в себя оплату труда и прибыль. </a:t>
            </a:r>
          </a:p>
          <a:p>
            <a:pPr>
              <a:lnSpc>
                <a:spcPct val="80000"/>
              </a:lnSpc>
              <a:spcBef>
                <a:spcPct val="50000"/>
              </a:spcBef>
              <a:defRPr/>
            </a:pPr>
            <a:r>
              <a:rPr lang="ru-RU" altLang="ru-RU" sz="2400" b="1" dirty="0"/>
              <a:t>Валовой доход организации </a:t>
            </a:r>
            <a:r>
              <a:rPr lang="ru-RU" altLang="ru-RU" sz="2400" dirty="0"/>
              <a:t>— разница между выручкой от реализации и материальными затратами; включает </a:t>
            </a:r>
            <a:r>
              <a:rPr lang="ru-RU" altLang="ru-RU" sz="2400" b="1" dirty="0"/>
              <a:t>валовую</a:t>
            </a:r>
            <a:r>
              <a:rPr lang="ru-RU" altLang="ru-RU" sz="2400" dirty="0"/>
              <a:t> </a:t>
            </a:r>
            <a:r>
              <a:rPr lang="ru-RU" altLang="ru-RU" sz="2400" b="1" dirty="0"/>
              <a:t>прибыль,</a:t>
            </a:r>
            <a:r>
              <a:rPr lang="ru-RU" altLang="ru-RU" sz="2400" dirty="0"/>
              <a:t> </a:t>
            </a:r>
            <a:r>
              <a:rPr lang="ru-RU" altLang="ru-RU" sz="2400" b="1" dirty="0"/>
              <a:t>оплату труда и отчисления на социальные нужды.</a:t>
            </a:r>
          </a:p>
          <a:p>
            <a:pPr>
              <a:lnSpc>
                <a:spcPct val="80000"/>
              </a:lnSpc>
              <a:spcBef>
                <a:spcPct val="50000"/>
              </a:spcBef>
              <a:defRPr/>
            </a:pPr>
            <a:endParaRPr lang="ru-RU" sz="27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9001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536" y="116632"/>
            <a:ext cx="9144000" cy="1125538"/>
          </a:xfrm>
        </p:spPr>
        <p:txBody>
          <a:bodyPr rtlCol="0">
            <a:normAutofit/>
          </a:bodyPr>
          <a:lstStyle/>
          <a:p>
            <a:pPr>
              <a:spcBef>
                <a:spcPct val="50000"/>
              </a:spcBef>
            </a:pPr>
            <a:r>
              <a:rPr lang="ru-RU" altLang="ru-RU" sz="3600" dirty="0">
                <a:solidFill>
                  <a:schemeClr val="tx1"/>
                </a:solidFill>
                <a:effectLst/>
              </a:rPr>
              <a:t>Основные функции прибыли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919536" y="1135796"/>
            <a:ext cx="8445624" cy="5389548"/>
          </a:xfrm>
          <a:prstGeom prst="rect">
            <a:avLst/>
          </a:prstGeom>
        </p:spPr>
        <p:txBody>
          <a:bodyPr vert="horz">
            <a:normAutofit fontScale="85000" lnSpcReduction="200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ru-RU" dirty="0"/>
              <a:t>Прибыль является критерием и показателем эффективности деятельности организации, выступая его конечным финансово-экономическим результатом. </a:t>
            </a:r>
          </a:p>
          <a:p>
            <a:r>
              <a:rPr lang="ru-RU" dirty="0"/>
              <a:t>Прибыль обладает стимулирующей функцией. Прибыль – основной источник прироста собственного капитала. В условиях рыночных отношений, ориентируясь на размер прибыли, собственники и менеджеры организаций принимают решение по поводу инвестиционной и дивидендной политики организации. </a:t>
            </a:r>
          </a:p>
          <a:p>
            <a:r>
              <a:rPr lang="ru-RU" dirty="0"/>
              <a:t>Прибыль является источником формирования доходов бюджетов различных уровней. Она поступает в бюджеты в виде налогов, экономических санкций и используется на различные цели, определенные расходной частью бюджета и утвержденные в законодательном порядке</a:t>
            </a: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4004280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1" name="Rectangle 3"/>
          <p:cNvSpPr>
            <a:spLocks noGrp="1" noChangeArrowheads="1"/>
          </p:cNvSpPr>
          <p:nvPr>
            <p:ph idx="1"/>
          </p:nvPr>
        </p:nvSpPr>
        <p:spPr>
          <a:xfrm>
            <a:off x="1415480" y="1259482"/>
            <a:ext cx="10081120" cy="5616624"/>
          </a:xfrm>
        </p:spPr>
        <p:txBody>
          <a:bodyPr>
            <a:normAutofit/>
          </a:bodyPr>
          <a:lstStyle/>
          <a:p>
            <a:pPr indent="0">
              <a:lnSpc>
                <a:spcPct val="90000"/>
              </a:lnSpc>
              <a:buNone/>
            </a:pPr>
            <a:endParaRPr lang="ru-RU" sz="2400" dirty="0"/>
          </a:p>
          <a:p>
            <a:pPr indent="0">
              <a:lnSpc>
                <a:spcPct val="90000"/>
              </a:lnSpc>
              <a:buNone/>
            </a:pPr>
            <a:r>
              <a:rPr lang="ru-RU" sz="2800" dirty="0"/>
              <a:t>Медицинская организация - юридическое лицо, осуществляющее в качестве основного (уставного) вида деятельности медицинскую деятельность на основании лицензии, выданной в порядке, установленном законодательством РФ. </a:t>
            </a:r>
          </a:p>
          <a:p>
            <a:pPr indent="0">
              <a:lnSpc>
                <a:spcPct val="90000"/>
              </a:lnSpc>
              <a:buNone/>
            </a:pPr>
            <a:r>
              <a:rPr lang="ru-RU" sz="2000" dirty="0"/>
              <a:t>(</a:t>
            </a:r>
            <a:r>
              <a:rPr lang="ru-RU" sz="2000" i="1" dirty="0"/>
              <a:t>Закон РФ N 323-ФЗ «Об основах охраны здоровья граждан в Российской Федерации»)</a:t>
            </a:r>
          </a:p>
          <a:p>
            <a:pPr indent="263525">
              <a:lnSpc>
                <a:spcPct val="90000"/>
              </a:lnSpc>
            </a:pPr>
            <a:endParaRPr lang="ru-RU" sz="2200" dirty="0"/>
          </a:p>
          <a:p>
            <a:pPr indent="0">
              <a:lnSpc>
                <a:spcPct val="90000"/>
              </a:lnSpc>
              <a:buNone/>
            </a:pPr>
            <a:r>
              <a:rPr lang="ru-RU" sz="2200" dirty="0"/>
              <a:t>Современная медицинская организация, представляет собой сложный лечебно-хозяйственный комплекс, который наряду с главной, лечебно-диагностический функцией, осуществляет и хозяйственные функции.</a:t>
            </a:r>
          </a:p>
          <a:p>
            <a:pPr indent="263525">
              <a:lnSpc>
                <a:spcPct val="90000"/>
              </a:lnSpc>
            </a:pPr>
            <a:endParaRPr lang="ru-RU" altLang="ru-RU" sz="180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9B72D-94E1-4BD7-A38E-E8C1D1B33BB1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309250" name="Rectangle 2"/>
          <p:cNvSpPr>
            <a:spLocks noGrp="1" noChangeArrowheads="1"/>
          </p:cNvSpPr>
          <p:nvPr>
            <p:ph type="title"/>
          </p:nvPr>
        </p:nvSpPr>
        <p:spPr>
          <a:xfrm>
            <a:off x="955494" y="260648"/>
            <a:ext cx="10513168" cy="720080"/>
          </a:xfrm>
        </p:spPr>
        <p:txBody>
          <a:bodyPr>
            <a:noAutofit/>
          </a:bodyPr>
          <a:lstStyle/>
          <a:p>
            <a:r>
              <a:rPr lang="ru-RU" altLang="ru-RU" sz="2800" dirty="0">
                <a:solidFill>
                  <a:schemeClr val="tx1"/>
                </a:solidFill>
                <a:effectLst/>
              </a:rPr>
              <a:t>Медицинская организация</a:t>
            </a:r>
            <a:r>
              <a:rPr lang="ru-RU" altLang="ru-RU" sz="2400" dirty="0">
                <a:solidFill>
                  <a:schemeClr val="tx1"/>
                </a:solidFill>
                <a:effectLst/>
              </a:rPr>
              <a:t> </a:t>
            </a:r>
            <a:r>
              <a:rPr lang="ru-RU" altLang="ru-RU" sz="2800" dirty="0">
                <a:solidFill>
                  <a:schemeClr val="tx1"/>
                </a:solidFill>
                <a:effectLst/>
              </a:rPr>
              <a:t>как хозяйствующий субъект</a:t>
            </a:r>
          </a:p>
        </p:txBody>
      </p:sp>
    </p:spTree>
    <p:extLst>
      <p:ext uri="{BB962C8B-B14F-4D97-AF65-F5344CB8AC3E}">
        <p14:creationId xmlns:p14="http://schemas.microsoft.com/office/powerpoint/2010/main" val="3349689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D3D93F-C495-41FD-89C5-B925FAF99D12}" type="slidenum">
              <a:rPr lang="ru-RU" altLang="ru-RU"/>
              <a:pPr>
                <a:defRPr/>
              </a:pPr>
              <a:t>70</a:t>
            </a:fld>
            <a:endParaRPr lang="ru-RU" altLang="ru-RU"/>
          </a:p>
        </p:txBody>
      </p:sp>
      <p:grpSp>
        <p:nvGrpSpPr>
          <p:cNvPr id="52227" name="Group 2"/>
          <p:cNvGrpSpPr>
            <a:grpSpLocks/>
          </p:cNvGrpSpPr>
          <p:nvPr/>
        </p:nvGrpSpPr>
        <p:grpSpPr bwMode="auto">
          <a:xfrm>
            <a:off x="1847528" y="908050"/>
            <a:ext cx="8593460" cy="5401270"/>
            <a:chOff x="1134" y="1970"/>
            <a:chExt cx="14175" cy="9100"/>
          </a:xfrm>
        </p:grpSpPr>
        <p:sp>
          <p:nvSpPr>
            <p:cNvPr id="52229" name="AutoShape 3"/>
            <p:cNvSpPr>
              <a:spLocks noChangeArrowheads="1"/>
            </p:cNvSpPr>
            <p:nvPr/>
          </p:nvSpPr>
          <p:spPr bwMode="auto">
            <a:xfrm>
              <a:off x="1134" y="1970"/>
              <a:ext cx="2268" cy="9072"/>
            </a:xfrm>
            <a:prstGeom prst="cube">
              <a:avLst>
                <a:gd name="adj" fmla="val 25000"/>
              </a:avLst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9pPr>
            </a:lstStyle>
            <a:p>
              <a:endParaRPr lang="ru-RU" altLang="ru-RU" sz="1200" dirty="0">
                <a:latin typeface="Times New Roman" pitchFamily="18" charset="0"/>
              </a:endParaRPr>
            </a:p>
            <a:p>
              <a:endParaRPr lang="ru-RU" altLang="ru-RU" sz="1200" dirty="0">
                <a:latin typeface="Times New Roman" pitchFamily="18" charset="0"/>
              </a:endParaRPr>
            </a:p>
            <a:p>
              <a:endParaRPr lang="ru-RU" altLang="ru-RU" sz="1200" dirty="0">
                <a:latin typeface="Times New Roman" pitchFamily="18" charset="0"/>
              </a:endParaRPr>
            </a:p>
            <a:p>
              <a:endParaRPr lang="ru-RU" altLang="ru-RU" sz="1200" dirty="0">
                <a:latin typeface="Times New Roman" pitchFamily="18" charset="0"/>
              </a:endParaRPr>
            </a:p>
            <a:p>
              <a:endParaRPr lang="ru-RU" altLang="ru-RU" sz="1200" dirty="0">
                <a:latin typeface="Times New Roman" pitchFamily="18" charset="0"/>
              </a:endParaRPr>
            </a:p>
            <a:p>
              <a:endParaRPr lang="ru-RU" altLang="ru-RU" sz="1200" dirty="0">
                <a:latin typeface="Times New Roman" pitchFamily="18" charset="0"/>
              </a:endParaRPr>
            </a:p>
            <a:p>
              <a:endParaRPr lang="ru-RU" altLang="ru-RU" sz="1200" dirty="0">
                <a:latin typeface="Times New Roman" pitchFamily="18" charset="0"/>
              </a:endParaRPr>
            </a:p>
            <a:p>
              <a:endParaRPr lang="ru-RU" altLang="ru-RU" sz="1200" dirty="0">
                <a:latin typeface="Times New Roman" pitchFamily="18" charset="0"/>
              </a:endParaRPr>
            </a:p>
            <a:p>
              <a:endParaRPr lang="ru-RU" altLang="ru-RU" sz="1200" dirty="0">
                <a:latin typeface="Times New Roman" pitchFamily="18" charset="0"/>
              </a:endParaRPr>
            </a:p>
            <a:p>
              <a:endParaRPr lang="ru-RU" altLang="ru-RU" sz="1200" dirty="0">
                <a:latin typeface="Times New Roman" pitchFamily="18" charset="0"/>
              </a:endParaRPr>
            </a:p>
            <a:p>
              <a:endParaRPr lang="ru-RU" altLang="ru-RU" sz="1200" dirty="0">
                <a:latin typeface="Times New Roman" pitchFamily="18" charset="0"/>
              </a:endParaRPr>
            </a:p>
            <a:p>
              <a:endParaRPr lang="ru-RU" altLang="ru-RU" sz="1200" dirty="0">
                <a:latin typeface="Times New Roman" pitchFamily="18" charset="0"/>
              </a:endParaRPr>
            </a:p>
            <a:p>
              <a:endParaRPr lang="ru-RU" altLang="ru-RU" sz="1200" dirty="0">
                <a:latin typeface="Times New Roman" pitchFamily="18" charset="0"/>
              </a:endParaRPr>
            </a:p>
            <a:p>
              <a:endParaRPr lang="ru-RU" altLang="ru-RU" sz="1200" dirty="0">
                <a:latin typeface="Times New Roman" pitchFamily="18" charset="0"/>
              </a:endParaRPr>
            </a:p>
            <a:p>
              <a:endParaRPr lang="ru-RU" altLang="ru-RU" sz="1200" dirty="0">
                <a:latin typeface="Times New Roman" pitchFamily="18" charset="0"/>
              </a:endParaRPr>
            </a:p>
            <a:p>
              <a:endParaRPr lang="ru-RU" altLang="ru-RU" sz="1200" dirty="0">
                <a:latin typeface="Times New Roman" pitchFamily="18" charset="0"/>
              </a:endParaRPr>
            </a:p>
            <a:p>
              <a:endParaRPr lang="ru-RU" altLang="ru-RU" sz="1200" dirty="0">
                <a:latin typeface="Times New Roman" pitchFamily="18" charset="0"/>
              </a:endParaRPr>
            </a:p>
            <a:p>
              <a:endParaRPr lang="ru-RU" altLang="ru-RU" sz="1200" dirty="0">
                <a:latin typeface="Times New Roman" pitchFamily="18" charset="0"/>
              </a:endParaRPr>
            </a:p>
            <a:p>
              <a:endParaRPr lang="ru-RU" altLang="ru-RU" sz="1200" dirty="0">
                <a:latin typeface="Times New Roman" pitchFamily="18" charset="0"/>
              </a:endParaRPr>
            </a:p>
            <a:p>
              <a:pPr algn="ctr"/>
              <a:r>
                <a:rPr lang="ru-RU" altLang="ru-RU" sz="1200" b="1" dirty="0">
                  <a:latin typeface="Times New Roman" pitchFamily="18" charset="0"/>
                </a:rPr>
                <a:t>Выручка от реализации (объем продаж)</a:t>
              </a:r>
            </a:p>
          </p:txBody>
        </p:sp>
        <p:sp>
          <p:nvSpPr>
            <p:cNvPr id="52230" name="AutoShape 4"/>
            <p:cNvSpPr>
              <a:spLocks noChangeArrowheads="1"/>
            </p:cNvSpPr>
            <p:nvPr/>
          </p:nvSpPr>
          <p:spPr bwMode="auto">
            <a:xfrm>
              <a:off x="1361" y="1970"/>
              <a:ext cx="2608" cy="4536"/>
            </a:xfrm>
            <a:prstGeom prst="cube">
              <a:avLst>
                <a:gd name="adj" fmla="val 22241"/>
              </a:avLst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9pPr>
            </a:lstStyle>
            <a:p>
              <a:pPr algn="ctr"/>
              <a:endParaRPr lang="ru-RU" altLang="ru-RU" sz="1200" dirty="0">
                <a:latin typeface="Times New Roman" pitchFamily="18" charset="0"/>
              </a:endParaRPr>
            </a:p>
            <a:p>
              <a:pPr algn="ctr"/>
              <a:endParaRPr lang="ru-RU" altLang="ru-RU" sz="1200" dirty="0">
                <a:latin typeface="Times New Roman" pitchFamily="18" charset="0"/>
              </a:endParaRPr>
            </a:p>
            <a:p>
              <a:pPr algn="ctr"/>
              <a:endParaRPr lang="ru-RU" altLang="ru-RU" sz="1200" dirty="0">
                <a:latin typeface="Times New Roman" pitchFamily="18" charset="0"/>
              </a:endParaRPr>
            </a:p>
            <a:p>
              <a:pPr algn="ctr"/>
              <a:r>
                <a:rPr lang="ru-RU" altLang="ru-RU" sz="1200" b="1" dirty="0">
                  <a:latin typeface="Times New Roman" pitchFamily="18" charset="0"/>
                </a:rPr>
                <a:t>Затраты на производство продукции</a:t>
              </a:r>
            </a:p>
          </p:txBody>
        </p:sp>
        <p:sp>
          <p:nvSpPr>
            <p:cNvPr id="52231" name="AutoShape 5"/>
            <p:cNvSpPr>
              <a:spLocks noChangeArrowheads="1"/>
            </p:cNvSpPr>
            <p:nvPr/>
          </p:nvSpPr>
          <p:spPr bwMode="auto">
            <a:xfrm>
              <a:off x="9639" y="8774"/>
              <a:ext cx="2268" cy="2296"/>
            </a:xfrm>
            <a:prstGeom prst="cube">
              <a:avLst>
                <a:gd name="adj" fmla="val 24986"/>
              </a:avLst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9pPr>
            </a:lstStyle>
            <a:p>
              <a:endParaRPr lang="ru-RU" altLang="ru-RU" sz="1200" dirty="0">
                <a:latin typeface="Times New Roman" pitchFamily="18" charset="0"/>
              </a:endParaRPr>
            </a:p>
            <a:p>
              <a:endParaRPr lang="ru-RU" altLang="ru-RU" sz="1000" b="1" dirty="0">
                <a:latin typeface="Times New Roman" pitchFamily="18" charset="0"/>
              </a:endParaRPr>
            </a:p>
            <a:p>
              <a:r>
                <a:rPr lang="ru-RU" altLang="ru-RU" sz="1000" b="1" dirty="0">
                  <a:latin typeface="Times New Roman" pitchFamily="18" charset="0"/>
                </a:rPr>
                <a:t>Прибыль после уплаты налогов</a:t>
              </a:r>
            </a:p>
          </p:txBody>
        </p:sp>
        <p:sp>
          <p:nvSpPr>
            <p:cNvPr id="52232" name="AutoShape 6"/>
            <p:cNvSpPr>
              <a:spLocks noChangeArrowheads="1"/>
            </p:cNvSpPr>
            <p:nvPr/>
          </p:nvSpPr>
          <p:spPr bwMode="auto">
            <a:xfrm>
              <a:off x="13041" y="9341"/>
              <a:ext cx="2268" cy="1701"/>
            </a:xfrm>
            <a:prstGeom prst="cube">
              <a:avLst>
                <a:gd name="adj" fmla="val 31394"/>
              </a:avLst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9pPr>
            </a:lstStyle>
            <a:p>
              <a:pPr algn="ctr"/>
              <a:endParaRPr lang="ru-RU" altLang="ru-RU" sz="1100" dirty="0">
                <a:latin typeface="Times New Roman" pitchFamily="18" charset="0"/>
              </a:endParaRPr>
            </a:p>
            <a:p>
              <a:r>
                <a:rPr lang="ru-RU" altLang="ru-RU" sz="900" b="1" dirty="0" err="1">
                  <a:latin typeface="Times New Roman" pitchFamily="18" charset="0"/>
                </a:rPr>
                <a:t>Нераспределен-ная</a:t>
              </a:r>
              <a:r>
                <a:rPr lang="ru-RU" altLang="ru-RU" sz="900" b="1" dirty="0">
                  <a:latin typeface="Times New Roman" pitchFamily="18" charset="0"/>
                </a:rPr>
                <a:t> прибыль</a:t>
              </a:r>
            </a:p>
            <a:p>
              <a:r>
                <a:rPr lang="ru-RU" altLang="ru-RU" sz="900" b="1" dirty="0">
                  <a:latin typeface="Times New Roman" pitchFamily="18" charset="0"/>
                </a:rPr>
                <a:t>Чистая прибыль</a:t>
              </a:r>
            </a:p>
          </p:txBody>
        </p:sp>
        <p:sp>
          <p:nvSpPr>
            <p:cNvPr id="52233" name="AutoShape 7"/>
            <p:cNvSpPr>
              <a:spLocks noChangeArrowheads="1"/>
            </p:cNvSpPr>
            <p:nvPr/>
          </p:nvSpPr>
          <p:spPr bwMode="auto">
            <a:xfrm>
              <a:off x="6804" y="8207"/>
              <a:ext cx="2268" cy="2835"/>
            </a:xfrm>
            <a:prstGeom prst="cube">
              <a:avLst>
                <a:gd name="adj" fmla="val 25000"/>
              </a:avLst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9pPr>
            </a:lstStyle>
            <a:p>
              <a:endParaRPr lang="ru-RU" altLang="ru-RU" sz="1200" dirty="0">
                <a:latin typeface="Times New Roman" pitchFamily="18" charset="0"/>
              </a:endParaRPr>
            </a:p>
            <a:p>
              <a:endParaRPr lang="ru-RU" altLang="ru-RU" sz="1200" dirty="0">
                <a:latin typeface="Times New Roman" pitchFamily="18" charset="0"/>
              </a:endParaRPr>
            </a:p>
            <a:p>
              <a:pPr algn="ctr"/>
              <a:r>
                <a:rPr lang="ru-RU" altLang="ru-RU" sz="1000" b="1" dirty="0">
                  <a:latin typeface="Times New Roman" pitchFamily="18" charset="0"/>
                </a:rPr>
                <a:t>Прибыль до выплаты налогов и дивидендов</a:t>
              </a:r>
            </a:p>
          </p:txBody>
        </p:sp>
        <p:sp>
          <p:nvSpPr>
            <p:cNvPr id="52234" name="AutoShape 8"/>
            <p:cNvSpPr>
              <a:spLocks noChangeArrowheads="1"/>
            </p:cNvSpPr>
            <p:nvPr/>
          </p:nvSpPr>
          <p:spPr bwMode="auto">
            <a:xfrm>
              <a:off x="3996" y="5939"/>
              <a:ext cx="2040" cy="5103"/>
            </a:xfrm>
            <a:prstGeom prst="cube">
              <a:avLst>
                <a:gd name="adj" fmla="val 25000"/>
              </a:avLst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9pPr>
            </a:lstStyle>
            <a:p>
              <a:pPr algn="ctr"/>
              <a:endParaRPr lang="ru-RU" altLang="ru-RU" sz="1200" dirty="0">
                <a:latin typeface="Times New Roman" pitchFamily="18" charset="0"/>
              </a:endParaRPr>
            </a:p>
            <a:p>
              <a:pPr algn="ctr"/>
              <a:endParaRPr lang="ru-RU" altLang="ru-RU" sz="1200" dirty="0">
                <a:latin typeface="Times New Roman" pitchFamily="18" charset="0"/>
              </a:endParaRPr>
            </a:p>
            <a:p>
              <a:pPr algn="ctr"/>
              <a:endParaRPr lang="ru-RU" altLang="ru-RU" sz="1200" dirty="0">
                <a:latin typeface="Times New Roman" pitchFamily="18" charset="0"/>
              </a:endParaRPr>
            </a:p>
            <a:p>
              <a:pPr algn="ctr"/>
              <a:endParaRPr lang="ru-RU" altLang="ru-RU" sz="1200" dirty="0">
                <a:latin typeface="Times New Roman" pitchFamily="18" charset="0"/>
              </a:endParaRPr>
            </a:p>
            <a:p>
              <a:pPr algn="ctr"/>
              <a:endParaRPr lang="ru-RU" altLang="ru-RU" sz="1200" dirty="0">
                <a:latin typeface="Times New Roman" pitchFamily="18" charset="0"/>
              </a:endParaRPr>
            </a:p>
            <a:p>
              <a:pPr algn="ctr"/>
              <a:endParaRPr lang="ru-RU" altLang="ru-RU" sz="1200" dirty="0">
                <a:latin typeface="Times New Roman" pitchFamily="18" charset="0"/>
              </a:endParaRPr>
            </a:p>
            <a:p>
              <a:pPr algn="ctr"/>
              <a:endParaRPr lang="ru-RU" altLang="ru-RU" sz="1200" dirty="0">
                <a:latin typeface="Times New Roman" pitchFamily="18" charset="0"/>
              </a:endParaRPr>
            </a:p>
            <a:p>
              <a:pPr algn="ctr"/>
              <a:endParaRPr lang="ru-RU" altLang="ru-RU" sz="1200" dirty="0">
                <a:latin typeface="Times New Roman" pitchFamily="18" charset="0"/>
              </a:endParaRPr>
            </a:p>
            <a:p>
              <a:pPr algn="ctr"/>
              <a:endParaRPr lang="ru-RU" altLang="ru-RU" sz="1200" dirty="0">
                <a:latin typeface="Times New Roman" pitchFamily="18" charset="0"/>
              </a:endParaRPr>
            </a:p>
            <a:p>
              <a:pPr algn="ctr"/>
              <a:endParaRPr lang="ru-RU" altLang="ru-RU" sz="1200" dirty="0">
                <a:latin typeface="Times New Roman" pitchFamily="18" charset="0"/>
              </a:endParaRPr>
            </a:p>
            <a:p>
              <a:pPr algn="ctr"/>
              <a:r>
                <a:rPr lang="ru-RU" altLang="ru-RU" sz="1200" b="1" dirty="0">
                  <a:latin typeface="Times New Roman" pitchFamily="18" charset="0"/>
                </a:rPr>
                <a:t>Валовая прибыль</a:t>
              </a:r>
            </a:p>
          </p:txBody>
        </p:sp>
        <p:sp>
          <p:nvSpPr>
            <p:cNvPr id="52235" name="AutoShape 9"/>
            <p:cNvSpPr>
              <a:spLocks noChangeArrowheads="1"/>
            </p:cNvSpPr>
            <p:nvPr/>
          </p:nvSpPr>
          <p:spPr bwMode="auto">
            <a:xfrm>
              <a:off x="4536" y="5939"/>
              <a:ext cx="2268" cy="2835"/>
            </a:xfrm>
            <a:prstGeom prst="cube">
              <a:avLst>
                <a:gd name="adj" fmla="val 22884"/>
              </a:avLst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9pPr>
            </a:lstStyle>
            <a:p>
              <a:pPr algn="ctr"/>
              <a:r>
                <a:rPr lang="ru-RU" altLang="ru-RU" sz="1200" b="1" dirty="0" err="1">
                  <a:latin typeface="Times New Roman" pitchFamily="18" charset="0"/>
                </a:rPr>
                <a:t>Коммер</a:t>
              </a:r>
              <a:r>
                <a:rPr lang="ru-RU" altLang="ru-RU" sz="1200" b="1" dirty="0">
                  <a:latin typeface="Times New Roman" pitchFamily="18" charset="0"/>
                </a:rPr>
                <a:t>-</a:t>
              </a:r>
            </a:p>
            <a:p>
              <a:pPr algn="ctr"/>
              <a:r>
                <a:rPr lang="ru-RU" altLang="ru-RU" sz="1200" b="1" dirty="0" err="1">
                  <a:latin typeface="Times New Roman" pitchFamily="18" charset="0"/>
                </a:rPr>
                <a:t>ческие</a:t>
              </a:r>
              <a:endParaRPr lang="ru-RU" altLang="ru-RU" sz="1200" b="1" dirty="0">
                <a:latin typeface="Times New Roman" pitchFamily="18" charset="0"/>
              </a:endParaRPr>
            </a:p>
            <a:p>
              <a:pPr algn="ctr"/>
              <a:r>
                <a:rPr lang="ru-RU" altLang="ru-RU" sz="1200" b="1" dirty="0">
                  <a:latin typeface="Times New Roman" pitchFamily="18" charset="0"/>
                </a:rPr>
                <a:t> и </a:t>
              </a:r>
              <a:r>
                <a:rPr lang="ru-RU" altLang="ru-RU" sz="1200" b="1" dirty="0" err="1">
                  <a:latin typeface="Times New Roman" pitchFamily="18" charset="0"/>
                </a:rPr>
                <a:t>администра-тивные</a:t>
              </a:r>
              <a:r>
                <a:rPr lang="ru-RU" altLang="ru-RU" sz="1200" b="1" dirty="0">
                  <a:latin typeface="Times New Roman" pitchFamily="18" charset="0"/>
                </a:rPr>
                <a:t> расходы</a:t>
              </a:r>
            </a:p>
          </p:txBody>
        </p:sp>
        <p:sp>
          <p:nvSpPr>
            <p:cNvPr id="52236" name="AutoShape 10"/>
            <p:cNvSpPr>
              <a:spLocks noChangeArrowheads="1"/>
            </p:cNvSpPr>
            <p:nvPr/>
          </p:nvSpPr>
          <p:spPr bwMode="auto">
            <a:xfrm>
              <a:off x="7371" y="8207"/>
              <a:ext cx="2268" cy="1134"/>
            </a:xfrm>
            <a:prstGeom prst="cube">
              <a:avLst>
                <a:gd name="adj" fmla="val 50440"/>
              </a:avLst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9pPr>
            </a:lstStyle>
            <a:p>
              <a:pPr algn="ctr"/>
              <a:r>
                <a:rPr lang="ru-RU" altLang="ru-RU" sz="1200" b="1" dirty="0">
                  <a:latin typeface="Times New Roman" pitchFamily="18" charset="0"/>
                </a:rPr>
                <a:t>Налоги</a:t>
              </a:r>
            </a:p>
          </p:txBody>
        </p:sp>
        <p:sp>
          <p:nvSpPr>
            <p:cNvPr id="52237" name="AutoShape 11"/>
            <p:cNvSpPr>
              <a:spLocks noChangeArrowheads="1"/>
            </p:cNvSpPr>
            <p:nvPr/>
          </p:nvSpPr>
          <p:spPr bwMode="auto">
            <a:xfrm>
              <a:off x="10206" y="8774"/>
              <a:ext cx="2268" cy="1134"/>
            </a:xfrm>
            <a:prstGeom prst="cube">
              <a:avLst>
                <a:gd name="adj" fmla="val 50440"/>
              </a:avLst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9pPr>
            </a:lstStyle>
            <a:p>
              <a:pPr algn="ctr"/>
              <a:r>
                <a:rPr lang="ru-RU" altLang="ru-RU" sz="1200" b="1" dirty="0">
                  <a:latin typeface="Times New Roman" pitchFamily="18" charset="0"/>
                </a:rPr>
                <a:t>Дивиденды</a:t>
              </a:r>
            </a:p>
          </p:txBody>
        </p:sp>
      </p:grpSp>
      <p:sp>
        <p:nvSpPr>
          <p:cNvPr id="52228" name="Rectangle 12"/>
          <p:cNvSpPr>
            <a:spLocks noChangeArrowheads="1"/>
          </p:cNvSpPr>
          <p:nvPr/>
        </p:nvSpPr>
        <p:spPr bwMode="auto">
          <a:xfrm>
            <a:off x="4402493" y="353060"/>
            <a:ext cx="6172200" cy="1143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2400" b="1" i="1" dirty="0">
                <a:latin typeface="Times New Roman" pitchFamily="18" charset="0"/>
                <a:cs typeface="Times New Roman" pitchFamily="18" charset="0"/>
              </a:rPr>
              <a:t>СХЕМА РАСПРЕДЕЛЕНИЯ ПРИБЫЛИ</a:t>
            </a:r>
            <a:r>
              <a:rPr lang="ru-RU" altLang="ru-RU" sz="2400" b="1" dirty="0">
                <a:latin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10713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1552590" y="260648"/>
            <a:ext cx="9144000" cy="1800200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ru-RU" sz="3600" i="1" dirty="0" smtClean="0">
                <a:solidFill>
                  <a:schemeClr val="tx2">
                    <a:lumMod val="75000"/>
                  </a:schemeClr>
                </a:solidFill>
              </a:rPr>
              <a:t>Налог </a:t>
            </a:r>
            <a:r>
              <a:rPr lang="ru-RU" sz="3600" i="1" dirty="0">
                <a:solidFill>
                  <a:schemeClr val="tx2">
                    <a:lumMod val="75000"/>
                  </a:schemeClr>
                </a:solidFill>
              </a:rPr>
              <a:t>на прибыль</a:t>
            </a:r>
            <a:br>
              <a:rPr lang="ru-RU" sz="3600" i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40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3100" b="0" dirty="0">
                <a:effectLst/>
              </a:rPr>
              <a:t>Правила налогообложения налогом на прибыль определены в </a:t>
            </a:r>
            <a:r>
              <a:rPr lang="ru-RU" sz="3100" dirty="0">
                <a:solidFill>
                  <a:schemeClr val="tx1"/>
                </a:solidFill>
                <a:effectLst/>
                <a:hlinkClick r:id="rId2"/>
              </a:rPr>
              <a:t>главе 25 Налогового кодекса РФ.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94211" name="Rectangle 3"/>
          <p:cNvSpPr>
            <a:spLocks noGrp="1" noChangeArrowheads="1"/>
          </p:cNvSpPr>
          <p:nvPr>
            <p:ph idx="1"/>
          </p:nvPr>
        </p:nvSpPr>
        <p:spPr>
          <a:xfrm>
            <a:off x="904010" y="2605101"/>
            <a:ext cx="10441159" cy="4248125"/>
          </a:xfrm>
        </p:spPr>
        <p:txBody>
          <a:bodyPr rtlCol="0">
            <a:noAutofit/>
          </a:bodyPr>
          <a:lstStyle/>
          <a:p>
            <a:pPr marL="265113" indent="-265113">
              <a:lnSpc>
                <a:spcPct val="70000"/>
              </a:lnSpc>
              <a:buFont typeface="Arial" pitchFamily="34" charset="0"/>
              <a:buChar char="•"/>
              <a:defRPr/>
            </a:pPr>
            <a:r>
              <a:rPr lang="ru-RU" sz="2800" dirty="0">
                <a:latin typeface="+mj-lt"/>
                <a:ea typeface="+mj-ea"/>
                <a:cs typeface="+mj-cs"/>
              </a:rPr>
              <a:t>Налоговая ставка на прибыль устанавливается в размере 2</a:t>
            </a:r>
            <a:r>
              <a:rPr lang="en-US" sz="2800" dirty="0">
                <a:latin typeface="+mj-lt"/>
                <a:ea typeface="+mj-ea"/>
                <a:cs typeface="+mj-cs"/>
              </a:rPr>
              <a:t>0</a:t>
            </a:r>
            <a:r>
              <a:rPr lang="ru-RU" sz="2800" dirty="0">
                <a:latin typeface="+mj-lt"/>
                <a:ea typeface="+mj-ea"/>
                <a:cs typeface="+mj-cs"/>
              </a:rPr>
              <a:t>% и распределяется между бюджетами различных уровней в процентном отношении в соответствии с законодательством </a:t>
            </a:r>
            <a:r>
              <a:rPr lang="en-US" sz="2800" dirty="0">
                <a:latin typeface="+mj-lt"/>
                <a:ea typeface="+mj-ea"/>
                <a:cs typeface="+mj-cs"/>
              </a:rPr>
              <a:t>(c 1</a:t>
            </a:r>
            <a:r>
              <a:rPr lang="ru-RU" sz="2800" dirty="0">
                <a:latin typeface="+mj-lt"/>
                <a:ea typeface="+mj-ea"/>
                <a:cs typeface="+mj-cs"/>
              </a:rPr>
              <a:t>.01.09 2% в федеральный бюджет, 18% в бюджеты субъектов РФ п.1 ст. 284 НК РФ</a:t>
            </a:r>
            <a:r>
              <a:rPr lang="en-US" sz="2800" dirty="0">
                <a:latin typeface="+mj-lt"/>
                <a:ea typeface="+mj-ea"/>
                <a:cs typeface="+mj-cs"/>
              </a:rPr>
              <a:t>)</a:t>
            </a:r>
            <a:endParaRPr lang="ru-RU" sz="2800" dirty="0">
              <a:latin typeface="+mj-lt"/>
              <a:ea typeface="+mj-ea"/>
              <a:cs typeface="+mj-cs"/>
            </a:endParaRPr>
          </a:p>
          <a:p>
            <a:pPr marL="265113" indent="-265113">
              <a:lnSpc>
                <a:spcPct val="70000"/>
              </a:lnSpc>
              <a:buFont typeface="Arial" pitchFamily="34" charset="0"/>
              <a:buChar char="•"/>
              <a:defRPr/>
            </a:pPr>
            <a:endParaRPr lang="ru-RU" sz="28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3130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125538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ru-RU" sz="3600" dirty="0">
                <a:solidFill>
                  <a:schemeClr val="tx1"/>
                </a:solidFill>
                <a:effectLst/>
              </a:rPr>
              <a:t>Направления распределение прибыли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idx="1"/>
          </p:nvPr>
        </p:nvSpPr>
        <p:spPr>
          <a:xfrm>
            <a:off x="1703389" y="1419227"/>
            <a:ext cx="8856662" cy="4818063"/>
          </a:xfrm>
        </p:spPr>
        <p:txBody>
          <a:bodyPr rtlCol="0">
            <a:normAutofit lnSpcReduction="10000"/>
          </a:bodyPr>
          <a:lstStyle/>
          <a:p>
            <a:pPr marL="0" indent="0">
              <a:lnSpc>
                <a:spcPct val="90000"/>
              </a:lnSpc>
              <a:buNone/>
              <a:defRPr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создание:</a:t>
            </a:r>
          </a:p>
          <a:p>
            <a:pPr marL="1092200" lvl="1">
              <a:lnSpc>
                <a:spcPct val="90000"/>
              </a:lnSpc>
              <a:buClr>
                <a:srgbClr val="00CCFF"/>
              </a:buClr>
              <a:buFont typeface="Wingdings" pitchFamily="2" charset="2"/>
              <a:buChar char="ь"/>
              <a:defRPr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фонда накопления</a:t>
            </a:r>
            <a:r>
              <a:rPr lang="ru-RU" altLang="ru-RU" sz="2400" dirty="0"/>
              <a:t> (для </a:t>
            </a:r>
            <a:r>
              <a:rPr lang="ru-RU" altLang="ru-RU" dirty="0" smtClean="0">
                <a:solidFill>
                  <a:schemeClr val="tx2">
                    <a:lumMod val="75000"/>
                  </a:schemeClr>
                </a:solidFill>
              </a:rPr>
              <a:t>пополнения </a:t>
            </a:r>
            <a:r>
              <a:rPr lang="ru-RU" altLang="ru-RU" dirty="0">
                <a:solidFill>
                  <a:schemeClr val="tx2">
                    <a:lumMod val="75000"/>
                  </a:schemeClr>
                </a:solidFill>
              </a:rPr>
              <a:t>основного и оборотного капитала</a:t>
            </a:r>
            <a:r>
              <a:rPr lang="ru-RU" altLang="ru-RU" dirty="0" smtClean="0">
                <a:solidFill>
                  <a:schemeClr val="tx2">
                    <a:lumMod val="75000"/>
                  </a:schemeClr>
                </a:solidFill>
              </a:rPr>
              <a:t>),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  <a:p>
            <a:pPr marL="1092200" lvl="1">
              <a:lnSpc>
                <a:spcPct val="90000"/>
              </a:lnSpc>
              <a:buClr>
                <a:srgbClr val="00CCFF"/>
              </a:buClr>
              <a:buFont typeface="Wingdings" pitchFamily="2" charset="2"/>
              <a:buChar char="ь"/>
              <a:defRPr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резервного фонда</a:t>
            </a:r>
            <a:r>
              <a:rPr lang="ru-RU" altLang="ru-RU" sz="2400" dirty="0"/>
              <a:t> (</a:t>
            </a:r>
            <a:r>
              <a:rPr lang="ru-RU" altLang="ru-RU" dirty="0" smtClean="0">
                <a:solidFill>
                  <a:schemeClr val="tx2">
                    <a:lumMod val="75000"/>
                  </a:schemeClr>
                </a:solidFill>
              </a:rPr>
              <a:t>для </a:t>
            </a:r>
            <a:r>
              <a:rPr lang="ru-RU" altLang="ru-RU" dirty="0">
                <a:solidFill>
                  <a:schemeClr val="tx2">
                    <a:lumMod val="75000"/>
                  </a:schemeClr>
                </a:solidFill>
              </a:rPr>
              <a:t>финансирования кредиторской задолженности в случае банкротства предприятия, выплаты дивидендов по привилегированным </a:t>
            </a:r>
            <a:r>
              <a:rPr lang="ru-RU" altLang="ru-RU" dirty="0" smtClean="0">
                <a:solidFill>
                  <a:schemeClr val="tx2">
                    <a:lumMod val="75000"/>
                  </a:schemeClr>
                </a:solidFill>
              </a:rPr>
              <a:t>акциям), 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  <a:p>
            <a:pPr marL="1092200" lvl="1">
              <a:lnSpc>
                <a:spcPct val="90000"/>
              </a:lnSpc>
              <a:buClr>
                <a:srgbClr val="00CCFF"/>
              </a:buClr>
              <a:buFont typeface="Wingdings" pitchFamily="2" charset="2"/>
              <a:buChar char="ь"/>
              <a:defRPr/>
            </a:pP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фонда </a:t>
            </a:r>
            <a:r>
              <a:rPr lang="ru-RU" altLang="ru-RU" b="1" dirty="0">
                <a:solidFill>
                  <a:schemeClr val="tx2">
                    <a:lumMod val="75000"/>
                  </a:schemeClr>
                </a:solidFill>
              </a:rPr>
              <a:t>социальной </a:t>
            </a:r>
            <a:r>
              <a:rPr lang="ru-RU" altLang="ru-RU" b="1" dirty="0" smtClean="0">
                <a:solidFill>
                  <a:schemeClr val="tx2">
                    <a:lumMod val="75000"/>
                  </a:schemeClr>
                </a:solidFill>
              </a:rPr>
              <a:t>сферы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;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endParaRPr lang="ru-RU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развитие организации;</a:t>
            </a:r>
          </a:p>
          <a:p>
            <a:pPr marL="0" indent="0">
              <a:lnSpc>
                <a:spcPct val="90000"/>
              </a:lnSpc>
              <a:buNone/>
              <a:defRPr/>
            </a:pPr>
            <a:endParaRPr lang="ru-RU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увеличение уставного капитала</a:t>
            </a:r>
          </a:p>
          <a:p>
            <a:pPr marL="0" indent="0">
              <a:lnSpc>
                <a:spcPct val="90000"/>
              </a:lnSpc>
              <a:buNone/>
              <a:defRPr/>
            </a:pP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нераспределенная прибыль (резерв по прибыли) </a:t>
            </a:r>
          </a:p>
        </p:txBody>
      </p:sp>
    </p:spTree>
    <p:extLst>
      <p:ext uri="{BB962C8B-B14F-4D97-AF65-F5344CB8AC3E}">
        <p14:creationId xmlns:p14="http://schemas.microsoft.com/office/powerpoint/2010/main" val="3984891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idx="1"/>
          </p:nvPr>
        </p:nvSpPr>
        <p:spPr>
          <a:xfrm>
            <a:off x="958752" y="1628800"/>
            <a:ext cx="11233248" cy="4524955"/>
          </a:xfrm>
        </p:spPr>
        <p:txBody>
          <a:bodyPr vert="horz" lIns="82945" tIns="41473" rIns="82945" bIns="41473">
            <a:normAutofit/>
          </a:bodyPr>
          <a:lstStyle/>
          <a:p>
            <a:pPr marL="306725" indent="-306725">
              <a:buSzPct val="45000"/>
              <a:buFont typeface="Wingdings" charset="2"/>
              <a:buChar char=""/>
              <a:tabLst>
                <a:tab pos="306725" algn="l"/>
                <a:tab pos="401766" algn="l"/>
                <a:tab pos="809292" algn="l"/>
                <a:tab pos="1216818" algn="l"/>
                <a:tab pos="1624344" algn="l"/>
                <a:tab pos="2031870" algn="l"/>
                <a:tab pos="2439396" algn="l"/>
                <a:tab pos="2846922" algn="l"/>
                <a:tab pos="3254448" algn="l"/>
                <a:tab pos="3661974" algn="l"/>
                <a:tab pos="4069500" algn="l"/>
                <a:tab pos="4477027" algn="l"/>
                <a:tab pos="4884552" algn="l"/>
                <a:tab pos="5292079" algn="l"/>
                <a:tab pos="5699604" algn="l"/>
                <a:tab pos="6107131" algn="l"/>
                <a:tab pos="6514656" algn="l"/>
                <a:tab pos="6922183" algn="l"/>
                <a:tab pos="7329708" algn="l"/>
                <a:tab pos="7737235" algn="l"/>
                <a:tab pos="8144760" algn="l"/>
              </a:tabLst>
            </a:pPr>
            <a:r>
              <a:rPr lang="ru-RU" altLang="ru-RU" dirty="0" smtClean="0"/>
              <a:t>Повышение цен;</a:t>
            </a:r>
          </a:p>
          <a:p>
            <a:pPr marL="306725" indent="-306725">
              <a:buSzPct val="45000"/>
              <a:buNone/>
              <a:tabLst>
                <a:tab pos="306725" algn="l"/>
                <a:tab pos="401766" algn="l"/>
                <a:tab pos="809292" algn="l"/>
                <a:tab pos="1216818" algn="l"/>
                <a:tab pos="1624344" algn="l"/>
                <a:tab pos="2031870" algn="l"/>
                <a:tab pos="2439396" algn="l"/>
                <a:tab pos="2846922" algn="l"/>
                <a:tab pos="3254448" algn="l"/>
                <a:tab pos="3661974" algn="l"/>
                <a:tab pos="4069500" algn="l"/>
                <a:tab pos="4477027" algn="l"/>
                <a:tab pos="4884552" algn="l"/>
                <a:tab pos="5292079" algn="l"/>
                <a:tab pos="5699604" algn="l"/>
                <a:tab pos="6107131" algn="l"/>
                <a:tab pos="6514656" algn="l"/>
                <a:tab pos="6922183" algn="l"/>
                <a:tab pos="7329708" algn="l"/>
                <a:tab pos="7737235" algn="l"/>
                <a:tab pos="8144760" algn="l"/>
              </a:tabLst>
            </a:pPr>
            <a:endParaRPr lang="ru-RU" altLang="ru-RU" dirty="0" smtClean="0"/>
          </a:p>
          <a:p>
            <a:pPr marL="306725" indent="-306725">
              <a:buSzPct val="45000"/>
              <a:buFont typeface="Wingdings" charset="2"/>
              <a:buChar char=""/>
              <a:tabLst>
                <a:tab pos="306725" algn="l"/>
                <a:tab pos="401766" algn="l"/>
                <a:tab pos="809292" algn="l"/>
                <a:tab pos="1216818" algn="l"/>
                <a:tab pos="1624344" algn="l"/>
                <a:tab pos="2031870" algn="l"/>
                <a:tab pos="2439396" algn="l"/>
                <a:tab pos="2846922" algn="l"/>
                <a:tab pos="3254448" algn="l"/>
                <a:tab pos="3661974" algn="l"/>
                <a:tab pos="4069500" algn="l"/>
                <a:tab pos="4477027" algn="l"/>
                <a:tab pos="4884552" algn="l"/>
                <a:tab pos="5292079" algn="l"/>
                <a:tab pos="5699604" algn="l"/>
                <a:tab pos="6107131" algn="l"/>
                <a:tab pos="6514656" algn="l"/>
                <a:tab pos="6922183" algn="l"/>
                <a:tab pos="7329708" algn="l"/>
                <a:tab pos="7737235" algn="l"/>
                <a:tab pos="8144760" algn="l"/>
              </a:tabLst>
            </a:pPr>
            <a:r>
              <a:rPr lang="ru-RU" altLang="ru-RU" dirty="0" smtClean="0"/>
              <a:t>Увеличение объемов продаж (повышение качества продукции, появление новых рынков сбыта, изменение сроков реализации продукции, обновление ассортимента выпускаемой продукции);</a:t>
            </a:r>
          </a:p>
          <a:p>
            <a:pPr marL="306725" indent="-306725" algn="just">
              <a:buSzPct val="45000"/>
              <a:buNone/>
              <a:tabLst>
                <a:tab pos="306725" algn="l"/>
                <a:tab pos="401766" algn="l"/>
                <a:tab pos="809292" algn="l"/>
                <a:tab pos="1216818" algn="l"/>
                <a:tab pos="1624344" algn="l"/>
                <a:tab pos="2031870" algn="l"/>
                <a:tab pos="2439396" algn="l"/>
                <a:tab pos="2846922" algn="l"/>
                <a:tab pos="3254448" algn="l"/>
                <a:tab pos="3661974" algn="l"/>
                <a:tab pos="4069500" algn="l"/>
                <a:tab pos="4477027" algn="l"/>
                <a:tab pos="4884552" algn="l"/>
                <a:tab pos="5292079" algn="l"/>
                <a:tab pos="5699604" algn="l"/>
                <a:tab pos="6107131" algn="l"/>
                <a:tab pos="6514656" algn="l"/>
                <a:tab pos="6922183" algn="l"/>
                <a:tab pos="7329708" algn="l"/>
                <a:tab pos="7737235" algn="l"/>
                <a:tab pos="8144760" algn="l"/>
              </a:tabLst>
            </a:pPr>
            <a:endParaRPr lang="ru-RU" altLang="ru-RU" dirty="0" smtClean="0"/>
          </a:p>
          <a:p>
            <a:pPr marL="306725" indent="-306725">
              <a:buSzPct val="45000"/>
              <a:buFont typeface="Wingdings" charset="2"/>
              <a:buChar char=""/>
              <a:tabLst>
                <a:tab pos="306725" algn="l"/>
                <a:tab pos="401766" algn="l"/>
                <a:tab pos="809292" algn="l"/>
                <a:tab pos="1216818" algn="l"/>
                <a:tab pos="1624344" algn="l"/>
                <a:tab pos="2031870" algn="l"/>
                <a:tab pos="2439396" algn="l"/>
                <a:tab pos="2846922" algn="l"/>
                <a:tab pos="3254448" algn="l"/>
                <a:tab pos="3661974" algn="l"/>
                <a:tab pos="4069500" algn="l"/>
                <a:tab pos="4477027" algn="l"/>
                <a:tab pos="4884552" algn="l"/>
                <a:tab pos="5292079" algn="l"/>
                <a:tab pos="5699604" algn="l"/>
                <a:tab pos="6107131" algn="l"/>
                <a:tab pos="6514656" algn="l"/>
                <a:tab pos="6922183" algn="l"/>
                <a:tab pos="7329708" algn="l"/>
                <a:tab pos="7737235" algn="l"/>
                <a:tab pos="8144760" algn="l"/>
              </a:tabLst>
            </a:pPr>
            <a:r>
              <a:rPr lang="ru-RU" altLang="ru-RU" dirty="0" smtClean="0"/>
              <a:t>Снижение себестоимости продукции.</a:t>
            </a:r>
          </a:p>
          <a:p>
            <a:pPr marL="306725" indent="-306725">
              <a:buSzPct val="45000"/>
              <a:buFont typeface="Wingdings" charset="2"/>
              <a:buChar char=""/>
              <a:tabLst>
                <a:tab pos="306725" algn="l"/>
                <a:tab pos="401766" algn="l"/>
                <a:tab pos="809292" algn="l"/>
                <a:tab pos="1216818" algn="l"/>
                <a:tab pos="1624344" algn="l"/>
                <a:tab pos="2031870" algn="l"/>
                <a:tab pos="2439396" algn="l"/>
                <a:tab pos="2846922" algn="l"/>
                <a:tab pos="3254448" algn="l"/>
                <a:tab pos="3661974" algn="l"/>
                <a:tab pos="4069500" algn="l"/>
                <a:tab pos="4477027" algn="l"/>
                <a:tab pos="4884552" algn="l"/>
                <a:tab pos="5292079" algn="l"/>
                <a:tab pos="5699604" algn="l"/>
                <a:tab pos="6107131" algn="l"/>
                <a:tab pos="6514656" algn="l"/>
                <a:tab pos="6922183" algn="l"/>
                <a:tab pos="7329708" algn="l"/>
                <a:tab pos="7737235" algn="l"/>
                <a:tab pos="8144760" algn="l"/>
              </a:tabLst>
            </a:pPr>
            <a:endParaRPr lang="ru-RU" altLang="ru-RU" dirty="0" smtClean="0"/>
          </a:p>
        </p:txBody>
      </p:sp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>
          <a:xfrm>
            <a:off x="1980481" y="273629"/>
            <a:ext cx="8226720" cy="1143480"/>
          </a:xfrm>
        </p:spPr>
        <p:txBody>
          <a:bodyPr vert="horz" lIns="82945" tIns="41473" rIns="82945" bIns="41473" rtlCol="0" anchor="ctr"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>
              <a:tabLst>
                <a:tab pos="0" algn="l"/>
                <a:tab pos="406044" algn="l"/>
                <a:tab pos="813528" algn="l"/>
                <a:tab pos="1221011" algn="l"/>
                <a:tab pos="1628495" algn="l"/>
                <a:tab pos="2035979" algn="l"/>
                <a:tab pos="2443463" algn="l"/>
                <a:tab pos="2850946" algn="l"/>
                <a:tab pos="3258431" algn="l"/>
                <a:tab pos="3665914" algn="l"/>
                <a:tab pos="4073399" algn="l"/>
                <a:tab pos="4480882" algn="l"/>
                <a:tab pos="4888366" algn="l"/>
                <a:tab pos="5295849" algn="l"/>
                <a:tab pos="5703334" algn="l"/>
                <a:tab pos="6110816" algn="l"/>
                <a:tab pos="6518301" algn="l"/>
                <a:tab pos="6925784" algn="l"/>
                <a:tab pos="7333269" algn="l"/>
                <a:tab pos="7740751" algn="l"/>
                <a:tab pos="8148236" algn="l"/>
              </a:tabLst>
              <a:defRPr/>
            </a:pPr>
            <a:r>
              <a:rPr lang="ru-RU" altLang="ru-RU" dirty="0" smtClean="0">
                <a:effectLst/>
              </a:rPr>
              <a:t>Резервы увеличения прибыли от реализации продукции</a:t>
            </a:r>
          </a:p>
        </p:txBody>
      </p:sp>
    </p:spTree>
    <p:extLst>
      <p:ext uri="{BB962C8B-B14F-4D97-AF65-F5344CB8AC3E}">
        <p14:creationId xmlns:p14="http://schemas.microsoft.com/office/powerpoint/2010/main" val="18762383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05000" y="76200"/>
            <a:ext cx="8686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27013" fontAlgn="base">
              <a:spcBef>
                <a:spcPct val="0"/>
              </a:spcBef>
              <a:spcAft>
                <a:spcPct val="0"/>
              </a:spcAft>
            </a:pPr>
            <a:r>
              <a:rPr lang="ru-RU" sz="4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Рентабельность</a:t>
            </a:r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695400" y="1124744"/>
            <a:ext cx="10873208" cy="4555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227013" algn="just" fontAlgn="base">
              <a:spcBef>
                <a:spcPct val="0"/>
              </a:spcBef>
              <a:spcAft>
                <a:spcPts val="600"/>
              </a:spcAft>
            </a:pPr>
            <a:r>
              <a:rPr lang="ru-RU" sz="2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По показателю «прибыль» нельзя судить о степени эффективности хозяйствования предприятия. Эффективность, прибыльность доходность организации характеризует рентабельность (от нем. </a:t>
            </a:r>
            <a:r>
              <a:rPr lang="en-US" sz="24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rentabel</a:t>
            </a:r>
            <a:r>
              <a:rPr lang="en-US" sz="2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– </a:t>
            </a:r>
            <a:r>
              <a:rPr lang="en-US" sz="24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доходный</a:t>
            </a:r>
            <a:r>
              <a:rPr lang="en-US" sz="2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).</a:t>
            </a:r>
            <a:endParaRPr lang="ru-RU" sz="1050" dirty="0">
              <a:latin typeface="Arial" pitchFamily="34" charset="0"/>
              <a:cs typeface="Arial" pitchFamily="34" charset="0"/>
            </a:endParaRPr>
          </a:p>
          <a:p>
            <a:pPr indent="227013" algn="just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ru-RU" sz="2400" b="1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lang="ru-RU" sz="2400" b="1" i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indent="227013" algn="just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ru-RU" sz="2400" b="1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Рентабельность </a:t>
            </a:r>
            <a:r>
              <a:rPr lang="ru-RU" sz="2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– семейство показателей эффективности производства, построенных по общему правилу. Это относительный показатель, в числителе которого стоит прибыль (одна из разновидностей прибыли), а в знаменателе – объем того ресурса или вида затрат, эффективность использования которого определяется.</a:t>
            </a:r>
          </a:p>
          <a:p>
            <a:pPr indent="227013" algn="ctr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ru-RU" sz="36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Р = П / З  *100%</a:t>
            </a:r>
          </a:p>
          <a:p>
            <a:pPr indent="227013" algn="just" eaLnBrk="0" fontAlgn="base" hangingPunct="0">
              <a:spcBef>
                <a:spcPct val="0"/>
              </a:spcBef>
              <a:spcAft>
                <a:spcPts val="600"/>
              </a:spcAft>
            </a:pPr>
            <a:endParaRPr lang="ru-RU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6811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idx="1"/>
          </p:nvPr>
        </p:nvSpPr>
        <p:spPr>
          <a:xfrm>
            <a:off x="1055440" y="1443532"/>
            <a:ext cx="10225136" cy="4524955"/>
          </a:xfrm>
        </p:spPr>
        <p:txBody>
          <a:bodyPr vert="horz" lIns="82945" tIns="41473" rIns="82945" bIns="41473">
            <a:normAutofit/>
          </a:bodyPr>
          <a:lstStyle/>
          <a:p>
            <a:pPr marL="365722" indent="-256005" algn="just">
              <a:defRPr/>
            </a:pPr>
            <a:r>
              <a:rPr lang="ru-RU" dirty="0" smtClean="0"/>
              <a:t>это отношение прибыли к показателям, формирующим конечный финансовый результат: доходам, расходам, величине используемых экономических ресурсов, вложенному капиталу.</a:t>
            </a:r>
            <a:r>
              <a:rPr lang="ru-RU" altLang="ru-RU" dirty="0" smtClean="0"/>
              <a:t> </a:t>
            </a:r>
          </a:p>
          <a:p>
            <a:pPr marL="308133" indent="-308133" algn="just">
              <a:buSzPct val="45000"/>
              <a:tabLst>
                <a:tab pos="308133" algn="l"/>
                <a:tab pos="403164" algn="l"/>
                <a:tab pos="810648" algn="l"/>
                <a:tab pos="1218132" algn="l"/>
                <a:tab pos="1625616" algn="l"/>
                <a:tab pos="2033100" algn="l"/>
                <a:tab pos="2440583" algn="l"/>
                <a:tab pos="2848066" algn="l"/>
                <a:tab pos="3255550" algn="l"/>
                <a:tab pos="3663034" algn="l"/>
                <a:tab pos="4070519" algn="l"/>
                <a:tab pos="4478002" algn="l"/>
                <a:tab pos="4885486" algn="l"/>
                <a:tab pos="5292969" algn="l"/>
                <a:tab pos="5700454" algn="l"/>
                <a:tab pos="6107937" algn="l"/>
                <a:tab pos="6515422" algn="l"/>
                <a:tab pos="6922905" algn="l"/>
                <a:tab pos="7330389" algn="l"/>
                <a:tab pos="7737871" algn="l"/>
                <a:tab pos="8145356" algn="l"/>
              </a:tabLst>
              <a:defRPr/>
            </a:pPr>
            <a:r>
              <a:rPr lang="ru-RU" altLang="ru-RU" dirty="0" smtClean="0"/>
              <a:t>показывает, насколько эффективно используются ресурсы предприятия;</a:t>
            </a:r>
          </a:p>
          <a:p>
            <a:pPr marL="308133" indent="-308133" algn="just">
              <a:buSzPct val="45000"/>
              <a:tabLst>
                <a:tab pos="308133" algn="l"/>
                <a:tab pos="403164" algn="l"/>
                <a:tab pos="810648" algn="l"/>
                <a:tab pos="1218132" algn="l"/>
                <a:tab pos="1625616" algn="l"/>
                <a:tab pos="2033100" algn="l"/>
                <a:tab pos="2440583" algn="l"/>
                <a:tab pos="2848066" algn="l"/>
                <a:tab pos="3255550" algn="l"/>
                <a:tab pos="3663034" algn="l"/>
                <a:tab pos="4070519" algn="l"/>
                <a:tab pos="4478002" algn="l"/>
                <a:tab pos="4885486" algn="l"/>
                <a:tab pos="5292969" algn="l"/>
                <a:tab pos="5700454" algn="l"/>
                <a:tab pos="6107937" algn="l"/>
                <a:tab pos="6515422" algn="l"/>
                <a:tab pos="6922905" algn="l"/>
                <a:tab pos="7330389" algn="l"/>
                <a:tab pos="7737871" algn="l"/>
                <a:tab pos="8145356" algn="l"/>
              </a:tabLst>
              <a:defRPr/>
            </a:pPr>
            <a:r>
              <a:rPr lang="ru-RU" altLang="ru-RU" dirty="0" smtClean="0"/>
              <a:t> показывает величину чистой прибыли, приходящейся на рубль затрат, активов или выручки предприятия</a:t>
            </a:r>
          </a:p>
        </p:txBody>
      </p:sp>
      <p:sp>
        <p:nvSpPr>
          <p:cNvPr id="11266" name="Rectangle 1"/>
          <p:cNvSpPr>
            <a:spLocks noGrp="1" noChangeArrowheads="1"/>
          </p:cNvSpPr>
          <p:nvPr>
            <p:ph type="title"/>
          </p:nvPr>
        </p:nvSpPr>
        <p:spPr>
          <a:xfrm>
            <a:off x="1980481" y="273629"/>
            <a:ext cx="8226720" cy="1143480"/>
          </a:xfrm>
        </p:spPr>
        <p:txBody>
          <a:bodyPr vert="horz" lIns="82945" tIns="41473" rIns="82945" bIns="41473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>
              <a:tabLst>
                <a:tab pos="0" algn="l"/>
                <a:tab pos="406044" algn="l"/>
                <a:tab pos="813528" algn="l"/>
                <a:tab pos="1221011" algn="l"/>
                <a:tab pos="1628495" algn="l"/>
                <a:tab pos="2035979" algn="l"/>
                <a:tab pos="2443463" algn="l"/>
                <a:tab pos="2850946" algn="l"/>
                <a:tab pos="3258431" algn="l"/>
                <a:tab pos="3665914" algn="l"/>
                <a:tab pos="4073399" algn="l"/>
                <a:tab pos="4480882" algn="l"/>
                <a:tab pos="4888366" algn="l"/>
                <a:tab pos="5295849" algn="l"/>
                <a:tab pos="5703334" algn="l"/>
                <a:tab pos="6110816" algn="l"/>
                <a:tab pos="6518301" algn="l"/>
                <a:tab pos="6925784" algn="l"/>
                <a:tab pos="7333269" algn="l"/>
                <a:tab pos="7740751" algn="l"/>
                <a:tab pos="8148236" algn="l"/>
              </a:tabLst>
              <a:defRPr/>
            </a:pPr>
            <a:r>
              <a:rPr lang="ru-RU" altLang="ru-RU" sz="4000" dirty="0">
                <a:effectLst/>
              </a:rPr>
              <a:t>РЕНТАБЕЛЬНОСТЬ</a:t>
            </a:r>
          </a:p>
        </p:txBody>
      </p:sp>
    </p:spTree>
    <p:extLst>
      <p:ext uri="{BB962C8B-B14F-4D97-AF65-F5344CB8AC3E}">
        <p14:creationId xmlns:p14="http://schemas.microsoft.com/office/powerpoint/2010/main" val="2416556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/>
              </a:rPr>
              <a:t>Рентабельность</a:t>
            </a:r>
            <a:endParaRPr lang="ru-RU" dirty="0">
              <a:effectLst/>
            </a:endParaRPr>
          </a:p>
        </p:txBody>
      </p:sp>
      <p:sp>
        <p:nvSpPr>
          <p:cNvPr id="2867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altLang="ru-RU" dirty="0" smtClean="0"/>
              <a:t>В рентабельности отражаются результаты затрат не только живого, но и прошлого труда, качество реализуемой продукции, уровень организации производства и его управления.</a:t>
            </a:r>
          </a:p>
          <a:p>
            <a:pPr eaLnBrk="1" hangingPunct="1"/>
            <a:endParaRPr lang="ru-RU" altLang="ru-RU" dirty="0"/>
          </a:p>
          <a:p>
            <a:r>
              <a:rPr lang="ru-RU" altLang="ru-RU" sz="2800" b="1" dirty="0"/>
              <a:t>Прибыль и рентабельность являются показателями экономической эффективности производства</a:t>
            </a:r>
          </a:p>
          <a:p>
            <a:pPr eaLnBrk="1" hangingPunct="1"/>
            <a:endParaRPr lang="ru-RU" altLang="ru-RU" dirty="0" smtClean="0"/>
          </a:p>
          <a:p>
            <a:pPr eaLnBrk="1" hangingPunct="1"/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4106113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2351584" y="1340771"/>
            <a:ext cx="7772400" cy="1829761"/>
          </a:xfrm>
          <a:prstGeom prst="rect">
            <a:avLst/>
          </a:prstGeo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Impact" pitchFamily="34" charset="0"/>
              </a:rPr>
              <a:t>Благодарю за внимание</a:t>
            </a:r>
          </a:p>
        </p:txBody>
      </p:sp>
    </p:spTree>
    <p:extLst>
      <p:ext uri="{BB962C8B-B14F-4D97-AF65-F5344CB8AC3E}">
        <p14:creationId xmlns:p14="http://schemas.microsoft.com/office/powerpoint/2010/main" val="1538285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1" name="Rectangle 3"/>
          <p:cNvSpPr>
            <a:spLocks noGrp="1" noChangeArrowheads="1"/>
          </p:cNvSpPr>
          <p:nvPr>
            <p:ph idx="1"/>
          </p:nvPr>
        </p:nvSpPr>
        <p:spPr>
          <a:xfrm>
            <a:off x="551384" y="836712"/>
            <a:ext cx="11089232" cy="5832648"/>
          </a:xfrm>
        </p:spPr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ru-RU" sz="2400" dirty="0"/>
              <a:t>Любая организация (и медицинская в том числе) представляет собой единство трех сторон: организационной, экономической, правовой.</a:t>
            </a:r>
          </a:p>
          <a:p>
            <a:r>
              <a:rPr lang="ru-RU" sz="2400" i="1" dirty="0"/>
              <a:t>Организационную сторону</a:t>
            </a:r>
            <a:r>
              <a:rPr lang="ru-RU" sz="2400" dirty="0"/>
              <a:t> медицинской организации составляют коллектив специалистов и обслуживающего персонала, возглавляемого главным врачом и его администрацией, подчиненность медицинского учреждения вышестоящему органу управления здравоохранением и наличие у медицинского организации хозяйственной самостоятельности.</a:t>
            </a:r>
          </a:p>
          <a:p>
            <a:r>
              <a:rPr lang="ru-RU" sz="2400" i="1" dirty="0"/>
              <a:t>Экономический признак</a:t>
            </a:r>
            <a:r>
              <a:rPr lang="ru-RU" sz="2400" dirty="0"/>
              <a:t> медицинской организации определяется наличием у него обособленного имущественного комплекса (материально-технической базы).</a:t>
            </a:r>
          </a:p>
          <a:p>
            <a:r>
              <a:rPr lang="ru-RU" sz="2400" i="1" dirty="0"/>
              <a:t>Правовая характеристика</a:t>
            </a:r>
            <a:r>
              <a:rPr lang="ru-RU" sz="2400" dirty="0"/>
              <a:t> медицинской организации образуется совокупностью его правовых признаков:</a:t>
            </a:r>
          </a:p>
          <a:p>
            <a:pPr marL="432000" indent="0">
              <a:buNone/>
            </a:pPr>
            <a:r>
              <a:rPr lang="ru-RU" sz="2400" dirty="0"/>
              <a:t>1) нормативно-правовая основа его образования и деятельности;</a:t>
            </a:r>
          </a:p>
          <a:p>
            <a:pPr marL="432000" indent="0">
              <a:buNone/>
            </a:pPr>
            <a:r>
              <a:rPr lang="ru-RU" sz="2400" dirty="0"/>
              <a:t>2) способность медицинской организации участвовать от своего имени в административных и иных правоотношениях;</a:t>
            </a:r>
          </a:p>
          <a:p>
            <a:pPr marL="432000" indent="0">
              <a:buNone/>
            </a:pPr>
            <a:r>
              <a:rPr lang="ru-RU" sz="2400" dirty="0"/>
              <a:t>3) подчиненность органам управления общей и отраслевой компетенции.</a:t>
            </a:r>
          </a:p>
          <a:p>
            <a:pPr marL="109728" indent="0" algn="ctr">
              <a:buNone/>
            </a:pPr>
            <a:endParaRPr lang="ru-RU" sz="2400" dirty="0" smtClean="0"/>
          </a:p>
          <a:p>
            <a:pPr marL="109728" indent="0" algn="ctr">
              <a:buNone/>
            </a:pPr>
            <a:r>
              <a:rPr lang="ru-RU" sz="2400" dirty="0" smtClean="0"/>
              <a:t>Состав </a:t>
            </a:r>
            <a:r>
              <a:rPr lang="ru-RU" sz="2400" dirty="0"/>
              <a:t>и строение медицинской организации должны отвечать ее назначению и реализуемой стратегии. </a:t>
            </a:r>
            <a:endParaRPr lang="ru-RU" altLang="ru-RU" sz="180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9B72D-94E1-4BD7-A38E-E8C1D1B33BB1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309250" name="Rectangle 2"/>
          <p:cNvSpPr>
            <a:spLocks noGrp="1" noChangeArrowheads="1"/>
          </p:cNvSpPr>
          <p:nvPr>
            <p:ph type="title"/>
          </p:nvPr>
        </p:nvSpPr>
        <p:spPr>
          <a:xfrm>
            <a:off x="839416" y="116632"/>
            <a:ext cx="10080104" cy="720080"/>
          </a:xfrm>
        </p:spPr>
        <p:txBody>
          <a:bodyPr>
            <a:noAutofit/>
          </a:bodyPr>
          <a:lstStyle/>
          <a:p>
            <a:r>
              <a:rPr lang="ru-RU" altLang="ru-RU" sz="2800" dirty="0">
                <a:solidFill>
                  <a:schemeClr val="tx1"/>
                </a:solidFill>
                <a:effectLst/>
              </a:rPr>
              <a:t>Медицинская организация</a:t>
            </a:r>
            <a:r>
              <a:rPr lang="ru-RU" altLang="ru-RU" sz="2400" dirty="0">
                <a:solidFill>
                  <a:schemeClr val="tx1"/>
                </a:solidFill>
                <a:effectLst/>
              </a:rPr>
              <a:t> </a:t>
            </a:r>
            <a:r>
              <a:rPr lang="ru-RU" altLang="ru-RU" sz="2800" dirty="0">
                <a:solidFill>
                  <a:schemeClr val="tx1"/>
                </a:solidFill>
                <a:effectLst/>
              </a:rPr>
              <a:t>как хозяйствующий субъект</a:t>
            </a:r>
          </a:p>
        </p:txBody>
      </p:sp>
    </p:spTree>
    <p:extLst>
      <p:ext uri="{BB962C8B-B14F-4D97-AF65-F5344CB8AC3E}">
        <p14:creationId xmlns:p14="http://schemas.microsoft.com/office/powerpoint/2010/main" val="806104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1" name="Rectangle 3"/>
          <p:cNvSpPr>
            <a:spLocks noGrp="1" noChangeArrowheads="1"/>
          </p:cNvSpPr>
          <p:nvPr>
            <p:ph idx="1"/>
          </p:nvPr>
        </p:nvSpPr>
        <p:spPr>
          <a:xfrm>
            <a:off x="1055440" y="1484784"/>
            <a:ext cx="10369152" cy="4968552"/>
          </a:xfrm>
        </p:spPr>
        <p:txBody>
          <a:bodyPr>
            <a:normAutofit/>
          </a:bodyPr>
          <a:lstStyle/>
          <a:p>
            <a:pPr indent="0">
              <a:lnSpc>
                <a:spcPct val="90000"/>
              </a:lnSpc>
              <a:buNone/>
            </a:pPr>
            <a:endParaRPr lang="ru-RU" sz="2400" dirty="0"/>
          </a:p>
          <a:p>
            <a:pPr marL="109728" indent="0" algn="ctr">
              <a:buNone/>
            </a:pPr>
            <a:r>
              <a:rPr lang="ru-RU" sz="2400" dirty="0"/>
              <a:t>Целью образования и функционирования </a:t>
            </a:r>
            <a:endParaRPr lang="ru-RU" sz="2400" dirty="0" smtClean="0"/>
          </a:p>
          <a:p>
            <a:pPr marL="109728" indent="0" algn="ctr">
              <a:buNone/>
            </a:pPr>
            <a:r>
              <a:rPr lang="ru-RU" sz="2400" dirty="0" smtClean="0"/>
              <a:t>медицинской </a:t>
            </a:r>
            <a:r>
              <a:rPr lang="ru-RU" sz="2400" dirty="0"/>
              <a:t>организации является </a:t>
            </a:r>
            <a:endParaRPr lang="ru-RU" sz="2400" dirty="0" smtClean="0"/>
          </a:p>
          <a:p>
            <a:pPr marL="109728" indent="0" algn="ctr">
              <a:buNone/>
            </a:pPr>
            <a:r>
              <a:rPr lang="ru-RU" sz="3000" b="1" dirty="0" smtClean="0">
                <a:solidFill>
                  <a:srgbClr val="0070C0"/>
                </a:solidFill>
              </a:rPr>
              <a:t>оказание </a:t>
            </a:r>
            <a:r>
              <a:rPr lang="ru-RU" sz="3000" b="1" dirty="0">
                <a:solidFill>
                  <a:srgbClr val="0070C0"/>
                </a:solidFill>
              </a:rPr>
              <a:t>медицинской помощи населению. </a:t>
            </a:r>
          </a:p>
          <a:p>
            <a:pPr marL="109728" indent="0">
              <a:buNone/>
            </a:pPr>
            <a:endParaRPr lang="ru-RU" sz="2400" dirty="0"/>
          </a:p>
          <a:p>
            <a:pPr marL="109728" indent="0">
              <a:buNone/>
            </a:pPr>
            <a:endParaRPr lang="ru-RU" sz="2400" dirty="0"/>
          </a:p>
          <a:p>
            <a:pPr marL="109728" indent="0">
              <a:buNone/>
            </a:pPr>
            <a:r>
              <a:rPr lang="ru-RU" sz="2400" dirty="0"/>
              <a:t>Гарантией качественного оказания ею медицинских услуг в системе медицинского страхования является аккредитация.</a:t>
            </a:r>
          </a:p>
          <a:p>
            <a:pPr indent="263525">
              <a:lnSpc>
                <a:spcPct val="90000"/>
              </a:lnSpc>
            </a:pPr>
            <a:endParaRPr lang="ru-RU" altLang="ru-RU" sz="180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9B72D-94E1-4BD7-A38E-E8C1D1B33BB1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309250" name="Rectangle 2"/>
          <p:cNvSpPr>
            <a:spLocks noGrp="1" noChangeArrowheads="1"/>
          </p:cNvSpPr>
          <p:nvPr>
            <p:ph type="title"/>
          </p:nvPr>
        </p:nvSpPr>
        <p:spPr>
          <a:xfrm>
            <a:off x="911424" y="116632"/>
            <a:ext cx="10008096" cy="720080"/>
          </a:xfrm>
        </p:spPr>
        <p:txBody>
          <a:bodyPr>
            <a:noAutofit/>
          </a:bodyPr>
          <a:lstStyle/>
          <a:p>
            <a:r>
              <a:rPr lang="ru-RU" altLang="ru-RU" sz="2800" dirty="0">
                <a:solidFill>
                  <a:schemeClr val="tx1"/>
                </a:solidFill>
                <a:effectLst/>
              </a:rPr>
              <a:t>Медицинская организация</a:t>
            </a:r>
            <a:r>
              <a:rPr lang="ru-RU" altLang="ru-RU" sz="2400" dirty="0">
                <a:solidFill>
                  <a:schemeClr val="tx1"/>
                </a:solidFill>
                <a:effectLst/>
              </a:rPr>
              <a:t> </a:t>
            </a:r>
            <a:r>
              <a:rPr lang="ru-RU" altLang="ru-RU" sz="2800" dirty="0">
                <a:solidFill>
                  <a:schemeClr val="tx1"/>
                </a:solidFill>
                <a:effectLst/>
              </a:rPr>
              <a:t>как хозяйствующий субъект</a:t>
            </a:r>
          </a:p>
        </p:txBody>
      </p:sp>
    </p:spTree>
    <p:extLst>
      <p:ext uri="{BB962C8B-B14F-4D97-AF65-F5344CB8AC3E}">
        <p14:creationId xmlns:p14="http://schemas.microsoft.com/office/powerpoint/2010/main" val="890271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10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11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12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13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14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15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16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17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18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5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6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7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8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9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27154</TotalTime>
  <Words>3915</Words>
  <Application>Microsoft Office PowerPoint</Application>
  <PresentationFormat>Произвольный</PresentationFormat>
  <Paragraphs>844</Paragraphs>
  <Slides>77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77</vt:i4>
      </vt:variant>
    </vt:vector>
  </HeadingPairs>
  <TitlesOfParts>
    <vt:vector size="78" baseType="lpstr">
      <vt:lpstr>Открытая</vt:lpstr>
      <vt:lpstr>Экономика медицинской организации </vt:lpstr>
      <vt:lpstr>План лекции</vt:lpstr>
      <vt:lpstr>Презентация PowerPoint</vt:lpstr>
      <vt:lpstr>Медицинская организация как хозяйствующий субъект</vt:lpstr>
      <vt:lpstr>Медицинская организация как хозяйствующий субъект</vt:lpstr>
      <vt:lpstr>Основные принципы деятельности организации: </vt:lpstr>
      <vt:lpstr>Медицинская организация как хозяйствующий субъект</vt:lpstr>
      <vt:lpstr>Медицинская организация как хозяйствующий субъект</vt:lpstr>
      <vt:lpstr>Медицинская организация как хозяйствующий субъект</vt:lpstr>
      <vt:lpstr>Презентация PowerPoint</vt:lpstr>
      <vt:lpstr>Медицинская организация как хозяйствующий субъект</vt:lpstr>
      <vt:lpstr>Основания  классификации организаций</vt:lpstr>
      <vt:lpstr>по отношению к прибыли (цели деятельности):</vt:lpstr>
      <vt:lpstr>по размеру и численности членов организации: </vt:lpstr>
      <vt:lpstr>Организационно-правовые формы организаций</vt:lpstr>
      <vt:lpstr>Презентация PowerPoint</vt:lpstr>
      <vt:lpstr>Определение основных фондов и основных средств организаций</vt:lpstr>
      <vt:lpstr>Классификации основных фондов организаций</vt:lpstr>
      <vt:lpstr>Презентация PowerPoint</vt:lpstr>
      <vt:lpstr>Состав основных фондов по участию в процессе производства</vt:lpstr>
      <vt:lpstr>Виды денежной оценки основных фондов</vt:lpstr>
      <vt:lpstr>Источники первоначального формирования основных фондов</vt:lpstr>
      <vt:lpstr>Расчет среднегодовой стоимости основных производственных фондов</vt:lpstr>
      <vt:lpstr>Способы начисления амортизации</vt:lpstr>
      <vt:lpstr>Источники воспроизводства основных фондов организаций</vt:lpstr>
      <vt:lpstr>Показатели использования основных фондов организаций</vt:lpstr>
      <vt:lpstr>Фондоотдача — показатель, который определяет количество продукции, производимой на один рубль основных фондов, и определяется делением объёма продукции в стоимостном или натуральном выражении на среднюю балансовую стоимость производственных основных фондов, является обратным показателем прямой фондоёмкости.  Фондоёмкость — показатель, который показывает величину стоимости основных фондов, приходящуюся на единицу продукции, выпущенную предприятием, является обратным показателем фондоотдачи. Данный показатель служит для определения эффективности использования основных фондов предприятия.  Фондовооруженность - это показатель, характеризующий стоимость основных средств, приходящихся на одного работника. Фондовооруженность труда определяется как отношение стоимости основных средств предприятия в сопоставимых ценах к средней годовой списочной численности работников. </vt:lpstr>
      <vt:lpstr>Презентация PowerPoint</vt:lpstr>
      <vt:lpstr>Презентация PowerPoint</vt:lpstr>
      <vt:lpstr>Определение оборотных средств организации</vt:lpstr>
      <vt:lpstr>Оборотные средства</vt:lpstr>
      <vt:lpstr>Состав и структура оборотных средств</vt:lpstr>
      <vt:lpstr>Оборотные производственные фонды включают: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Понятие оборачиваемости оборотных средств</vt:lpstr>
      <vt:lpstr>Презентация PowerPoint</vt:lpstr>
      <vt:lpstr>Презентация PowerPoint</vt:lpstr>
      <vt:lpstr>Презентация PowerPoint</vt:lpstr>
      <vt:lpstr>Презентация PowerPoint</vt:lpstr>
      <vt:lpstr>Экономические категории эффективности производства </vt:lpstr>
      <vt:lpstr>Затраты</vt:lpstr>
      <vt:lpstr>Расходы</vt:lpstr>
      <vt:lpstr>Издержки производства</vt:lpstr>
      <vt:lpstr>Два способа классификации затрат</vt:lpstr>
      <vt:lpstr>Классификация затрат</vt:lpstr>
      <vt:lpstr>Классификация издержек: переменные издержки</vt:lpstr>
      <vt:lpstr>Классификация издержек: постоянные издержки</vt:lpstr>
      <vt:lpstr>Классификация издержек: условно-постоянные издержки</vt:lpstr>
      <vt:lpstr>Прямые и косвенные затраты</vt:lpstr>
      <vt:lpstr>Соотношение прямых-косвенных и постоянных-переменных затрат</vt:lpstr>
      <vt:lpstr>Себестоимость производства</vt:lpstr>
      <vt:lpstr>Калькуляция себестоимости </vt:lpstr>
      <vt:lpstr>Материальные затраты</vt:lpstr>
      <vt:lpstr>Затраты на оплату труда</vt:lpstr>
      <vt:lpstr>Отчисления на социальные нужды</vt:lpstr>
      <vt:lpstr>Прочие затраты</vt:lpstr>
      <vt:lpstr>КАКОВЫ ПОСЛЕДСТВИЯ  неэффективного управления затратами</vt:lpstr>
      <vt:lpstr>КАКИЕ ПРЕИМУЩЕСТВА дает эффективное управление затратами</vt:lpstr>
      <vt:lpstr>Презентация PowerPoint</vt:lpstr>
      <vt:lpstr>Прибыль организации </vt:lpstr>
      <vt:lpstr>Валовая выручка</vt:lpstr>
      <vt:lpstr>Валовой доход организации</vt:lpstr>
      <vt:lpstr>Соотношение издержек и прибыли организации </vt:lpstr>
      <vt:lpstr> Сущность, значение и  функции прибыли </vt:lpstr>
      <vt:lpstr>Основные функции прибыли</vt:lpstr>
      <vt:lpstr>Презентация PowerPoint</vt:lpstr>
      <vt:lpstr>Налог на прибыль  Правила налогообложения налогом на прибыль определены в главе 25 Налогового кодекса РФ.</vt:lpstr>
      <vt:lpstr>Направления распределение прибыли</vt:lpstr>
      <vt:lpstr>Резервы увеличения прибыли от реализации продукции</vt:lpstr>
      <vt:lpstr>Презентация PowerPoint</vt:lpstr>
      <vt:lpstr>РЕНТАБЕЛЬНОСТЬ</vt:lpstr>
      <vt:lpstr>Рентабельность</vt:lpstr>
      <vt:lpstr>Презентация PowerPoint</vt:lpstr>
    </vt:vector>
  </TitlesOfParts>
  <Company>ОрГМА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Бегун Татьяна Васильевна</dc:creator>
  <cp:lastModifiedBy>Begun</cp:lastModifiedBy>
  <cp:revision>107</cp:revision>
  <dcterms:created xsi:type="dcterms:W3CDTF">2015-12-14T05:53:32Z</dcterms:created>
  <dcterms:modified xsi:type="dcterms:W3CDTF">2021-02-09T16:21:47Z</dcterms:modified>
</cp:coreProperties>
</file>