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256" r:id="rId2"/>
    <p:sldId id="259" r:id="rId3"/>
    <p:sldId id="258" r:id="rId4"/>
    <p:sldId id="260" r:id="rId5"/>
    <p:sldId id="263" r:id="rId6"/>
    <p:sldId id="262" r:id="rId7"/>
    <p:sldId id="261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80" r:id="rId18"/>
    <p:sldId id="282" r:id="rId19"/>
    <p:sldId id="281" r:id="rId20"/>
    <p:sldId id="274" r:id="rId21"/>
    <p:sldId id="275" r:id="rId22"/>
    <p:sldId id="276" r:id="rId23"/>
    <p:sldId id="277" r:id="rId24"/>
    <p:sldId id="278" r:id="rId25"/>
    <p:sldId id="279" r:id="rId26"/>
    <p:sldId id="283" r:id="rId27"/>
    <p:sldId id="286" r:id="rId28"/>
    <p:sldId id="288" r:id="rId29"/>
    <p:sldId id="284" r:id="rId30"/>
    <p:sldId id="285" r:id="rId31"/>
    <p:sldId id="290" r:id="rId32"/>
    <p:sldId id="287" r:id="rId33"/>
    <p:sldId id="291" r:id="rId34"/>
    <p:sldId id="289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7" r:id="rId60"/>
    <p:sldId id="318" r:id="rId61"/>
    <p:sldId id="320" r:id="rId62"/>
    <p:sldId id="321" r:id="rId63"/>
    <p:sldId id="322" r:id="rId64"/>
    <p:sldId id="319" r:id="rId65"/>
    <p:sldId id="269" r:id="rId6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8BD2B8-9A2F-46EA-B7CA-A9D82D0CE068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2BA9801-F4DC-4C48-AA10-C2E25543C411}">
      <dgm:prSet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2800" b="1" dirty="0" smtClean="0"/>
            <a:t>Нерегулируемые</a:t>
          </a:r>
          <a:endParaRPr lang="ru-RU" sz="2800" dirty="0"/>
        </a:p>
      </dgm:t>
    </dgm:pt>
    <dgm:pt modelId="{16D30611-73F9-4347-8AF2-37338F89B0CA}" type="parTrans" cxnId="{52C919CA-170D-43BB-B2C5-71F79F46DE3E}">
      <dgm:prSet/>
      <dgm:spPr/>
      <dgm:t>
        <a:bodyPr/>
        <a:lstStyle/>
        <a:p>
          <a:endParaRPr lang="ru-RU"/>
        </a:p>
      </dgm:t>
    </dgm:pt>
    <dgm:pt modelId="{CB438002-3B33-48CD-8673-6F8550FA55D9}" type="sibTrans" cxnId="{52C919CA-170D-43BB-B2C5-71F79F46DE3E}">
      <dgm:prSet/>
      <dgm:spPr/>
      <dgm:t>
        <a:bodyPr/>
        <a:lstStyle/>
        <a:p>
          <a:endParaRPr lang="ru-RU"/>
        </a:p>
      </dgm:t>
    </dgm:pt>
    <dgm:pt modelId="{CF440DCB-68EF-4D3F-A872-FC160A1B2A14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2800" b="1" dirty="0" smtClean="0"/>
            <a:t>Регулируемые </a:t>
          </a:r>
          <a:endParaRPr lang="ru-RU" sz="2800" dirty="0"/>
        </a:p>
      </dgm:t>
    </dgm:pt>
    <dgm:pt modelId="{65D48DCD-1323-43C8-B508-B046D777E95D}" type="parTrans" cxnId="{A0E9ACCC-E627-4077-BB65-E751719E0C66}">
      <dgm:prSet/>
      <dgm:spPr/>
      <dgm:t>
        <a:bodyPr/>
        <a:lstStyle/>
        <a:p>
          <a:endParaRPr lang="ru-RU"/>
        </a:p>
      </dgm:t>
    </dgm:pt>
    <dgm:pt modelId="{BC2B5882-C75E-4433-8743-08D58DF13181}" type="sibTrans" cxnId="{A0E9ACCC-E627-4077-BB65-E751719E0C66}">
      <dgm:prSet/>
      <dgm:spPr/>
      <dgm:t>
        <a:bodyPr/>
        <a:lstStyle/>
        <a:p>
          <a:endParaRPr lang="ru-RU"/>
        </a:p>
      </dgm:t>
    </dgm:pt>
    <dgm:pt modelId="{4E5B3BB7-9ACB-49D5-B61B-3EC3299C56AC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rgbClr val="00B050"/>
        </a:solidFill>
      </dgm:spPr>
      <dgm:t>
        <a:bodyPr/>
        <a:lstStyle/>
        <a:p>
          <a:pPr rtl="0"/>
          <a:r>
            <a:rPr lang="ru-RU" sz="2000" b="1" dirty="0" err="1" smtClean="0">
              <a:solidFill>
                <a:schemeClr val="accent2">
                  <a:lumMod val="50000"/>
                </a:schemeClr>
              </a:solidFill>
            </a:rPr>
            <a:t>Лигандзависимые</a:t>
          </a:r>
          <a:endParaRPr lang="ru-RU" sz="2000" b="1" dirty="0">
            <a:solidFill>
              <a:schemeClr val="accent2">
                <a:lumMod val="50000"/>
              </a:schemeClr>
            </a:solidFill>
          </a:endParaRPr>
        </a:p>
      </dgm:t>
    </dgm:pt>
    <dgm:pt modelId="{03F813CF-B2C0-48C0-AA97-A83F26F2C52E}" type="parTrans" cxnId="{F1AA4C25-2FD8-4B94-B89F-CE7C3664DB6A}">
      <dgm:prSet/>
      <dgm:spPr/>
      <dgm:t>
        <a:bodyPr/>
        <a:lstStyle/>
        <a:p>
          <a:endParaRPr lang="ru-RU"/>
        </a:p>
      </dgm:t>
    </dgm:pt>
    <dgm:pt modelId="{60E1DC15-220F-420D-BC75-8391EFA86CC5}" type="sibTrans" cxnId="{F1AA4C25-2FD8-4B94-B89F-CE7C3664DB6A}">
      <dgm:prSet/>
      <dgm:spPr/>
      <dgm:t>
        <a:bodyPr/>
        <a:lstStyle/>
        <a:p>
          <a:endParaRPr lang="ru-RU"/>
        </a:p>
      </dgm:t>
    </dgm:pt>
    <dgm:pt modelId="{A1497711-4863-4E9F-A178-FDBAD1C579B7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7030A0"/>
        </a:solidFill>
      </dgm:spPr>
      <dgm:t>
        <a:bodyPr/>
        <a:lstStyle/>
        <a:p>
          <a:pPr rtl="0"/>
          <a:r>
            <a:rPr lang="ru-RU" sz="2000" b="1" dirty="0" err="1" smtClean="0"/>
            <a:t>Потенциалзависимые</a:t>
          </a:r>
          <a:endParaRPr lang="ru-RU" sz="2000" b="1" dirty="0"/>
        </a:p>
      </dgm:t>
    </dgm:pt>
    <dgm:pt modelId="{93E26C37-2A52-487E-814E-9168D8954BAB}" type="parTrans" cxnId="{393F2791-8BEF-41B5-AD03-A3CD2D44BA44}">
      <dgm:prSet/>
      <dgm:spPr/>
      <dgm:t>
        <a:bodyPr/>
        <a:lstStyle/>
        <a:p>
          <a:endParaRPr lang="ru-RU"/>
        </a:p>
      </dgm:t>
    </dgm:pt>
    <dgm:pt modelId="{561555B1-110C-43AF-AF91-C809B8291B13}" type="sibTrans" cxnId="{393F2791-8BEF-41B5-AD03-A3CD2D44BA44}">
      <dgm:prSet/>
      <dgm:spPr/>
      <dgm:t>
        <a:bodyPr/>
        <a:lstStyle/>
        <a:p>
          <a:endParaRPr lang="ru-RU"/>
        </a:p>
      </dgm:t>
    </dgm:pt>
    <dgm:pt modelId="{F96D4414-0C83-435A-B4EB-F09487D533DF}">
      <dgm:prSet custT="1"/>
      <dgm:spPr>
        <a:solidFill>
          <a:srgbClr val="FFC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ru-RU" sz="2000" b="1" dirty="0" err="1" smtClean="0">
              <a:solidFill>
                <a:srgbClr val="C00000"/>
              </a:solidFill>
            </a:rPr>
            <a:t>Механочувствительные</a:t>
          </a:r>
          <a:endParaRPr lang="ru-RU" sz="2000" b="1" dirty="0">
            <a:solidFill>
              <a:srgbClr val="C00000"/>
            </a:solidFill>
          </a:endParaRPr>
        </a:p>
      </dgm:t>
    </dgm:pt>
    <dgm:pt modelId="{05C9A59A-F3C6-4CBC-A727-4755B40E1322}" type="parTrans" cxnId="{93DB7307-755E-4E1B-A0BA-D406FC963DB1}">
      <dgm:prSet/>
      <dgm:spPr/>
      <dgm:t>
        <a:bodyPr/>
        <a:lstStyle/>
        <a:p>
          <a:endParaRPr lang="ru-RU"/>
        </a:p>
      </dgm:t>
    </dgm:pt>
    <dgm:pt modelId="{2AC0AACB-EBA6-4F06-AFDD-B9757E04A325}" type="sibTrans" cxnId="{93DB7307-755E-4E1B-A0BA-D406FC963DB1}">
      <dgm:prSet/>
      <dgm:spPr/>
      <dgm:t>
        <a:bodyPr/>
        <a:lstStyle/>
        <a:p>
          <a:endParaRPr lang="ru-RU"/>
        </a:p>
      </dgm:t>
    </dgm:pt>
    <dgm:pt modelId="{B6014B1B-B693-4585-9BFA-BC1F61D89E61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rgbClr val="C00000"/>
        </a:solidFill>
      </dgm:spPr>
      <dgm:t>
        <a:bodyPr/>
        <a:lstStyle/>
        <a:p>
          <a:pPr rtl="0"/>
          <a:r>
            <a:rPr lang="ru-RU" sz="2000" b="1" dirty="0" smtClean="0"/>
            <a:t>Термочувствительные </a:t>
          </a:r>
          <a:endParaRPr lang="ru-RU" sz="2000" b="1" dirty="0"/>
        </a:p>
      </dgm:t>
    </dgm:pt>
    <dgm:pt modelId="{7257F383-4B59-48E2-9A4F-E22FE8BA669B}" type="parTrans" cxnId="{B01764CE-352C-4086-B812-A69F430B8BE7}">
      <dgm:prSet/>
      <dgm:spPr/>
      <dgm:t>
        <a:bodyPr/>
        <a:lstStyle/>
        <a:p>
          <a:endParaRPr lang="ru-RU"/>
        </a:p>
      </dgm:t>
    </dgm:pt>
    <dgm:pt modelId="{871E56B6-6DED-40D8-8D88-78663518D9F2}" type="sibTrans" cxnId="{B01764CE-352C-4086-B812-A69F430B8BE7}">
      <dgm:prSet/>
      <dgm:spPr/>
      <dgm:t>
        <a:bodyPr/>
        <a:lstStyle/>
        <a:p>
          <a:endParaRPr lang="ru-RU"/>
        </a:p>
      </dgm:t>
    </dgm:pt>
    <dgm:pt modelId="{6A114BEC-E1D8-4308-8A90-E148542F6EEA}" type="pres">
      <dgm:prSet presAssocID="{818BD2B8-9A2F-46EA-B7CA-A9D82D0CE06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D32358-DDD0-4E11-AFBC-FF8068E91323}" type="pres">
      <dgm:prSet presAssocID="{C2BA9801-F4DC-4C48-AA10-C2E25543C411}" presName="root1" presStyleCnt="0"/>
      <dgm:spPr/>
    </dgm:pt>
    <dgm:pt modelId="{FDAF6C08-5588-4698-8AD9-DE672B5DAD68}" type="pres">
      <dgm:prSet presAssocID="{C2BA9801-F4DC-4C48-AA10-C2E25543C411}" presName="LevelOneTextNode" presStyleLbl="node0" presStyleIdx="0" presStyleCnt="2" custScaleX="1390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8546FEB-2467-472F-BA0F-5BE5A7DE328F}" type="pres">
      <dgm:prSet presAssocID="{C2BA9801-F4DC-4C48-AA10-C2E25543C411}" presName="level2hierChild" presStyleCnt="0"/>
      <dgm:spPr/>
    </dgm:pt>
    <dgm:pt modelId="{B984DED2-A868-442A-8189-B296ECA8519E}" type="pres">
      <dgm:prSet presAssocID="{CF440DCB-68EF-4D3F-A872-FC160A1B2A14}" presName="root1" presStyleCnt="0"/>
      <dgm:spPr/>
    </dgm:pt>
    <dgm:pt modelId="{07AAAD4E-BD5E-46D6-8679-6875737A139E}" type="pres">
      <dgm:prSet presAssocID="{CF440DCB-68EF-4D3F-A872-FC160A1B2A14}" presName="LevelOneTextNode" presStyleLbl="node0" presStyleIdx="1" presStyleCnt="2" custScaleX="1390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3D869AF-66DE-4DB7-BF05-2A2C64F86EA6}" type="pres">
      <dgm:prSet presAssocID="{CF440DCB-68EF-4D3F-A872-FC160A1B2A14}" presName="level2hierChild" presStyleCnt="0"/>
      <dgm:spPr/>
    </dgm:pt>
    <dgm:pt modelId="{6D64E2B3-58A0-462E-8FD8-328BC2841F5A}" type="pres">
      <dgm:prSet presAssocID="{03F813CF-B2C0-48C0-AA97-A83F26F2C52E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AFE63E7D-EFD1-4C5F-BF27-10A7C007605F}" type="pres">
      <dgm:prSet presAssocID="{03F813CF-B2C0-48C0-AA97-A83F26F2C52E}" presName="connTx" presStyleLbl="parChTrans1D2" presStyleIdx="0" presStyleCnt="4"/>
      <dgm:spPr/>
      <dgm:t>
        <a:bodyPr/>
        <a:lstStyle/>
        <a:p>
          <a:endParaRPr lang="ru-RU"/>
        </a:p>
      </dgm:t>
    </dgm:pt>
    <dgm:pt modelId="{AA2A1638-FB38-43AD-8109-B8AFD71EB463}" type="pres">
      <dgm:prSet presAssocID="{4E5B3BB7-9ACB-49D5-B61B-3EC3299C56AC}" presName="root2" presStyleCnt="0"/>
      <dgm:spPr/>
    </dgm:pt>
    <dgm:pt modelId="{6ED89E71-C724-4C81-B0E1-35CFAA554C3F}" type="pres">
      <dgm:prSet presAssocID="{4E5B3BB7-9ACB-49D5-B61B-3EC3299C56AC}" presName="LevelTwoTextNode" presStyleLbl="node2" presStyleIdx="0" presStyleCnt="4" custScaleX="1853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BB58A2-4EEB-4A01-9464-7E21192AD065}" type="pres">
      <dgm:prSet presAssocID="{4E5B3BB7-9ACB-49D5-B61B-3EC3299C56AC}" presName="level3hierChild" presStyleCnt="0"/>
      <dgm:spPr/>
    </dgm:pt>
    <dgm:pt modelId="{2A435215-26CC-4C4B-AA93-8FC938D83287}" type="pres">
      <dgm:prSet presAssocID="{93E26C37-2A52-487E-814E-9168D8954BAB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79AD2CEB-6C7B-4ABD-9E35-CE47DC6304F9}" type="pres">
      <dgm:prSet presAssocID="{93E26C37-2A52-487E-814E-9168D8954BAB}" presName="connTx" presStyleLbl="parChTrans1D2" presStyleIdx="1" presStyleCnt="4"/>
      <dgm:spPr/>
      <dgm:t>
        <a:bodyPr/>
        <a:lstStyle/>
        <a:p>
          <a:endParaRPr lang="ru-RU"/>
        </a:p>
      </dgm:t>
    </dgm:pt>
    <dgm:pt modelId="{59732298-143A-427A-96E6-062B3ADC1201}" type="pres">
      <dgm:prSet presAssocID="{A1497711-4863-4E9F-A178-FDBAD1C579B7}" presName="root2" presStyleCnt="0"/>
      <dgm:spPr/>
    </dgm:pt>
    <dgm:pt modelId="{9BE6A9A4-5551-448C-807D-F6CAEF659200}" type="pres">
      <dgm:prSet presAssocID="{A1497711-4863-4E9F-A178-FDBAD1C579B7}" presName="LevelTwoTextNode" presStyleLbl="node2" presStyleIdx="1" presStyleCnt="4" custScaleX="1853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82BB5A-9132-4BB8-BF2B-7A870CF8098C}" type="pres">
      <dgm:prSet presAssocID="{A1497711-4863-4E9F-A178-FDBAD1C579B7}" presName="level3hierChild" presStyleCnt="0"/>
      <dgm:spPr/>
    </dgm:pt>
    <dgm:pt modelId="{63050E05-540A-4B81-9A71-28409D0F645C}" type="pres">
      <dgm:prSet presAssocID="{05C9A59A-F3C6-4CBC-A727-4755B40E1322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1103FD37-70BD-4277-A6A6-6B3556A967B5}" type="pres">
      <dgm:prSet presAssocID="{05C9A59A-F3C6-4CBC-A727-4755B40E1322}" presName="connTx" presStyleLbl="parChTrans1D2" presStyleIdx="2" presStyleCnt="4"/>
      <dgm:spPr/>
      <dgm:t>
        <a:bodyPr/>
        <a:lstStyle/>
        <a:p>
          <a:endParaRPr lang="ru-RU"/>
        </a:p>
      </dgm:t>
    </dgm:pt>
    <dgm:pt modelId="{0519F812-03A6-4435-A7DA-E0E9FE1B4C33}" type="pres">
      <dgm:prSet presAssocID="{F96D4414-0C83-435A-B4EB-F09487D533DF}" presName="root2" presStyleCnt="0"/>
      <dgm:spPr/>
    </dgm:pt>
    <dgm:pt modelId="{DA3DC126-138E-49E2-B0C1-BBF84347809A}" type="pres">
      <dgm:prSet presAssocID="{F96D4414-0C83-435A-B4EB-F09487D533DF}" presName="LevelTwoTextNode" presStyleLbl="node2" presStyleIdx="2" presStyleCnt="4" custScaleX="1853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8B797E1-A9F0-471C-B55C-BA43A29DD36D}" type="pres">
      <dgm:prSet presAssocID="{F96D4414-0C83-435A-B4EB-F09487D533DF}" presName="level3hierChild" presStyleCnt="0"/>
      <dgm:spPr/>
    </dgm:pt>
    <dgm:pt modelId="{3D10AE09-53F5-49F4-ACDC-1EDAE7318829}" type="pres">
      <dgm:prSet presAssocID="{7257F383-4B59-48E2-9A4F-E22FE8BA669B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CDE57A56-A4B5-4FE9-8D1E-6631A3A67E48}" type="pres">
      <dgm:prSet presAssocID="{7257F383-4B59-48E2-9A4F-E22FE8BA669B}" presName="connTx" presStyleLbl="parChTrans1D2" presStyleIdx="3" presStyleCnt="4"/>
      <dgm:spPr/>
      <dgm:t>
        <a:bodyPr/>
        <a:lstStyle/>
        <a:p>
          <a:endParaRPr lang="ru-RU"/>
        </a:p>
      </dgm:t>
    </dgm:pt>
    <dgm:pt modelId="{DC6AF137-CFA7-47AE-970C-BC230343CDFB}" type="pres">
      <dgm:prSet presAssocID="{B6014B1B-B693-4585-9BFA-BC1F61D89E61}" presName="root2" presStyleCnt="0"/>
      <dgm:spPr/>
    </dgm:pt>
    <dgm:pt modelId="{56DA1B2C-5F10-4259-9FE3-9C8328FB72FF}" type="pres">
      <dgm:prSet presAssocID="{B6014B1B-B693-4585-9BFA-BC1F61D89E61}" presName="LevelTwoTextNode" presStyleLbl="node2" presStyleIdx="3" presStyleCnt="4" custScaleX="1853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C35C26-F5F7-4B61-8583-8C17E6F188D0}" type="pres">
      <dgm:prSet presAssocID="{B6014B1B-B693-4585-9BFA-BC1F61D89E61}" presName="level3hierChild" presStyleCnt="0"/>
      <dgm:spPr/>
    </dgm:pt>
  </dgm:ptLst>
  <dgm:cxnLst>
    <dgm:cxn modelId="{93DB7307-755E-4E1B-A0BA-D406FC963DB1}" srcId="{CF440DCB-68EF-4D3F-A872-FC160A1B2A14}" destId="{F96D4414-0C83-435A-B4EB-F09487D533DF}" srcOrd="2" destOrd="0" parTransId="{05C9A59A-F3C6-4CBC-A727-4755B40E1322}" sibTransId="{2AC0AACB-EBA6-4F06-AFDD-B9757E04A325}"/>
    <dgm:cxn modelId="{23FC21D7-6B99-46A4-94F8-F72BBFBB20A1}" type="presOf" srcId="{93E26C37-2A52-487E-814E-9168D8954BAB}" destId="{79AD2CEB-6C7B-4ABD-9E35-CE47DC6304F9}" srcOrd="1" destOrd="0" presId="urn:microsoft.com/office/officeart/2005/8/layout/hierarchy2"/>
    <dgm:cxn modelId="{52C919CA-170D-43BB-B2C5-71F79F46DE3E}" srcId="{818BD2B8-9A2F-46EA-B7CA-A9D82D0CE068}" destId="{C2BA9801-F4DC-4C48-AA10-C2E25543C411}" srcOrd="0" destOrd="0" parTransId="{16D30611-73F9-4347-8AF2-37338F89B0CA}" sibTransId="{CB438002-3B33-48CD-8673-6F8550FA55D9}"/>
    <dgm:cxn modelId="{EA2DBEEA-FC11-486C-B45D-5607040477DC}" type="presOf" srcId="{7257F383-4B59-48E2-9A4F-E22FE8BA669B}" destId="{3D10AE09-53F5-49F4-ACDC-1EDAE7318829}" srcOrd="0" destOrd="0" presId="urn:microsoft.com/office/officeart/2005/8/layout/hierarchy2"/>
    <dgm:cxn modelId="{14E77D3B-4FF9-4AC2-AA5E-71223069DFAA}" type="presOf" srcId="{03F813CF-B2C0-48C0-AA97-A83F26F2C52E}" destId="{AFE63E7D-EFD1-4C5F-BF27-10A7C007605F}" srcOrd="1" destOrd="0" presId="urn:microsoft.com/office/officeart/2005/8/layout/hierarchy2"/>
    <dgm:cxn modelId="{A0E9ACCC-E627-4077-BB65-E751719E0C66}" srcId="{818BD2B8-9A2F-46EA-B7CA-A9D82D0CE068}" destId="{CF440DCB-68EF-4D3F-A872-FC160A1B2A14}" srcOrd="1" destOrd="0" parTransId="{65D48DCD-1323-43C8-B508-B046D777E95D}" sibTransId="{BC2B5882-C75E-4433-8743-08D58DF13181}"/>
    <dgm:cxn modelId="{AA721AA7-B3E4-4270-A673-DA2B26853E29}" type="presOf" srcId="{818BD2B8-9A2F-46EA-B7CA-A9D82D0CE068}" destId="{6A114BEC-E1D8-4308-8A90-E148542F6EEA}" srcOrd="0" destOrd="0" presId="urn:microsoft.com/office/officeart/2005/8/layout/hierarchy2"/>
    <dgm:cxn modelId="{821F6DBF-FACE-48B7-9F23-1F970CE03C7E}" type="presOf" srcId="{05C9A59A-F3C6-4CBC-A727-4755B40E1322}" destId="{1103FD37-70BD-4277-A6A6-6B3556A967B5}" srcOrd="1" destOrd="0" presId="urn:microsoft.com/office/officeart/2005/8/layout/hierarchy2"/>
    <dgm:cxn modelId="{34EF8970-21DD-47F0-9D88-9BEDE9322321}" type="presOf" srcId="{F96D4414-0C83-435A-B4EB-F09487D533DF}" destId="{DA3DC126-138E-49E2-B0C1-BBF84347809A}" srcOrd="0" destOrd="0" presId="urn:microsoft.com/office/officeart/2005/8/layout/hierarchy2"/>
    <dgm:cxn modelId="{EC244CDE-3357-41A0-B3C3-4C3E15549D3B}" type="presOf" srcId="{7257F383-4B59-48E2-9A4F-E22FE8BA669B}" destId="{CDE57A56-A4B5-4FE9-8D1E-6631A3A67E48}" srcOrd="1" destOrd="0" presId="urn:microsoft.com/office/officeart/2005/8/layout/hierarchy2"/>
    <dgm:cxn modelId="{393F2791-8BEF-41B5-AD03-A3CD2D44BA44}" srcId="{CF440DCB-68EF-4D3F-A872-FC160A1B2A14}" destId="{A1497711-4863-4E9F-A178-FDBAD1C579B7}" srcOrd="1" destOrd="0" parTransId="{93E26C37-2A52-487E-814E-9168D8954BAB}" sibTransId="{561555B1-110C-43AF-AF91-C809B8291B13}"/>
    <dgm:cxn modelId="{7B74875C-D4A7-40E0-BC88-2E6D71F3ECE8}" type="presOf" srcId="{93E26C37-2A52-487E-814E-9168D8954BAB}" destId="{2A435215-26CC-4C4B-AA93-8FC938D83287}" srcOrd="0" destOrd="0" presId="urn:microsoft.com/office/officeart/2005/8/layout/hierarchy2"/>
    <dgm:cxn modelId="{B01764CE-352C-4086-B812-A69F430B8BE7}" srcId="{CF440DCB-68EF-4D3F-A872-FC160A1B2A14}" destId="{B6014B1B-B693-4585-9BFA-BC1F61D89E61}" srcOrd="3" destOrd="0" parTransId="{7257F383-4B59-48E2-9A4F-E22FE8BA669B}" sibTransId="{871E56B6-6DED-40D8-8D88-78663518D9F2}"/>
    <dgm:cxn modelId="{36045B2E-B420-45E1-B1FE-C7745D7A8EF7}" type="presOf" srcId="{03F813CF-B2C0-48C0-AA97-A83F26F2C52E}" destId="{6D64E2B3-58A0-462E-8FD8-328BC2841F5A}" srcOrd="0" destOrd="0" presId="urn:microsoft.com/office/officeart/2005/8/layout/hierarchy2"/>
    <dgm:cxn modelId="{8240655C-699A-42DC-A29D-CCE7972F93AF}" type="presOf" srcId="{05C9A59A-F3C6-4CBC-A727-4755B40E1322}" destId="{63050E05-540A-4B81-9A71-28409D0F645C}" srcOrd="0" destOrd="0" presId="urn:microsoft.com/office/officeart/2005/8/layout/hierarchy2"/>
    <dgm:cxn modelId="{F139A3F5-5610-4160-997C-908F1DC6E1A3}" type="presOf" srcId="{CF440DCB-68EF-4D3F-A872-FC160A1B2A14}" destId="{07AAAD4E-BD5E-46D6-8679-6875737A139E}" srcOrd="0" destOrd="0" presId="urn:microsoft.com/office/officeart/2005/8/layout/hierarchy2"/>
    <dgm:cxn modelId="{B5C4292B-25F8-468F-81A1-8295FEB9C652}" type="presOf" srcId="{A1497711-4863-4E9F-A178-FDBAD1C579B7}" destId="{9BE6A9A4-5551-448C-807D-F6CAEF659200}" srcOrd="0" destOrd="0" presId="urn:microsoft.com/office/officeart/2005/8/layout/hierarchy2"/>
    <dgm:cxn modelId="{F1A80634-6771-4006-BE12-7AAC055366D2}" type="presOf" srcId="{4E5B3BB7-9ACB-49D5-B61B-3EC3299C56AC}" destId="{6ED89E71-C724-4C81-B0E1-35CFAA554C3F}" srcOrd="0" destOrd="0" presId="urn:microsoft.com/office/officeart/2005/8/layout/hierarchy2"/>
    <dgm:cxn modelId="{44F1531E-80FC-47E7-A901-B8CF4B3FA6EF}" type="presOf" srcId="{B6014B1B-B693-4585-9BFA-BC1F61D89E61}" destId="{56DA1B2C-5F10-4259-9FE3-9C8328FB72FF}" srcOrd="0" destOrd="0" presId="urn:microsoft.com/office/officeart/2005/8/layout/hierarchy2"/>
    <dgm:cxn modelId="{F1AA4C25-2FD8-4B94-B89F-CE7C3664DB6A}" srcId="{CF440DCB-68EF-4D3F-A872-FC160A1B2A14}" destId="{4E5B3BB7-9ACB-49D5-B61B-3EC3299C56AC}" srcOrd="0" destOrd="0" parTransId="{03F813CF-B2C0-48C0-AA97-A83F26F2C52E}" sibTransId="{60E1DC15-220F-420D-BC75-8391EFA86CC5}"/>
    <dgm:cxn modelId="{F825156D-28C5-4AE3-A9F5-271C08E1EEB0}" type="presOf" srcId="{C2BA9801-F4DC-4C48-AA10-C2E25543C411}" destId="{FDAF6C08-5588-4698-8AD9-DE672B5DAD68}" srcOrd="0" destOrd="0" presId="urn:microsoft.com/office/officeart/2005/8/layout/hierarchy2"/>
    <dgm:cxn modelId="{F87F5DC8-6893-4CD7-8CDC-24AAACEE6CFE}" type="presParOf" srcId="{6A114BEC-E1D8-4308-8A90-E148542F6EEA}" destId="{F0D32358-DDD0-4E11-AFBC-FF8068E91323}" srcOrd="0" destOrd="0" presId="urn:microsoft.com/office/officeart/2005/8/layout/hierarchy2"/>
    <dgm:cxn modelId="{B06DEFE8-5BC6-45FD-86F2-286B5E1BD8AC}" type="presParOf" srcId="{F0D32358-DDD0-4E11-AFBC-FF8068E91323}" destId="{FDAF6C08-5588-4698-8AD9-DE672B5DAD68}" srcOrd="0" destOrd="0" presId="urn:microsoft.com/office/officeart/2005/8/layout/hierarchy2"/>
    <dgm:cxn modelId="{E2BE870C-B956-4052-B187-47802C8E5BF1}" type="presParOf" srcId="{F0D32358-DDD0-4E11-AFBC-FF8068E91323}" destId="{28546FEB-2467-472F-BA0F-5BE5A7DE328F}" srcOrd="1" destOrd="0" presId="urn:microsoft.com/office/officeart/2005/8/layout/hierarchy2"/>
    <dgm:cxn modelId="{40387CAB-65DD-4D04-A4A4-23A93379E807}" type="presParOf" srcId="{6A114BEC-E1D8-4308-8A90-E148542F6EEA}" destId="{B984DED2-A868-442A-8189-B296ECA8519E}" srcOrd="1" destOrd="0" presId="urn:microsoft.com/office/officeart/2005/8/layout/hierarchy2"/>
    <dgm:cxn modelId="{2F962852-1577-49D7-8E81-E16E93B28CA9}" type="presParOf" srcId="{B984DED2-A868-442A-8189-B296ECA8519E}" destId="{07AAAD4E-BD5E-46D6-8679-6875737A139E}" srcOrd="0" destOrd="0" presId="urn:microsoft.com/office/officeart/2005/8/layout/hierarchy2"/>
    <dgm:cxn modelId="{473DEA06-5D85-49C3-A31A-CC5526145099}" type="presParOf" srcId="{B984DED2-A868-442A-8189-B296ECA8519E}" destId="{A3D869AF-66DE-4DB7-BF05-2A2C64F86EA6}" srcOrd="1" destOrd="0" presId="urn:microsoft.com/office/officeart/2005/8/layout/hierarchy2"/>
    <dgm:cxn modelId="{C325C57B-3BF0-4600-9E0D-F1C5FC02E497}" type="presParOf" srcId="{A3D869AF-66DE-4DB7-BF05-2A2C64F86EA6}" destId="{6D64E2B3-58A0-462E-8FD8-328BC2841F5A}" srcOrd="0" destOrd="0" presId="urn:microsoft.com/office/officeart/2005/8/layout/hierarchy2"/>
    <dgm:cxn modelId="{13026E0B-B6A7-4FCD-83E9-01D148F5454E}" type="presParOf" srcId="{6D64E2B3-58A0-462E-8FD8-328BC2841F5A}" destId="{AFE63E7D-EFD1-4C5F-BF27-10A7C007605F}" srcOrd="0" destOrd="0" presId="urn:microsoft.com/office/officeart/2005/8/layout/hierarchy2"/>
    <dgm:cxn modelId="{A9B12C62-F74C-43D6-B7E8-9E8F72FF1111}" type="presParOf" srcId="{A3D869AF-66DE-4DB7-BF05-2A2C64F86EA6}" destId="{AA2A1638-FB38-43AD-8109-B8AFD71EB463}" srcOrd="1" destOrd="0" presId="urn:microsoft.com/office/officeart/2005/8/layout/hierarchy2"/>
    <dgm:cxn modelId="{05F55A3C-0DC6-4844-8D07-29FB87229AA5}" type="presParOf" srcId="{AA2A1638-FB38-43AD-8109-B8AFD71EB463}" destId="{6ED89E71-C724-4C81-B0E1-35CFAA554C3F}" srcOrd="0" destOrd="0" presId="urn:microsoft.com/office/officeart/2005/8/layout/hierarchy2"/>
    <dgm:cxn modelId="{7D7CC46B-D919-41A1-B703-CEA2E60F7655}" type="presParOf" srcId="{AA2A1638-FB38-43AD-8109-B8AFD71EB463}" destId="{02BB58A2-4EEB-4A01-9464-7E21192AD065}" srcOrd="1" destOrd="0" presId="urn:microsoft.com/office/officeart/2005/8/layout/hierarchy2"/>
    <dgm:cxn modelId="{D3A5B7BE-59CF-48A7-BD63-56EE261D60B9}" type="presParOf" srcId="{A3D869AF-66DE-4DB7-BF05-2A2C64F86EA6}" destId="{2A435215-26CC-4C4B-AA93-8FC938D83287}" srcOrd="2" destOrd="0" presId="urn:microsoft.com/office/officeart/2005/8/layout/hierarchy2"/>
    <dgm:cxn modelId="{AACE3451-2CF7-4723-BA2E-29AC54F2C211}" type="presParOf" srcId="{2A435215-26CC-4C4B-AA93-8FC938D83287}" destId="{79AD2CEB-6C7B-4ABD-9E35-CE47DC6304F9}" srcOrd="0" destOrd="0" presId="urn:microsoft.com/office/officeart/2005/8/layout/hierarchy2"/>
    <dgm:cxn modelId="{C912B0CD-06F1-4533-8361-DCFA9894EEE7}" type="presParOf" srcId="{A3D869AF-66DE-4DB7-BF05-2A2C64F86EA6}" destId="{59732298-143A-427A-96E6-062B3ADC1201}" srcOrd="3" destOrd="0" presId="urn:microsoft.com/office/officeart/2005/8/layout/hierarchy2"/>
    <dgm:cxn modelId="{882FB015-FF22-4E32-B3EE-9541F15A14BA}" type="presParOf" srcId="{59732298-143A-427A-96E6-062B3ADC1201}" destId="{9BE6A9A4-5551-448C-807D-F6CAEF659200}" srcOrd="0" destOrd="0" presId="urn:microsoft.com/office/officeart/2005/8/layout/hierarchy2"/>
    <dgm:cxn modelId="{3250DD08-5445-4820-BC28-20AC963C2FD1}" type="presParOf" srcId="{59732298-143A-427A-96E6-062B3ADC1201}" destId="{8E82BB5A-9132-4BB8-BF2B-7A870CF8098C}" srcOrd="1" destOrd="0" presId="urn:microsoft.com/office/officeart/2005/8/layout/hierarchy2"/>
    <dgm:cxn modelId="{5ECD966E-C4F7-494D-9FD5-0D56C0C81294}" type="presParOf" srcId="{A3D869AF-66DE-4DB7-BF05-2A2C64F86EA6}" destId="{63050E05-540A-4B81-9A71-28409D0F645C}" srcOrd="4" destOrd="0" presId="urn:microsoft.com/office/officeart/2005/8/layout/hierarchy2"/>
    <dgm:cxn modelId="{F91CB560-6D3E-4268-9178-A50E67F96B45}" type="presParOf" srcId="{63050E05-540A-4B81-9A71-28409D0F645C}" destId="{1103FD37-70BD-4277-A6A6-6B3556A967B5}" srcOrd="0" destOrd="0" presId="urn:microsoft.com/office/officeart/2005/8/layout/hierarchy2"/>
    <dgm:cxn modelId="{985470E8-BC1F-485C-87D8-742A890ED016}" type="presParOf" srcId="{A3D869AF-66DE-4DB7-BF05-2A2C64F86EA6}" destId="{0519F812-03A6-4435-A7DA-E0E9FE1B4C33}" srcOrd="5" destOrd="0" presId="urn:microsoft.com/office/officeart/2005/8/layout/hierarchy2"/>
    <dgm:cxn modelId="{8916AFF5-2127-4D5B-A890-A7B5AEF08DB7}" type="presParOf" srcId="{0519F812-03A6-4435-A7DA-E0E9FE1B4C33}" destId="{DA3DC126-138E-49E2-B0C1-BBF84347809A}" srcOrd="0" destOrd="0" presId="urn:microsoft.com/office/officeart/2005/8/layout/hierarchy2"/>
    <dgm:cxn modelId="{A049D5C5-1BB8-4904-A3E3-EFCADD8E3CE2}" type="presParOf" srcId="{0519F812-03A6-4435-A7DA-E0E9FE1B4C33}" destId="{68B797E1-A9F0-471C-B55C-BA43A29DD36D}" srcOrd="1" destOrd="0" presId="urn:microsoft.com/office/officeart/2005/8/layout/hierarchy2"/>
    <dgm:cxn modelId="{83F50E07-AB6E-4F55-A713-434DAFE13B29}" type="presParOf" srcId="{A3D869AF-66DE-4DB7-BF05-2A2C64F86EA6}" destId="{3D10AE09-53F5-49F4-ACDC-1EDAE7318829}" srcOrd="6" destOrd="0" presId="urn:microsoft.com/office/officeart/2005/8/layout/hierarchy2"/>
    <dgm:cxn modelId="{61C3F05E-4B88-43CC-B6CC-9C630277A5A8}" type="presParOf" srcId="{3D10AE09-53F5-49F4-ACDC-1EDAE7318829}" destId="{CDE57A56-A4B5-4FE9-8D1E-6631A3A67E48}" srcOrd="0" destOrd="0" presId="urn:microsoft.com/office/officeart/2005/8/layout/hierarchy2"/>
    <dgm:cxn modelId="{1D862A76-1A48-41B3-A9D6-5B86EA059C6E}" type="presParOf" srcId="{A3D869AF-66DE-4DB7-BF05-2A2C64F86EA6}" destId="{DC6AF137-CFA7-47AE-970C-BC230343CDFB}" srcOrd="7" destOrd="0" presId="urn:microsoft.com/office/officeart/2005/8/layout/hierarchy2"/>
    <dgm:cxn modelId="{EC33AAED-498E-4BEB-ACA0-67B9DC39B962}" type="presParOf" srcId="{DC6AF137-CFA7-47AE-970C-BC230343CDFB}" destId="{56DA1B2C-5F10-4259-9FE3-9C8328FB72FF}" srcOrd="0" destOrd="0" presId="urn:microsoft.com/office/officeart/2005/8/layout/hierarchy2"/>
    <dgm:cxn modelId="{1C0E5E2F-A36C-4E37-8232-F36E24E9A25C}" type="presParOf" srcId="{DC6AF137-CFA7-47AE-970C-BC230343CDFB}" destId="{8EC35C26-F5F7-4B61-8583-8C17E6F188D0}" srcOrd="1" destOrd="0" presId="urn:microsoft.com/office/officeart/2005/8/layout/hierarchy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AF6C08-5588-4698-8AD9-DE672B5DAD68}">
      <dsp:nvSpPr>
        <dsp:cNvPr id="0" name=""/>
        <dsp:cNvSpPr/>
      </dsp:nvSpPr>
      <dsp:spPr>
        <a:xfrm>
          <a:off x="451695" y="653983"/>
          <a:ext cx="3144253" cy="113094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shade val="51000"/>
                <a:satMod val="130000"/>
              </a:schemeClr>
            </a:gs>
            <a:gs pos="80000">
              <a:schemeClr val="dk1">
                <a:shade val="93000"/>
                <a:satMod val="130000"/>
              </a:schemeClr>
            </a:gs>
            <a:gs pos="100000">
              <a:schemeClr val="dk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Нерегулируемые</a:t>
          </a:r>
          <a:endParaRPr lang="ru-RU" sz="2800" kern="1200" dirty="0"/>
        </a:p>
      </dsp:txBody>
      <dsp:txXfrm>
        <a:off x="451695" y="653983"/>
        <a:ext cx="3144253" cy="1130945"/>
      </dsp:txXfrm>
    </dsp:sp>
    <dsp:sp modelId="{07AAAD4E-BD5E-46D6-8679-6875737A139E}">
      <dsp:nvSpPr>
        <dsp:cNvPr id="0" name=""/>
        <dsp:cNvSpPr/>
      </dsp:nvSpPr>
      <dsp:spPr>
        <a:xfrm>
          <a:off x="451695" y="1954570"/>
          <a:ext cx="3144253" cy="113094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Регулируемые </a:t>
          </a:r>
          <a:endParaRPr lang="ru-RU" sz="2800" kern="1200" dirty="0"/>
        </a:p>
      </dsp:txBody>
      <dsp:txXfrm>
        <a:off x="451695" y="1954570"/>
        <a:ext cx="3144253" cy="1130945"/>
      </dsp:txXfrm>
    </dsp:sp>
    <dsp:sp modelId="{6D64E2B3-58A0-462E-8FD8-328BC2841F5A}">
      <dsp:nvSpPr>
        <dsp:cNvPr id="0" name=""/>
        <dsp:cNvSpPr/>
      </dsp:nvSpPr>
      <dsp:spPr>
        <a:xfrm rot="17692822">
          <a:off x="2973092" y="1524407"/>
          <a:ext cx="2150469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2150469" y="201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17692822">
        <a:off x="3994564" y="1490841"/>
        <a:ext cx="107523" cy="107523"/>
      </dsp:txXfrm>
    </dsp:sp>
    <dsp:sp modelId="{6ED89E71-C724-4C81-B0E1-35CFAA554C3F}">
      <dsp:nvSpPr>
        <dsp:cNvPr id="0" name=""/>
        <dsp:cNvSpPr/>
      </dsp:nvSpPr>
      <dsp:spPr>
        <a:xfrm>
          <a:off x="4500704" y="3690"/>
          <a:ext cx="4191599" cy="1130945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chemeClr val="accent2">
                  <a:lumMod val="50000"/>
                </a:schemeClr>
              </a:solidFill>
            </a:rPr>
            <a:t>Лигандзависимые</a:t>
          </a:r>
          <a:endParaRPr lang="ru-RU" sz="20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4500704" y="3690"/>
        <a:ext cx="4191599" cy="1130945"/>
      </dsp:txXfrm>
    </dsp:sp>
    <dsp:sp modelId="{2A435215-26CC-4C4B-AA93-8FC938D83287}">
      <dsp:nvSpPr>
        <dsp:cNvPr id="0" name=""/>
        <dsp:cNvSpPr/>
      </dsp:nvSpPr>
      <dsp:spPr>
        <a:xfrm rot="19457599">
          <a:off x="3491221" y="2174701"/>
          <a:ext cx="1114210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114210" y="201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9457599">
        <a:off x="4020471" y="2167041"/>
        <a:ext cx="55710" cy="55710"/>
      </dsp:txXfrm>
    </dsp:sp>
    <dsp:sp modelId="{9BE6A9A4-5551-448C-807D-F6CAEF659200}">
      <dsp:nvSpPr>
        <dsp:cNvPr id="0" name=""/>
        <dsp:cNvSpPr/>
      </dsp:nvSpPr>
      <dsp:spPr>
        <a:xfrm>
          <a:off x="4500704" y="1304277"/>
          <a:ext cx="4191599" cy="1130945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/>
            <a:t>Потенциалзависимые</a:t>
          </a:r>
          <a:endParaRPr lang="ru-RU" sz="2000" b="1" kern="1200" dirty="0"/>
        </a:p>
      </dsp:txBody>
      <dsp:txXfrm>
        <a:off x="4500704" y="1304277"/>
        <a:ext cx="4191599" cy="1130945"/>
      </dsp:txXfrm>
    </dsp:sp>
    <dsp:sp modelId="{63050E05-540A-4B81-9A71-28409D0F645C}">
      <dsp:nvSpPr>
        <dsp:cNvPr id="0" name=""/>
        <dsp:cNvSpPr/>
      </dsp:nvSpPr>
      <dsp:spPr>
        <a:xfrm rot="2142401">
          <a:off x="3491221" y="2824994"/>
          <a:ext cx="1114210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114210" y="201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142401">
        <a:off x="4020471" y="2817334"/>
        <a:ext cx="55710" cy="55710"/>
      </dsp:txXfrm>
    </dsp:sp>
    <dsp:sp modelId="{DA3DC126-138E-49E2-B0C1-BBF84347809A}">
      <dsp:nvSpPr>
        <dsp:cNvPr id="0" name=""/>
        <dsp:cNvSpPr/>
      </dsp:nvSpPr>
      <dsp:spPr>
        <a:xfrm>
          <a:off x="4500704" y="2604863"/>
          <a:ext cx="4191599" cy="1130945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rgbClr val="C00000"/>
              </a:solidFill>
            </a:rPr>
            <a:t>Механочувствительные</a:t>
          </a:r>
          <a:endParaRPr lang="ru-RU" sz="2000" b="1" kern="1200" dirty="0">
            <a:solidFill>
              <a:srgbClr val="C00000"/>
            </a:solidFill>
          </a:endParaRPr>
        </a:p>
      </dsp:txBody>
      <dsp:txXfrm>
        <a:off x="4500704" y="2604863"/>
        <a:ext cx="4191599" cy="1130945"/>
      </dsp:txXfrm>
    </dsp:sp>
    <dsp:sp modelId="{3D10AE09-53F5-49F4-ACDC-1EDAE7318829}">
      <dsp:nvSpPr>
        <dsp:cNvPr id="0" name=""/>
        <dsp:cNvSpPr/>
      </dsp:nvSpPr>
      <dsp:spPr>
        <a:xfrm rot="3907178">
          <a:off x="2973092" y="3475288"/>
          <a:ext cx="2150469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2150469" y="201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3907178">
        <a:off x="3994564" y="3441721"/>
        <a:ext cx="107523" cy="107523"/>
      </dsp:txXfrm>
    </dsp:sp>
    <dsp:sp modelId="{56DA1B2C-5F10-4259-9FE3-9C8328FB72FF}">
      <dsp:nvSpPr>
        <dsp:cNvPr id="0" name=""/>
        <dsp:cNvSpPr/>
      </dsp:nvSpPr>
      <dsp:spPr>
        <a:xfrm>
          <a:off x="4500704" y="3905450"/>
          <a:ext cx="4191599" cy="1130945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Термочувствительные </a:t>
          </a:r>
          <a:endParaRPr lang="ru-RU" sz="2000" b="1" kern="1200" dirty="0"/>
        </a:p>
      </dsp:txBody>
      <dsp:txXfrm>
        <a:off x="4500704" y="3905450"/>
        <a:ext cx="4191599" cy="11309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1EB80-5B5E-4400-95DE-7ACA398D8021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0CAEEF-447B-435E-83F3-320E3767CC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Гидрофильная часть гликолипидов образована олигосахаридами. Гликолипиды всегда располагаются на наружной поверхности плазматической мембраны, причем олигосахаридная часть молекулы ориентирована подобно волоску, погруженному в окружающую среду. </a:t>
            </a:r>
          </a:p>
          <a:p>
            <a:r>
              <a:rPr lang="ru-RU" sz="1200" dirty="0" smtClean="0"/>
              <a:t>Разбросанные среди </a:t>
            </a:r>
            <a:r>
              <a:rPr lang="ru-RU" sz="1200" dirty="0" err="1" smtClean="0"/>
              <a:t>фосфолипидов</a:t>
            </a:r>
            <a:r>
              <a:rPr lang="ru-RU" sz="1200" dirty="0" smtClean="0"/>
              <a:t> в почти равном с ними количестве молекулы </a:t>
            </a:r>
            <a:r>
              <a:rPr lang="ru-RU" sz="1200" dirty="0" err="1" smtClean="0"/>
              <a:t>холестерола</a:t>
            </a:r>
            <a:r>
              <a:rPr lang="ru-RU" sz="1200" dirty="0" smtClean="0"/>
              <a:t> стабилизируют мембрану. Распределение различных липидов во внутреннем и наружном слоях мембраны неодинаково, и даже в пределах одного слоя имеются участки, в которых концентрируются отдельные виды липидов. Такое неравномерное распределение, вероятно, имеет какое–то, пока еще неясное, функциональное значение.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CAEEF-447B-435E-83F3-320E3767CC6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69D18E-BB3C-4B75-821C-9780DA94C1D7}" type="slidenum">
              <a:rPr lang="ru-RU" smtClean="0"/>
              <a:pPr/>
              <a:t>40</a:t>
            </a:fld>
            <a:endParaRPr lang="ru-RU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69D18E-BB3C-4B75-821C-9780DA94C1D7}" type="slidenum">
              <a:rPr lang="ru-RU" smtClean="0"/>
              <a:pPr/>
              <a:t>43</a:t>
            </a:fld>
            <a:endParaRPr lang="ru-RU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69D18E-BB3C-4B75-821C-9780DA94C1D7}" type="slidenum">
              <a:rPr lang="ru-RU" smtClean="0"/>
              <a:pPr/>
              <a:t>44</a:t>
            </a:fld>
            <a:endParaRPr lang="ru-RU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69D18E-BB3C-4B75-821C-9780DA94C1D7}" type="slidenum">
              <a:rPr lang="ru-RU" smtClean="0"/>
              <a:pPr/>
              <a:t>45</a:t>
            </a:fld>
            <a:endParaRPr lang="ru-RU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69D18E-BB3C-4B75-821C-9780DA94C1D7}" type="slidenum">
              <a:rPr lang="ru-RU" smtClean="0"/>
              <a:pPr/>
              <a:t>46</a:t>
            </a:fld>
            <a:endParaRPr lang="ru-RU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69D18E-BB3C-4B75-821C-9780DA94C1D7}" type="slidenum">
              <a:rPr lang="ru-RU" smtClean="0"/>
              <a:pPr/>
              <a:t>47</a:t>
            </a:fld>
            <a:endParaRPr lang="ru-RU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BD158E-5659-45A5-A6D7-FA5175666AFB}" type="slidenum">
              <a:rPr lang="ru-RU" smtClean="0"/>
              <a:pPr/>
              <a:t>48</a:t>
            </a:fld>
            <a:endParaRPr lang="ru-RU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481CB7-E625-4F2D-9AA2-D208A0DFFBC0}" type="slidenum">
              <a:rPr lang="ru-RU" smtClean="0"/>
              <a:pPr/>
              <a:t>49</a:t>
            </a:fld>
            <a:endParaRPr lang="ru-RU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69D18E-BB3C-4B75-821C-9780DA94C1D7}" type="slidenum">
              <a:rPr lang="ru-RU" smtClean="0"/>
              <a:pPr/>
              <a:t>50</a:t>
            </a:fld>
            <a:endParaRPr lang="ru-RU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69D18E-BB3C-4B75-821C-9780DA94C1D7}" type="slidenum">
              <a:rPr lang="ru-RU" smtClean="0"/>
              <a:pPr/>
              <a:t>51</a:t>
            </a:fld>
            <a:endParaRPr lang="ru-RU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Эти липиды состоят из головной гидрофильной группы, к которой присоединены длинные гидрофобные углеводородные цепи. </a:t>
            </a:r>
          </a:p>
          <a:p>
            <a:r>
              <a:rPr lang="ru-RU" sz="1200" dirty="0" smtClean="0"/>
              <a:t>В воде такие липиды спонтанно формируют </a:t>
            </a:r>
            <a:r>
              <a:rPr lang="ru-RU" sz="1200" dirty="0" err="1" smtClean="0"/>
              <a:t>двуслойную</a:t>
            </a:r>
            <a:r>
              <a:rPr lang="ru-RU" sz="1200" dirty="0" smtClean="0"/>
              <a:t> пленку толщиной 4–5 нм, в которой гидрофильные группы обращены к водной среде, а гидрофобные углеводородные цепи располагаются в два ряда, образуя безводную липидную фазу.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CAEEF-447B-435E-83F3-320E3767CC6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69D18E-BB3C-4B75-821C-9780DA94C1D7}" type="slidenum">
              <a:rPr lang="ru-RU" smtClean="0"/>
              <a:pPr/>
              <a:t>52</a:t>
            </a:fld>
            <a:endParaRPr lang="ru-RU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8491" y="685652"/>
            <a:ext cx="4942616" cy="3429739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8CC618-96C6-4816-B3E0-D29802204EA7}" type="slidenum">
              <a:rPr lang="ru-RU" smtClean="0"/>
              <a:pPr/>
              <a:t>53</a:t>
            </a:fld>
            <a:endParaRPr lang="ru-RU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CA5256-C8C8-418A-BE0E-9F32518C30F9}" type="slidenum">
              <a:rPr lang="ru-RU" smtClean="0"/>
              <a:pPr/>
              <a:t>55</a:t>
            </a:fld>
            <a:endParaRPr lang="ru-RU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5AFA95-8F4D-4870-A20D-00BC724EAE62}" type="slidenum">
              <a:rPr lang="ru-RU" smtClean="0"/>
              <a:pPr/>
              <a:t>56</a:t>
            </a:fld>
            <a:endParaRPr lang="ru-RU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5AFA95-8F4D-4870-A20D-00BC724EAE62}" type="slidenum">
              <a:rPr lang="ru-RU" smtClean="0"/>
              <a:pPr/>
              <a:t>57</a:t>
            </a:fld>
            <a:endParaRPr lang="ru-RU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FB830B-A0D8-4306-9DD8-EC881C131A65}" type="slidenum">
              <a:rPr lang="ru-RU" smtClean="0"/>
              <a:pPr/>
              <a:t>58</a:t>
            </a:fld>
            <a:endParaRPr lang="ru-RU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 отношению к мембране мембранные белки делятся на поли- и </a:t>
            </a:r>
            <a:r>
              <a:rPr lang="ru-RU" dirty="0" err="1" smtClean="0"/>
              <a:t>монотопические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CAEEF-447B-435E-83F3-320E3767CC6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Два объема, заполненные жидкостью или газом, в которых вещества имеют концентрации </a:t>
            </a:r>
            <a:r>
              <a:rPr lang="en-US" cap="all" dirty="0" smtClean="0"/>
              <a:t>c</a:t>
            </a:r>
            <a:r>
              <a:rPr lang="ru-RU" baseline="-25000" dirty="0" smtClean="0"/>
              <a:t>1</a:t>
            </a:r>
            <a:r>
              <a:rPr lang="ru-RU" cap="all" dirty="0" smtClean="0"/>
              <a:t> и </a:t>
            </a:r>
            <a:r>
              <a:rPr lang="en-US" cap="all" dirty="0" smtClean="0"/>
              <a:t>c</a:t>
            </a:r>
            <a:r>
              <a:rPr lang="ru-RU" baseline="-25000" dirty="0" smtClean="0"/>
              <a:t>2</a:t>
            </a:r>
            <a:r>
              <a:rPr lang="ru-RU" dirty="0" smtClean="0"/>
              <a:t> и разделены слоем с площадью поверхности А и толщиной </a:t>
            </a:r>
            <a:r>
              <a:rPr lang="en-US" dirty="0" smtClean="0"/>
              <a:t>d</a:t>
            </a:r>
            <a:r>
              <a:rPr lang="ru-RU" dirty="0" smtClean="0"/>
              <a:t>. Поток вещества </a:t>
            </a:r>
            <a:r>
              <a:rPr lang="en-US" dirty="0" smtClean="0"/>
              <a:t>m</a:t>
            </a:r>
            <a:r>
              <a:rPr lang="ru-RU" dirty="0" smtClean="0"/>
              <a:t> за время </a:t>
            </a:r>
            <a:r>
              <a:rPr lang="en-US" dirty="0" smtClean="0"/>
              <a:t>t</a:t>
            </a:r>
            <a:r>
              <a:rPr lang="ru-RU" dirty="0" smtClean="0"/>
              <a:t> описывается </a:t>
            </a:r>
            <a:r>
              <a:rPr lang="ru-RU" i="1" dirty="0" smtClean="0"/>
              <a:t>первым законом диффузии </a:t>
            </a:r>
            <a:r>
              <a:rPr lang="ru-RU" i="1" dirty="0" err="1" smtClean="0"/>
              <a:t>Фика</a:t>
            </a:r>
            <a:r>
              <a:rPr lang="ru-RU" i="1" dirty="0" smtClean="0"/>
              <a:t>:</a:t>
            </a:r>
            <a:endParaRPr lang="ru-RU" dirty="0" smtClean="0"/>
          </a:p>
          <a:p>
            <a:r>
              <a:rPr lang="en-US" b="1" dirty="0" smtClean="0"/>
              <a:t>dm</a:t>
            </a:r>
            <a:r>
              <a:rPr lang="ru-RU" b="1" dirty="0" smtClean="0"/>
              <a:t>/</a:t>
            </a:r>
            <a:r>
              <a:rPr lang="en-US" b="1" dirty="0" err="1" smtClean="0"/>
              <a:t>dt</a:t>
            </a:r>
            <a:r>
              <a:rPr lang="ru-RU" b="1" dirty="0" smtClean="0"/>
              <a:t>=</a:t>
            </a:r>
            <a:r>
              <a:rPr lang="en-US" b="1" dirty="0" smtClean="0"/>
              <a:t>D A</a:t>
            </a:r>
            <a:r>
              <a:rPr lang="ru-RU" b="1" dirty="0" smtClean="0"/>
              <a:t>/</a:t>
            </a:r>
            <a:r>
              <a:rPr lang="en-US" b="1" dirty="0" smtClean="0"/>
              <a:t>d</a:t>
            </a:r>
            <a:r>
              <a:rPr lang="ru-RU" b="1" dirty="0" smtClean="0"/>
              <a:t> (</a:t>
            </a:r>
            <a:r>
              <a:rPr lang="en-US" b="1" dirty="0" smtClean="0"/>
              <a:t>C</a:t>
            </a:r>
            <a:r>
              <a:rPr lang="ru-RU" b="1" baseline="-25000" dirty="0" smtClean="0"/>
              <a:t>1</a:t>
            </a:r>
            <a:r>
              <a:rPr lang="ru-RU" b="1" dirty="0" smtClean="0"/>
              <a:t> –С</a:t>
            </a:r>
            <a:r>
              <a:rPr lang="ru-RU" b="1" baseline="-25000" dirty="0" smtClean="0"/>
              <a:t>2</a:t>
            </a:r>
            <a:r>
              <a:rPr lang="ru-RU" b="1" dirty="0" smtClean="0"/>
              <a:t>)= </a:t>
            </a:r>
            <a:r>
              <a:rPr lang="en-US" b="1" dirty="0" smtClean="0"/>
              <a:t>D A</a:t>
            </a:r>
            <a:r>
              <a:rPr lang="ru-RU" b="1" dirty="0" smtClean="0"/>
              <a:t>/</a:t>
            </a:r>
            <a:r>
              <a:rPr lang="en-US" b="1" dirty="0" smtClean="0"/>
              <a:t>d </a:t>
            </a:r>
            <a:r>
              <a:rPr lang="en-US" b="1" dirty="0" smtClean="0">
                <a:sym typeface="Symbol"/>
              </a:rPr>
              <a:t></a:t>
            </a:r>
            <a:r>
              <a:rPr lang="en-US" b="1" dirty="0" smtClean="0"/>
              <a:t>C</a:t>
            </a:r>
            <a:r>
              <a:rPr lang="ru-RU" b="1" dirty="0" smtClean="0"/>
              <a:t> (1)</a:t>
            </a:r>
            <a:endParaRPr lang="ru-RU" dirty="0" smtClean="0"/>
          </a:p>
          <a:p>
            <a:r>
              <a:rPr lang="ru-RU" dirty="0" smtClean="0"/>
              <a:t>где D–коэффициент диффузии, постоянный для данного вещества, растворителя и температуры.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CAEEF-447B-435E-83F3-320E3767CC6D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CAEEF-447B-435E-83F3-320E3767CC6D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1F577B-97D0-4D5D-98BB-B6A8BBE19E43}" type="slidenum">
              <a:rPr lang="ru-RU" smtClean="0"/>
              <a:pPr/>
              <a:t>35</a:t>
            </a:fld>
            <a:endParaRPr lang="ru-RU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8491" y="685652"/>
            <a:ext cx="4942616" cy="3429739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1F577B-97D0-4D5D-98BB-B6A8BBE19E43}" type="slidenum">
              <a:rPr lang="ru-RU" smtClean="0"/>
              <a:pPr/>
              <a:t>36</a:t>
            </a:fld>
            <a:endParaRPr lang="ru-RU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CA5256-C8C8-418A-BE0E-9F32518C30F9}" type="slidenum">
              <a:rPr lang="ru-RU" smtClean="0"/>
              <a:pPr/>
              <a:t>38</a:t>
            </a:fld>
            <a:endParaRPr lang="ru-RU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CA5256-C8C8-418A-BE0E-9F32518C30F9}" type="slidenum">
              <a:rPr lang="ru-RU" smtClean="0"/>
              <a:pPr/>
              <a:t>39</a:t>
            </a:fld>
            <a:endParaRPr lang="ru-RU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3923-C3B4-444C-B0C3-EC71014BDA05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95267-3540-4043-BB5F-58131394CD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3923-C3B4-444C-B0C3-EC71014BDA05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95267-3540-4043-BB5F-58131394CD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3923-C3B4-444C-B0C3-EC71014BDA05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95267-3540-4043-BB5F-58131394CD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3923-C3B4-444C-B0C3-EC71014BDA05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95267-3540-4043-BB5F-58131394CD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3923-C3B4-444C-B0C3-EC71014BDA05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95267-3540-4043-BB5F-58131394CD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3923-C3B4-444C-B0C3-EC71014BDA05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95267-3540-4043-BB5F-58131394CD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3923-C3B4-444C-B0C3-EC71014BDA05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95267-3540-4043-BB5F-58131394CD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3923-C3B4-444C-B0C3-EC71014BDA05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95267-3540-4043-BB5F-58131394CD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3923-C3B4-444C-B0C3-EC71014BDA05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95267-3540-4043-BB5F-58131394CD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3923-C3B4-444C-B0C3-EC71014BDA05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95267-3540-4043-BB5F-58131394CD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3923-C3B4-444C-B0C3-EC71014BDA05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95267-3540-4043-BB5F-58131394CD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C3923-C3B4-444C-B0C3-EC71014BDA05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95267-3540-4043-BB5F-58131394CD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Транспортные системы клетки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484784"/>
            <a:ext cx="8229600" cy="11430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>
                <a:latin typeface="+mn-lt"/>
                <a:ea typeface="+mn-ea"/>
                <a:cs typeface="+mn-cs"/>
              </a:rPr>
              <a:t>мелкие неполярные молекулы: 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323528" y="2564904"/>
            <a:ext cx="8229600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молекулярный кислород (О2, 32 Да), диоксид углерода (СО2, 44 Да). П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способны легко растворяться в липидном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бислое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и, как следствие, легко диффундировать через него;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+mn-lt"/>
                <a:ea typeface="+mn-ea"/>
                <a:cs typeface="+mn-cs"/>
              </a:rPr>
              <a:t>незаряженные </a:t>
            </a:r>
            <a:r>
              <a:rPr lang="ru-RU" dirty="0">
                <a:latin typeface="+mn-lt"/>
                <a:ea typeface="+mn-ea"/>
                <a:cs typeface="+mn-cs"/>
              </a:rPr>
              <a:t>полярные молекулы: 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539552" y="1772816"/>
            <a:ext cx="8363272" cy="3960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3200" dirty="0"/>
              <a:t>когда их молекулярная масса </a:t>
            </a:r>
            <a:r>
              <a:rPr lang="ru-RU" sz="3200" dirty="0" smtClean="0"/>
              <a:t>невелика</a:t>
            </a:r>
            <a:r>
              <a:rPr lang="ru-RU" sz="3200" dirty="0"/>
              <a:t>, например,  вода (Н2О, 18 Да),  этанол (С2Н5ОН, 46 </a:t>
            </a:r>
            <a:r>
              <a:rPr lang="ru-RU" sz="3200" dirty="0" smtClean="0"/>
              <a:t>Да) они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легко диффундируют через липидный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бислой</a:t>
            </a:r>
            <a:r>
              <a:rPr lang="ru-RU" sz="3200" dirty="0"/>
              <a:t>;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повышение M(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 снижает  способность  к  диффузии (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глицерол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92 Да)  вплоть до почти полной ее остановки (глюкоза, 180 Да).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>
                <a:latin typeface="+mn-lt"/>
                <a:ea typeface="+mn-ea"/>
                <a:cs typeface="+mn-cs"/>
              </a:rPr>
              <a:t>ионы и  заряженные молекулы: 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539552" y="1484784"/>
            <a:ext cx="8229600" cy="46805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174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липидный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бислой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для них практически непроницаем (вне  зависимости от размера), поскольку электростатическое притяжение к ним молекул воды делает невозможным внедрение в углеводородную фазу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бислоя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(искусственные липидные мембраны в 1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млрд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(!) раз более проницаемы для воды, чем для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</a:t>
            </a:r>
            <a:r>
              <a:rPr kumimoji="0" lang="ru-RU" sz="3200" b="0" i="0" u="none" strike="noStrike" kern="1200" cap="none" spc="0" normalizeH="0" baseline="30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или К</a:t>
            </a:r>
            <a:r>
              <a:rPr lang="ru-RU" sz="3200" baseline="30000" dirty="0"/>
              <a:t>+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396536" cy="5760640"/>
          </a:xfrm>
        </p:spPr>
        <p:txBody>
          <a:bodyPr>
            <a:noAutofit/>
          </a:bodyPr>
          <a:lstStyle/>
          <a:p>
            <a:pPr lvl="0"/>
            <a:r>
              <a:rPr lang="ru-RU" sz="2800" dirty="0" smtClean="0"/>
              <a:t>Трансмембранный перенос малых молекул</a:t>
            </a:r>
          </a:p>
          <a:p>
            <a:pPr lvl="1">
              <a:spcBef>
                <a:spcPts val="0"/>
              </a:spcBef>
            </a:pPr>
            <a:r>
              <a:rPr lang="ru-RU" sz="2400" dirty="0" smtClean="0"/>
              <a:t>Пассивный трансмембранный транспорт</a:t>
            </a:r>
          </a:p>
          <a:p>
            <a:pPr lvl="2">
              <a:spcBef>
                <a:spcPts val="0"/>
              </a:spcBef>
            </a:pPr>
            <a:r>
              <a:rPr lang="ru-RU" dirty="0" smtClean="0"/>
              <a:t>простая диффузия</a:t>
            </a:r>
          </a:p>
          <a:p>
            <a:pPr lvl="3">
              <a:spcBef>
                <a:spcPts val="0"/>
              </a:spcBef>
            </a:pPr>
            <a:r>
              <a:rPr lang="ru-RU" dirty="0" smtClean="0"/>
              <a:t>через  </a:t>
            </a:r>
            <a:r>
              <a:rPr lang="ru-RU" dirty="0" err="1" smtClean="0"/>
              <a:t>билипидный</a:t>
            </a:r>
            <a:r>
              <a:rPr lang="ru-RU" dirty="0" smtClean="0"/>
              <a:t> слой</a:t>
            </a:r>
          </a:p>
          <a:p>
            <a:pPr lvl="3">
              <a:spcBef>
                <a:spcPts val="0"/>
              </a:spcBef>
            </a:pPr>
            <a:r>
              <a:rPr lang="ru-RU" dirty="0" smtClean="0"/>
              <a:t>через канальные белки</a:t>
            </a:r>
          </a:p>
          <a:p>
            <a:pPr lvl="2">
              <a:spcBef>
                <a:spcPts val="0"/>
              </a:spcBef>
            </a:pPr>
            <a:r>
              <a:rPr lang="ru-RU" dirty="0"/>
              <a:t>облегченная диффузия</a:t>
            </a:r>
          </a:p>
          <a:p>
            <a:pPr lvl="1">
              <a:spcBef>
                <a:spcPts val="0"/>
              </a:spcBef>
            </a:pPr>
            <a:r>
              <a:rPr lang="ru-RU" sz="2400" dirty="0"/>
              <a:t>Активный трансмембранный транспорт</a:t>
            </a:r>
          </a:p>
          <a:p>
            <a:pPr lvl="2">
              <a:spcBef>
                <a:spcPts val="0"/>
              </a:spcBef>
            </a:pPr>
            <a:r>
              <a:rPr lang="ru-RU" dirty="0"/>
              <a:t>первичный активный транспорт, </a:t>
            </a:r>
          </a:p>
          <a:p>
            <a:pPr lvl="2">
              <a:spcBef>
                <a:spcPts val="0"/>
              </a:spcBef>
            </a:pPr>
            <a:r>
              <a:rPr lang="ru-RU" dirty="0"/>
              <a:t>вторичный активный транспорт: </a:t>
            </a:r>
          </a:p>
          <a:p>
            <a:pPr lvl="3">
              <a:spcBef>
                <a:spcPts val="0"/>
              </a:spcBef>
            </a:pPr>
            <a:r>
              <a:rPr lang="ru-RU" dirty="0"/>
              <a:t>встречный сопряженный транспорт (</a:t>
            </a:r>
            <a:r>
              <a:rPr lang="ru-RU" dirty="0" err="1"/>
              <a:t>counter-transport</a:t>
            </a:r>
            <a:r>
              <a:rPr lang="ru-RU" dirty="0"/>
              <a:t>, </a:t>
            </a:r>
            <a:r>
              <a:rPr lang="ru-RU" dirty="0" err="1"/>
              <a:t>antiport</a:t>
            </a:r>
            <a:r>
              <a:rPr lang="ru-RU" dirty="0"/>
              <a:t>), </a:t>
            </a:r>
          </a:p>
          <a:p>
            <a:pPr lvl="3">
              <a:spcBef>
                <a:spcPts val="0"/>
              </a:spcBef>
            </a:pPr>
            <a:r>
              <a:rPr lang="ru-RU" dirty="0"/>
              <a:t>однонаправленный сопряженный транспорт, (</a:t>
            </a:r>
            <a:r>
              <a:rPr lang="ru-RU" dirty="0" err="1"/>
              <a:t>co-transport</a:t>
            </a:r>
            <a:r>
              <a:rPr lang="ru-RU" dirty="0"/>
              <a:t>, </a:t>
            </a:r>
            <a:r>
              <a:rPr lang="ru-RU" dirty="0" err="1"/>
              <a:t>symport</a:t>
            </a:r>
            <a:r>
              <a:rPr lang="ru-RU" dirty="0"/>
              <a:t>).</a:t>
            </a:r>
          </a:p>
          <a:p>
            <a:pPr>
              <a:spcBef>
                <a:spcPts val="0"/>
              </a:spcBef>
            </a:pPr>
            <a:r>
              <a:rPr lang="ru-RU" sz="2800" dirty="0"/>
              <a:t>Трансмембранное перемещение крупных молекул</a:t>
            </a:r>
          </a:p>
          <a:p>
            <a:pPr lvl="1">
              <a:spcBef>
                <a:spcPts val="0"/>
              </a:spcBef>
            </a:pPr>
            <a:r>
              <a:rPr lang="ru-RU" sz="2400" dirty="0" err="1"/>
              <a:t>Эндоцитоз</a:t>
            </a:r>
            <a:endParaRPr lang="ru-RU" sz="2400" dirty="0"/>
          </a:p>
          <a:p>
            <a:pPr lvl="2">
              <a:spcBef>
                <a:spcPts val="0"/>
              </a:spcBef>
            </a:pPr>
            <a:r>
              <a:rPr lang="ru-RU" dirty="0"/>
              <a:t>жидкофазный </a:t>
            </a:r>
            <a:r>
              <a:rPr lang="ru-RU" dirty="0" err="1"/>
              <a:t>пиноцитоз</a:t>
            </a:r>
            <a:r>
              <a:rPr lang="ru-RU" dirty="0"/>
              <a:t>,</a:t>
            </a:r>
          </a:p>
          <a:p>
            <a:pPr lvl="2">
              <a:spcBef>
                <a:spcPts val="0"/>
              </a:spcBef>
            </a:pPr>
            <a:r>
              <a:rPr lang="ru-RU" dirty="0"/>
              <a:t>обусловленный рецептором </a:t>
            </a:r>
            <a:r>
              <a:rPr lang="ru-RU" dirty="0" err="1"/>
              <a:t>пиноцитоз</a:t>
            </a:r>
            <a:r>
              <a:rPr lang="ru-RU" dirty="0"/>
              <a:t>.</a:t>
            </a:r>
          </a:p>
          <a:p>
            <a:pPr lvl="1">
              <a:spcBef>
                <a:spcPts val="0"/>
              </a:spcBef>
            </a:pPr>
            <a:r>
              <a:rPr lang="ru-RU" sz="2400" dirty="0" err="1" smtClean="0"/>
              <a:t>Экзоцитоз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-36512" y="-27384"/>
            <a:ext cx="9144000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/>
              <a:t>Виды и механизмы переноса веществ через мембраны клеток</a:t>
            </a:r>
            <a:endParaRPr lang="ru-RU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/>
              <a:t>ВИДЫ  ТРАНСПОРТА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 </a:t>
            </a:r>
            <a:r>
              <a:rPr lang="ru-RU" sz="4300" b="1" dirty="0" smtClean="0"/>
              <a:t>пассивный </a:t>
            </a:r>
            <a:r>
              <a:rPr lang="ru-RU" dirty="0" smtClean="0"/>
              <a:t>транспорт осуществляется просто по концентрационному градиенту </a:t>
            </a:r>
          </a:p>
          <a:p>
            <a:pPr lvl="1" indent="-23813">
              <a:buNone/>
            </a:pPr>
            <a:r>
              <a:rPr lang="ru-RU" dirty="0" smtClean="0"/>
              <a:t>Использование  белковых  переносчиков  в  случае  пассивного  транспорта обеспечивает движение крупных молекул через мембрану со скоростью во много раз (например, для глюкозы в 10 000 раз) превышающей скорость молекул при обычной диффузии через липидный </a:t>
            </a:r>
            <a:r>
              <a:rPr lang="ru-RU" dirty="0" err="1" smtClean="0"/>
              <a:t>бислой</a:t>
            </a:r>
            <a:r>
              <a:rPr lang="ru-RU" dirty="0" smtClean="0"/>
              <a:t>; </a:t>
            </a:r>
          </a:p>
          <a:p>
            <a:r>
              <a:rPr lang="ru-RU" sz="4300" b="1" dirty="0" smtClean="0"/>
              <a:t>активный </a:t>
            </a:r>
            <a:r>
              <a:rPr lang="ru-RU" dirty="0" smtClean="0"/>
              <a:t>для его осуществления требуются затраты энергии в форме АТФ, поскольку перенос веществ осуществляется против их концентрационного градиента.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6347048" cy="77809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 smtClean="0"/>
              <a:t>Диффузия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68760"/>
            <a:ext cx="8496944" cy="532859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200" dirty="0" smtClean="0"/>
              <a:t>(лат. </a:t>
            </a:r>
            <a:r>
              <a:rPr lang="ru-RU" sz="2200" dirty="0" err="1" smtClean="0"/>
              <a:t>diffusio</a:t>
            </a:r>
            <a:r>
              <a:rPr lang="ru-RU" sz="2200" dirty="0" smtClean="0"/>
              <a:t> — распространение, растекание, рассеивание, взаимодействие) </a:t>
            </a:r>
          </a:p>
          <a:p>
            <a:pPr marL="0" indent="0">
              <a:buNone/>
            </a:pPr>
            <a:r>
              <a:rPr lang="ru-RU" sz="3000" dirty="0" smtClean="0"/>
              <a:t>Процесс взаимного проникновения молекул одного вещества между молекулами другого, приводящий к самопроизвольному выравниванию их концентраций по всему занимаемому объёму. </a:t>
            </a:r>
          </a:p>
          <a:p>
            <a:pPr marL="0" indent="0">
              <a:buNone/>
            </a:pPr>
            <a:r>
              <a:rPr lang="ru-RU" sz="3900" b="1" i="1" dirty="0" smtClean="0"/>
              <a:t>В некоторых ситуациях одно из веществ уже имеет </a:t>
            </a:r>
            <a:r>
              <a:rPr lang="ru-RU" sz="3900" b="1" i="1" dirty="0" err="1" smtClean="0"/>
              <a:t>выравненную</a:t>
            </a:r>
            <a:r>
              <a:rPr lang="ru-RU" sz="3900" b="1" i="1" dirty="0" smtClean="0"/>
              <a:t> концентрацию и говорят о диффузии одного вещества в другом. </a:t>
            </a:r>
          </a:p>
          <a:p>
            <a:pPr marL="0" indent="0">
              <a:buNone/>
            </a:pPr>
            <a:r>
              <a:rPr lang="ru-RU" dirty="0" smtClean="0"/>
              <a:t>При этом перенос вещества происходит из области с высокой концентрацией в область с низкой концентрацией.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i="1" dirty="0" smtClean="0"/>
              <a:t>Первый закон диффузии </a:t>
            </a:r>
            <a:r>
              <a:rPr lang="ru-RU" i="1" dirty="0" err="1" smtClean="0"/>
              <a:t>Фика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661248"/>
            <a:ext cx="8229600" cy="79208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400" b="1" dirty="0" smtClean="0"/>
              <a:t>dm</a:t>
            </a:r>
            <a:r>
              <a:rPr lang="ru-RU" sz="4400" b="1" dirty="0"/>
              <a:t>/</a:t>
            </a:r>
            <a:r>
              <a:rPr lang="en-US" sz="4400" b="1" dirty="0" err="1"/>
              <a:t>dt</a:t>
            </a:r>
            <a:r>
              <a:rPr lang="ru-RU" sz="4400" b="1" dirty="0"/>
              <a:t>=</a:t>
            </a:r>
            <a:r>
              <a:rPr lang="en-US" sz="4400" b="1" dirty="0"/>
              <a:t>D A</a:t>
            </a:r>
            <a:r>
              <a:rPr lang="ru-RU" sz="4400" b="1" dirty="0"/>
              <a:t>/</a:t>
            </a:r>
            <a:r>
              <a:rPr lang="en-US" sz="4400" b="1" dirty="0"/>
              <a:t>d</a:t>
            </a:r>
            <a:r>
              <a:rPr lang="ru-RU" sz="4400" b="1" dirty="0"/>
              <a:t> (</a:t>
            </a:r>
            <a:r>
              <a:rPr lang="en-US" sz="4400" b="1" dirty="0"/>
              <a:t>C</a:t>
            </a:r>
            <a:r>
              <a:rPr lang="ru-RU" sz="4400" b="1" baseline="-25000" dirty="0"/>
              <a:t>1</a:t>
            </a:r>
            <a:r>
              <a:rPr lang="ru-RU" sz="4400" b="1" dirty="0"/>
              <a:t> –С</a:t>
            </a:r>
            <a:r>
              <a:rPr lang="ru-RU" sz="4400" b="1" baseline="-25000" dirty="0"/>
              <a:t>2</a:t>
            </a:r>
            <a:r>
              <a:rPr lang="ru-RU" sz="4400" b="1" dirty="0"/>
              <a:t>)= </a:t>
            </a:r>
            <a:r>
              <a:rPr lang="en-US" sz="4400" b="1" dirty="0"/>
              <a:t>D A</a:t>
            </a:r>
            <a:r>
              <a:rPr lang="ru-RU" sz="4400" b="1" dirty="0"/>
              <a:t>/</a:t>
            </a:r>
            <a:r>
              <a:rPr lang="en-US" sz="4400" b="1" dirty="0"/>
              <a:t>d </a:t>
            </a:r>
            <a:r>
              <a:rPr lang="en-US" sz="4400" b="1" dirty="0">
                <a:sym typeface="Symbol"/>
              </a:rPr>
              <a:t></a:t>
            </a:r>
            <a:r>
              <a:rPr lang="en-US" sz="4400" b="1" dirty="0" smtClean="0"/>
              <a:t>C</a:t>
            </a:r>
            <a:endParaRPr lang="ru-RU" sz="4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124744"/>
            <a:ext cx="5812013" cy="414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9614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200" dirty="0" err="1" smtClean="0"/>
              <a:t>Ио́нные</a:t>
            </a:r>
            <a:r>
              <a:rPr lang="ru-RU" sz="3200" dirty="0" smtClean="0"/>
              <a:t> </a:t>
            </a:r>
            <a:r>
              <a:rPr lang="ru-RU" sz="3200" dirty="0" err="1" smtClean="0"/>
              <a:t>кана́лы</a:t>
            </a:r>
            <a:r>
              <a:rPr lang="ru-RU" sz="3200" dirty="0" smtClean="0"/>
              <a:t> — </a:t>
            </a:r>
            <a:r>
              <a:rPr lang="ru-RU" sz="3200" dirty="0" err="1" smtClean="0"/>
              <a:t>порообразующие</a:t>
            </a:r>
            <a:r>
              <a:rPr lang="ru-RU" sz="3200" dirty="0" smtClean="0"/>
              <a:t> белки (одиночные либо целые комплексы)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22920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Состоят из субъединиц, образующих структуру со сложной пространственной конфигурацией, в которой имеется </a:t>
            </a:r>
            <a:r>
              <a:rPr lang="ru-RU" sz="4200" b="1" dirty="0" smtClean="0"/>
              <a:t>водная пора.</a:t>
            </a:r>
          </a:p>
          <a:p>
            <a:r>
              <a:rPr lang="ru-RU" dirty="0" smtClean="0"/>
              <a:t>Обладают молекулярными системами: </a:t>
            </a:r>
          </a:p>
          <a:p>
            <a:pPr marL="2422525" lvl="1"/>
            <a:r>
              <a:rPr lang="ru-RU" dirty="0" smtClean="0"/>
              <a:t>открытия, </a:t>
            </a:r>
          </a:p>
          <a:p>
            <a:pPr marL="2422525" lvl="1"/>
            <a:r>
              <a:rPr lang="ru-RU" dirty="0" smtClean="0"/>
              <a:t>закрытия, </a:t>
            </a:r>
          </a:p>
          <a:p>
            <a:pPr marL="2422525" lvl="1"/>
            <a:r>
              <a:rPr lang="ru-RU" dirty="0" smtClean="0"/>
              <a:t>избирательности, </a:t>
            </a:r>
          </a:p>
          <a:p>
            <a:pPr marL="2422525" lvl="1"/>
            <a:r>
              <a:rPr lang="ru-RU" dirty="0" err="1" smtClean="0"/>
              <a:t>инактивации</a:t>
            </a:r>
            <a:r>
              <a:rPr lang="ru-RU" dirty="0" smtClean="0"/>
              <a:t>, </a:t>
            </a:r>
          </a:p>
          <a:p>
            <a:pPr marL="2422525" lvl="1"/>
            <a:r>
              <a:rPr lang="ru-RU" dirty="0" smtClean="0"/>
              <a:t>рецепции и</a:t>
            </a:r>
          </a:p>
          <a:p>
            <a:pPr marL="2422525" lvl="1"/>
            <a:r>
              <a:rPr lang="ru-RU" dirty="0" smtClean="0"/>
              <a:t> регуляции.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427168" cy="57606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Свойства ионных каналов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764704"/>
            <a:ext cx="8892480" cy="5832648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Ионная специфичность </a:t>
            </a:r>
            <a:r>
              <a:rPr lang="ru-RU" sz="2000" dirty="0" smtClean="0"/>
              <a:t> (каналы пропускают только ионы калия, другого — только ионы натрия и т. д.)</a:t>
            </a:r>
          </a:p>
          <a:p>
            <a:r>
              <a:rPr lang="ru-RU" sz="2400" b="1" dirty="0"/>
              <a:t>Селективность</a:t>
            </a:r>
            <a:r>
              <a:rPr lang="ru-RU" sz="2000" dirty="0" smtClean="0"/>
              <a:t> — это избирательно повышенная проницаемость ионного канала для определённых ионов и пониженная для других. </a:t>
            </a:r>
          </a:p>
          <a:p>
            <a:r>
              <a:rPr lang="ru-RU" sz="2400" b="1" dirty="0"/>
              <a:t>Управляемая проницаемость</a:t>
            </a:r>
            <a:r>
              <a:rPr lang="ru-RU" sz="2000" dirty="0" smtClean="0"/>
              <a:t> — это способность открываться или закрываться при определённых управляющих воздействиях на канал.</a:t>
            </a:r>
          </a:p>
          <a:p>
            <a:r>
              <a:rPr lang="ru-RU" sz="2400" b="1" dirty="0" err="1"/>
              <a:t>Инактивация</a:t>
            </a:r>
            <a:r>
              <a:rPr lang="ru-RU" sz="2000" dirty="0" smtClean="0"/>
              <a:t> — это способность ионного канала через некоторое время после своего открытия автоматически понижать свою проницаемость даже в том случае, когда открывший их активирующий фактор продолжает действовать.</a:t>
            </a:r>
          </a:p>
          <a:p>
            <a:r>
              <a:rPr lang="ru-RU" sz="2400" b="1" dirty="0"/>
              <a:t>Блокировка</a:t>
            </a:r>
            <a:r>
              <a:rPr lang="ru-RU" sz="2000" dirty="0" smtClean="0"/>
              <a:t> — это способность ионного канала под действием </a:t>
            </a:r>
            <a:r>
              <a:rPr lang="ru-RU" sz="2000" dirty="0" err="1" smtClean="0"/>
              <a:t>веществ-блокаторов</a:t>
            </a:r>
            <a:r>
              <a:rPr lang="ru-RU" sz="2000" dirty="0" smtClean="0"/>
              <a:t> фиксировать какое-то одно своё состояние и не реагировать на обычные управляющие воздействия. </a:t>
            </a:r>
          </a:p>
          <a:p>
            <a:r>
              <a:rPr lang="ru-RU" sz="2400" b="1" dirty="0"/>
              <a:t>Пластичность</a:t>
            </a:r>
            <a:r>
              <a:rPr lang="ru-RU" sz="2000" dirty="0" smtClean="0"/>
              <a:t> — это способность ионного канала изменять свои свойства, свои характеристики (</a:t>
            </a:r>
            <a:r>
              <a:rPr lang="ru-RU" sz="2000" dirty="0" err="1" smtClean="0"/>
              <a:t>фосфорилирование</a:t>
            </a:r>
            <a:r>
              <a:rPr lang="ru-RU" sz="2000" dirty="0" smtClean="0"/>
              <a:t> аминокислот канальных белков с внутренней стороны мембраны </a:t>
            </a:r>
            <a:r>
              <a:rPr lang="ru-RU" sz="2000" dirty="0" err="1" smtClean="0"/>
              <a:t>ферментами-протеинкиназами</a:t>
            </a:r>
            <a:r>
              <a:rPr lang="ru-RU" sz="2000" dirty="0" smtClean="0"/>
              <a:t>).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348880"/>
            <a:ext cx="8229600" cy="146876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4400" dirty="0" smtClean="0"/>
              <a:t>В настоящее время известно более чем 100 ионных каналов.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4413" y="1329006"/>
            <a:ext cx="7157987" cy="5528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-27384"/>
            <a:ext cx="8229600" cy="128701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800" b="1" dirty="0" smtClean="0"/>
              <a:t>Животные клетки ограничены плазматической мембраной. Ее строении, очень сходно со строением многих внутриклеточных мембран.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02D59D-4A22-4832-B0D3-9614D7C7CFC1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654628" y="174172"/>
            <a:ext cx="5910943" cy="132343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4000" dirty="0" smtClean="0">
                <a:ln w="50800"/>
                <a:solidFill>
                  <a:srgbClr val="FF0066"/>
                </a:solidFill>
              </a:rPr>
              <a:t>Классификация ионных каналов</a:t>
            </a:r>
            <a:endParaRPr lang="ru-RU" sz="4000" dirty="0">
              <a:ln w="50800"/>
              <a:solidFill>
                <a:srgbClr val="FF0066"/>
              </a:solidFill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0" y="1600200"/>
          <a:ext cx="9143999" cy="5040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Скругленный прямоугольник 175"/>
          <p:cNvSpPr/>
          <p:nvPr/>
        </p:nvSpPr>
        <p:spPr bwMode="auto">
          <a:xfrm>
            <a:off x="0" y="0"/>
            <a:ext cx="9144000" cy="6858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02D59D-4A22-4832-B0D3-9614D7C7CFC1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grpSp>
        <p:nvGrpSpPr>
          <p:cNvPr id="3" name="Группа 156"/>
          <p:cNvGrpSpPr/>
          <p:nvPr/>
        </p:nvGrpSpPr>
        <p:grpSpPr>
          <a:xfrm>
            <a:off x="1578422" y="1992086"/>
            <a:ext cx="5943613" cy="3207658"/>
            <a:chOff x="1709054" y="1992086"/>
            <a:chExt cx="5943613" cy="3207658"/>
          </a:xfrm>
        </p:grpSpPr>
        <p:grpSp>
          <p:nvGrpSpPr>
            <p:cNvPr id="7" name="Группа 119"/>
            <p:cNvGrpSpPr/>
            <p:nvPr/>
          </p:nvGrpSpPr>
          <p:grpSpPr>
            <a:xfrm>
              <a:off x="1709054" y="2601686"/>
              <a:ext cx="5943613" cy="2068275"/>
              <a:chOff x="283026" y="925286"/>
              <a:chExt cx="5943613" cy="2068275"/>
            </a:xfrm>
          </p:grpSpPr>
          <p:grpSp>
            <p:nvGrpSpPr>
              <p:cNvPr id="8" name="Группа 6"/>
              <p:cNvGrpSpPr/>
              <p:nvPr/>
            </p:nvGrpSpPr>
            <p:grpSpPr>
              <a:xfrm>
                <a:off x="283027" y="925286"/>
                <a:ext cx="337457" cy="1001486"/>
                <a:chOff x="1143000" y="1143000"/>
                <a:chExt cx="337457" cy="1001486"/>
              </a:xfrm>
            </p:grpSpPr>
            <p:sp>
              <p:nvSpPr>
                <p:cNvPr id="4" name="Овал 3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" name="Полилиния 4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" name="Полилиния 5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2" name="Группа 7"/>
              <p:cNvGrpSpPr/>
              <p:nvPr/>
            </p:nvGrpSpPr>
            <p:grpSpPr>
              <a:xfrm>
                <a:off x="620484" y="936171"/>
                <a:ext cx="337457" cy="1001486"/>
                <a:chOff x="1143000" y="1143000"/>
                <a:chExt cx="337457" cy="1001486"/>
              </a:xfrm>
            </p:grpSpPr>
            <p:sp>
              <p:nvSpPr>
                <p:cNvPr id="9" name="Овал 8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" name="Полилиния 9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" name="Полилиния 10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6" name="Группа 11"/>
              <p:cNvGrpSpPr/>
              <p:nvPr/>
            </p:nvGrpSpPr>
            <p:grpSpPr>
              <a:xfrm>
                <a:off x="957941" y="936172"/>
                <a:ext cx="337457" cy="1001486"/>
                <a:chOff x="1143000" y="1143000"/>
                <a:chExt cx="337457" cy="1001486"/>
              </a:xfrm>
            </p:grpSpPr>
            <p:sp>
              <p:nvSpPr>
                <p:cNvPr id="13" name="Овал 12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" name="Полилиния 13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" name="Полилиния 14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0" name="Группа 15"/>
              <p:cNvGrpSpPr/>
              <p:nvPr/>
            </p:nvGrpSpPr>
            <p:grpSpPr>
              <a:xfrm>
                <a:off x="1306284" y="947057"/>
                <a:ext cx="337457" cy="1001486"/>
                <a:chOff x="1143000" y="1143000"/>
                <a:chExt cx="337457" cy="1001486"/>
              </a:xfrm>
            </p:grpSpPr>
            <p:sp>
              <p:nvSpPr>
                <p:cNvPr id="17" name="Овал 16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8" name="Полилиния 17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" name="Полилиния 18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4" name="Группа 19"/>
              <p:cNvGrpSpPr/>
              <p:nvPr/>
            </p:nvGrpSpPr>
            <p:grpSpPr>
              <a:xfrm>
                <a:off x="2884725" y="957943"/>
                <a:ext cx="337457" cy="1001486"/>
                <a:chOff x="1143000" y="1143000"/>
                <a:chExt cx="337457" cy="1001486"/>
              </a:xfrm>
            </p:grpSpPr>
            <p:sp>
              <p:nvSpPr>
                <p:cNvPr id="21" name="Овал 20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" name="Полилиния 21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3" name="Полилиния 22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8" name="Группа 23"/>
              <p:cNvGrpSpPr/>
              <p:nvPr/>
            </p:nvGrpSpPr>
            <p:grpSpPr>
              <a:xfrm>
                <a:off x="3222181" y="957943"/>
                <a:ext cx="337457" cy="1001486"/>
                <a:chOff x="1143000" y="1143000"/>
                <a:chExt cx="337457" cy="1001486"/>
              </a:xfrm>
            </p:grpSpPr>
            <p:sp>
              <p:nvSpPr>
                <p:cNvPr id="25" name="Овал 24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" name="Полилиния 25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7" name="Полилиния 26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32" name="Группа 27"/>
              <p:cNvGrpSpPr/>
              <p:nvPr/>
            </p:nvGrpSpPr>
            <p:grpSpPr>
              <a:xfrm>
                <a:off x="3548753" y="947058"/>
                <a:ext cx="337457" cy="1001486"/>
                <a:chOff x="1143000" y="1143000"/>
                <a:chExt cx="337457" cy="1001486"/>
              </a:xfrm>
            </p:grpSpPr>
            <p:sp>
              <p:nvSpPr>
                <p:cNvPr id="29" name="Овал 28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" name="Полилиния 29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" name="Полилиния 30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36" name="Группа 31"/>
              <p:cNvGrpSpPr/>
              <p:nvPr/>
            </p:nvGrpSpPr>
            <p:grpSpPr>
              <a:xfrm>
                <a:off x="3886210" y="947057"/>
                <a:ext cx="337457" cy="1001486"/>
                <a:chOff x="1143000" y="1143000"/>
                <a:chExt cx="337457" cy="1001486"/>
              </a:xfrm>
            </p:grpSpPr>
            <p:sp>
              <p:nvSpPr>
                <p:cNvPr id="33" name="Овал 32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4" name="Полилиния 33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" name="Полилиния 34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40" name="Группа 35"/>
              <p:cNvGrpSpPr/>
              <p:nvPr/>
            </p:nvGrpSpPr>
            <p:grpSpPr>
              <a:xfrm>
                <a:off x="4234553" y="947056"/>
                <a:ext cx="337457" cy="1001486"/>
                <a:chOff x="1143000" y="1143000"/>
                <a:chExt cx="337457" cy="1001486"/>
              </a:xfrm>
            </p:grpSpPr>
            <p:sp>
              <p:nvSpPr>
                <p:cNvPr id="37" name="Овал 36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8" name="Полилиния 37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9" name="Полилиния 38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44" name="Группа 39"/>
              <p:cNvGrpSpPr/>
              <p:nvPr/>
            </p:nvGrpSpPr>
            <p:grpSpPr>
              <a:xfrm>
                <a:off x="4898582" y="936171"/>
                <a:ext cx="337457" cy="1001486"/>
                <a:chOff x="1143000" y="1143000"/>
                <a:chExt cx="337457" cy="1001486"/>
              </a:xfrm>
            </p:grpSpPr>
            <p:sp>
              <p:nvSpPr>
                <p:cNvPr id="41" name="Овал 40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2" name="Полилиния 41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3" name="Полилиния 42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48" name="Группа 43"/>
              <p:cNvGrpSpPr/>
              <p:nvPr/>
            </p:nvGrpSpPr>
            <p:grpSpPr>
              <a:xfrm>
                <a:off x="4572010" y="947057"/>
                <a:ext cx="337457" cy="1001486"/>
                <a:chOff x="1143000" y="1143000"/>
                <a:chExt cx="337457" cy="1001486"/>
              </a:xfrm>
            </p:grpSpPr>
            <p:sp>
              <p:nvSpPr>
                <p:cNvPr id="45" name="Овал 44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6" name="Полилиния 45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7" name="Полилиния 46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52" name="Группа 47"/>
              <p:cNvGrpSpPr/>
              <p:nvPr/>
            </p:nvGrpSpPr>
            <p:grpSpPr>
              <a:xfrm>
                <a:off x="5225153" y="947056"/>
                <a:ext cx="337457" cy="1001486"/>
                <a:chOff x="1143000" y="1143000"/>
                <a:chExt cx="337457" cy="1001486"/>
              </a:xfrm>
            </p:grpSpPr>
            <p:sp>
              <p:nvSpPr>
                <p:cNvPr id="49" name="Овал 48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0" name="Полилиния 49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1" name="Полилиния 50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56" name="Группа 51"/>
              <p:cNvGrpSpPr/>
              <p:nvPr/>
            </p:nvGrpSpPr>
            <p:grpSpPr>
              <a:xfrm>
                <a:off x="5551725" y="968828"/>
                <a:ext cx="337457" cy="1001486"/>
                <a:chOff x="1143000" y="1143000"/>
                <a:chExt cx="337457" cy="1001486"/>
              </a:xfrm>
            </p:grpSpPr>
            <p:sp>
              <p:nvSpPr>
                <p:cNvPr id="53" name="Овал 52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4" name="Полилиния 53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5" name="Полилиния 54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60" name="Группа 55"/>
              <p:cNvGrpSpPr/>
              <p:nvPr/>
            </p:nvGrpSpPr>
            <p:grpSpPr>
              <a:xfrm>
                <a:off x="5889182" y="968828"/>
                <a:ext cx="337457" cy="1001486"/>
                <a:chOff x="1143000" y="1143000"/>
                <a:chExt cx="337457" cy="1001486"/>
              </a:xfrm>
            </p:grpSpPr>
            <p:sp>
              <p:nvSpPr>
                <p:cNvPr id="57" name="Овал 56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8" name="Полилиния 57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9" name="Полилиния 58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61" name="Группа 6"/>
              <p:cNvGrpSpPr/>
              <p:nvPr/>
            </p:nvGrpSpPr>
            <p:grpSpPr>
              <a:xfrm flipV="1">
                <a:off x="283026" y="1992075"/>
                <a:ext cx="337457" cy="1001486"/>
                <a:chOff x="1143000" y="1143000"/>
                <a:chExt cx="337457" cy="1001486"/>
              </a:xfrm>
            </p:grpSpPr>
            <p:sp>
              <p:nvSpPr>
                <p:cNvPr id="117" name="Овал 3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8" name="Полилиния 4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9" name="Полилиния 5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62" name="Группа 7"/>
              <p:cNvGrpSpPr/>
              <p:nvPr/>
            </p:nvGrpSpPr>
            <p:grpSpPr>
              <a:xfrm flipV="1">
                <a:off x="620483" y="1981190"/>
                <a:ext cx="337457" cy="1001486"/>
                <a:chOff x="1143000" y="1143000"/>
                <a:chExt cx="337457" cy="1001486"/>
              </a:xfrm>
            </p:grpSpPr>
            <p:sp>
              <p:nvSpPr>
                <p:cNvPr id="114" name="Овал 8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5" name="Полилиния 9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6" name="Полилиния 10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63" name="Группа 11"/>
              <p:cNvGrpSpPr/>
              <p:nvPr/>
            </p:nvGrpSpPr>
            <p:grpSpPr>
              <a:xfrm flipV="1">
                <a:off x="957940" y="1981189"/>
                <a:ext cx="337457" cy="1001486"/>
                <a:chOff x="1143000" y="1143000"/>
                <a:chExt cx="337457" cy="1001486"/>
              </a:xfrm>
            </p:grpSpPr>
            <p:sp>
              <p:nvSpPr>
                <p:cNvPr id="111" name="Овал 12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2" name="Полилиния 13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3" name="Полилиния 14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64" name="Группа 15"/>
              <p:cNvGrpSpPr/>
              <p:nvPr/>
            </p:nvGrpSpPr>
            <p:grpSpPr>
              <a:xfrm flipV="1">
                <a:off x="1306283" y="1970304"/>
                <a:ext cx="337457" cy="1001486"/>
                <a:chOff x="1143000" y="1143000"/>
                <a:chExt cx="337457" cy="1001486"/>
              </a:xfrm>
            </p:grpSpPr>
            <p:sp>
              <p:nvSpPr>
                <p:cNvPr id="108" name="Овал 107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9" name="Полилиния 108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0" name="Полилиния 109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65" name="Группа 19"/>
              <p:cNvGrpSpPr/>
              <p:nvPr/>
            </p:nvGrpSpPr>
            <p:grpSpPr>
              <a:xfrm flipV="1">
                <a:off x="2884724" y="1959418"/>
                <a:ext cx="337457" cy="1001486"/>
                <a:chOff x="1143000" y="1143000"/>
                <a:chExt cx="337457" cy="1001486"/>
              </a:xfrm>
            </p:grpSpPr>
            <p:sp>
              <p:nvSpPr>
                <p:cNvPr id="105" name="Овал 104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6" name="Полилиния 105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7" name="Полилиния 106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66" name="Группа 23"/>
              <p:cNvGrpSpPr/>
              <p:nvPr/>
            </p:nvGrpSpPr>
            <p:grpSpPr>
              <a:xfrm flipV="1">
                <a:off x="3222180" y="1959418"/>
                <a:ext cx="337457" cy="1001486"/>
                <a:chOff x="1143000" y="1143000"/>
                <a:chExt cx="337457" cy="1001486"/>
              </a:xfrm>
            </p:grpSpPr>
            <p:sp>
              <p:nvSpPr>
                <p:cNvPr id="102" name="Овал 101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3" name="Полилиния 102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4" name="Полилиния 103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67" name="Группа 27"/>
              <p:cNvGrpSpPr/>
              <p:nvPr/>
            </p:nvGrpSpPr>
            <p:grpSpPr>
              <a:xfrm flipV="1">
                <a:off x="3548752" y="1970303"/>
                <a:ext cx="337457" cy="1001486"/>
                <a:chOff x="1143000" y="1143000"/>
                <a:chExt cx="337457" cy="1001486"/>
              </a:xfrm>
            </p:grpSpPr>
            <p:sp>
              <p:nvSpPr>
                <p:cNvPr id="99" name="Овал 98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0" name="Полилиния 99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1" name="Полилиния 100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68" name="Группа 31"/>
              <p:cNvGrpSpPr/>
              <p:nvPr/>
            </p:nvGrpSpPr>
            <p:grpSpPr>
              <a:xfrm flipV="1">
                <a:off x="3886209" y="1970304"/>
                <a:ext cx="337457" cy="1001486"/>
                <a:chOff x="1143000" y="1143000"/>
                <a:chExt cx="337457" cy="1001486"/>
              </a:xfrm>
            </p:grpSpPr>
            <p:sp>
              <p:nvSpPr>
                <p:cNvPr id="96" name="Овал 95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7" name="Полилиния 96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8" name="Полилиния 97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69" name="Группа 35"/>
              <p:cNvGrpSpPr/>
              <p:nvPr/>
            </p:nvGrpSpPr>
            <p:grpSpPr>
              <a:xfrm flipV="1">
                <a:off x="4234552" y="1970305"/>
                <a:ext cx="337457" cy="1001486"/>
                <a:chOff x="1143000" y="1143000"/>
                <a:chExt cx="337457" cy="1001486"/>
              </a:xfrm>
            </p:grpSpPr>
            <p:sp>
              <p:nvSpPr>
                <p:cNvPr id="93" name="Овал 92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4" name="Полилиния 93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5" name="Полилиния 94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70" name="Группа 39"/>
              <p:cNvGrpSpPr/>
              <p:nvPr/>
            </p:nvGrpSpPr>
            <p:grpSpPr>
              <a:xfrm flipV="1">
                <a:off x="4898581" y="1981190"/>
                <a:ext cx="337457" cy="1001486"/>
                <a:chOff x="1143000" y="1143000"/>
                <a:chExt cx="337457" cy="1001486"/>
              </a:xfrm>
            </p:grpSpPr>
            <p:sp>
              <p:nvSpPr>
                <p:cNvPr id="90" name="Овал 89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1" name="Полилиния 90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2" name="Полилиния 91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71" name="Группа 43"/>
              <p:cNvGrpSpPr/>
              <p:nvPr/>
            </p:nvGrpSpPr>
            <p:grpSpPr>
              <a:xfrm flipV="1">
                <a:off x="4572009" y="1970304"/>
                <a:ext cx="337457" cy="1001486"/>
                <a:chOff x="1143000" y="1143000"/>
                <a:chExt cx="337457" cy="1001486"/>
              </a:xfrm>
            </p:grpSpPr>
            <p:sp>
              <p:nvSpPr>
                <p:cNvPr id="87" name="Овал 86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8" name="Полилиния 87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9" name="Полилиния 88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72" name="Группа 47"/>
              <p:cNvGrpSpPr/>
              <p:nvPr/>
            </p:nvGrpSpPr>
            <p:grpSpPr>
              <a:xfrm flipV="1">
                <a:off x="5225152" y="1970305"/>
                <a:ext cx="337457" cy="1001486"/>
                <a:chOff x="1143000" y="1143000"/>
                <a:chExt cx="337457" cy="1001486"/>
              </a:xfrm>
            </p:grpSpPr>
            <p:sp>
              <p:nvSpPr>
                <p:cNvPr id="84" name="Овал 83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5" name="Полилиния 84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6" name="Полилиния 85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73" name="Группа 51"/>
              <p:cNvGrpSpPr/>
              <p:nvPr/>
            </p:nvGrpSpPr>
            <p:grpSpPr>
              <a:xfrm flipV="1">
                <a:off x="5551724" y="1948533"/>
                <a:ext cx="337457" cy="1001486"/>
                <a:chOff x="1143000" y="1143000"/>
                <a:chExt cx="337457" cy="1001486"/>
              </a:xfrm>
            </p:grpSpPr>
            <p:sp>
              <p:nvSpPr>
                <p:cNvPr id="81" name="Овал 80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2" name="Полилиния 81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3" name="Полилиния 82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74" name="Группа 55"/>
              <p:cNvGrpSpPr/>
              <p:nvPr/>
            </p:nvGrpSpPr>
            <p:grpSpPr>
              <a:xfrm flipV="1">
                <a:off x="5889181" y="1948533"/>
                <a:ext cx="337457" cy="1001486"/>
                <a:chOff x="1143000" y="1143000"/>
                <a:chExt cx="337457" cy="1001486"/>
              </a:xfrm>
            </p:grpSpPr>
            <p:sp>
              <p:nvSpPr>
                <p:cNvPr id="78" name="Овал 77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9" name="Полилиния 78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0" name="Полилиния 79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121" name="Скругленный прямоугольник 120"/>
            <p:cNvSpPr/>
            <p:nvPr/>
          </p:nvSpPr>
          <p:spPr bwMode="auto">
            <a:xfrm>
              <a:off x="2982685" y="2416629"/>
              <a:ext cx="478971" cy="2394858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2" name="Скругленный прямоугольник 121"/>
            <p:cNvSpPr/>
            <p:nvPr/>
          </p:nvSpPr>
          <p:spPr bwMode="auto">
            <a:xfrm>
              <a:off x="3929743" y="2416628"/>
              <a:ext cx="478971" cy="2394858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75" name="Группа 134"/>
            <p:cNvGrpSpPr/>
            <p:nvPr/>
          </p:nvGrpSpPr>
          <p:grpSpPr>
            <a:xfrm>
              <a:off x="5921827" y="2024743"/>
              <a:ext cx="653142" cy="751114"/>
              <a:chOff x="3548743" y="283028"/>
              <a:chExt cx="653142" cy="751114"/>
            </a:xfrm>
          </p:grpSpPr>
          <p:sp>
            <p:nvSpPr>
              <p:cNvPr id="123" name="Овал 122"/>
              <p:cNvSpPr/>
              <p:nvPr/>
            </p:nvSpPr>
            <p:spPr bwMode="auto">
              <a:xfrm>
                <a:off x="3875315" y="761999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4" name="Овал 123"/>
              <p:cNvSpPr/>
              <p:nvPr/>
            </p:nvSpPr>
            <p:spPr bwMode="auto">
              <a:xfrm>
                <a:off x="3886201" y="881742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5" name="Овал 124"/>
              <p:cNvSpPr/>
              <p:nvPr/>
            </p:nvSpPr>
            <p:spPr bwMode="auto">
              <a:xfrm>
                <a:off x="3777343" y="707571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6" name="Овал 125"/>
              <p:cNvSpPr/>
              <p:nvPr/>
            </p:nvSpPr>
            <p:spPr bwMode="auto">
              <a:xfrm>
                <a:off x="3842657" y="576943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7" name="Овал 126"/>
              <p:cNvSpPr/>
              <p:nvPr/>
            </p:nvSpPr>
            <p:spPr bwMode="auto">
              <a:xfrm>
                <a:off x="3722915" y="555171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8" name="Овал 127"/>
              <p:cNvSpPr/>
              <p:nvPr/>
            </p:nvSpPr>
            <p:spPr bwMode="auto">
              <a:xfrm>
                <a:off x="3657600" y="620486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9" name="Овал 128"/>
              <p:cNvSpPr/>
              <p:nvPr/>
            </p:nvSpPr>
            <p:spPr bwMode="auto">
              <a:xfrm>
                <a:off x="3548743" y="620485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0" name="Овал 129"/>
              <p:cNvSpPr/>
              <p:nvPr/>
            </p:nvSpPr>
            <p:spPr bwMode="auto">
              <a:xfrm>
                <a:off x="3929743" y="478971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1" name="Овал 130"/>
              <p:cNvSpPr/>
              <p:nvPr/>
            </p:nvSpPr>
            <p:spPr bwMode="auto">
              <a:xfrm>
                <a:off x="4060371" y="511629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2" name="Овал 131"/>
              <p:cNvSpPr/>
              <p:nvPr/>
            </p:nvSpPr>
            <p:spPr bwMode="auto">
              <a:xfrm>
                <a:off x="3712028" y="478971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3" name="Овал 132"/>
              <p:cNvSpPr/>
              <p:nvPr/>
            </p:nvSpPr>
            <p:spPr bwMode="auto">
              <a:xfrm>
                <a:off x="3690257" y="370114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4" name="Овал 133"/>
              <p:cNvSpPr/>
              <p:nvPr/>
            </p:nvSpPr>
            <p:spPr bwMode="auto">
              <a:xfrm>
                <a:off x="3614057" y="283028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36" name="Овал 135"/>
            <p:cNvSpPr/>
            <p:nvPr/>
          </p:nvSpPr>
          <p:spPr bwMode="auto">
            <a:xfrm>
              <a:off x="7010400" y="2275114"/>
              <a:ext cx="283028" cy="65313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76" name="Группа 136"/>
            <p:cNvGrpSpPr/>
            <p:nvPr/>
          </p:nvGrpSpPr>
          <p:grpSpPr>
            <a:xfrm flipH="1">
              <a:off x="1828799" y="1992086"/>
              <a:ext cx="653142" cy="751114"/>
              <a:chOff x="3548743" y="283028"/>
              <a:chExt cx="653142" cy="751114"/>
            </a:xfrm>
          </p:grpSpPr>
          <p:sp>
            <p:nvSpPr>
              <p:cNvPr id="138" name="Овал 137"/>
              <p:cNvSpPr/>
              <p:nvPr/>
            </p:nvSpPr>
            <p:spPr bwMode="auto">
              <a:xfrm>
                <a:off x="3875315" y="761999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9" name="Овал 138"/>
              <p:cNvSpPr/>
              <p:nvPr/>
            </p:nvSpPr>
            <p:spPr bwMode="auto">
              <a:xfrm>
                <a:off x="3886201" y="881742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0" name="Овал 139"/>
              <p:cNvSpPr/>
              <p:nvPr/>
            </p:nvSpPr>
            <p:spPr bwMode="auto">
              <a:xfrm>
                <a:off x="3777343" y="707571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1" name="Овал 140"/>
              <p:cNvSpPr/>
              <p:nvPr/>
            </p:nvSpPr>
            <p:spPr bwMode="auto">
              <a:xfrm>
                <a:off x="3842657" y="576943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2" name="Овал 141"/>
              <p:cNvSpPr/>
              <p:nvPr/>
            </p:nvSpPr>
            <p:spPr bwMode="auto">
              <a:xfrm>
                <a:off x="3722915" y="555171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3" name="Овал 142"/>
              <p:cNvSpPr/>
              <p:nvPr/>
            </p:nvSpPr>
            <p:spPr bwMode="auto">
              <a:xfrm>
                <a:off x="3657600" y="620486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4" name="Овал 143"/>
              <p:cNvSpPr/>
              <p:nvPr/>
            </p:nvSpPr>
            <p:spPr bwMode="auto">
              <a:xfrm>
                <a:off x="3548743" y="620485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5" name="Овал 144"/>
              <p:cNvSpPr/>
              <p:nvPr/>
            </p:nvSpPr>
            <p:spPr bwMode="auto">
              <a:xfrm>
                <a:off x="3929743" y="478971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6" name="Овал 145"/>
              <p:cNvSpPr/>
              <p:nvPr/>
            </p:nvSpPr>
            <p:spPr bwMode="auto">
              <a:xfrm>
                <a:off x="4060371" y="511629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7" name="Овал 146"/>
              <p:cNvSpPr/>
              <p:nvPr/>
            </p:nvSpPr>
            <p:spPr bwMode="auto">
              <a:xfrm>
                <a:off x="3712028" y="478971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8" name="Овал 147"/>
              <p:cNvSpPr/>
              <p:nvPr/>
            </p:nvSpPr>
            <p:spPr bwMode="auto">
              <a:xfrm>
                <a:off x="3690257" y="370114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9" name="Овал 148"/>
              <p:cNvSpPr/>
              <p:nvPr/>
            </p:nvSpPr>
            <p:spPr bwMode="auto">
              <a:xfrm>
                <a:off x="3614057" y="283028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50" name="Овал 149"/>
            <p:cNvSpPr/>
            <p:nvPr/>
          </p:nvSpPr>
          <p:spPr bwMode="auto">
            <a:xfrm>
              <a:off x="6977743" y="2481943"/>
              <a:ext cx="65314" cy="25037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1" name="Овал 150"/>
            <p:cNvSpPr/>
            <p:nvPr/>
          </p:nvSpPr>
          <p:spPr bwMode="auto">
            <a:xfrm>
              <a:off x="6912427" y="2013858"/>
              <a:ext cx="65314" cy="25037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2" name="Овал 151"/>
            <p:cNvSpPr/>
            <p:nvPr/>
          </p:nvSpPr>
          <p:spPr bwMode="auto">
            <a:xfrm>
              <a:off x="6966856" y="2155372"/>
              <a:ext cx="65314" cy="25037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3" name="Овал 152"/>
            <p:cNvSpPr/>
            <p:nvPr/>
          </p:nvSpPr>
          <p:spPr bwMode="auto">
            <a:xfrm>
              <a:off x="7010400" y="2307771"/>
              <a:ext cx="65314" cy="25037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4" name="Овал 153"/>
            <p:cNvSpPr/>
            <p:nvPr/>
          </p:nvSpPr>
          <p:spPr bwMode="auto">
            <a:xfrm rot="20482455">
              <a:off x="7162800" y="2198908"/>
              <a:ext cx="283028" cy="65313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5" name="Полилиния 154"/>
            <p:cNvSpPr/>
            <p:nvPr/>
          </p:nvSpPr>
          <p:spPr bwMode="auto">
            <a:xfrm>
              <a:off x="5856513" y="4550229"/>
              <a:ext cx="1112158" cy="649515"/>
            </a:xfrm>
            <a:custGeom>
              <a:avLst/>
              <a:gdLst>
                <a:gd name="connsiteX0" fmla="*/ 54429 w 1112158"/>
                <a:gd name="connsiteY0" fmla="*/ 76200 h 649515"/>
                <a:gd name="connsiteX1" fmla="*/ 359229 w 1112158"/>
                <a:gd name="connsiteY1" fmla="*/ 76200 h 649515"/>
                <a:gd name="connsiteX2" fmla="*/ 783772 w 1112158"/>
                <a:gd name="connsiteY2" fmla="*/ 54429 h 649515"/>
                <a:gd name="connsiteX3" fmla="*/ 1055915 w 1112158"/>
                <a:gd name="connsiteY3" fmla="*/ 21771 h 649515"/>
                <a:gd name="connsiteX4" fmla="*/ 1077686 w 1112158"/>
                <a:gd name="connsiteY4" fmla="*/ 185057 h 649515"/>
                <a:gd name="connsiteX5" fmla="*/ 849086 w 1112158"/>
                <a:gd name="connsiteY5" fmla="*/ 402771 h 649515"/>
                <a:gd name="connsiteX6" fmla="*/ 794658 w 1112158"/>
                <a:gd name="connsiteY6" fmla="*/ 598714 h 649515"/>
                <a:gd name="connsiteX7" fmla="*/ 446315 w 1112158"/>
                <a:gd name="connsiteY7" fmla="*/ 620486 h 649515"/>
                <a:gd name="connsiteX8" fmla="*/ 228600 w 1112158"/>
                <a:gd name="connsiteY8" fmla="*/ 424543 h 649515"/>
                <a:gd name="connsiteX9" fmla="*/ 130629 w 1112158"/>
                <a:gd name="connsiteY9" fmla="*/ 195943 h 649515"/>
                <a:gd name="connsiteX10" fmla="*/ 32658 w 1112158"/>
                <a:gd name="connsiteY10" fmla="*/ 174171 h 649515"/>
                <a:gd name="connsiteX11" fmla="*/ 54429 w 1112158"/>
                <a:gd name="connsiteY11" fmla="*/ 76200 h 649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12158" h="649515">
                  <a:moveTo>
                    <a:pt x="54429" y="76200"/>
                  </a:moveTo>
                  <a:cubicBezTo>
                    <a:pt x="108858" y="59871"/>
                    <a:pt x="237672" y="79828"/>
                    <a:pt x="359229" y="76200"/>
                  </a:cubicBezTo>
                  <a:cubicBezTo>
                    <a:pt x="480786" y="72572"/>
                    <a:pt x="667658" y="63500"/>
                    <a:pt x="783772" y="54429"/>
                  </a:cubicBezTo>
                  <a:cubicBezTo>
                    <a:pt x="899886" y="45358"/>
                    <a:pt x="1006929" y="0"/>
                    <a:pt x="1055915" y="21771"/>
                  </a:cubicBezTo>
                  <a:cubicBezTo>
                    <a:pt x="1104901" y="43542"/>
                    <a:pt x="1112158" y="121557"/>
                    <a:pt x="1077686" y="185057"/>
                  </a:cubicBezTo>
                  <a:cubicBezTo>
                    <a:pt x="1043215" y="248557"/>
                    <a:pt x="896257" y="333828"/>
                    <a:pt x="849086" y="402771"/>
                  </a:cubicBezTo>
                  <a:cubicBezTo>
                    <a:pt x="801915" y="471714"/>
                    <a:pt x="861786" y="562428"/>
                    <a:pt x="794658" y="598714"/>
                  </a:cubicBezTo>
                  <a:cubicBezTo>
                    <a:pt x="727530" y="635000"/>
                    <a:pt x="540658" y="649515"/>
                    <a:pt x="446315" y="620486"/>
                  </a:cubicBezTo>
                  <a:cubicBezTo>
                    <a:pt x="351972" y="591458"/>
                    <a:pt x="281214" y="495300"/>
                    <a:pt x="228600" y="424543"/>
                  </a:cubicBezTo>
                  <a:cubicBezTo>
                    <a:pt x="175986" y="353786"/>
                    <a:pt x="163286" y="237672"/>
                    <a:pt x="130629" y="195943"/>
                  </a:cubicBezTo>
                  <a:cubicBezTo>
                    <a:pt x="97972" y="154214"/>
                    <a:pt x="43544" y="194128"/>
                    <a:pt x="32658" y="174171"/>
                  </a:cubicBezTo>
                  <a:cubicBezTo>
                    <a:pt x="21772" y="154214"/>
                    <a:pt x="0" y="92529"/>
                    <a:pt x="54429" y="76200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6" name="Полилиния 155"/>
            <p:cNvSpPr/>
            <p:nvPr/>
          </p:nvSpPr>
          <p:spPr bwMode="auto">
            <a:xfrm>
              <a:off x="4898571" y="2440214"/>
              <a:ext cx="834571" cy="847271"/>
            </a:xfrm>
            <a:custGeom>
              <a:avLst/>
              <a:gdLst>
                <a:gd name="connsiteX0" fmla="*/ 272142 w 834571"/>
                <a:gd name="connsiteY0" fmla="*/ 52614 h 847271"/>
                <a:gd name="connsiteX1" fmla="*/ 642257 w 834571"/>
                <a:gd name="connsiteY1" fmla="*/ 9071 h 847271"/>
                <a:gd name="connsiteX2" fmla="*/ 751114 w 834571"/>
                <a:gd name="connsiteY2" fmla="*/ 107042 h 847271"/>
                <a:gd name="connsiteX3" fmla="*/ 827314 w 834571"/>
                <a:gd name="connsiteY3" fmla="*/ 390071 h 847271"/>
                <a:gd name="connsiteX4" fmla="*/ 707571 w 834571"/>
                <a:gd name="connsiteY4" fmla="*/ 749300 h 847271"/>
                <a:gd name="connsiteX5" fmla="*/ 457199 w 834571"/>
                <a:gd name="connsiteY5" fmla="*/ 727528 h 847271"/>
                <a:gd name="connsiteX6" fmla="*/ 272142 w 834571"/>
                <a:gd name="connsiteY6" fmla="*/ 760185 h 847271"/>
                <a:gd name="connsiteX7" fmla="*/ 174171 w 834571"/>
                <a:gd name="connsiteY7" fmla="*/ 836385 h 847271"/>
                <a:gd name="connsiteX8" fmla="*/ 21771 w 834571"/>
                <a:gd name="connsiteY8" fmla="*/ 694871 h 847271"/>
                <a:gd name="connsiteX9" fmla="*/ 43542 w 834571"/>
                <a:gd name="connsiteY9" fmla="*/ 498928 h 847271"/>
                <a:gd name="connsiteX10" fmla="*/ 43542 w 834571"/>
                <a:gd name="connsiteY10" fmla="*/ 183242 h 847271"/>
                <a:gd name="connsiteX11" fmla="*/ 272142 w 834571"/>
                <a:gd name="connsiteY11" fmla="*/ 52614 h 847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4571" h="847271">
                  <a:moveTo>
                    <a:pt x="272142" y="52614"/>
                  </a:moveTo>
                  <a:cubicBezTo>
                    <a:pt x="371928" y="23586"/>
                    <a:pt x="562428" y="0"/>
                    <a:pt x="642257" y="9071"/>
                  </a:cubicBezTo>
                  <a:cubicBezTo>
                    <a:pt x="722086" y="18142"/>
                    <a:pt x="720271" y="43542"/>
                    <a:pt x="751114" y="107042"/>
                  </a:cubicBezTo>
                  <a:cubicBezTo>
                    <a:pt x="781957" y="170542"/>
                    <a:pt x="834571" y="283028"/>
                    <a:pt x="827314" y="390071"/>
                  </a:cubicBezTo>
                  <a:cubicBezTo>
                    <a:pt x="820057" y="497114"/>
                    <a:pt x="769257" y="693057"/>
                    <a:pt x="707571" y="749300"/>
                  </a:cubicBezTo>
                  <a:cubicBezTo>
                    <a:pt x="645885" y="805543"/>
                    <a:pt x="529770" y="725714"/>
                    <a:pt x="457199" y="727528"/>
                  </a:cubicBezTo>
                  <a:cubicBezTo>
                    <a:pt x="384628" y="729342"/>
                    <a:pt x="319313" y="742042"/>
                    <a:pt x="272142" y="760185"/>
                  </a:cubicBezTo>
                  <a:cubicBezTo>
                    <a:pt x="224971" y="778328"/>
                    <a:pt x="215899" y="847271"/>
                    <a:pt x="174171" y="836385"/>
                  </a:cubicBezTo>
                  <a:cubicBezTo>
                    <a:pt x="132443" y="825499"/>
                    <a:pt x="43542" y="751114"/>
                    <a:pt x="21771" y="694871"/>
                  </a:cubicBezTo>
                  <a:cubicBezTo>
                    <a:pt x="0" y="638628"/>
                    <a:pt x="39914" y="584199"/>
                    <a:pt x="43542" y="498928"/>
                  </a:cubicBezTo>
                  <a:cubicBezTo>
                    <a:pt x="47170" y="413657"/>
                    <a:pt x="7256" y="259442"/>
                    <a:pt x="43542" y="183242"/>
                  </a:cubicBezTo>
                  <a:cubicBezTo>
                    <a:pt x="79828" y="107042"/>
                    <a:pt x="172356" y="81642"/>
                    <a:pt x="272142" y="52614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58" name="Овал 157"/>
          <p:cNvSpPr/>
          <p:nvPr/>
        </p:nvSpPr>
        <p:spPr bwMode="auto">
          <a:xfrm>
            <a:off x="3276600" y="936172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9" name="Овал 158"/>
          <p:cNvSpPr/>
          <p:nvPr/>
        </p:nvSpPr>
        <p:spPr bwMode="auto">
          <a:xfrm>
            <a:off x="2634343" y="533400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0" name="Овал 159"/>
          <p:cNvSpPr/>
          <p:nvPr/>
        </p:nvSpPr>
        <p:spPr bwMode="auto">
          <a:xfrm>
            <a:off x="2547258" y="1491344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1" name="Овал 160"/>
          <p:cNvSpPr/>
          <p:nvPr/>
        </p:nvSpPr>
        <p:spPr bwMode="auto">
          <a:xfrm>
            <a:off x="4103914" y="1524001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2" name="Овал 161"/>
          <p:cNvSpPr/>
          <p:nvPr/>
        </p:nvSpPr>
        <p:spPr bwMode="auto">
          <a:xfrm>
            <a:off x="4038600" y="370115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3" name="Овал 162"/>
          <p:cNvSpPr/>
          <p:nvPr/>
        </p:nvSpPr>
        <p:spPr bwMode="auto">
          <a:xfrm>
            <a:off x="4822372" y="1219201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4" name="Овал 163"/>
          <p:cNvSpPr/>
          <p:nvPr/>
        </p:nvSpPr>
        <p:spPr bwMode="auto">
          <a:xfrm>
            <a:off x="3820886" y="914401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5" name="Овал 164"/>
          <p:cNvSpPr/>
          <p:nvPr/>
        </p:nvSpPr>
        <p:spPr bwMode="auto">
          <a:xfrm>
            <a:off x="3178629" y="511629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6" name="Овал 165"/>
          <p:cNvSpPr/>
          <p:nvPr/>
        </p:nvSpPr>
        <p:spPr bwMode="auto">
          <a:xfrm>
            <a:off x="3091544" y="1469573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7" name="Овал 166"/>
          <p:cNvSpPr/>
          <p:nvPr/>
        </p:nvSpPr>
        <p:spPr bwMode="auto">
          <a:xfrm>
            <a:off x="4648200" y="1502230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8" name="Овал 167"/>
          <p:cNvSpPr/>
          <p:nvPr/>
        </p:nvSpPr>
        <p:spPr bwMode="auto">
          <a:xfrm>
            <a:off x="4582886" y="348344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9" name="Овал 168"/>
          <p:cNvSpPr/>
          <p:nvPr/>
        </p:nvSpPr>
        <p:spPr bwMode="auto">
          <a:xfrm>
            <a:off x="5366658" y="1197430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0" name="Овал 169"/>
          <p:cNvSpPr/>
          <p:nvPr/>
        </p:nvSpPr>
        <p:spPr bwMode="auto">
          <a:xfrm>
            <a:off x="3429000" y="5606144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1" name="Овал 170"/>
          <p:cNvSpPr/>
          <p:nvPr/>
        </p:nvSpPr>
        <p:spPr bwMode="auto">
          <a:xfrm>
            <a:off x="2786743" y="5203372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2" name="Овал 171"/>
          <p:cNvSpPr/>
          <p:nvPr/>
        </p:nvSpPr>
        <p:spPr bwMode="auto">
          <a:xfrm>
            <a:off x="2699658" y="6161316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3" name="Овал 172"/>
          <p:cNvSpPr/>
          <p:nvPr/>
        </p:nvSpPr>
        <p:spPr bwMode="auto">
          <a:xfrm>
            <a:off x="4256314" y="6193973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4" name="Овал 173"/>
          <p:cNvSpPr/>
          <p:nvPr/>
        </p:nvSpPr>
        <p:spPr bwMode="auto">
          <a:xfrm>
            <a:off x="4191000" y="5040087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5" name="Овал 174"/>
          <p:cNvSpPr/>
          <p:nvPr/>
        </p:nvSpPr>
        <p:spPr bwMode="auto">
          <a:xfrm>
            <a:off x="4974772" y="5889173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6.2963E-6 C -0.00208 0.01829 -0.00417 0.03658 4.16667E-6 0.04445 C 0.00417 0.05232 0.01667 0.04862 0.025 0.04769 C 0.03333 0.04676 0.04444 0.03797 0.05 0.0382 C 0.05556 0.03843 0.06146 0.04376 0.05833 0.04931 C 0.05521 0.05487 0.03958 0.0676 0.0309 0.07153 C 0.02222 0.07547 0.00868 0.06598 0.0059 0.07315 C 0.00313 0.08033 0.00747 0.10788 0.01424 0.11436 C 0.02101 0.12084 0.03507 0.10695 0.04635 0.11274 C 0.05764 0.11852 0.08958 0.14075 0.08212 0.14931 C 0.07465 0.15788 0.02083 0.16575 0.00122 0.16366 C -0.0184 0.16158 -0.03385 0.14399 -0.03576 0.13658 C -0.03767 0.12917 -0.01649 0.11991 -0.01076 0.11922 C -0.00503 0.11852 -0.00538 0.1213 -0.00122 0.13195 C 0.00295 0.1426 0.01528 0.16899 0.01424 0.18264 C 0.01319 0.1963 -0.00573 0.20533 -0.00712 0.21436 C -0.00851 0.22339 0.00295 0.22801 0.0059 0.23658 C 0.00885 0.24514 0.01267 0.25626 0.01076 0.26528 C 0.00885 0.27431 -0.00573 0.28079 -0.0059 0.29051 C -0.00608 0.30024 0.00955 0.31204 0.00955 0.32385 C 0.00955 0.33565 -0.0059 0.34954 -0.0059 0.36204 C -0.0059 0.37454 0.01042 0.38589 0.00955 0.39862 C 0.00868 0.41135 -0.01198 0.42524 -0.01076 0.4382 C -0.00955 0.45116 0.01406 0.46181 0.01667 0.47639 C 0.01927 0.49098 0.01181 0.51065 0.00469 0.52547 C -0.00243 0.54028 -0.01944 0.55047 -0.02622 0.56528 C -0.03299 0.5801 -0.04948 0.60579 -0.03576 0.61436 C -0.02205 0.62292 0.03941 0.61181 0.0559 0.61598 C 0.0724 0.62014 0.06007 0.61991 0.06302 0.63982 C 0.06597 0.65973 0.07899 0.72964 0.07378 0.73496 C 0.06858 0.74028 0.03611 0.69214 0.03212 0.67153 C 0.02813 0.65093 0.05608 0.63311 0.05 0.61112 C 0.04392 0.58913 0.00226 0.56089 -0.00469 0.53982 C -0.01163 0.51876 0.00417 0.50232 0.00833 0.48426 C 0.0125 0.46621 0.02396 0.44538 0.02031 0.43195 C 0.01667 0.41852 -0.0125 0.41621 -0.01302 0.40325 C -0.01354 0.39028 0.01545 0.36876 0.01667 0.35417 C 0.01788 0.33959 -0.00486 0.32709 -0.0059 0.31598 C -0.00694 0.30487 0.01042 0.29839 0.01076 0.28751 C 0.01111 0.27663 -0.00417 0.26274 -0.00365 0.25093 C -0.00312 0.23913 0.01476 0.22917 0.01424 0.21598 C 0.01372 0.20278 -0.01302 0.19005 -0.00712 0.17153 C -0.00122 0.15301 0.04444 0.12801 0.05 0.10487 C 0.05556 0.08172 0.03733 0.04885 0.02622 0.03195 C 0.0151 0.01505 -0.0092 0.00811 -0.01667 0.00325 " pathEditMode="relative" ptsTypes="aaaaaaaaaaaaaaaaaaaaaaaaaaaaaaaaaaaaaaaaaaaaA">
                                      <p:cBhvr>
                                        <p:cTn id="6" dur="10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Скругленный прямоугольник 180"/>
          <p:cNvSpPr/>
          <p:nvPr/>
        </p:nvSpPr>
        <p:spPr bwMode="auto">
          <a:xfrm>
            <a:off x="0" y="0"/>
            <a:ext cx="9144000" cy="6858000"/>
          </a:xfrm>
          <a:prstGeom prst="roundRect">
            <a:avLst/>
          </a:prstGeom>
          <a:solidFill>
            <a:srgbClr val="99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02D59D-4A22-4832-B0D3-9614D7C7CFC1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grpSp>
        <p:nvGrpSpPr>
          <p:cNvPr id="3" name="Группа 156"/>
          <p:cNvGrpSpPr/>
          <p:nvPr/>
        </p:nvGrpSpPr>
        <p:grpSpPr>
          <a:xfrm>
            <a:off x="1534883" y="1763486"/>
            <a:ext cx="5943613" cy="3207658"/>
            <a:chOff x="283026" y="315686"/>
            <a:chExt cx="5943613" cy="3207658"/>
          </a:xfrm>
        </p:grpSpPr>
        <p:grpSp>
          <p:nvGrpSpPr>
            <p:cNvPr id="7" name="Группа 119"/>
            <p:cNvGrpSpPr/>
            <p:nvPr/>
          </p:nvGrpSpPr>
          <p:grpSpPr>
            <a:xfrm>
              <a:off x="283026" y="925286"/>
              <a:ext cx="5943613" cy="2068275"/>
              <a:chOff x="283026" y="925286"/>
              <a:chExt cx="5943613" cy="2068275"/>
            </a:xfrm>
          </p:grpSpPr>
          <p:grpSp>
            <p:nvGrpSpPr>
              <p:cNvPr id="8" name="Группа 6"/>
              <p:cNvGrpSpPr/>
              <p:nvPr/>
            </p:nvGrpSpPr>
            <p:grpSpPr>
              <a:xfrm>
                <a:off x="283027" y="925286"/>
                <a:ext cx="337457" cy="1001486"/>
                <a:chOff x="1143000" y="1143000"/>
                <a:chExt cx="337457" cy="1001486"/>
              </a:xfrm>
            </p:grpSpPr>
            <p:sp>
              <p:nvSpPr>
                <p:cNvPr id="4" name="Овал 3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" name="Полилиния 4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" name="Полилиния 5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2" name="Группа 7"/>
              <p:cNvGrpSpPr/>
              <p:nvPr/>
            </p:nvGrpSpPr>
            <p:grpSpPr>
              <a:xfrm>
                <a:off x="620484" y="936171"/>
                <a:ext cx="337457" cy="1001486"/>
                <a:chOff x="1143000" y="1143000"/>
                <a:chExt cx="337457" cy="1001486"/>
              </a:xfrm>
            </p:grpSpPr>
            <p:sp>
              <p:nvSpPr>
                <p:cNvPr id="9" name="Овал 8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" name="Полилиния 9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" name="Полилиния 10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6" name="Группа 11"/>
              <p:cNvGrpSpPr/>
              <p:nvPr/>
            </p:nvGrpSpPr>
            <p:grpSpPr>
              <a:xfrm>
                <a:off x="957941" y="936172"/>
                <a:ext cx="337457" cy="1001486"/>
                <a:chOff x="1143000" y="1143000"/>
                <a:chExt cx="337457" cy="1001486"/>
              </a:xfrm>
            </p:grpSpPr>
            <p:sp>
              <p:nvSpPr>
                <p:cNvPr id="13" name="Овал 12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" name="Полилиния 13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" name="Полилиния 14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0" name="Группа 15"/>
              <p:cNvGrpSpPr/>
              <p:nvPr/>
            </p:nvGrpSpPr>
            <p:grpSpPr>
              <a:xfrm>
                <a:off x="1306284" y="947057"/>
                <a:ext cx="337457" cy="1001486"/>
                <a:chOff x="1143000" y="1143000"/>
                <a:chExt cx="337457" cy="1001486"/>
              </a:xfrm>
            </p:grpSpPr>
            <p:sp>
              <p:nvSpPr>
                <p:cNvPr id="17" name="Овал 16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8" name="Полилиния 17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" name="Полилиния 18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4" name="Группа 19"/>
              <p:cNvGrpSpPr/>
              <p:nvPr/>
            </p:nvGrpSpPr>
            <p:grpSpPr>
              <a:xfrm>
                <a:off x="2884725" y="957943"/>
                <a:ext cx="337457" cy="1001486"/>
                <a:chOff x="1143000" y="1143000"/>
                <a:chExt cx="337457" cy="1001486"/>
              </a:xfrm>
            </p:grpSpPr>
            <p:sp>
              <p:nvSpPr>
                <p:cNvPr id="21" name="Овал 20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" name="Полилиния 21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3" name="Полилиния 22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8" name="Группа 23"/>
              <p:cNvGrpSpPr/>
              <p:nvPr/>
            </p:nvGrpSpPr>
            <p:grpSpPr>
              <a:xfrm>
                <a:off x="3222181" y="957943"/>
                <a:ext cx="337457" cy="1001486"/>
                <a:chOff x="1143000" y="1143000"/>
                <a:chExt cx="337457" cy="1001486"/>
              </a:xfrm>
            </p:grpSpPr>
            <p:sp>
              <p:nvSpPr>
                <p:cNvPr id="25" name="Овал 24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" name="Полилиния 25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7" name="Полилиния 26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32" name="Группа 27"/>
              <p:cNvGrpSpPr/>
              <p:nvPr/>
            </p:nvGrpSpPr>
            <p:grpSpPr>
              <a:xfrm>
                <a:off x="3548753" y="947058"/>
                <a:ext cx="337457" cy="1001486"/>
                <a:chOff x="1143000" y="1143000"/>
                <a:chExt cx="337457" cy="1001486"/>
              </a:xfrm>
            </p:grpSpPr>
            <p:sp>
              <p:nvSpPr>
                <p:cNvPr id="29" name="Овал 28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" name="Полилиния 29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" name="Полилиния 30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36" name="Группа 31"/>
              <p:cNvGrpSpPr/>
              <p:nvPr/>
            </p:nvGrpSpPr>
            <p:grpSpPr>
              <a:xfrm>
                <a:off x="3886210" y="947057"/>
                <a:ext cx="337457" cy="1001486"/>
                <a:chOff x="1143000" y="1143000"/>
                <a:chExt cx="337457" cy="1001486"/>
              </a:xfrm>
            </p:grpSpPr>
            <p:sp>
              <p:nvSpPr>
                <p:cNvPr id="33" name="Овал 32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4" name="Полилиния 33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" name="Полилиния 34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40" name="Группа 35"/>
              <p:cNvGrpSpPr/>
              <p:nvPr/>
            </p:nvGrpSpPr>
            <p:grpSpPr>
              <a:xfrm>
                <a:off x="4234553" y="947056"/>
                <a:ext cx="337457" cy="1001486"/>
                <a:chOff x="1143000" y="1143000"/>
                <a:chExt cx="337457" cy="1001486"/>
              </a:xfrm>
            </p:grpSpPr>
            <p:sp>
              <p:nvSpPr>
                <p:cNvPr id="37" name="Овал 36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8" name="Полилиния 37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9" name="Полилиния 38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44" name="Группа 39"/>
              <p:cNvGrpSpPr/>
              <p:nvPr/>
            </p:nvGrpSpPr>
            <p:grpSpPr>
              <a:xfrm>
                <a:off x="4898582" y="936171"/>
                <a:ext cx="337457" cy="1001486"/>
                <a:chOff x="1143000" y="1143000"/>
                <a:chExt cx="337457" cy="1001486"/>
              </a:xfrm>
            </p:grpSpPr>
            <p:sp>
              <p:nvSpPr>
                <p:cNvPr id="41" name="Овал 40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2" name="Полилиния 41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3" name="Полилиния 42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48" name="Группа 43"/>
              <p:cNvGrpSpPr/>
              <p:nvPr/>
            </p:nvGrpSpPr>
            <p:grpSpPr>
              <a:xfrm>
                <a:off x="4572010" y="947057"/>
                <a:ext cx="337457" cy="1001486"/>
                <a:chOff x="1143000" y="1143000"/>
                <a:chExt cx="337457" cy="1001486"/>
              </a:xfrm>
            </p:grpSpPr>
            <p:sp>
              <p:nvSpPr>
                <p:cNvPr id="45" name="Овал 44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6" name="Полилиния 45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7" name="Полилиния 46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52" name="Группа 47"/>
              <p:cNvGrpSpPr/>
              <p:nvPr/>
            </p:nvGrpSpPr>
            <p:grpSpPr>
              <a:xfrm>
                <a:off x="5225153" y="947056"/>
                <a:ext cx="337457" cy="1001486"/>
                <a:chOff x="1143000" y="1143000"/>
                <a:chExt cx="337457" cy="1001486"/>
              </a:xfrm>
            </p:grpSpPr>
            <p:sp>
              <p:nvSpPr>
                <p:cNvPr id="49" name="Овал 48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0" name="Полилиния 49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1" name="Полилиния 50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56" name="Группа 51"/>
              <p:cNvGrpSpPr/>
              <p:nvPr/>
            </p:nvGrpSpPr>
            <p:grpSpPr>
              <a:xfrm>
                <a:off x="5551725" y="968828"/>
                <a:ext cx="337457" cy="1001486"/>
                <a:chOff x="1143000" y="1143000"/>
                <a:chExt cx="337457" cy="1001486"/>
              </a:xfrm>
            </p:grpSpPr>
            <p:sp>
              <p:nvSpPr>
                <p:cNvPr id="53" name="Овал 52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4" name="Полилиния 53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5" name="Полилиния 54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60" name="Группа 55"/>
              <p:cNvGrpSpPr/>
              <p:nvPr/>
            </p:nvGrpSpPr>
            <p:grpSpPr>
              <a:xfrm>
                <a:off x="5889182" y="968828"/>
                <a:ext cx="337457" cy="1001486"/>
                <a:chOff x="1143000" y="1143000"/>
                <a:chExt cx="337457" cy="1001486"/>
              </a:xfrm>
            </p:grpSpPr>
            <p:sp>
              <p:nvSpPr>
                <p:cNvPr id="57" name="Овал 56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8" name="Полилиния 57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9" name="Полилиния 58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61" name="Группа 6"/>
              <p:cNvGrpSpPr/>
              <p:nvPr/>
            </p:nvGrpSpPr>
            <p:grpSpPr>
              <a:xfrm flipV="1">
                <a:off x="283026" y="1992075"/>
                <a:ext cx="337457" cy="1001486"/>
                <a:chOff x="1143000" y="1143000"/>
                <a:chExt cx="337457" cy="1001486"/>
              </a:xfrm>
            </p:grpSpPr>
            <p:sp>
              <p:nvSpPr>
                <p:cNvPr id="117" name="Овал 3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8" name="Полилиния 4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9" name="Полилиния 5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62" name="Группа 7"/>
              <p:cNvGrpSpPr/>
              <p:nvPr/>
            </p:nvGrpSpPr>
            <p:grpSpPr>
              <a:xfrm flipV="1">
                <a:off x="620483" y="1981190"/>
                <a:ext cx="337457" cy="1001486"/>
                <a:chOff x="1143000" y="1143000"/>
                <a:chExt cx="337457" cy="1001486"/>
              </a:xfrm>
            </p:grpSpPr>
            <p:sp>
              <p:nvSpPr>
                <p:cNvPr id="114" name="Овал 8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5" name="Полилиния 9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6" name="Полилиния 10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63" name="Группа 11"/>
              <p:cNvGrpSpPr/>
              <p:nvPr/>
            </p:nvGrpSpPr>
            <p:grpSpPr>
              <a:xfrm flipV="1">
                <a:off x="957940" y="1981189"/>
                <a:ext cx="337457" cy="1001486"/>
                <a:chOff x="1143000" y="1143000"/>
                <a:chExt cx="337457" cy="1001486"/>
              </a:xfrm>
            </p:grpSpPr>
            <p:sp>
              <p:nvSpPr>
                <p:cNvPr id="111" name="Овал 12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2" name="Полилиния 13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3" name="Полилиния 14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64" name="Группа 15"/>
              <p:cNvGrpSpPr/>
              <p:nvPr/>
            </p:nvGrpSpPr>
            <p:grpSpPr>
              <a:xfrm flipV="1">
                <a:off x="1306283" y="1970304"/>
                <a:ext cx="337457" cy="1001486"/>
                <a:chOff x="1143000" y="1143000"/>
                <a:chExt cx="337457" cy="1001486"/>
              </a:xfrm>
            </p:grpSpPr>
            <p:sp>
              <p:nvSpPr>
                <p:cNvPr id="108" name="Овал 107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9" name="Полилиния 108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0" name="Полилиния 109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65" name="Группа 19"/>
              <p:cNvGrpSpPr/>
              <p:nvPr/>
            </p:nvGrpSpPr>
            <p:grpSpPr>
              <a:xfrm flipV="1">
                <a:off x="2884724" y="1959418"/>
                <a:ext cx="337457" cy="1001486"/>
                <a:chOff x="1143000" y="1143000"/>
                <a:chExt cx="337457" cy="1001486"/>
              </a:xfrm>
            </p:grpSpPr>
            <p:sp>
              <p:nvSpPr>
                <p:cNvPr id="105" name="Овал 104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6" name="Полилиния 105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7" name="Полилиния 106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66" name="Группа 23"/>
              <p:cNvGrpSpPr/>
              <p:nvPr/>
            </p:nvGrpSpPr>
            <p:grpSpPr>
              <a:xfrm flipV="1">
                <a:off x="3222180" y="1959418"/>
                <a:ext cx="337457" cy="1001486"/>
                <a:chOff x="1143000" y="1143000"/>
                <a:chExt cx="337457" cy="1001486"/>
              </a:xfrm>
            </p:grpSpPr>
            <p:sp>
              <p:nvSpPr>
                <p:cNvPr id="102" name="Овал 101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3" name="Полилиния 102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4" name="Полилиния 103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67" name="Группа 27"/>
              <p:cNvGrpSpPr/>
              <p:nvPr/>
            </p:nvGrpSpPr>
            <p:grpSpPr>
              <a:xfrm flipV="1">
                <a:off x="3548752" y="1970303"/>
                <a:ext cx="337457" cy="1001486"/>
                <a:chOff x="1143000" y="1143000"/>
                <a:chExt cx="337457" cy="1001486"/>
              </a:xfrm>
            </p:grpSpPr>
            <p:sp>
              <p:nvSpPr>
                <p:cNvPr id="99" name="Овал 98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0" name="Полилиния 99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1" name="Полилиния 100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68" name="Группа 31"/>
              <p:cNvGrpSpPr/>
              <p:nvPr/>
            </p:nvGrpSpPr>
            <p:grpSpPr>
              <a:xfrm flipV="1">
                <a:off x="3886209" y="1970304"/>
                <a:ext cx="337457" cy="1001486"/>
                <a:chOff x="1143000" y="1143000"/>
                <a:chExt cx="337457" cy="1001486"/>
              </a:xfrm>
            </p:grpSpPr>
            <p:sp>
              <p:nvSpPr>
                <p:cNvPr id="96" name="Овал 95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7" name="Полилиния 96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8" name="Полилиния 97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69" name="Группа 35"/>
              <p:cNvGrpSpPr/>
              <p:nvPr/>
            </p:nvGrpSpPr>
            <p:grpSpPr>
              <a:xfrm flipV="1">
                <a:off x="4234552" y="1970305"/>
                <a:ext cx="337457" cy="1001486"/>
                <a:chOff x="1143000" y="1143000"/>
                <a:chExt cx="337457" cy="1001486"/>
              </a:xfrm>
            </p:grpSpPr>
            <p:sp>
              <p:nvSpPr>
                <p:cNvPr id="93" name="Овал 92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4" name="Полилиния 93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5" name="Полилиния 94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70" name="Группа 39"/>
              <p:cNvGrpSpPr/>
              <p:nvPr/>
            </p:nvGrpSpPr>
            <p:grpSpPr>
              <a:xfrm flipV="1">
                <a:off x="4898581" y="1981190"/>
                <a:ext cx="337457" cy="1001486"/>
                <a:chOff x="1143000" y="1143000"/>
                <a:chExt cx="337457" cy="1001486"/>
              </a:xfrm>
            </p:grpSpPr>
            <p:sp>
              <p:nvSpPr>
                <p:cNvPr id="90" name="Овал 89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1" name="Полилиния 90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2" name="Полилиния 91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71" name="Группа 43"/>
              <p:cNvGrpSpPr/>
              <p:nvPr/>
            </p:nvGrpSpPr>
            <p:grpSpPr>
              <a:xfrm flipV="1">
                <a:off x="4572009" y="1970304"/>
                <a:ext cx="337457" cy="1001486"/>
                <a:chOff x="1143000" y="1143000"/>
                <a:chExt cx="337457" cy="1001486"/>
              </a:xfrm>
            </p:grpSpPr>
            <p:sp>
              <p:nvSpPr>
                <p:cNvPr id="87" name="Овал 86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8" name="Полилиния 87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9" name="Полилиния 88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72" name="Группа 47"/>
              <p:cNvGrpSpPr/>
              <p:nvPr/>
            </p:nvGrpSpPr>
            <p:grpSpPr>
              <a:xfrm flipV="1">
                <a:off x="5225152" y="1970305"/>
                <a:ext cx="337457" cy="1001486"/>
                <a:chOff x="1143000" y="1143000"/>
                <a:chExt cx="337457" cy="1001486"/>
              </a:xfrm>
            </p:grpSpPr>
            <p:sp>
              <p:nvSpPr>
                <p:cNvPr id="84" name="Овал 83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5" name="Полилиния 84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6" name="Полилиния 85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73" name="Группа 51"/>
              <p:cNvGrpSpPr/>
              <p:nvPr/>
            </p:nvGrpSpPr>
            <p:grpSpPr>
              <a:xfrm flipV="1">
                <a:off x="5551724" y="1948533"/>
                <a:ext cx="337457" cy="1001486"/>
                <a:chOff x="1143000" y="1143000"/>
                <a:chExt cx="337457" cy="1001486"/>
              </a:xfrm>
            </p:grpSpPr>
            <p:sp>
              <p:nvSpPr>
                <p:cNvPr id="81" name="Овал 80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2" name="Полилиния 81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3" name="Полилиния 82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74" name="Группа 55"/>
              <p:cNvGrpSpPr/>
              <p:nvPr/>
            </p:nvGrpSpPr>
            <p:grpSpPr>
              <a:xfrm flipV="1">
                <a:off x="5889181" y="1948533"/>
                <a:ext cx="337457" cy="1001486"/>
                <a:chOff x="1143000" y="1143000"/>
                <a:chExt cx="337457" cy="1001486"/>
              </a:xfrm>
            </p:grpSpPr>
            <p:sp>
              <p:nvSpPr>
                <p:cNvPr id="78" name="Овал 77"/>
                <p:cNvSpPr/>
                <p:nvPr/>
              </p:nvSpPr>
              <p:spPr bwMode="auto">
                <a:xfrm>
                  <a:off x="1143000" y="1143000"/>
                  <a:ext cx="337457" cy="489857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9" name="Полилиния 78"/>
                <p:cNvSpPr/>
                <p:nvPr/>
              </p:nvSpPr>
              <p:spPr bwMode="auto">
                <a:xfrm>
                  <a:off x="1338943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0" name="Полилиния 79"/>
                <p:cNvSpPr/>
                <p:nvPr/>
              </p:nvSpPr>
              <p:spPr bwMode="auto">
                <a:xfrm flipH="1">
                  <a:off x="1197430" y="1643743"/>
                  <a:ext cx="121557" cy="500743"/>
                </a:xfrm>
                <a:custGeom>
                  <a:avLst/>
                  <a:gdLst>
                    <a:gd name="connsiteX0" fmla="*/ 0 w 121557"/>
                    <a:gd name="connsiteY0" fmla="*/ 0 h 500743"/>
                    <a:gd name="connsiteX1" fmla="*/ 65314 w 121557"/>
                    <a:gd name="connsiteY1" fmla="*/ 87086 h 500743"/>
                    <a:gd name="connsiteX2" fmla="*/ 54428 w 121557"/>
                    <a:gd name="connsiteY2" fmla="*/ 250371 h 500743"/>
                    <a:gd name="connsiteX3" fmla="*/ 119743 w 121557"/>
                    <a:gd name="connsiteY3" fmla="*/ 370114 h 500743"/>
                    <a:gd name="connsiteX4" fmla="*/ 65314 w 121557"/>
                    <a:gd name="connsiteY4" fmla="*/ 500743 h 500743"/>
                    <a:gd name="connsiteX5" fmla="*/ 65314 w 121557"/>
                    <a:gd name="connsiteY5" fmla="*/ 500743 h 500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557" h="500743">
                      <a:moveTo>
                        <a:pt x="0" y="0"/>
                      </a:moveTo>
                      <a:cubicBezTo>
                        <a:pt x="28121" y="22679"/>
                        <a:pt x="56243" y="45358"/>
                        <a:pt x="65314" y="87086"/>
                      </a:cubicBezTo>
                      <a:cubicBezTo>
                        <a:pt x="74385" y="128814"/>
                        <a:pt x="45357" y="203200"/>
                        <a:pt x="54428" y="250371"/>
                      </a:cubicBezTo>
                      <a:cubicBezTo>
                        <a:pt x="63499" y="297542"/>
                        <a:pt x="117929" y="328385"/>
                        <a:pt x="119743" y="370114"/>
                      </a:cubicBezTo>
                      <a:cubicBezTo>
                        <a:pt x="121557" y="411843"/>
                        <a:pt x="65314" y="500743"/>
                        <a:pt x="65314" y="500743"/>
                      </a:cubicBezTo>
                      <a:lnTo>
                        <a:pt x="65314" y="500743"/>
                      </a:ln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121" name="Скругленный прямоугольник 120"/>
            <p:cNvSpPr/>
            <p:nvPr/>
          </p:nvSpPr>
          <p:spPr bwMode="auto">
            <a:xfrm>
              <a:off x="1556657" y="740229"/>
              <a:ext cx="478971" cy="2394858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2" name="Скругленный прямоугольник 121"/>
            <p:cNvSpPr/>
            <p:nvPr/>
          </p:nvSpPr>
          <p:spPr bwMode="auto">
            <a:xfrm>
              <a:off x="2503715" y="740228"/>
              <a:ext cx="478971" cy="2394858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75" name="Группа 134"/>
            <p:cNvGrpSpPr/>
            <p:nvPr/>
          </p:nvGrpSpPr>
          <p:grpSpPr>
            <a:xfrm>
              <a:off x="4495799" y="348343"/>
              <a:ext cx="653142" cy="751114"/>
              <a:chOff x="3548743" y="283028"/>
              <a:chExt cx="653142" cy="751114"/>
            </a:xfrm>
          </p:grpSpPr>
          <p:sp>
            <p:nvSpPr>
              <p:cNvPr id="123" name="Овал 122"/>
              <p:cNvSpPr/>
              <p:nvPr/>
            </p:nvSpPr>
            <p:spPr bwMode="auto">
              <a:xfrm>
                <a:off x="3875315" y="761999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4" name="Овал 123"/>
              <p:cNvSpPr/>
              <p:nvPr/>
            </p:nvSpPr>
            <p:spPr bwMode="auto">
              <a:xfrm>
                <a:off x="3886201" y="881742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5" name="Овал 124"/>
              <p:cNvSpPr/>
              <p:nvPr/>
            </p:nvSpPr>
            <p:spPr bwMode="auto">
              <a:xfrm>
                <a:off x="3777343" y="707571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6" name="Овал 125"/>
              <p:cNvSpPr/>
              <p:nvPr/>
            </p:nvSpPr>
            <p:spPr bwMode="auto">
              <a:xfrm>
                <a:off x="3842657" y="576943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7" name="Овал 126"/>
              <p:cNvSpPr/>
              <p:nvPr/>
            </p:nvSpPr>
            <p:spPr bwMode="auto">
              <a:xfrm>
                <a:off x="3722915" y="555171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8" name="Овал 127"/>
              <p:cNvSpPr/>
              <p:nvPr/>
            </p:nvSpPr>
            <p:spPr bwMode="auto">
              <a:xfrm>
                <a:off x="3657600" y="620486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9" name="Овал 128"/>
              <p:cNvSpPr/>
              <p:nvPr/>
            </p:nvSpPr>
            <p:spPr bwMode="auto">
              <a:xfrm>
                <a:off x="3548743" y="620485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0" name="Овал 129"/>
              <p:cNvSpPr/>
              <p:nvPr/>
            </p:nvSpPr>
            <p:spPr bwMode="auto">
              <a:xfrm>
                <a:off x="3929743" y="478971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1" name="Овал 130"/>
              <p:cNvSpPr/>
              <p:nvPr/>
            </p:nvSpPr>
            <p:spPr bwMode="auto">
              <a:xfrm>
                <a:off x="4060371" y="511629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2" name="Овал 131"/>
              <p:cNvSpPr/>
              <p:nvPr/>
            </p:nvSpPr>
            <p:spPr bwMode="auto">
              <a:xfrm>
                <a:off x="3712028" y="478971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3" name="Овал 132"/>
              <p:cNvSpPr/>
              <p:nvPr/>
            </p:nvSpPr>
            <p:spPr bwMode="auto">
              <a:xfrm>
                <a:off x="3690257" y="370114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4" name="Овал 133"/>
              <p:cNvSpPr/>
              <p:nvPr/>
            </p:nvSpPr>
            <p:spPr bwMode="auto">
              <a:xfrm>
                <a:off x="3614057" y="283028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36" name="Овал 135"/>
            <p:cNvSpPr/>
            <p:nvPr/>
          </p:nvSpPr>
          <p:spPr bwMode="auto">
            <a:xfrm>
              <a:off x="5584372" y="598714"/>
              <a:ext cx="283028" cy="65313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76" name="Группа 136"/>
            <p:cNvGrpSpPr/>
            <p:nvPr/>
          </p:nvGrpSpPr>
          <p:grpSpPr>
            <a:xfrm flipH="1">
              <a:off x="402771" y="315686"/>
              <a:ext cx="653142" cy="751114"/>
              <a:chOff x="3548743" y="283028"/>
              <a:chExt cx="653142" cy="751114"/>
            </a:xfrm>
          </p:grpSpPr>
          <p:sp>
            <p:nvSpPr>
              <p:cNvPr id="138" name="Овал 137"/>
              <p:cNvSpPr/>
              <p:nvPr/>
            </p:nvSpPr>
            <p:spPr bwMode="auto">
              <a:xfrm>
                <a:off x="3875315" y="761999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9" name="Овал 138"/>
              <p:cNvSpPr/>
              <p:nvPr/>
            </p:nvSpPr>
            <p:spPr bwMode="auto">
              <a:xfrm>
                <a:off x="3886201" y="881742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0" name="Овал 139"/>
              <p:cNvSpPr/>
              <p:nvPr/>
            </p:nvSpPr>
            <p:spPr bwMode="auto">
              <a:xfrm>
                <a:off x="3777343" y="707571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1" name="Овал 140"/>
              <p:cNvSpPr/>
              <p:nvPr/>
            </p:nvSpPr>
            <p:spPr bwMode="auto">
              <a:xfrm>
                <a:off x="3842657" y="576943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2" name="Овал 141"/>
              <p:cNvSpPr/>
              <p:nvPr/>
            </p:nvSpPr>
            <p:spPr bwMode="auto">
              <a:xfrm>
                <a:off x="3722915" y="555171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3" name="Овал 142"/>
              <p:cNvSpPr/>
              <p:nvPr/>
            </p:nvSpPr>
            <p:spPr bwMode="auto">
              <a:xfrm>
                <a:off x="3657600" y="620486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4" name="Овал 143"/>
              <p:cNvSpPr/>
              <p:nvPr/>
            </p:nvSpPr>
            <p:spPr bwMode="auto">
              <a:xfrm>
                <a:off x="3548743" y="620485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5" name="Овал 144"/>
              <p:cNvSpPr/>
              <p:nvPr/>
            </p:nvSpPr>
            <p:spPr bwMode="auto">
              <a:xfrm>
                <a:off x="3929743" y="478971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6" name="Овал 145"/>
              <p:cNvSpPr/>
              <p:nvPr/>
            </p:nvSpPr>
            <p:spPr bwMode="auto">
              <a:xfrm>
                <a:off x="4060371" y="511629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7" name="Овал 146"/>
              <p:cNvSpPr/>
              <p:nvPr/>
            </p:nvSpPr>
            <p:spPr bwMode="auto">
              <a:xfrm>
                <a:off x="3712028" y="478971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8" name="Овал 147"/>
              <p:cNvSpPr/>
              <p:nvPr/>
            </p:nvSpPr>
            <p:spPr bwMode="auto">
              <a:xfrm>
                <a:off x="3690257" y="370114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9" name="Овал 148"/>
              <p:cNvSpPr/>
              <p:nvPr/>
            </p:nvSpPr>
            <p:spPr bwMode="auto">
              <a:xfrm>
                <a:off x="3614057" y="283028"/>
                <a:ext cx="141514" cy="152400"/>
              </a:xfrm>
              <a:prstGeom prst="ellipse">
                <a:avLst/>
              </a:prstGeom>
              <a:solidFill>
                <a:srgbClr val="66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50" name="Овал 149"/>
            <p:cNvSpPr/>
            <p:nvPr/>
          </p:nvSpPr>
          <p:spPr bwMode="auto">
            <a:xfrm>
              <a:off x="5551715" y="805543"/>
              <a:ext cx="65314" cy="25037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1" name="Овал 150"/>
            <p:cNvSpPr/>
            <p:nvPr/>
          </p:nvSpPr>
          <p:spPr bwMode="auto">
            <a:xfrm>
              <a:off x="5486399" y="337458"/>
              <a:ext cx="65314" cy="25037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2" name="Овал 151"/>
            <p:cNvSpPr/>
            <p:nvPr/>
          </p:nvSpPr>
          <p:spPr bwMode="auto">
            <a:xfrm>
              <a:off x="5540828" y="478972"/>
              <a:ext cx="65314" cy="25037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3" name="Овал 152"/>
            <p:cNvSpPr/>
            <p:nvPr/>
          </p:nvSpPr>
          <p:spPr bwMode="auto">
            <a:xfrm>
              <a:off x="5584372" y="631371"/>
              <a:ext cx="65314" cy="25037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4" name="Овал 153"/>
            <p:cNvSpPr/>
            <p:nvPr/>
          </p:nvSpPr>
          <p:spPr bwMode="auto">
            <a:xfrm rot="20482455">
              <a:off x="5736772" y="522508"/>
              <a:ext cx="283028" cy="65313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5" name="Полилиния 154"/>
            <p:cNvSpPr/>
            <p:nvPr/>
          </p:nvSpPr>
          <p:spPr bwMode="auto">
            <a:xfrm>
              <a:off x="4430485" y="2873829"/>
              <a:ext cx="1112158" cy="649515"/>
            </a:xfrm>
            <a:custGeom>
              <a:avLst/>
              <a:gdLst>
                <a:gd name="connsiteX0" fmla="*/ 54429 w 1112158"/>
                <a:gd name="connsiteY0" fmla="*/ 76200 h 649515"/>
                <a:gd name="connsiteX1" fmla="*/ 359229 w 1112158"/>
                <a:gd name="connsiteY1" fmla="*/ 76200 h 649515"/>
                <a:gd name="connsiteX2" fmla="*/ 783772 w 1112158"/>
                <a:gd name="connsiteY2" fmla="*/ 54429 h 649515"/>
                <a:gd name="connsiteX3" fmla="*/ 1055915 w 1112158"/>
                <a:gd name="connsiteY3" fmla="*/ 21771 h 649515"/>
                <a:gd name="connsiteX4" fmla="*/ 1077686 w 1112158"/>
                <a:gd name="connsiteY4" fmla="*/ 185057 h 649515"/>
                <a:gd name="connsiteX5" fmla="*/ 849086 w 1112158"/>
                <a:gd name="connsiteY5" fmla="*/ 402771 h 649515"/>
                <a:gd name="connsiteX6" fmla="*/ 794658 w 1112158"/>
                <a:gd name="connsiteY6" fmla="*/ 598714 h 649515"/>
                <a:gd name="connsiteX7" fmla="*/ 446315 w 1112158"/>
                <a:gd name="connsiteY7" fmla="*/ 620486 h 649515"/>
                <a:gd name="connsiteX8" fmla="*/ 228600 w 1112158"/>
                <a:gd name="connsiteY8" fmla="*/ 424543 h 649515"/>
                <a:gd name="connsiteX9" fmla="*/ 130629 w 1112158"/>
                <a:gd name="connsiteY9" fmla="*/ 195943 h 649515"/>
                <a:gd name="connsiteX10" fmla="*/ 32658 w 1112158"/>
                <a:gd name="connsiteY10" fmla="*/ 174171 h 649515"/>
                <a:gd name="connsiteX11" fmla="*/ 54429 w 1112158"/>
                <a:gd name="connsiteY11" fmla="*/ 76200 h 649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12158" h="649515">
                  <a:moveTo>
                    <a:pt x="54429" y="76200"/>
                  </a:moveTo>
                  <a:cubicBezTo>
                    <a:pt x="108858" y="59871"/>
                    <a:pt x="237672" y="79828"/>
                    <a:pt x="359229" y="76200"/>
                  </a:cubicBezTo>
                  <a:cubicBezTo>
                    <a:pt x="480786" y="72572"/>
                    <a:pt x="667658" y="63500"/>
                    <a:pt x="783772" y="54429"/>
                  </a:cubicBezTo>
                  <a:cubicBezTo>
                    <a:pt x="899886" y="45358"/>
                    <a:pt x="1006929" y="0"/>
                    <a:pt x="1055915" y="21771"/>
                  </a:cubicBezTo>
                  <a:cubicBezTo>
                    <a:pt x="1104901" y="43542"/>
                    <a:pt x="1112158" y="121557"/>
                    <a:pt x="1077686" y="185057"/>
                  </a:cubicBezTo>
                  <a:cubicBezTo>
                    <a:pt x="1043215" y="248557"/>
                    <a:pt x="896257" y="333828"/>
                    <a:pt x="849086" y="402771"/>
                  </a:cubicBezTo>
                  <a:cubicBezTo>
                    <a:pt x="801915" y="471714"/>
                    <a:pt x="861786" y="562428"/>
                    <a:pt x="794658" y="598714"/>
                  </a:cubicBezTo>
                  <a:cubicBezTo>
                    <a:pt x="727530" y="635000"/>
                    <a:pt x="540658" y="649515"/>
                    <a:pt x="446315" y="620486"/>
                  </a:cubicBezTo>
                  <a:cubicBezTo>
                    <a:pt x="351972" y="591458"/>
                    <a:pt x="281214" y="495300"/>
                    <a:pt x="228600" y="424543"/>
                  </a:cubicBezTo>
                  <a:cubicBezTo>
                    <a:pt x="175986" y="353786"/>
                    <a:pt x="163286" y="237672"/>
                    <a:pt x="130629" y="195943"/>
                  </a:cubicBezTo>
                  <a:cubicBezTo>
                    <a:pt x="97972" y="154214"/>
                    <a:pt x="43544" y="194128"/>
                    <a:pt x="32658" y="174171"/>
                  </a:cubicBezTo>
                  <a:cubicBezTo>
                    <a:pt x="21772" y="154214"/>
                    <a:pt x="0" y="92529"/>
                    <a:pt x="54429" y="76200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6" name="Полилиния 155"/>
            <p:cNvSpPr/>
            <p:nvPr/>
          </p:nvSpPr>
          <p:spPr bwMode="auto">
            <a:xfrm>
              <a:off x="3472543" y="763814"/>
              <a:ext cx="834571" cy="847271"/>
            </a:xfrm>
            <a:custGeom>
              <a:avLst/>
              <a:gdLst>
                <a:gd name="connsiteX0" fmla="*/ 272142 w 834571"/>
                <a:gd name="connsiteY0" fmla="*/ 52614 h 847271"/>
                <a:gd name="connsiteX1" fmla="*/ 642257 w 834571"/>
                <a:gd name="connsiteY1" fmla="*/ 9071 h 847271"/>
                <a:gd name="connsiteX2" fmla="*/ 751114 w 834571"/>
                <a:gd name="connsiteY2" fmla="*/ 107042 h 847271"/>
                <a:gd name="connsiteX3" fmla="*/ 827314 w 834571"/>
                <a:gd name="connsiteY3" fmla="*/ 390071 h 847271"/>
                <a:gd name="connsiteX4" fmla="*/ 707571 w 834571"/>
                <a:gd name="connsiteY4" fmla="*/ 749300 h 847271"/>
                <a:gd name="connsiteX5" fmla="*/ 457199 w 834571"/>
                <a:gd name="connsiteY5" fmla="*/ 727528 h 847271"/>
                <a:gd name="connsiteX6" fmla="*/ 272142 w 834571"/>
                <a:gd name="connsiteY6" fmla="*/ 760185 h 847271"/>
                <a:gd name="connsiteX7" fmla="*/ 174171 w 834571"/>
                <a:gd name="connsiteY7" fmla="*/ 836385 h 847271"/>
                <a:gd name="connsiteX8" fmla="*/ 21771 w 834571"/>
                <a:gd name="connsiteY8" fmla="*/ 694871 h 847271"/>
                <a:gd name="connsiteX9" fmla="*/ 43542 w 834571"/>
                <a:gd name="connsiteY9" fmla="*/ 498928 h 847271"/>
                <a:gd name="connsiteX10" fmla="*/ 43542 w 834571"/>
                <a:gd name="connsiteY10" fmla="*/ 183242 h 847271"/>
                <a:gd name="connsiteX11" fmla="*/ 272142 w 834571"/>
                <a:gd name="connsiteY11" fmla="*/ 52614 h 847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4571" h="847271">
                  <a:moveTo>
                    <a:pt x="272142" y="52614"/>
                  </a:moveTo>
                  <a:cubicBezTo>
                    <a:pt x="371928" y="23586"/>
                    <a:pt x="562428" y="0"/>
                    <a:pt x="642257" y="9071"/>
                  </a:cubicBezTo>
                  <a:cubicBezTo>
                    <a:pt x="722086" y="18142"/>
                    <a:pt x="720271" y="43542"/>
                    <a:pt x="751114" y="107042"/>
                  </a:cubicBezTo>
                  <a:cubicBezTo>
                    <a:pt x="781957" y="170542"/>
                    <a:pt x="834571" y="283028"/>
                    <a:pt x="827314" y="390071"/>
                  </a:cubicBezTo>
                  <a:cubicBezTo>
                    <a:pt x="820057" y="497114"/>
                    <a:pt x="769257" y="693057"/>
                    <a:pt x="707571" y="749300"/>
                  </a:cubicBezTo>
                  <a:cubicBezTo>
                    <a:pt x="645885" y="805543"/>
                    <a:pt x="529770" y="725714"/>
                    <a:pt x="457199" y="727528"/>
                  </a:cubicBezTo>
                  <a:cubicBezTo>
                    <a:pt x="384628" y="729342"/>
                    <a:pt x="319313" y="742042"/>
                    <a:pt x="272142" y="760185"/>
                  </a:cubicBezTo>
                  <a:cubicBezTo>
                    <a:pt x="224971" y="778328"/>
                    <a:pt x="215899" y="847271"/>
                    <a:pt x="174171" y="836385"/>
                  </a:cubicBezTo>
                  <a:cubicBezTo>
                    <a:pt x="132443" y="825499"/>
                    <a:pt x="43542" y="751114"/>
                    <a:pt x="21771" y="694871"/>
                  </a:cubicBezTo>
                  <a:cubicBezTo>
                    <a:pt x="0" y="638628"/>
                    <a:pt x="39914" y="584199"/>
                    <a:pt x="43542" y="498928"/>
                  </a:cubicBezTo>
                  <a:cubicBezTo>
                    <a:pt x="47170" y="413657"/>
                    <a:pt x="7256" y="259442"/>
                    <a:pt x="43542" y="183242"/>
                  </a:cubicBezTo>
                  <a:cubicBezTo>
                    <a:pt x="79828" y="107042"/>
                    <a:pt x="172356" y="81642"/>
                    <a:pt x="272142" y="52614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58" name="Овал 157"/>
          <p:cNvSpPr/>
          <p:nvPr/>
        </p:nvSpPr>
        <p:spPr bwMode="auto">
          <a:xfrm>
            <a:off x="4125685" y="707571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9" name="Овал 158"/>
          <p:cNvSpPr/>
          <p:nvPr/>
        </p:nvSpPr>
        <p:spPr bwMode="auto">
          <a:xfrm>
            <a:off x="3483428" y="304799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0" name="Овал 159"/>
          <p:cNvSpPr/>
          <p:nvPr/>
        </p:nvSpPr>
        <p:spPr bwMode="auto">
          <a:xfrm>
            <a:off x="3178629" y="805543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1" name="Овал 160"/>
          <p:cNvSpPr/>
          <p:nvPr/>
        </p:nvSpPr>
        <p:spPr bwMode="auto">
          <a:xfrm>
            <a:off x="6553199" y="446314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2" name="Овал 161"/>
          <p:cNvSpPr/>
          <p:nvPr/>
        </p:nvSpPr>
        <p:spPr bwMode="auto">
          <a:xfrm>
            <a:off x="3897085" y="0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3" name="Овал 162"/>
          <p:cNvSpPr/>
          <p:nvPr/>
        </p:nvSpPr>
        <p:spPr bwMode="auto">
          <a:xfrm>
            <a:off x="5671457" y="990600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4" name="Овал 163"/>
          <p:cNvSpPr/>
          <p:nvPr/>
        </p:nvSpPr>
        <p:spPr bwMode="auto">
          <a:xfrm>
            <a:off x="5018313" y="783771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5" name="Овал 164"/>
          <p:cNvSpPr/>
          <p:nvPr/>
        </p:nvSpPr>
        <p:spPr bwMode="auto">
          <a:xfrm>
            <a:off x="4376056" y="380999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6" name="Овал 165"/>
          <p:cNvSpPr/>
          <p:nvPr/>
        </p:nvSpPr>
        <p:spPr bwMode="auto">
          <a:xfrm>
            <a:off x="2525485" y="696686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7" name="Овал 166"/>
          <p:cNvSpPr/>
          <p:nvPr/>
        </p:nvSpPr>
        <p:spPr bwMode="auto">
          <a:xfrm>
            <a:off x="2808513" y="272143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8" name="Овал 167"/>
          <p:cNvSpPr/>
          <p:nvPr/>
        </p:nvSpPr>
        <p:spPr bwMode="auto">
          <a:xfrm>
            <a:off x="5780313" y="217714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9" name="Овал 168"/>
          <p:cNvSpPr/>
          <p:nvPr/>
        </p:nvSpPr>
        <p:spPr bwMode="auto">
          <a:xfrm>
            <a:off x="6564085" y="1066800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0" name="Овал 169"/>
          <p:cNvSpPr/>
          <p:nvPr/>
        </p:nvSpPr>
        <p:spPr bwMode="auto">
          <a:xfrm>
            <a:off x="3048000" y="5421086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1" name="Овал 170"/>
          <p:cNvSpPr/>
          <p:nvPr/>
        </p:nvSpPr>
        <p:spPr bwMode="auto">
          <a:xfrm>
            <a:off x="2405743" y="5018314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2" name="Овал 171"/>
          <p:cNvSpPr/>
          <p:nvPr/>
        </p:nvSpPr>
        <p:spPr bwMode="auto">
          <a:xfrm>
            <a:off x="2318658" y="5976258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3" name="Овал 172"/>
          <p:cNvSpPr/>
          <p:nvPr/>
        </p:nvSpPr>
        <p:spPr bwMode="auto">
          <a:xfrm>
            <a:off x="3875314" y="6008915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4" name="Овал 173"/>
          <p:cNvSpPr/>
          <p:nvPr/>
        </p:nvSpPr>
        <p:spPr bwMode="auto">
          <a:xfrm>
            <a:off x="3810000" y="4855029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5" name="Овал 174"/>
          <p:cNvSpPr/>
          <p:nvPr/>
        </p:nvSpPr>
        <p:spPr bwMode="auto">
          <a:xfrm>
            <a:off x="4593772" y="5704115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6" name="Нашивка 175"/>
          <p:cNvSpPr/>
          <p:nvPr/>
        </p:nvSpPr>
        <p:spPr bwMode="auto">
          <a:xfrm rot="5400000">
            <a:off x="2775858" y="1774372"/>
            <a:ext cx="511628" cy="446314"/>
          </a:xfrm>
          <a:prstGeom prst="chevron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7" name="Равнобедренный треугольник 176"/>
          <p:cNvSpPr/>
          <p:nvPr/>
        </p:nvSpPr>
        <p:spPr bwMode="auto">
          <a:xfrm rot="10800000">
            <a:off x="794657" y="435429"/>
            <a:ext cx="478971" cy="261257"/>
          </a:xfrm>
          <a:prstGeom prst="triangle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8" name="Равнобедренный треугольник 177"/>
          <p:cNvSpPr/>
          <p:nvPr/>
        </p:nvSpPr>
        <p:spPr bwMode="auto">
          <a:xfrm rot="10800000">
            <a:off x="947057" y="1099458"/>
            <a:ext cx="478971" cy="261257"/>
          </a:xfrm>
          <a:prstGeom prst="triangle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9" name="Равнобедренный треугольник 178"/>
          <p:cNvSpPr/>
          <p:nvPr/>
        </p:nvSpPr>
        <p:spPr bwMode="auto">
          <a:xfrm rot="10800000">
            <a:off x="1654629" y="304800"/>
            <a:ext cx="478971" cy="261257"/>
          </a:xfrm>
          <a:prstGeom prst="triangle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0" name="Блок-схема: знак завершения 179"/>
          <p:cNvSpPr/>
          <p:nvPr/>
        </p:nvSpPr>
        <p:spPr bwMode="auto">
          <a:xfrm>
            <a:off x="2786743" y="2862943"/>
            <a:ext cx="892629" cy="239486"/>
          </a:xfrm>
          <a:prstGeom prst="flowChartTerminator">
            <a:avLst/>
          </a:prstGeom>
          <a:solidFill>
            <a:srgbClr val="7030A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8.33333E-7 -3.7037E-6 C 0.00121 -0.01273 0.01944 0.0081 0.02968 0.01435 C 0.03993 0.0206 0.04878 0.02917 0.0618 0.0382 C 0.07482 0.04722 0.10329 0.05903 0.10833 0.06829 C 0.11336 0.07755 0.11059 0.09167 0.09166 0.09375 C 0.07274 0.09584 0.01701 0.09028 -0.00487 0.08102 C -0.02674 0.07176 -0.0283 0.04097 -0.03924 0.0382 C -0.05018 0.03542 -0.07344 0.05301 -0.07032 0.06366 C -0.06719 0.07431 -0.01702 0.0882 -0.02032 0.10162 C -0.02362 0.11505 -0.07518 0.13033 -0.09046 0.14445 C -0.10573 0.15857 -0.11441 0.17709 -0.11198 0.18588 C -0.10955 0.19468 -0.07674 0.18912 -0.07622 0.19699 C -0.0757 0.20486 -0.10869 0.22338 -0.10834 0.23334 C -0.10799 0.24329 -0.0757 0.24954 -0.07379 0.25718 C -0.07188 0.26482 -0.09289 0.28357 -0.09653 0.2794 C -0.10018 0.27523 -0.09619 0.2338 -0.09532 0.23195 C -0.09445 0.23009 -0.09063 0.26898 -0.09167 0.26829 C -0.09271 0.26759 -0.10244 0.22662 -0.10122 0.22709 C -0.1 0.22755 -0.0849 0.26412 -0.08455 0.27153 C -0.08421 0.27894 -0.09844 0.2882 -0.09879 0.27153 C -0.09914 0.25486 -0.08889 0.19931 -0.08698 0.17153 C -0.08507 0.14375 -0.09393 0.1132 -0.08698 0.10486 C -0.08004 0.09653 -0.06233 0.11459 -0.04532 0.12084 C -0.0283 0.12709 0.00416 0.14815 0.01545 0.14306 C 0.02673 0.13797 0.02482 0.11459 0.02256 0.09051 C 0.02031 0.06644 -0.00122 0.01273 8.33333E-7 -3.7037E-6 Z " pathEditMode="relative" ptsTypes="aaaaaaaaaaaaaaaaaaaaaaaaaa">
                                      <p:cBhvr>
                                        <p:cTn id="6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0.01296 C 0.00833 -0.00046 0.01909 -0.01389 0.02482 -0.02662 C 0.03055 -0.03935 0.02725 -0.05764 0.03194 -0.0632 C 0.03663 -0.06875 0.0434 -0.06806 0.05347 -0.05996 C 0.06354 -0.05185 0.08281 -0.01551 0.09271 -0.01389 C 0.1026 -0.01227 0.1059 -0.05185 0.11302 -0.05046 C 0.12014 -0.04908 0.14409 -0.01597 0.13559 -0.00602 C 0.12708 0.00393 0.07465 0.00116 0.0618 0.00995 C 0.04896 0.01875 0.05087 0.0412 0.05816 0.04629 C 0.06545 0.05139 0.09878 0.0331 0.1059 0.04004 C 0.11302 0.04699 0.09566 0.08819 0.10104 0.08773 C 0.10642 0.08727 0.12291 0.04653 0.13802 0.0368 C 0.15312 0.02708 0.17413 0.02963 0.19149 0.02893 C 0.20868 0.02824 0.24566 0.03032 0.24271 0.03217 C 0.23975 0.03403 0.17621 0.0375 0.17361 0.04004 C 0.17083 0.04259 0.22465 0.04514 0.22604 0.04791 C 0.22725 0.05069 0.18489 0.05324 0.1809 0.05741 C 0.17691 0.06157 0.19982 0.06991 0.20225 0.07338 C 0.20469 0.07685 0.19462 0.07731 0.19514 0.07801 C 0.19548 0.0787 0.19982 0.07824 0.20469 0.07801 " pathEditMode="relative" rAng="0" ptsTypes="aaaaaaaaaaaaaaaaaaaA">
                                      <p:cBhvr>
                                        <p:cTn id="10" dur="5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5.18519E-6 C 0.0099 0.00416 0.01979 0.00856 0.03698 0.01435 C 0.05417 0.02013 0.10191 0.02777 0.10365 0.03495 C 0.10538 0.04212 0.06389 0.053 0.04757 0.05717 C 0.03125 0.06134 0.00781 0.05416 0.0059 0.06041 C 0.00399 0.06666 0.02465 0.08518 0.03576 0.09536 C 0.04688 0.10555 0.07378 0.11597 0.07257 0.12222 C 0.07135 0.12847 0.04149 0.12036 0.02865 0.13333 C 0.0158 0.14629 -0.00295 0.18333 -0.00469 0.19999 C -0.00642 0.21666 0.01736 0.2199 0.01788 0.23333 C 0.0184 0.24675 -0.00139 0.26111 -0.00122 0.28101 C -0.00104 0.30092 0.01962 0.33402 0.0191 0.35231 C 0.01858 0.3706 -0.00538 0.37523 -0.00469 0.3905 C -0.00399 0.40578 0.02361 0.4287 0.02378 0.44444 C 0.02396 0.46018 -0.00243 0.47268 -0.00365 0.48564 C -0.00486 0.49861 0.01719 0.50578 0.01667 0.52222 C 0.01615 0.53865 -0.00885 0.56388 -0.00712 0.58425 C -0.00538 0.60462 0.01094 0.62453 0.02743 0.64444 " pathEditMode="relative" ptsTypes="aaaaaaaaaaaaaaaaaA">
                                      <p:cBhvr>
                                        <p:cTn id="16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 animBg="1"/>
      <p:bldP spid="160" grpId="0" animBg="1"/>
      <p:bldP spid="178" grpId="0" animBg="1"/>
      <p:bldP spid="18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Скругленный прямоугольник 175"/>
          <p:cNvSpPr/>
          <p:nvPr/>
        </p:nvSpPr>
        <p:spPr bwMode="auto">
          <a:xfrm>
            <a:off x="0" y="0"/>
            <a:ext cx="9144000" cy="6858000"/>
          </a:xfrm>
          <a:prstGeom prst="roundRect">
            <a:avLst/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02D59D-4A22-4832-B0D3-9614D7C7CFC1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sp>
        <p:nvSpPr>
          <p:cNvPr id="158" name="Овал 157"/>
          <p:cNvSpPr/>
          <p:nvPr/>
        </p:nvSpPr>
        <p:spPr bwMode="auto">
          <a:xfrm>
            <a:off x="5562615" y="707571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9" name="Овал 158"/>
          <p:cNvSpPr/>
          <p:nvPr/>
        </p:nvSpPr>
        <p:spPr bwMode="auto">
          <a:xfrm>
            <a:off x="4920358" y="304799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0" name="Овал 159"/>
          <p:cNvSpPr/>
          <p:nvPr/>
        </p:nvSpPr>
        <p:spPr bwMode="auto">
          <a:xfrm>
            <a:off x="4615559" y="805543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1" name="Овал 160"/>
          <p:cNvSpPr/>
          <p:nvPr/>
        </p:nvSpPr>
        <p:spPr bwMode="auto">
          <a:xfrm>
            <a:off x="7990129" y="446314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2" name="Овал 161"/>
          <p:cNvSpPr/>
          <p:nvPr/>
        </p:nvSpPr>
        <p:spPr bwMode="auto">
          <a:xfrm>
            <a:off x="5334015" y="0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3" name="Овал 162"/>
          <p:cNvSpPr/>
          <p:nvPr/>
        </p:nvSpPr>
        <p:spPr bwMode="auto">
          <a:xfrm>
            <a:off x="7108387" y="990600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4" name="Овал 163"/>
          <p:cNvSpPr/>
          <p:nvPr/>
        </p:nvSpPr>
        <p:spPr bwMode="auto">
          <a:xfrm>
            <a:off x="6455243" y="783771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5" name="Овал 164"/>
          <p:cNvSpPr/>
          <p:nvPr/>
        </p:nvSpPr>
        <p:spPr bwMode="auto">
          <a:xfrm>
            <a:off x="5812986" y="380999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6" name="Овал 165"/>
          <p:cNvSpPr/>
          <p:nvPr/>
        </p:nvSpPr>
        <p:spPr bwMode="auto">
          <a:xfrm>
            <a:off x="3962415" y="696686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7" name="Овал 166"/>
          <p:cNvSpPr/>
          <p:nvPr/>
        </p:nvSpPr>
        <p:spPr bwMode="auto">
          <a:xfrm>
            <a:off x="4245443" y="272143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8" name="Овал 167"/>
          <p:cNvSpPr/>
          <p:nvPr/>
        </p:nvSpPr>
        <p:spPr bwMode="auto">
          <a:xfrm>
            <a:off x="7217243" y="217714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9" name="Овал 168"/>
          <p:cNvSpPr/>
          <p:nvPr/>
        </p:nvSpPr>
        <p:spPr bwMode="auto">
          <a:xfrm>
            <a:off x="8001015" y="1066800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0" name="Овал 169"/>
          <p:cNvSpPr/>
          <p:nvPr/>
        </p:nvSpPr>
        <p:spPr bwMode="auto">
          <a:xfrm>
            <a:off x="4484930" y="5421086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1" name="Овал 170"/>
          <p:cNvSpPr/>
          <p:nvPr/>
        </p:nvSpPr>
        <p:spPr bwMode="auto">
          <a:xfrm>
            <a:off x="3842673" y="5018314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2" name="Овал 171"/>
          <p:cNvSpPr/>
          <p:nvPr/>
        </p:nvSpPr>
        <p:spPr bwMode="auto">
          <a:xfrm>
            <a:off x="3755588" y="5976258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3" name="Овал 172"/>
          <p:cNvSpPr/>
          <p:nvPr/>
        </p:nvSpPr>
        <p:spPr bwMode="auto">
          <a:xfrm>
            <a:off x="5312244" y="6008915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4" name="Овал 173"/>
          <p:cNvSpPr/>
          <p:nvPr/>
        </p:nvSpPr>
        <p:spPr bwMode="auto">
          <a:xfrm>
            <a:off x="5246930" y="4855029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5" name="Овал 174"/>
          <p:cNvSpPr/>
          <p:nvPr/>
        </p:nvSpPr>
        <p:spPr bwMode="auto">
          <a:xfrm>
            <a:off x="6030702" y="5704115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" name="Группа 119"/>
          <p:cNvGrpSpPr/>
          <p:nvPr/>
        </p:nvGrpSpPr>
        <p:grpSpPr>
          <a:xfrm>
            <a:off x="3004470" y="2351314"/>
            <a:ext cx="5943613" cy="2068275"/>
            <a:chOff x="283026" y="925286"/>
            <a:chExt cx="5943613" cy="2068275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283027" y="925286"/>
              <a:ext cx="337457" cy="1001486"/>
              <a:chOff x="1143000" y="1143000"/>
              <a:chExt cx="337457" cy="1001486"/>
            </a:xfrm>
          </p:grpSpPr>
          <p:sp>
            <p:nvSpPr>
              <p:cNvPr id="4" name="Овал 3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" name="Полилиния 4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" name="Полилиния 5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8" name="Группа 7"/>
            <p:cNvGrpSpPr/>
            <p:nvPr/>
          </p:nvGrpSpPr>
          <p:grpSpPr>
            <a:xfrm>
              <a:off x="620484" y="936171"/>
              <a:ext cx="337457" cy="1001486"/>
              <a:chOff x="1143000" y="1143000"/>
              <a:chExt cx="337457" cy="1001486"/>
            </a:xfrm>
          </p:grpSpPr>
          <p:sp>
            <p:nvSpPr>
              <p:cNvPr id="9" name="Овал 8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" name="Полилиния 9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" name="Полилиния 10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2" name="Группа 11"/>
            <p:cNvGrpSpPr/>
            <p:nvPr/>
          </p:nvGrpSpPr>
          <p:grpSpPr>
            <a:xfrm>
              <a:off x="957941" y="936172"/>
              <a:ext cx="337457" cy="1001486"/>
              <a:chOff x="1143000" y="1143000"/>
              <a:chExt cx="337457" cy="1001486"/>
            </a:xfrm>
          </p:grpSpPr>
          <p:sp>
            <p:nvSpPr>
              <p:cNvPr id="13" name="Овал 12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" name="Полилиния 13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" name="Полилиния 14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6" name="Группа 15"/>
            <p:cNvGrpSpPr/>
            <p:nvPr/>
          </p:nvGrpSpPr>
          <p:grpSpPr>
            <a:xfrm>
              <a:off x="1306284" y="947057"/>
              <a:ext cx="337457" cy="1001486"/>
              <a:chOff x="1143000" y="1143000"/>
              <a:chExt cx="337457" cy="1001486"/>
            </a:xfrm>
          </p:grpSpPr>
          <p:sp>
            <p:nvSpPr>
              <p:cNvPr id="17" name="Овал 16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" name="Полилиния 17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" name="Полилиния 18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20" name="Группа 19"/>
            <p:cNvGrpSpPr/>
            <p:nvPr/>
          </p:nvGrpSpPr>
          <p:grpSpPr>
            <a:xfrm>
              <a:off x="2884725" y="957943"/>
              <a:ext cx="337457" cy="1001486"/>
              <a:chOff x="1143000" y="1143000"/>
              <a:chExt cx="337457" cy="1001486"/>
            </a:xfrm>
          </p:grpSpPr>
          <p:sp>
            <p:nvSpPr>
              <p:cNvPr id="21" name="Овал 20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" name="Полилиния 21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" name="Полилиния 22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24" name="Группа 23"/>
            <p:cNvGrpSpPr/>
            <p:nvPr/>
          </p:nvGrpSpPr>
          <p:grpSpPr>
            <a:xfrm>
              <a:off x="3222181" y="957943"/>
              <a:ext cx="337457" cy="1001486"/>
              <a:chOff x="1143000" y="1143000"/>
              <a:chExt cx="337457" cy="1001486"/>
            </a:xfrm>
          </p:grpSpPr>
          <p:sp>
            <p:nvSpPr>
              <p:cNvPr id="25" name="Овал 24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" name="Полилиния 25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" name="Полилиния 26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28" name="Группа 27"/>
            <p:cNvGrpSpPr/>
            <p:nvPr/>
          </p:nvGrpSpPr>
          <p:grpSpPr>
            <a:xfrm>
              <a:off x="3548753" y="947058"/>
              <a:ext cx="337457" cy="1001486"/>
              <a:chOff x="1143000" y="1143000"/>
              <a:chExt cx="337457" cy="1001486"/>
            </a:xfrm>
          </p:grpSpPr>
          <p:sp>
            <p:nvSpPr>
              <p:cNvPr id="29" name="Овал 28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" name="Полилиния 29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" name="Полилиния 30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32" name="Группа 31"/>
            <p:cNvGrpSpPr/>
            <p:nvPr/>
          </p:nvGrpSpPr>
          <p:grpSpPr>
            <a:xfrm>
              <a:off x="3886210" y="947057"/>
              <a:ext cx="337457" cy="1001486"/>
              <a:chOff x="1143000" y="1143000"/>
              <a:chExt cx="337457" cy="1001486"/>
            </a:xfrm>
          </p:grpSpPr>
          <p:sp>
            <p:nvSpPr>
              <p:cNvPr id="33" name="Овал 32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4" name="Полилиния 33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5" name="Полилиния 34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36" name="Группа 35"/>
            <p:cNvGrpSpPr/>
            <p:nvPr/>
          </p:nvGrpSpPr>
          <p:grpSpPr>
            <a:xfrm>
              <a:off x="4234553" y="947056"/>
              <a:ext cx="337457" cy="1001486"/>
              <a:chOff x="1143000" y="1143000"/>
              <a:chExt cx="337457" cy="1001486"/>
            </a:xfrm>
          </p:grpSpPr>
          <p:sp>
            <p:nvSpPr>
              <p:cNvPr id="37" name="Овал 36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" name="Полилиния 37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" name="Полилиния 38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40" name="Группа 39"/>
            <p:cNvGrpSpPr/>
            <p:nvPr/>
          </p:nvGrpSpPr>
          <p:grpSpPr>
            <a:xfrm>
              <a:off x="4898582" y="936171"/>
              <a:ext cx="337457" cy="1001486"/>
              <a:chOff x="1143000" y="1143000"/>
              <a:chExt cx="337457" cy="1001486"/>
            </a:xfrm>
          </p:grpSpPr>
          <p:sp>
            <p:nvSpPr>
              <p:cNvPr id="41" name="Овал 40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" name="Полилиния 41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" name="Полилиния 42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44" name="Группа 43"/>
            <p:cNvGrpSpPr/>
            <p:nvPr/>
          </p:nvGrpSpPr>
          <p:grpSpPr>
            <a:xfrm>
              <a:off x="4572010" y="947057"/>
              <a:ext cx="337457" cy="1001486"/>
              <a:chOff x="1143000" y="1143000"/>
              <a:chExt cx="337457" cy="1001486"/>
            </a:xfrm>
          </p:grpSpPr>
          <p:sp>
            <p:nvSpPr>
              <p:cNvPr id="45" name="Овал 44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Полилиния 45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" name="Полилиния 46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48" name="Группа 47"/>
            <p:cNvGrpSpPr/>
            <p:nvPr/>
          </p:nvGrpSpPr>
          <p:grpSpPr>
            <a:xfrm>
              <a:off x="5225153" y="947056"/>
              <a:ext cx="337457" cy="1001486"/>
              <a:chOff x="1143000" y="1143000"/>
              <a:chExt cx="337457" cy="1001486"/>
            </a:xfrm>
          </p:grpSpPr>
          <p:sp>
            <p:nvSpPr>
              <p:cNvPr id="49" name="Овал 48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0" name="Полилиния 49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1" name="Полилиния 50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52" name="Группа 51"/>
            <p:cNvGrpSpPr/>
            <p:nvPr/>
          </p:nvGrpSpPr>
          <p:grpSpPr>
            <a:xfrm>
              <a:off x="5551725" y="968828"/>
              <a:ext cx="337457" cy="1001486"/>
              <a:chOff x="1143000" y="1143000"/>
              <a:chExt cx="337457" cy="1001486"/>
            </a:xfrm>
          </p:grpSpPr>
          <p:sp>
            <p:nvSpPr>
              <p:cNvPr id="53" name="Овал 52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4" name="Полилиния 53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5" name="Полилиния 54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56" name="Группа 55"/>
            <p:cNvGrpSpPr/>
            <p:nvPr/>
          </p:nvGrpSpPr>
          <p:grpSpPr>
            <a:xfrm>
              <a:off x="5889182" y="968828"/>
              <a:ext cx="337457" cy="1001486"/>
              <a:chOff x="1143000" y="1143000"/>
              <a:chExt cx="337457" cy="1001486"/>
            </a:xfrm>
          </p:grpSpPr>
          <p:sp>
            <p:nvSpPr>
              <p:cNvPr id="57" name="Овал 56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8" name="Полилиния 57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9" name="Полилиния 58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0" name="Группа 6"/>
            <p:cNvGrpSpPr/>
            <p:nvPr/>
          </p:nvGrpSpPr>
          <p:grpSpPr>
            <a:xfrm flipV="1">
              <a:off x="283026" y="1992075"/>
              <a:ext cx="337457" cy="1001486"/>
              <a:chOff x="1143000" y="1143000"/>
              <a:chExt cx="337457" cy="1001486"/>
            </a:xfrm>
          </p:grpSpPr>
          <p:sp>
            <p:nvSpPr>
              <p:cNvPr id="117" name="Овал 3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8" name="Полилиния 4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9" name="Полилиния 5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1" name="Группа 7"/>
            <p:cNvGrpSpPr/>
            <p:nvPr/>
          </p:nvGrpSpPr>
          <p:grpSpPr>
            <a:xfrm flipV="1">
              <a:off x="620483" y="1981190"/>
              <a:ext cx="337457" cy="1001486"/>
              <a:chOff x="1143000" y="1143000"/>
              <a:chExt cx="337457" cy="1001486"/>
            </a:xfrm>
          </p:grpSpPr>
          <p:sp>
            <p:nvSpPr>
              <p:cNvPr id="114" name="Овал 8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5" name="Полилиния 9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6" name="Полилиния 10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2" name="Группа 11"/>
            <p:cNvGrpSpPr/>
            <p:nvPr/>
          </p:nvGrpSpPr>
          <p:grpSpPr>
            <a:xfrm flipV="1">
              <a:off x="957940" y="1981189"/>
              <a:ext cx="337457" cy="1001486"/>
              <a:chOff x="1143000" y="1143000"/>
              <a:chExt cx="337457" cy="1001486"/>
            </a:xfrm>
          </p:grpSpPr>
          <p:sp>
            <p:nvSpPr>
              <p:cNvPr id="111" name="Овал 12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2" name="Полилиния 13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3" name="Полилиния 14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3" name="Группа 15"/>
            <p:cNvGrpSpPr/>
            <p:nvPr/>
          </p:nvGrpSpPr>
          <p:grpSpPr>
            <a:xfrm flipV="1">
              <a:off x="1306283" y="1970304"/>
              <a:ext cx="337457" cy="1001486"/>
              <a:chOff x="1143000" y="1143000"/>
              <a:chExt cx="337457" cy="1001486"/>
            </a:xfrm>
          </p:grpSpPr>
          <p:sp>
            <p:nvSpPr>
              <p:cNvPr id="108" name="Овал 107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9" name="Полилиния 108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0" name="Полилиния 109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4" name="Группа 19"/>
            <p:cNvGrpSpPr/>
            <p:nvPr/>
          </p:nvGrpSpPr>
          <p:grpSpPr>
            <a:xfrm flipV="1">
              <a:off x="2884724" y="1959418"/>
              <a:ext cx="337457" cy="1001486"/>
              <a:chOff x="1143000" y="1143000"/>
              <a:chExt cx="337457" cy="1001486"/>
            </a:xfrm>
          </p:grpSpPr>
          <p:sp>
            <p:nvSpPr>
              <p:cNvPr id="105" name="Овал 104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6" name="Полилиния 105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7" name="Полилиния 106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5" name="Группа 23"/>
            <p:cNvGrpSpPr/>
            <p:nvPr/>
          </p:nvGrpSpPr>
          <p:grpSpPr>
            <a:xfrm flipV="1">
              <a:off x="3222180" y="1959418"/>
              <a:ext cx="337457" cy="1001486"/>
              <a:chOff x="1143000" y="1143000"/>
              <a:chExt cx="337457" cy="1001486"/>
            </a:xfrm>
          </p:grpSpPr>
          <p:sp>
            <p:nvSpPr>
              <p:cNvPr id="102" name="Овал 101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3" name="Полилиния 102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4" name="Полилиния 103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6" name="Группа 27"/>
            <p:cNvGrpSpPr/>
            <p:nvPr/>
          </p:nvGrpSpPr>
          <p:grpSpPr>
            <a:xfrm flipV="1">
              <a:off x="3548752" y="1970303"/>
              <a:ext cx="337457" cy="1001486"/>
              <a:chOff x="1143000" y="1143000"/>
              <a:chExt cx="337457" cy="1001486"/>
            </a:xfrm>
          </p:grpSpPr>
          <p:sp>
            <p:nvSpPr>
              <p:cNvPr id="99" name="Овал 98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0" name="Полилиния 99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1" name="Полилиния 100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7" name="Группа 31"/>
            <p:cNvGrpSpPr/>
            <p:nvPr/>
          </p:nvGrpSpPr>
          <p:grpSpPr>
            <a:xfrm flipV="1">
              <a:off x="3886209" y="1970304"/>
              <a:ext cx="337457" cy="1001486"/>
              <a:chOff x="1143000" y="1143000"/>
              <a:chExt cx="337457" cy="1001486"/>
            </a:xfrm>
          </p:grpSpPr>
          <p:sp>
            <p:nvSpPr>
              <p:cNvPr id="96" name="Овал 95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7" name="Полилиния 96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8" name="Полилиния 97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8" name="Группа 35"/>
            <p:cNvGrpSpPr/>
            <p:nvPr/>
          </p:nvGrpSpPr>
          <p:grpSpPr>
            <a:xfrm flipV="1">
              <a:off x="4234552" y="1970305"/>
              <a:ext cx="337457" cy="1001486"/>
              <a:chOff x="1143000" y="1143000"/>
              <a:chExt cx="337457" cy="1001486"/>
            </a:xfrm>
          </p:grpSpPr>
          <p:sp>
            <p:nvSpPr>
              <p:cNvPr id="93" name="Овал 92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4" name="Полилиния 93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5" name="Полилиния 94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9" name="Группа 39"/>
            <p:cNvGrpSpPr/>
            <p:nvPr/>
          </p:nvGrpSpPr>
          <p:grpSpPr>
            <a:xfrm flipV="1">
              <a:off x="4898581" y="1981190"/>
              <a:ext cx="337457" cy="1001486"/>
              <a:chOff x="1143000" y="1143000"/>
              <a:chExt cx="337457" cy="1001486"/>
            </a:xfrm>
          </p:grpSpPr>
          <p:sp>
            <p:nvSpPr>
              <p:cNvPr id="90" name="Овал 89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1" name="Полилиния 90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2" name="Полилиния 91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70" name="Группа 43"/>
            <p:cNvGrpSpPr/>
            <p:nvPr/>
          </p:nvGrpSpPr>
          <p:grpSpPr>
            <a:xfrm flipV="1">
              <a:off x="4572009" y="1970304"/>
              <a:ext cx="337457" cy="1001486"/>
              <a:chOff x="1143000" y="1143000"/>
              <a:chExt cx="337457" cy="1001486"/>
            </a:xfrm>
          </p:grpSpPr>
          <p:sp>
            <p:nvSpPr>
              <p:cNvPr id="87" name="Овал 86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8" name="Полилиния 87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9" name="Полилиния 88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71" name="Группа 47"/>
            <p:cNvGrpSpPr/>
            <p:nvPr/>
          </p:nvGrpSpPr>
          <p:grpSpPr>
            <a:xfrm flipV="1">
              <a:off x="5225152" y="1970305"/>
              <a:ext cx="337457" cy="1001486"/>
              <a:chOff x="1143000" y="1143000"/>
              <a:chExt cx="337457" cy="1001486"/>
            </a:xfrm>
          </p:grpSpPr>
          <p:sp>
            <p:nvSpPr>
              <p:cNvPr id="84" name="Овал 83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5" name="Полилиния 84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6" name="Полилиния 85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72" name="Группа 51"/>
            <p:cNvGrpSpPr/>
            <p:nvPr/>
          </p:nvGrpSpPr>
          <p:grpSpPr>
            <a:xfrm flipV="1">
              <a:off x="5551724" y="1948533"/>
              <a:ext cx="337457" cy="1001486"/>
              <a:chOff x="1143000" y="1143000"/>
              <a:chExt cx="337457" cy="1001486"/>
            </a:xfrm>
          </p:grpSpPr>
          <p:sp>
            <p:nvSpPr>
              <p:cNvPr id="81" name="Овал 80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2" name="Полилиния 81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3" name="Полилиния 82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73" name="Группа 55"/>
            <p:cNvGrpSpPr/>
            <p:nvPr/>
          </p:nvGrpSpPr>
          <p:grpSpPr>
            <a:xfrm flipV="1">
              <a:off x="5889181" y="1948533"/>
              <a:ext cx="337457" cy="1001486"/>
              <a:chOff x="1143000" y="1143000"/>
              <a:chExt cx="337457" cy="1001486"/>
            </a:xfrm>
          </p:grpSpPr>
          <p:sp>
            <p:nvSpPr>
              <p:cNvPr id="78" name="Овал 77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9" name="Полилиния 78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0" name="Полилиния 79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121" name="Скругленный прямоугольник 120"/>
          <p:cNvSpPr/>
          <p:nvPr/>
        </p:nvSpPr>
        <p:spPr bwMode="auto">
          <a:xfrm>
            <a:off x="4278101" y="2166257"/>
            <a:ext cx="478971" cy="239485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2" name="Скругленный прямоугольник 121"/>
          <p:cNvSpPr/>
          <p:nvPr/>
        </p:nvSpPr>
        <p:spPr bwMode="auto">
          <a:xfrm>
            <a:off x="5225159" y="2166256"/>
            <a:ext cx="478971" cy="239485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74" name="Группа 134"/>
          <p:cNvGrpSpPr/>
          <p:nvPr/>
        </p:nvGrpSpPr>
        <p:grpSpPr>
          <a:xfrm>
            <a:off x="7217243" y="1774371"/>
            <a:ext cx="653142" cy="751114"/>
            <a:chOff x="3548743" y="283028"/>
            <a:chExt cx="653142" cy="751114"/>
          </a:xfrm>
        </p:grpSpPr>
        <p:sp>
          <p:nvSpPr>
            <p:cNvPr id="123" name="Овал 122"/>
            <p:cNvSpPr/>
            <p:nvPr/>
          </p:nvSpPr>
          <p:spPr bwMode="auto">
            <a:xfrm>
              <a:off x="3875315" y="761999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4" name="Овал 123"/>
            <p:cNvSpPr/>
            <p:nvPr/>
          </p:nvSpPr>
          <p:spPr bwMode="auto">
            <a:xfrm>
              <a:off x="3886201" y="881742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5" name="Овал 124"/>
            <p:cNvSpPr/>
            <p:nvPr/>
          </p:nvSpPr>
          <p:spPr bwMode="auto">
            <a:xfrm>
              <a:off x="3777343" y="707571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6" name="Овал 125"/>
            <p:cNvSpPr/>
            <p:nvPr/>
          </p:nvSpPr>
          <p:spPr bwMode="auto">
            <a:xfrm>
              <a:off x="3842657" y="576943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7" name="Овал 126"/>
            <p:cNvSpPr/>
            <p:nvPr/>
          </p:nvSpPr>
          <p:spPr bwMode="auto">
            <a:xfrm>
              <a:off x="3722915" y="555171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8" name="Овал 127"/>
            <p:cNvSpPr/>
            <p:nvPr/>
          </p:nvSpPr>
          <p:spPr bwMode="auto">
            <a:xfrm>
              <a:off x="3657600" y="620486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9" name="Овал 128"/>
            <p:cNvSpPr/>
            <p:nvPr/>
          </p:nvSpPr>
          <p:spPr bwMode="auto">
            <a:xfrm>
              <a:off x="3548743" y="620485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0" name="Овал 129"/>
            <p:cNvSpPr/>
            <p:nvPr/>
          </p:nvSpPr>
          <p:spPr bwMode="auto">
            <a:xfrm>
              <a:off x="3929743" y="478971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1" name="Овал 130"/>
            <p:cNvSpPr/>
            <p:nvPr/>
          </p:nvSpPr>
          <p:spPr bwMode="auto">
            <a:xfrm>
              <a:off x="4060371" y="511629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2" name="Овал 131"/>
            <p:cNvSpPr/>
            <p:nvPr/>
          </p:nvSpPr>
          <p:spPr bwMode="auto">
            <a:xfrm>
              <a:off x="3712028" y="478971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3" name="Овал 132"/>
            <p:cNvSpPr/>
            <p:nvPr/>
          </p:nvSpPr>
          <p:spPr bwMode="auto">
            <a:xfrm>
              <a:off x="3690257" y="370114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4" name="Овал 133"/>
            <p:cNvSpPr/>
            <p:nvPr/>
          </p:nvSpPr>
          <p:spPr bwMode="auto">
            <a:xfrm>
              <a:off x="3614057" y="283028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36" name="Овал 135"/>
          <p:cNvSpPr/>
          <p:nvPr/>
        </p:nvSpPr>
        <p:spPr bwMode="auto">
          <a:xfrm>
            <a:off x="8305816" y="2024742"/>
            <a:ext cx="283028" cy="65313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0" name="Овал 149"/>
          <p:cNvSpPr/>
          <p:nvPr/>
        </p:nvSpPr>
        <p:spPr bwMode="auto">
          <a:xfrm>
            <a:off x="8273159" y="2231571"/>
            <a:ext cx="65314" cy="25037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1" name="Овал 150"/>
          <p:cNvSpPr/>
          <p:nvPr/>
        </p:nvSpPr>
        <p:spPr bwMode="auto">
          <a:xfrm>
            <a:off x="8207843" y="1763486"/>
            <a:ext cx="65314" cy="25037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2" name="Овал 151"/>
          <p:cNvSpPr/>
          <p:nvPr/>
        </p:nvSpPr>
        <p:spPr bwMode="auto">
          <a:xfrm>
            <a:off x="8262272" y="1905000"/>
            <a:ext cx="65314" cy="25037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3" name="Овал 152"/>
          <p:cNvSpPr/>
          <p:nvPr/>
        </p:nvSpPr>
        <p:spPr bwMode="auto">
          <a:xfrm>
            <a:off x="8305816" y="2057399"/>
            <a:ext cx="65314" cy="25037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4" name="Овал 153"/>
          <p:cNvSpPr/>
          <p:nvPr/>
        </p:nvSpPr>
        <p:spPr bwMode="auto">
          <a:xfrm rot="20482455">
            <a:off x="8458216" y="1948536"/>
            <a:ext cx="283028" cy="65313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5" name="Полилиния 154"/>
          <p:cNvSpPr/>
          <p:nvPr/>
        </p:nvSpPr>
        <p:spPr bwMode="auto">
          <a:xfrm>
            <a:off x="7151929" y="4299857"/>
            <a:ext cx="1112158" cy="649515"/>
          </a:xfrm>
          <a:custGeom>
            <a:avLst/>
            <a:gdLst>
              <a:gd name="connsiteX0" fmla="*/ 54429 w 1112158"/>
              <a:gd name="connsiteY0" fmla="*/ 76200 h 649515"/>
              <a:gd name="connsiteX1" fmla="*/ 359229 w 1112158"/>
              <a:gd name="connsiteY1" fmla="*/ 76200 h 649515"/>
              <a:gd name="connsiteX2" fmla="*/ 783772 w 1112158"/>
              <a:gd name="connsiteY2" fmla="*/ 54429 h 649515"/>
              <a:gd name="connsiteX3" fmla="*/ 1055915 w 1112158"/>
              <a:gd name="connsiteY3" fmla="*/ 21771 h 649515"/>
              <a:gd name="connsiteX4" fmla="*/ 1077686 w 1112158"/>
              <a:gd name="connsiteY4" fmla="*/ 185057 h 649515"/>
              <a:gd name="connsiteX5" fmla="*/ 849086 w 1112158"/>
              <a:gd name="connsiteY5" fmla="*/ 402771 h 649515"/>
              <a:gd name="connsiteX6" fmla="*/ 794658 w 1112158"/>
              <a:gd name="connsiteY6" fmla="*/ 598714 h 649515"/>
              <a:gd name="connsiteX7" fmla="*/ 446315 w 1112158"/>
              <a:gd name="connsiteY7" fmla="*/ 620486 h 649515"/>
              <a:gd name="connsiteX8" fmla="*/ 228600 w 1112158"/>
              <a:gd name="connsiteY8" fmla="*/ 424543 h 649515"/>
              <a:gd name="connsiteX9" fmla="*/ 130629 w 1112158"/>
              <a:gd name="connsiteY9" fmla="*/ 195943 h 649515"/>
              <a:gd name="connsiteX10" fmla="*/ 32658 w 1112158"/>
              <a:gd name="connsiteY10" fmla="*/ 174171 h 649515"/>
              <a:gd name="connsiteX11" fmla="*/ 54429 w 1112158"/>
              <a:gd name="connsiteY11" fmla="*/ 76200 h 649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12158" h="649515">
                <a:moveTo>
                  <a:pt x="54429" y="76200"/>
                </a:moveTo>
                <a:cubicBezTo>
                  <a:pt x="108858" y="59871"/>
                  <a:pt x="237672" y="79828"/>
                  <a:pt x="359229" y="76200"/>
                </a:cubicBezTo>
                <a:cubicBezTo>
                  <a:pt x="480786" y="72572"/>
                  <a:pt x="667658" y="63500"/>
                  <a:pt x="783772" y="54429"/>
                </a:cubicBezTo>
                <a:cubicBezTo>
                  <a:pt x="899886" y="45358"/>
                  <a:pt x="1006929" y="0"/>
                  <a:pt x="1055915" y="21771"/>
                </a:cubicBezTo>
                <a:cubicBezTo>
                  <a:pt x="1104901" y="43542"/>
                  <a:pt x="1112158" y="121557"/>
                  <a:pt x="1077686" y="185057"/>
                </a:cubicBezTo>
                <a:cubicBezTo>
                  <a:pt x="1043215" y="248557"/>
                  <a:pt x="896257" y="333828"/>
                  <a:pt x="849086" y="402771"/>
                </a:cubicBezTo>
                <a:cubicBezTo>
                  <a:pt x="801915" y="471714"/>
                  <a:pt x="861786" y="562428"/>
                  <a:pt x="794658" y="598714"/>
                </a:cubicBezTo>
                <a:cubicBezTo>
                  <a:pt x="727530" y="635000"/>
                  <a:pt x="540658" y="649515"/>
                  <a:pt x="446315" y="620486"/>
                </a:cubicBezTo>
                <a:cubicBezTo>
                  <a:pt x="351972" y="591458"/>
                  <a:pt x="281214" y="495300"/>
                  <a:pt x="228600" y="424543"/>
                </a:cubicBezTo>
                <a:cubicBezTo>
                  <a:pt x="175986" y="353786"/>
                  <a:pt x="163286" y="237672"/>
                  <a:pt x="130629" y="195943"/>
                </a:cubicBezTo>
                <a:cubicBezTo>
                  <a:pt x="97972" y="154214"/>
                  <a:pt x="43544" y="194128"/>
                  <a:pt x="32658" y="174171"/>
                </a:cubicBezTo>
                <a:cubicBezTo>
                  <a:pt x="21772" y="154214"/>
                  <a:pt x="0" y="92529"/>
                  <a:pt x="54429" y="76200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6" name="Полилиния 155"/>
          <p:cNvSpPr/>
          <p:nvPr/>
        </p:nvSpPr>
        <p:spPr bwMode="auto">
          <a:xfrm>
            <a:off x="6193987" y="2189842"/>
            <a:ext cx="834571" cy="847271"/>
          </a:xfrm>
          <a:custGeom>
            <a:avLst/>
            <a:gdLst>
              <a:gd name="connsiteX0" fmla="*/ 272142 w 834571"/>
              <a:gd name="connsiteY0" fmla="*/ 52614 h 847271"/>
              <a:gd name="connsiteX1" fmla="*/ 642257 w 834571"/>
              <a:gd name="connsiteY1" fmla="*/ 9071 h 847271"/>
              <a:gd name="connsiteX2" fmla="*/ 751114 w 834571"/>
              <a:gd name="connsiteY2" fmla="*/ 107042 h 847271"/>
              <a:gd name="connsiteX3" fmla="*/ 827314 w 834571"/>
              <a:gd name="connsiteY3" fmla="*/ 390071 h 847271"/>
              <a:gd name="connsiteX4" fmla="*/ 707571 w 834571"/>
              <a:gd name="connsiteY4" fmla="*/ 749300 h 847271"/>
              <a:gd name="connsiteX5" fmla="*/ 457199 w 834571"/>
              <a:gd name="connsiteY5" fmla="*/ 727528 h 847271"/>
              <a:gd name="connsiteX6" fmla="*/ 272142 w 834571"/>
              <a:gd name="connsiteY6" fmla="*/ 760185 h 847271"/>
              <a:gd name="connsiteX7" fmla="*/ 174171 w 834571"/>
              <a:gd name="connsiteY7" fmla="*/ 836385 h 847271"/>
              <a:gd name="connsiteX8" fmla="*/ 21771 w 834571"/>
              <a:gd name="connsiteY8" fmla="*/ 694871 h 847271"/>
              <a:gd name="connsiteX9" fmla="*/ 43542 w 834571"/>
              <a:gd name="connsiteY9" fmla="*/ 498928 h 847271"/>
              <a:gd name="connsiteX10" fmla="*/ 43542 w 834571"/>
              <a:gd name="connsiteY10" fmla="*/ 183242 h 847271"/>
              <a:gd name="connsiteX11" fmla="*/ 272142 w 834571"/>
              <a:gd name="connsiteY11" fmla="*/ 52614 h 847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34571" h="847271">
                <a:moveTo>
                  <a:pt x="272142" y="52614"/>
                </a:moveTo>
                <a:cubicBezTo>
                  <a:pt x="371928" y="23586"/>
                  <a:pt x="562428" y="0"/>
                  <a:pt x="642257" y="9071"/>
                </a:cubicBezTo>
                <a:cubicBezTo>
                  <a:pt x="722086" y="18142"/>
                  <a:pt x="720271" y="43542"/>
                  <a:pt x="751114" y="107042"/>
                </a:cubicBezTo>
                <a:cubicBezTo>
                  <a:pt x="781957" y="170542"/>
                  <a:pt x="834571" y="283028"/>
                  <a:pt x="827314" y="390071"/>
                </a:cubicBezTo>
                <a:cubicBezTo>
                  <a:pt x="820057" y="497114"/>
                  <a:pt x="769257" y="693057"/>
                  <a:pt x="707571" y="749300"/>
                </a:cubicBezTo>
                <a:cubicBezTo>
                  <a:pt x="645885" y="805543"/>
                  <a:pt x="529770" y="725714"/>
                  <a:pt x="457199" y="727528"/>
                </a:cubicBezTo>
                <a:cubicBezTo>
                  <a:pt x="384628" y="729342"/>
                  <a:pt x="319313" y="742042"/>
                  <a:pt x="272142" y="760185"/>
                </a:cubicBezTo>
                <a:cubicBezTo>
                  <a:pt x="224971" y="778328"/>
                  <a:pt x="215899" y="847271"/>
                  <a:pt x="174171" y="836385"/>
                </a:cubicBezTo>
                <a:cubicBezTo>
                  <a:pt x="132443" y="825499"/>
                  <a:pt x="43542" y="751114"/>
                  <a:pt x="21771" y="694871"/>
                </a:cubicBezTo>
                <a:cubicBezTo>
                  <a:pt x="0" y="638628"/>
                  <a:pt x="39914" y="584199"/>
                  <a:pt x="43542" y="498928"/>
                </a:cubicBezTo>
                <a:cubicBezTo>
                  <a:pt x="47170" y="413657"/>
                  <a:pt x="7256" y="259442"/>
                  <a:pt x="43542" y="183242"/>
                </a:cubicBezTo>
                <a:cubicBezTo>
                  <a:pt x="79828" y="107042"/>
                  <a:pt x="172356" y="81642"/>
                  <a:pt x="272142" y="52614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0" name="Блок-схема: знак завершения 179"/>
          <p:cNvSpPr/>
          <p:nvPr/>
        </p:nvSpPr>
        <p:spPr bwMode="auto">
          <a:xfrm>
            <a:off x="4256330" y="2841171"/>
            <a:ext cx="892629" cy="239486"/>
          </a:xfrm>
          <a:prstGeom prst="flowChartTerminator">
            <a:avLst/>
          </a:prstGeom>
          <a:solidFill>
            <a:srgbClr val="7030A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75" name="Группа 184"/>
          <p:cNvGrpSpPr/>
          <p:nvPr/>
        </p:nvGrpSpPr>
        <p:grpSpPr>
          <a:xfrm>
            <a:off x="185057" y="2057401"/>
            <a:ext cx="2035629" cy="2677885"/>
            <a:chOff x="185057" y="2057401"/>
            <a:chExt cx="2035629" cy="2677885"/>
          </a:xfrm>
        </p:grpSpPr>
        <p:sp>
          <p:nvSpPr>
            <p:cNvPr id="182" name="Прямоугольник 181"/>
            <p:cNvSpPr/>
            <p:nvPr/>
          </p:nvSpPr>
          <p:spPr bwMode="auto">
            <a:xfrm>
              <a:off x="185057" y="2057401"/>
              <a:ext cx="2035629" cy="2677885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400" dirty="0" smtClean="0"/>
                <a:t>Вольтметр </a:t>
              </a:r>
              <a:endPara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3" name="Овал 182"/>
            <p:cNvSpPr/>
            <p:nvPr/>
          </p:nvSpPr>
          <p:spPr bwMode="auto">
            <a:xfrm>
              <a:off x="381001" y="2416628"/>
              <a:ext cx="1600200" cy="113211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-70mV</a:t>
              </a:r>
              <a:endPara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84" name="Овал 183"/>
          <p:cNvSpPr/>
          <p:nvPr/>
        </p:nvSpPr>
        <p:spPr bwMode="auto">
          <a:xfrm>
            <a:off x="381001" y="2416627"/>
            <a:ext cx="1600200" cy="113211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-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5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0mV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7" name="Круговая стрелка 186"/>
          <p:cNvSpPr/>
          <p:nvPr/>
        </p:nvSpPr>
        <p:spPr bwMode="auto">
          <a:xfrm>
            <a:off x="1970314" y="1295400"/>
            <a:ext cx="1262743" cy="1513114"/>
          </a:xfrm>
          <a:prstGeom prst="circular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endParaRPr lang="ru-RU" sz="2400" smtClean="0"/>
          </a:p>
        </p:txBody>
      </p:sp>
      <p:sp>
        <p:nvSpPr>
          <p:cNvPr id="188" name="Круговая стрелка 187"/>
          <p:cNvSpPr/>
          <p:nvPr/>
        </p:nvSpPr>
        <p:spPr bwMode="auto">
          <a:xfrm flipV="1">
            <a:off x="1948543" y="3973285"/>
            <a:ext cx="1262743" cy="1513114"/>
          </a:xfrm>
          <a:prstGeom prst="circular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endParaRPr lang="ru-RU" sz="2400" smtClean="0"/>
          </a:p>
        </p:txBody>
      </p:sp>
      <p:sp>
        <p:nvSpPr>
          <p:cNvPr id="189" name="TextBox 188"/>
          <p:cNvSpPr txBox="1"/>
          <p:nvPr/>
        </p:nvSpPr>
        <p:spPr>
          <a:xfrm>
            <a:off x="3276600" y="1861458"/>
            <a:ext cx="359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CFF66"/>
                </a:solidFill>
              </a:rPr>
              <a:t>+</a:t>
            </a:r>
            <a:endParaRPr lang="ru-RU" sz="4000" dirty="0">
              <a:solidFill>
                <a:srgbClr val="CCFF66"/>
              </a:solidFill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3592285" y="1861457"/>
            <a:ext cx="359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CFF66"/>
                </a:solidFill>
              </a:rPr>
              <a:t>+</a:t>
            </a:r>
            <a:endParaRPr lang="ru-RU" sz="4000" dirty="0">
              <a:solidFill>
                <a:srgbClr val="CCFF66"/>
              </a:solidFill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3897086" y="1861461"/>
            <a:ext cx="359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CFF66"/>
                </a:solidFill>
              </a:rPr>
              <a:t>+</a:t>
            </a:r>
            <a:endParaRPr lang="ru-RU" sz="4000" dirty="0">
              <a:solidFill>
                <a:srgbClr val="CCFF66"/>
              </a:solidFill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2971799" y="1850571"/>
            <a:ext cx="359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CFF66"/>
                </a:solidFill>
              </a:rPr>
              <a:t>+</a:t>
            </a:r>
            <a:endParaRPr lang="ru-RU" sz="4000" dirty="0">
              <a:solidFill>
                <a:srgbClr val="CCFF66"/>
              </a:solidFill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2971799" y="4158342"/>
            <a:ext cx="359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CFF66"/>
                </a:solidFill>
              </a:rPr>
              <a:t>-</a:t>
            </a:r>
            <a:endParaRPr lang="ru-RU" sz="4000" dirty="0">
              <a:solidFill>
                <a:srgbClr val="CCFF66"/>
              </a:solidFill>
            </a:endParaRPr>
          </a:p>
        </p:txBody>
      </p:sp>
      <p:sp>
        <p:nvSpPr>
          <p:cNvPr id="194" name="TextBox 193"/>
          <p:cNvSpPr txBox="1"/>
          <p:nvPr/>
        </p:nvSpPr>
        <p:spPr>
          <a:xfrm>
            <a:off x="3320143" y="4158342"/>
            <a:ext cx="359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CFF66"/>
                </a:solidFill>
              </a:rPr>
              <a:t>-</a:t>
            </a:r>
            <a:endParaRPr lang="ru-RU" sz="4000" dirty="0">
              <a:solidFill>
                <a:srgbClr val="CCFF66"/>
              </a:solidFill>
            </a:endParaRPr>
          </a:p>
        </p:txBody>
      </p:sp>
      <p:sp>
        <p:nvSpPr>
          <p:cNvPr id="195" name="TextBox 194"/>
          <p:cNvSpPr txBox="1"/>
          <p:nvPr/>
        </p:nvSpPr>
        <p:spPr>
          <a:xfrm>
            <a:off x="3657601" y="4169228"/>
            <a:ext cx="359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CFF66"/>
                </a:solidFill>
              </a:rPr>
              <a:t>-</a:t>
            </a:r>
            <a:endParaRPr lang="ru-RU" sz="4000" dirty="0">
              <a:solidFill>
                <a:srgbClr val="CCFF66"/>
              </a:solidFill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3951514" y="4147456"/>
            <a:ext cx="359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CFF66"/>
                </a:solidFill>
              </a:rPr>
              <a:t>-</a:t>
            </a:r>
            <a:endParaRPr lang="ru-RU" sz="4000" dirty="0">
              <a:solidFill>
                <a:srgbClr val="CC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8.33333E-7 -3.7037E-6 C 0.00121 -0.01273 0.01944 0.0081 0.02968 0.01435 C 0.03993 0.0206 0.04878 0.02917 0.0618 0.0382 C 0.07482 0.04722 0.10329 0.05903 0.10833 0.06829 C 0.11336 0.07755 0.11059 0.09167 0.09166 0.09375 C 0.07274 0.09584 0.01701 0.09028 -0.00487 0.08102 C -0.02674 0.07176 -0.0283 0.04097 -0.03924 0.0382 C -0.05018 0.03542 -0.07344 0.05301 -0.07032 0.06366 C -0.06719 0.07431 -0.01702 0.0882 -0.02032 0.10162 C -0.02362 0.11505 -0.07518 0.13033 -0.09046 0.14445 C -0.10573 0.15857 -0.11441 0.17709 -0.11198 0.18588 C -0.10955 0.19468 -0.07674 0.18912 -0.07622 0.19699 C -0.0757 0.20486 -0.10869 0.22338 -0.10834 0.23334 C -0.10799 0.24329 -0.0757 0.24954 -0.07379 0.25718 C -0.07188 0.26482 -0.09289 0.28357 -0.09653 0.2794 C -0.10018 0.27523 -0.09619 0.2338 -0.09532 0.23195 C -0.09445 0.23009 -0.09063 0.26898 -0.09167 0.26829 C -0.09271 0.26759 -0.10244 0.22662 -0.10122 0.22709 C -0.1 0.22755 -0.0849 0.26412 -0.08455 0.27153 C -0.08421 0.27894 -0.09844 0.2882 -0.09879 0.27153 C -0.09914 0.25486 -0.08889 0.19931 -0.08698 0.17153 C -0.08507 0.14375 -0.09393 0.1132 -0.08698 0.10486 C -0.08004 0.09653 -0.06233 0.11459 -0.04532 0.12084 C -0.0283 0.12709 0.00416 0.14815 0.01545 0.14306 C 0.02673 0.13797 0.02482 0.11459 0.02256 0.09051 C 0.02031 0.06644 -0.00122 0.01273 8.33333E-7 -3.7037E-6 Z " pathEditMode="relative" ptsTypes="aaaaaaaaaaaaaaaaaaaaaaaaaa">
                                      <p:cBhvr>
                                        <p:cTn id="6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7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5.18519E-6 C 0.0099 0.00416 0.01979 0.00856 0.03698 0.01435 C 0.05417 0.02013 0.10191 0.02777 0.10365 0.03495 C 0.10538 0.04212 0.06389 0.053 0.04757 0.05717 C 0.03125 0.06134 0.00781 0.05416 0.0059 0.06041 C 0.00399 0.06666 0.02465 0.08518 0.03576 0.09536 C 0.04688 0.10555 0.07378 0.11597 0.07257 0.12222 C 0.07135 0.12847 0.04149 0.12036 0.02865 0.13333 C 0.0158 0.14629 -0.00295 0.18333 -0.00469 0.19999 C -0.00642 0.21666 0.01736 0.2199 0.01788 0.23333 C 0.0184 0.24675 -0.00139 0.26111 -0.00122 0.28101 C -0.00104 0.30092 0.01962 0.33402 0.0191 0.35231 C 0.01858 0.3706 -0.00538 0.37523 -0.00469 0.3905 C -0.00399 0.40578 0.02361 0.4287 0.02378 0.44444 C 0.02396 0.46018 -0.00243 0.47268 -0.00365 0.48564 C -0.00486 0.49861 0.01719 0.50578 0.01667 0.52222 C 0.01615 0.53865 -0.00885 0.56388 -0.00712 0.58425 C -0.00538 0.60462 0.01094 0.62453 0.02743 0.64444 " pathEditMode="relative" ptsTypes="aaaaaaaaaaaaaaaaaA">
                                      <p:cBhvr>
                                        <p:cTn id="30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 animBg="1"/>
      <p:bldP spid="160" grpId="0" animBg="1"/>
      <p:bldP spid="180" grpId="0" animBg="1"/>
      <p:bldP spid="184" grpId="0" animBg="1"/>
      <p:bldP spid="190" grpId="0"/>
      <p:bldP spid="192" grpId="0"/>
      <p:bldP spid="193" grpId="0"/>
      <p:bldP spid="19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Скругленный прямоугольник 221"/>
          <p:cNvSpPr/>
          <p:nvPr/>
        </p:nvSpPr>
        <p:spPr bwMode="auto">
          <a:xfrm>
            <a:off x="0" y="0"/>
            <a:ext cx="9144000" cy="6858000"/>
          </a:xfrm>
          <a:prstGeom prst="roundRect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" name="Группа 15"/>
          <p:cNvGrpSpPr/>
          <p:nvPr/>
        </p:nvGrpSpPr>
        <p:grpSpPr>
          <a:xfrm flipV="1">
            <a:off x="5932709" y="3385446"/>
            <a:ext cx="337457" cy="1001486"/>
            <a:chOff x="1143000" y="1143000"/>
            <a:chExt cx="337457" cy="1001486"/>
          </a:xfrm>
        </p:grpSpPr>
        <p:sp>
          <p:nvSpPr>
            <p:cNvPr id="253" name="Овал 252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4" name="Полилиния 253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5" name="Полилиния 254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191" name="Прямая соединительная линия 190"/>
          <p:cNvCxnSpPr>
            <a:endCxn id="188" idx="7"/>
          </p:cNvCxnSpPr>
          <p:nvPr/>
        </p:nvCxnSpPr>
        <p:spPr bwMode="auto">
          <a:xfrm rot="10800000" flipV="1">
            <a:off x="1828797" y="4463143"/>
            <a:ext cx="2035632" cy="46808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4" name="Прямая соединительная линия 193"/>
          <p:cNvCxnSpPr/>
          <p:nvPr/>
        </p:nvCxnSpPr>
        <p:spPr bwMode="auto">
          <a:xfrm rot="10800000" flipV="1">
            <a:off x="2188031" y="4376056"/>
            <a:ext cx="1654626" cy="16328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6" name="Прямая соединительная линия 195"/>
          <p:cNvCxnSpPr/>
          <p:nvPr/>
        </p:nvCxnSpPr>
        <p:spPr bwMode="auto">
          <a:xfrm rot="10800000" flipV="1">
            <a:off x="2057401" y="4408714"/>
            <a:ext cx="1807029" cy="29391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8" name="Прямая соединительная линия 227"/>
          <p:cNvCxnSpPr/>
          <p:nvPr/>
        </p:nvCxnSpPr>
        <p:spPr bwMode="auto">
          <a:xfrm>
            <a:off x="4767943" y="4441371"/>
            <a:ext cx="1785258" cy="40277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02D59D-4A22-4832-B0D3-9614D7C7CFC1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sp>
        <p:nvSpPr>
          <p:cNvPr id="158" name="Овал 157"/>
          <p:cNvSpPr/>
          <p:nvPr/>
        </p:nvSpPr>
        <p:spPr bwMode="auto">
          <a:xfrm>
            <a:off x="4920341" y="707571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9" name="Овал 158"/>
          <p:cNvSpPr/>
          <p:nvPr/>
        </p:nvSpPr>
        <p:spPr bwMode="auto">
          <a:xfrm>
            <a:off x="4278084" y="304799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0" name="Овал 159"/>
          <p:cNvSpPr/>
          <p:nvPr/>
        </p:nvSpPr>
        <p:spPr bwMode="auto">
          <a:xfrm>
            <a:off x="3973285" y="805543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1" name="Овал 160"/>
          <p:cNvSpPr/>
          <p:nvPr/>
        </p:nvSpPr>
        <p:spPr bwMode="auto">
          <a:xfrm>
            <a:off x="7347855" y="446314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2" name="Овал 161"/>
          <p:cNvSpPr/>
          <p:nvPr/>
        </p:nvSpPr>
        <p:spPr bwMode="auto">
          <a:xfrm>
            <a:off x="4691741" y="0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3" name="Овал 162"/>
          <p:cNvSpPr/>
          <p:nvPr/>
        </p:nvSpPr>
        <p:spPr bwMode="auto">
          <a:xfrm>
            <a:off x="6466113" y="990600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4" name="Овал 163"/>
          <p:cNvSpPr/>
          <p:nvPr/>
        </p:nvSpPr>
        <p:spPr bwMode="auto">
          <a:xfrm>
            <a:off x="5812969" y="783771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5" name="Овал 164"/>
          <p:cNvSpPr/>
          <p:nvPr/>
        </p:nvSpPr>
        <p:spPr bwMode="auto">
          <a:xfrm>
            <a:off x="5170712" y="380999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6" name="Овал 165"/>
          <p:cNvSpPr/>
          <p:nvPr/>
        </p:nvSpPr>
        <p:spPr bwMode="auto">
          <a:xfrm>
            <a:off x="3320141" y="696686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7" name="Овал 166"/>
          <p:cNvSpPr/>
          <p:nvPr/>
        </p:nvSpPr>
        <p:spPr bwMode="auto">
          <a:xfrm>
            <a:off x="3603169" y="272143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8" name="Овал 167"/>
          <p:cNvSpPr/>
          <p:nvPr/>
        </p:nvSpPr>
        <p:spPr bwMode="auto">
          <a:xfrm>
            <a:off x="6574969" y="217714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9" name="Овал 168"/>
          <p:cNvSpPr/>
          <p:nvPr/>
        </p:nvSpPr>
        <p:spPr bwMode="auto">
          <a:xfrm>
            <a:off x="7358741" y="1066800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0" name="Овал 169"/>
          <p:cNvSpPr/>
          <p:nvPr/>
        </p:nvSpPr>
        <p:spPr bwMode="auto">
          <a:xfrm>
            <a:off x="4071273" y="5889171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1" name="Овал 170"/>
          <p:cNvSpPr/>
          <p:nvPr/>
        </p:nvSpPr>
        <p:spPr bwMode="auto">
          <a:xfrm>
            <a:off x="3429016" y="5486399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2" name="Овал 171"/>
          <p:cNvSpPr/>
          <p:nvPr/>
        </p:nvSpPr>
        <p:spPr bwMode="auto">
          <a:xfrm>
            <a:off x="3341931" y="6444343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3" name="Овал 172"/>
          <p:cNvSpPr/>
          <p:nvPr/>
        </p:nvSpPr>
        <p:spPr bwMode="auto">
          <a:xfrm>
            <a:off x="4898587" y="6477000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4" name="Овал 173"/>
          <p:cNvSpPr/>
          <p:nvPr/>
        </p:nvSpPr>
        <p:spPr bwMode="auto">
          <a:xfrm>
            <a:off x="4833273" y="5323114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5" name="Овал 174"/>
          <p:cNvSpPr/>
          <p:nvPr/>
        </p:nvSpPr>
        <p:spPr bwMode="auto">
          <a:xfrm>
            <a:off x="5617045" y="6172200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2329539" y="2351314"/>
            <a:ext cx="337457" cy="1001486"/>
            <a:chOff x="1143000" y="1143000"/>
            <a:chExt cx="337457" cy="1001486"/>
          </a:xfrm>
        </p:grpSpPr>
        <p:sp>
          <p:nvSpPr>
            <p:cNvPr id="4" name="Овал 3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" name="Полилиния 4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Полилиния 5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2666996" y="2362199"/>
            <a:ext cx="337457" cy="1001486"/>
            <a:chOff x="1143000" y="1143000"/>
            <a:chExt cx="337457" cy="1001486"/>
          </a:xfrm>
        </p:grpSpPr>
        <p:sp>
          <p:nvSpPr>
            <p:cNvPr id="9" name="Овал 8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Полилиния 9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Полилиния 10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004453" y="2362200"/>
            <a:ext cx="337457" cy="1001486"/>
            <a:chOff x="1143000" y="1143000"/>
            <a:chExt cx="337457" cy="1001486"/>
          </a:xfrm>
        </p:grpSpPr>
        <p:sp>
          <p:nvSpPr>
            <p:cNvPr id="13" name="Овал 12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Полилиния 13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Полилиния 14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352796" y="2373085"/>
            <a:ext cx="337457" cy="1001486"/>
            <a:chOff x="1143000" y="1143000"/>
            <a:chExt cx="337457" cy="1001486"/>
          </a:xfrm>
        </p:grpSpPr>
        <p:sp>
          <p:nvSpPr>
            <p:cNvPr id="17" name="Овал 16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Полилиния 17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Полилиния 18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4931237" y="2383971"/>
            <a:ext cx="337457" cy="1001486"/>
            <a:chOff x="1143000" y="1143000"/>
            <a:chExt cx="337457" cy="1001486"/>
          </a:xfrm>
        </p:grpSpPr>
        <p:sp>
          <p:nvSpPr>
            <p:cNvPr id="21" name="Овал 20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Полилиния 21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Полилиния 22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5268693" y="2383971"/>
            <a:ext cx="337457" cy="1001486"/>
            <a:chOff x="1143000" y="1143000"/>
            <a:chExt cx="337457" cy="1001486"/>
          </a:xfrm>
        </p:grpSpPr>
        <p:sp>
          <p:nvSpPr>
            <p:cNvPr id="25" name="Овал 24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Полилиния 25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Полилиния 26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5595265" y="2373086"/>
            <a:ext cx="337457" cy="1001486"/>
            <a:chOff x="1143000" y="1143000"/>
            <a:chExt cx="337457" cy="1001486"/>
          </a:xfrm>
        </p:grpSpPr>
        <p:sp>
          <p:nvSpPr>
            <p:cNvPr id="29" name="Овал 28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Полилиния 29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Полилиния 30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24" name="Группа 35"/>
          <p:cNvGrpSpPr/>
          <p:nvPr/>
        </p:nvGrpSpPr>
        <p:grpSpPr>
          <a:xfrm>
            <a:off x="6281065" y="2373084"/>
            <a:ext cx="337457" cy="1001486"/>
            <a:chOff x="1143000" y="1143000"/>
            <a:chExt cx="337457" cy="1001486"/>
          </a:xfrm>
        </p:grpSpPr>
        <p:sp>
          <p:nvSpPr>
            <p:cNvPr id="37" name="Овал 36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Полилиния 37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Полилиния 38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25" name="Группа 39"/>
          <p:cNvGrpSpPr/>
          <p:nvPr/>
        </p:nvGrpSpPr>
        <p:grpSpPr>
          <a:xfrm>
            <a:off x="6945094" y="2362199"/>
            <a:ext cx="337457" cy="1001486"/>
            <a:chOff x="1143000" y="1143000"/>
            <a:chExt cx="337457" cy="1001486"/>
          </a:xfrm>
        </p:grpSpPr>
        <p:sp>
          <p:nvSpPr>
            <p:cNvPr id="41" name="Овал 40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Полилиния 41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Полилиния 42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26" name="Группа 43"/>
          <p:cNvGrpSpPr/>
          <p:nvPr/>
        </p:nvGrpSpPr>
        <p:grpSpPr>
          <a:xfrm>
            <a:off x="6618522" y="2373085"/>
            <a:ext cx="337457" cy="1001486"/>
            <a:chOff x="1143000" y="1143000"/>
            <a:chExt cx="337457" cy="1001486"/>
          </a:xfrm>
        </p:grpSpPr>
        <p:sp>
          <p:nvSpPr>
            <p:cNvPr id="45" name="Овал 44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Полилиния 45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Полилиния 46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27" name="Группа 47"/>
          <p:cNvGrpSpPr/>
          <p:nvPr/>
        </p:nvGrpSpPr>
        <p:grpSpPr>
          <a:xfrm>
            <a:off x="7271665" y="2373084"/>
            <a:ext cx="337457" cy="1001486"/>
            <a:chOff x="1143000" y="1143000"/>
            <a:chExt cx="337457" cy="1001486"/>
          </a:xfrm>
        </p:grpSpPr>
        <p:sp>
          <p:nvSpPr>
            <p:cNvPr id="49" name="Овал 48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Полилиния 49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Полилиния 50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31" name="Группа 51"/>
          <p:cNvGrpSpPr/>
          <p:nvPr/>
        </p:nvGrpSpPr>
        <p:grpSpPr>
          <a:xfrm>
            <a:off x="7598237" y="2394856"/>
            <a:ext cx="337457" cy="1001486"/>
            <a:chOff x="1143000" y="1143000"/>
            <a:chExt cx="337457" cy="1001486"/>
          </a:xfrm>
        </p:grpSpPr>
        <p:sp>
          <p:nvSpPr>
            <p:cNvPr id="53" name="Овал 52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Полилиния 53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Полилиния 54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32" name="Группа 55"/>
          <p:cNvGrpSpPr/>
          <p:nvPr/>
        </p:nvGrpSpPr>
        <p:grpSpPr>
          <a:xfrm>
            <a:off x="7935694" y="2394856"/>
            <a:ext cx="337457" cy="1001486"/>
            <a:chOff x="1143000" y="1143000"/>
            <a:chExt cx="337457" cy="1001486"/>
          </a:xfrm>
        </p:grpSpPr>
        <p:sp>
          <p:nvSpPr>
            <p:cNvPr id="57" name="Овал 56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Полилиния 57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Полилиния 58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33" name="Группа 6"/>
          <p:cNvGrpSpPr/>
          <p:nvPr/>
        </p:nvGrpSpPr>
        <p:grpSpPr>
          <a:xfrm flipV="1">
            <a:off x="2329538" y="3418103"/>
            <a:ext cx="337457" cy="1001486"/>
            <a:chOff x="1143000" y="1143000"/>
            <a:chExt cx="337457" cy="1001486"/>
          </a:xfrm>
        </p:grpSpPr>
        <p:sp>
          <p:nvSpPr>
            <p:cNvPr id="117" name="Овал 3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8" name="Полилиния 4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9" name="Полилиния 5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35" name="Группа 7"/>
          <p:cNvGrpSpPr/>
          <p:nvPr/>
        </p:nvGrpSpPr>
        <p:grpSpPr>
          <a:xfrm flipV="1">
            <a:off x="2666995" y="3407218"/>
            <a:ext cx="337457" cy="1001486"/>
            <a:chOff x="1143000" y="1143000"/>
            <a:chExt cx="337457" cy="1001486"/>
          </a:xfrm>
        </p:grpSpPr>
        <p:sp>
          <p:nvSpPr>
            <p:cNvPr id="114" name="Овал 8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5" name="Полилиния 9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6" name="Полилиния 10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36" name="Группа 11"/>
          <p:cNvGrpSpPr/>
          <p:nvPr/>
        </p:nvGrpSpPr>
        <p:grpSpPr>
          <a:xfrm flipV="1">
            <a:off x="3004452" y="3407217"/>
            <a:ext cx="337457" cy="1001486"/>
            <a:chOff x="1143000" y="1143000"/>
            <a:chExt cx="337457" cy="1001486"/>
          </a:xfrm>
        </p:grpSpPr>
        <p:sp>
          <p:nvSpPr>
            <p:cNvPr id="111" name="Овал 12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2" name="Полилиния 13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3" name="Полилиния 14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37" name="Группа 15"/>
          <p:cNvGrpSpPr/>
          <p:nvPr/>
        </p:nvGrpSpPr>
        <p:grpSpPr>
          <a:xfrm flipV="1">
            <a:off x="3352795" y="3396332"/>
            <a:ext cx="337457" cy="1001486"/>
            <a:chOff x="1143000" y="1143000"/>
            <a:chExt cx="337457" cy="1001486"/>
          </a:xfrm>
        </p:grpSpPr>
        <p:sp>
          <p:nvSpPr>
            <p:cNvPr id="108" name="Овал 107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9" name="Полилиния 108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0" name="Полилиния 109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38" name="Группа 19"/>
          <p:cNvGrpSpPr/>
          <p:nvPr/>
        </p:nvGrpSpPr>
        <p:grpSpPr>
          <a:xfrm flipV="1">
            <a:off x="4931236" y="3385446"/>
            <a:ext cx="337457" cy="1001486"/>
            <a:chOff x="1143000" y="1143000"/>
            <a:chExt cx="337457" cy="1001486"/>
          </a:xfrm>
        </p:grpSpPr>
        <p:sp>
          <p:nvSpPr>
            <p:cNvPr id="105" name="Овал 104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6" name="Полилиния 105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7" name="Полилиния 106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39" name="Группа 23"/>
          <p:cNvGrpSpPr/>
          <p:nvPr/>
        </p:nvGrpSpPr>
        <p:grpSpPr>
          <a:xfrm flipV="1">
            <a:off x="5268692" y="3385446"/>
            <a:ext cx="337457" cy="1001486"/>
            <a:chOff x="1143000" y="1143000"/>
            <a:chExt cx="337457" cy="1001486"/>
          </a:xfrm>
        </p:grpSpPr>
        <p:sp>
          <p:nvSpPr>
            <p:cNvPr id="102" name="Овал 101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3" name="Полилиния 102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4" name="Полилиния 103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40" name="Группа 27"/>
          <p:cNvGrpSpPr/>
          <p:nvPr/>
        </p:nvGrpSpPr>
        <p:grpSpPr>
          <a:xfrm flipV="1">
            <a:off x="5595264" y="3396331"/>
            <a:ext cx="337457" cy="1001486"/>
            <a:chOff x="1143000" y="1143000"/>
            <a:chExt cx="337457" cy="1001486"/>
          </a:xfrm>
        </p:grpSpPr>
        <p:sp>
          <p:nvSpPr>
            <p:cNvPr id="99" name="Овал 98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0" name="Полилиния 99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1" name="Полилиния 100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41" name="Группа 35"/>
          <p:cNvGrpSpPr/>
          <p:nvPr/>
        </p:nvGrpSpPr>
        <p:grpSpPr>
          <a:xfrm flipV="1">
            <a:off x="6281064" y="3396333"/>
            <a:ext cx="337457" cy="1001486"/>
            <a:chOff x="1143000" y="1143000"/>
            <a:chExt cx="337457" cy="1001486"/>
          </a:xfrm>
        </p:grpSpPr>
        <p:sp>
          <p:nvSpPr>
            <p:cNvPr id="93" name="Овал 92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4" name="Полилиния 93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5" name="Полилиния 94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42" name="Группа 39"/>
          <p:cNvGrpSpPr/>
          <p:nvPr/>
        </p:nvGrpSpPr>
        <p:grpSpPr>
          <a:xfrm flipV="1">
            <a:off x="6945093" y="3407218"/>
            <a:ext cx="337457" cy="1001486"/>
            <a:chOff x="1143000" y="1143000"/>
            <a:chExt cx="337457" cy="1001486"/>
          </a:xfrm>
        </p:grpSpPr>
        <p:sp>
          <p:nvSpPr>
            <p:cNvPr id="90" name="Овал 89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1" name="Полилиния 90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2" name="Полилиния 91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43" name="Группа 43"/>
          <p:cNvGrpSpPr/>
          <p:nvPr/>
        </p:nvGrpSpPr>
        <p:grpSpPr>
          <a:xfrm flipV="1">
            <a:off x="6618521" y="3396332"/>
            <a:ext cx="337457" cy="1001486"/>
            <a:chOff x="1143000" y="1143000"/>
            <a:chExt cx="337457" cy="1001486"/>
          </a:xfrm>
        </p:grpSpPr>
        <p:sp>
          <p:nvSpPr>
            <p:cNvPr id="87" name="Овал 86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8" name="Полилиния 87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9" name="Полилиния 88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44" name="Группа 47"/>
          <p:cNvGrpSpPr/>
          <p:nvPr/>
        </p:nvGrpSpPr>
        <p:grpSpPr>
          <a:xfrm flipV="1">
            <a:off x="7271664" y="3396333"/>
            <a:ext cx="337457" cy="1001486"/>
            <a:chOff x="1143000" y="1143000"/>
            <a:chExt cx="337457" cy="1001486"/>
          </a:xfrm>
        </p:grpSpPr>
        <p:sp>
          <p:nvSpPr>
            <p:cNvPr id="84" name="Овал 83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5" name="Полилиния 84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6" name="Полилиния 85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45" name="Группа 51"/>
          <p:cNvGrpSpPr/>
          <p:nvPr/>
        </p:nvGrpSpPr>
        <p:grpSpPr>
          <a:xfrm flipV="1">
            <a:off x="7598236" y="3374561"/>
            <a:ext cx="337457" cy="1001486"/>
            <a:chOff x="1143000" y="1143000"/>
            <a:chExt cx="337457" cy="1001486"/>
          </a:xfrm>
        </p:grpSpPr>
        <p:sp>
          <p:nvSpPr>
            <p:cNvPr id="81" name="Овал 80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2" name="Полилиния 81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3" name="Полилиния 82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46" name="Группа 55"/>
          <p:cNvGrpSpPr/>
          <p:nvPr/>
        </p:nvGrpSpPr>
        <p:grpSpPr>
          <a:xfrm flipV="1">
            <a:off x="7935693" y="3374561"/>
            <a:ext cx="337457" cy="1001486"/>
            <a:chOff x="1143000" y="1143000"/>
            <a:chExt cx="337457" cy="1001486"/>
          </a:xfrm>
        </p:grpSpPr>
        <p:sp>
          <p:nvSpPr>
            <p:cNvPr id="78" name="Овал 77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9" name="Полилиния 78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0" name="Полилиния 79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21" name="Скругленный прямоугольник 120"/>
          <p:cNvSpPr/>
          <p:nvPr/>
        </p:nvSpPr>
        <p:spPr bwMode="auto">
          <a:xfrm rot="20597964">
            <a:off x="3439884" y="2122715"/>
            <a:ext cx="478971" cy="239485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2" name="Скругленный прямоугольник 121"/>
          <p:cNvSpPr/>
          <p:nvPr/>
        </p:nvSpPr>
        <p:spPr bwMode="auto">
          <a:xfrm rot="802005">
            <a:off x="4648200" y="2111828"/>
            <a:ext cx="478971" cy="239485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47" name="Группа 134"/>
          <p:cNvGrpSpPr/>
          <p:nvPr/>
        </p:nvGrpSpPr>
        <p:grpSpPr>
          <a:xfrm>
            <a:off x="903511" y="1687286"/>
            <a:ext cx="653142" cy="751114"/>
            <a:chOff x="3548743" y="283028"/>
            <a:chExt cx="653142" cy="751114"/>
          </a:xfrm>
        </p:grpSpPr>
        <p:sp>
          <p:nvSpPr>
            <p:cNvPr id="123" name="Овал 122"/>
            <p:cNvSpPr/>
            <p:nvPr/>
          </p:nvSpPr>
          <p:spPr bwMode="auto">
            <a:xfrm>
              <a:off x="3875315" y="761999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4" name="Овал 123"/>
            <p:cNvSpPr/>
            <p:nvPr/>
          </p:nvSpPr>
          <p:spPr bwMode="auto">
            <a:xfrm>
              <a:off x="3886201" y="881742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5" name="Овал 124"/>
            <p:cNvSpPr/>
            <p:nvPr/>
          </p:nvSpPr>
          <p:spPr bwMode="auto">
            <a:xfrm>
              <a:off x="3777343" y="707571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6" name="Овал 125"/>
            <p:cNvSpPr/>
            <p:nvPr/>
          </p:nvSpPr>
          <p:spPr bwMode="auto">
            <a:xfrm>
              <a:off x="3842657" y="576943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7" name="Овал 126"/>
            <p:cNvSpPr/>
            <p:nvPr/>
          </p:nvSpPr>
          <p:spPr bwMode="auto">
            <a:xfrm>
              <a:off x="3722915" y="555171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8" name="Овал 127"/>
            <p:cNvSpPr/>
            <p:nvPr/>
          </p:nvSpPr>
          <p:spPr bwMode="auto">
            <a:xfrm>
              <a:off x="3657600" y="620486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9" name="Овал 128"/>
            <p:cNvSpPr/>
            <p:nvPr/>
          </p:nvSpPr>
          <p:spPr bwMode="auto">
            <a:xfrm>
              <a:off x="3548743" y="620485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0" name="Овал 129"/>
            <p:cNvSpPr/>
            <p:nvPr/>
          </p:nvSpPr>
          <p:spPr bwMode="auto">
            <a:xfrm>
              <a:off x="3929743" y="478971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1" name="Овал 130"/>
            <p:cNvSpPr/>
            <p:nvPr/>
          </p:nvSpPr>
          <p:spPr bwMode="auto">
            <a:xfrm>
              <a:off x="4060371" y="511629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2" name="Овал 131"/>
            <p:cNvSpPr/>
            <p:nvPr/>
          </p:nvSpPr>
          <p:spPr bwMode="auto">
            <a:xfrm>
              <a:off x="3712028" y="478971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3" name="Овал 132"/>
            <p:cNvSpPr/>
            <p:nvPr/>
          </p:nvSpPr>
          <p:spPr bwMode="auto">
            <a:xfrm>
              <a:off x="3690257" y="370114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4" name="Овал 133"/>
            <p:cNvSpPr/>
            <p:nvPr/>
          </p:nvSpPr>
          <p:spPr bwMode="auto">
            <a:xfrm>
              <a:off x="3614057" y="283028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48" name="Группа 188"/>
          <p:cNvGrpSpPr/>
          <p:nvPr/>
        </p:nvGrpSpPr>
        <p:grpSpPr>
          <a:xfrm>
            <a:off x="7826825" y="1807029"/>
            <a:ext cx="533401" cy="718455"/>
            <a:chOff x="7532911" y="1763486"/>
            <a:chExt cx="533401" cy="718455"/>
          </a:xfrm>
        </p:grpSpPr>
        <p:sp>
          <p:nvSpPr>
            <p:cNvPr id="136" name="Овал 135"/>
            <p:cNvSpPr/>
            <p:nvPr/>
          </p:nvSpPr>
          <p:spPr bwMode="auto">
            <a:xfrm>
              <a:off x="7630884" y="2024742"/>
              <a:ext cx="283028" cy="65313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0" name="Овал 149"/>
            <p:cNvSpPr/>
            <p:nvPr/>
          </p:nvSpPr>
          <p:spPr bwMode="auto">
            <a:xfrm>
              <a:off x="7598227" y="2231571"/>
              <a:ext cx="65314" cy="25037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1" name="Овал 150"/>
            <p:cNvSpPr/>
            <p:nvPr/>
          </p:nvSpPr>
          <p:spPr bwMode="auto">
            <a:xfrm>
              <a:off x="7532911" y="1763486"/>
              <a:ext cx="65314" cy="25037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2" name="Овал 151"/>
            <p:cNvSpPr/>
            <p:nvPr/>
          </p:nvSpPr>
          <p:spPr bwMode="auto">
            <a:xfrm>
              <a:off x="7587340" y="1905000"/>
              <a:ext cx="65314" cy="25037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3" name="Овал 152"/>
            <p:cNvSpPr/>
            <p:nvPr/>
          </p:nvSpPr>
          <p:spPr bwMode="auto">
            <a:xfrm>
              <a:off x="7630884" y="2057399"/>
              <a:ext cx="65314" cy="25037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4" name="Овал 153"/>
            <p:cNvSpPr/>
            <p:nvPr/>
          </p:nvSpPr>
          <p:spPr bwMode="auto">
            <a:xfrm rot="20482455">
              <a:off x="7783284" y="1948536"/>
              <a:ext cx="283028" cy="65313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56" name="Полилиния 155"/>
          <p:cNvSpPr/>
          <p:nvPr/>
        </p:nvSpPr>
        <p:spPr bwMode="auto">
          <a:xfrm>
            <a:off x="6890655" y="2222499"/>
            <a:ext cx="834571" cy="847271"/>
          </a:xfrm>
          <a:custGeom>
            <a:avLst/>
            <a:gdLst>
              <a:gd name="connsiteX0" fmla="*/ 272142 w 834571"/>
              <a:gd name="connsiteY0" fmla="*/ 52614 h 847271"/>
              <a:gd name="connsiteX1" fmla="*/ 642257 w 834571"/>
              <a:gd name="connsiteY1" fmla="*/ 9071 h 847271"/>
              <a:gd name="connsiteX2" fmla="*/ 751114 w 834571"/>
              <a:gd name="connsiteY2" fmla="*/ 107042 h 847271"/>
              <a:gd name="connsiteX3" fmla="*/ 827314 w 834571"/>
              <a:gd name="connsiteY3" fmla="*/ 390071 h 847271"/>
              <a:gd name="connsiteX4" fmla="*/ 707571 w 834571"/>
              <a:gd name="connsiteY4" fmla="*/ 749300 h 847271"/>
              <a:gd name="connsiteX5" fmla="*/ 457199 w 834571"/>
              <a:gd name="connsiteY5" fmla="*/ 727528 h 847271"/>
              <a:gd name="connsiteX6" fmla="*/ 272142 w 834571"/>
              <a:gd name="connsiteY6" fmla="*/ 760185 h 847271"/>
              <a:gd name="connsiteX7" fmla="*/ 174171 w 834571"/>
              <a:gd name="connsiteY7" fmla="*/ 836385 h 847271"/>
              <a:gd name="connsiteX8" fmla="*/ 21771 w 834571"/>
              <a:gd name="connsiteY8" fmla="*/ 694871 h 847271"/>
              <a:gd name="connsiteX9" fmla="*/ 43542 w 834571"/>
              <a:gd name="connsiteY9" fmla="*/ 498928 h 847271"/>
              <a:gd name="connsiteX10" fmla="*/ 43542 w 834571"/>
              <a:gd name="connsiteY10" fmla="*/ 183242 h 847271"/>
              <a:gd name="connsiteX11" fmla="*/ 272142 w 834571"/>
              <a:gd name="connsiteY11" fmla="*/ 52614 h 847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34571" h="847271">
                <a:moveTo>
                  <a:pt x="272142" y="52614"/>
                </a:moveTo>
                <a:cubicBezTo>
                  <a:pt x="371928" y="23586"/>
                  <a:pt x="562428" y="0"/>
                  <a:pt x="642257" y="9071"/>
                </a:cubicBezTo>
                <a:cubicBezTo>
                  <a:pt x="722086" y="18142"/>
                  <a:pt x="720271" y="43542"/>
                  <a:pt x="751114" y="107042"/>
                </a:cubicBezTo>
                <a:cubicBezTo>
                  <a:pt x="781957" y="170542"/>
                  <a:pt x="834571" y="283028"/>
                  <a:pt x="827314" y="390071"/>
                </a:cubicBezTo>
                <a:cubicBezTo>
                  <a:pt x="820057" y="497114"/>
                  <a:pt x="769257" y="693057"/>
                  <a:pt x="707571" y="749300"/>
                </a:cubicBezTo>
                <a:cubicBezTo>
                  <a:pt x="645885" y="805543"/>
                  <a:pt x="529770" y="725714"/>
                  <a:pt x="457199" y="727528"/>
                </a:cubicBezTo>
                <a:cubicBezTo>
                  <a:pt x="384628" y="729342"/>
                  <a:pt x="319313" y="742042"/>
                  <a:pt x="272142" y="760185"/>
                </a:cubicBezTo>
                <a:cubicBezTo>
                  <a:pt x="224971" y="778328"/>
                  <a:pt x="215899" y="847271"/>
                  <a:pt x="174171" y="836385"/>
                </a:cubicBezTo>
                <a:cubicBezTo>
                  <a:pt x="132443" y="825499"/>
                  <a:pt x="43542" y="751114"/>
                  <a:pt x="21771" y="694871"/>
                </a:cubicBezTo>
                <a:cubicBezTo>
                  <a:pt x="0" y="638628"/>
                  <a:pt x="39914" y="584199"/>
                  <a:pt x="43542" y="498928"/>
                </a:cubicBezTo>
                <a:cubicBezTo>
                  <a:pt x="47170" y="413657"/>
                  <a:pt x="7256" y="259442"/>
                  <a:pt x="43542" y="183242"/>
                </a:cubicBezTo>
                <a:cubicBezTo>
                  <a:pt x="79828" y="107042"/>
                  <a:pt x="172356" y="81642"/>
                  <a:pt x="272142" y="52614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52" name="Группа 175"/>
          <p:cNvGrpSpPr/>
          <p:nvPr/>
        </p:nvGrpSpPr>
        <p:grpSpPr>
          <a:xfrm>
            <a:off x="979710" y="2340428"/>
            <a:ext cx="337457" cy="1001486"/>
            <a:chOff x="1143000" y="1143000"/>
            <a:chExt cx="337457" cy="1001486"/>
          </a:xfrm>
        </p:grpSpPr>
        <p:sp>
          <p:nvSpPr>
            <p:cNvPr id="177" name="Овал 176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8" name="Полилиния 177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9" name="Полилиния 178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57" name="Группа 180"/>
          <p:cNvGrpSpPr/>
          <p:nvPr/>
        </p:nvGrpSpPr>
        <p:grpSpPr>
          <a:xfrm>
            <a:off x="1317167" y="2351313"/>
            <a:ext cx="337457" cy="1001486"/>
            <a:chOff x="1143000" y="1143000"/>
            <a:chExt cx="337457" cy="1001486"/>
          </a:xfrm>
        </p:grpSpPr>
        <p:sp>
          <p:nvSpPr>
            <p:cNvPr id="185" name="Овал 184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6" name="Полилиния 185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7" name="Полилиния 196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58" name="Группа 197"/>
          <p:cNvGrpSpPr/>
          <p:nvPr/>
        </p:nvGrpSpPr>
        <p:grpSpPr>
          <a:xfrm>
            <a:off x="1654624" y="2351314"/>
            <a:ext cx="337457" cy="1001486"/>
            <a:chOff x="1143000" y="1143000"/>
            <a:chExt cx="337457" cy="1001486"/>
          </a:xfrm>
        </p:grpSpPr>
        <p:sp>
          <p:nvSpPr>
            <p:cNvPr id="199" name="Овал 198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0" name="Полилиния 199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1" name="Полилиния 200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59" name="Группа 201"/>
          <p:cNvGrpSpPr/>
          <p:nvPr/>
        </p:nvGrpSpPr>
        <p:grpSpPr>
          <a:xfrm>
            <a:off x="2002967" y="2362199"/>
            <a:ext cx="337457" cy="1001486"/>
            <a:chOff x="1143000" y="1143000"/>
            <a:chExt cx="337457" cy="1001486"/>
          </a:xfrm>
        </p:grpSpPr>
        <p:sp>
          <p:nvSpPr>
            <p:cNvPr id="203" name="Овал 202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4" name="Полилиния 203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5" name="Полилиния 204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60" name="Группа 6"/>
          <p:cNvGrpSpPr/>
          <p:nvPr/>
        </p:nvGrpSpPr>
        <p:grpSpPr>
          <a:xfrm flipV="1">
            <a:off x="979709" y="3407217"/>
            <a:ext cx="337457" cy="1001486"/>
            <a:chOff x="1143000" y="1143000"/>
            <a:chExt cx="337457" cy="1001486"/>
          </a:xfrm>
        </p:grpSpPr>
        <p:sp>
          <p:nvSpPr>
            <p:cNvPr id="207" name="Овал 3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8" name="Полилиния 4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9" name="Полилиния 5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61" name="Группа 7"/>
          <p:cNvGrpSpPr/>
          <p:nvPr/>
        </p:nvGrpSpPr>
        <p:grpSpPr>
          <a:xfrm flipV="1">
            <a:off x="1317166" y="3396332"/>
            <a:ext cx="337457" cy="1001486"/>
            <a:chOff x="1143000" y="1143000"/>
            <a:chExt cx="337457" cy="1001486"/>
          </a:xfrm>
        </p:grpSpPr>
        <p:sp>
          <p:nvSpPr>
            <p:cNvPr id="211" name="Овал 8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2" name="Полилиния 9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3" name="Полилиния 10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62" name="Группа 11"/>
          <p:cNvGrpSpPr/>
          <p:nvPr/>
        </p:nvGrpSpPr>
        <p:grpSpPr>
          <a:xfrm flipV="1">
            <a:off x="1654623" y="3396331"/>
            <a:ext cx="337457" cy="1001486"/>
            <a:chOff x="1143000" y="1143000"/>
            <a:chExt cx="337457" cy="1001486"/>
          </a:xfrm>
        </p:grpSpPr>
        <p:sp>
          <p:nvSpPr>
            <p:cNvPr id="215" name="Овал 12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6" name="Полилиния 13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7" name="Полилиния 14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63" name="Группа 15"/>
          <p:cNvGrpSpPr/>
          <p:nvPr/>
        </p:nvGrpSpPr>
        <p:grpSpPr>
          <a:xfrm flipV="1">
            <a:off x="2002966" y="3385446"/>
            <a:ext cx="337457" cy="1001486"/>
            <a:chOff x="1143000" y="1143000"/>
            <a:chExt cx="337457" cy="1001486"/>
          </a:xfrm>
        </p:grpSpPr>
        <p:sp>
          <p:nvSpPr>
            <p:cNvPr id="219" name="Овал 218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0" name="Полилиния 219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1" name="Полилиния 220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88" name="Полилиния 187"/>
          <p:cNvSpPr/>
          <p:nvPr/>
        </p:nvSpPr>
        <p:spPr bwMode="auto">
          <a:xfrm>
            <a:off x="1382482" y="4310743"/>
            <a:ext cx="1112158" cy="649515"/>
          </a:xfrm>
          <a:custGeom>
            <a:avLst/>
            <a:gdLst>
              <a:gd name="connsiteX0" fmla="*/ 54429 w 1112158"/>
              <a:gd name="connsiteY0" fmla="*/ 76200 h 649515"/>
              <a:gd name="connsiteX1" fmla="*/ 359229 w 1112158"/>
              <a:gd name="connsiteY1" fmla="*/ 76200 h 649515"/>
              <a:gd name="connsiteX2" fmla="*/ 783772 w 1112158"/>
              <a:gd name="connsiteY2" fmla="*/ 54429 h 649515"/>
              <a:gd name="connsiteX3" fmla="*/ 1055915 w 1112158"/>
              <a:gd name="connsiteY3" fmla="*/ 21771 h 649515"/>
              <a:gd name="connsiteX4" fmla="*/ 1077686 w 1112158"/>
              <a:gd name="connsiteY4" fmla="*/ 185057 h 649515"/>
              <a:gd name="connsiteX5" fmla="*/ 849086 w 1112158"/>
              <a:gd name="connsiteY5" fmla="*/ 402771 h 649515"/>
              <a:gd name="connsiteX6" fmla="*/ 794658 w 1112158"/>
              <a:gd name="connsiteY6" fmla="*/ 598714 h 649515"/>
              <a:gd name="connsiteX7" fmla="*/ 446315 w 1112158"/>
              <a:gd name="connsiteY7" fmla="*/ 620486 h 649515"/>
              <a:gd name="connsiteX8" fmla="*/ 228600 w 1112158"/>
              <a:gd name="connsiteY8" fmla="*/ 424543 h 649515"/>
              <a:gd name="connsiteX9" fmla="*/ 130629 w 1112158"/>
              <a:gd name="connsiteY9" fmla="*/ 195943 h 649515"/>
              <a:gd name="connsiteX10" fmla="*/ 32658 w 1112158"/>
              <a:gd name="connsiteY10" fmla="*/ 174171 h 649515"/>
              <a:gd name="connsiteX11" fmla="*/ 54429 w 1112158"/>
              <a:gd name="connsiteY11" fmla="*/ 76200 h 649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12158" h="649515">
                <a:moveTo>
                  <a:pt x="54429" y="76200"/>
                </a:moveTo>
                <a:cubicBezTo>
                  <a:pt x="108858" y="59871"/>
                  <a:pt x="237672" y="79828"/>
                  <a:pt x="359229" y="76200"/>
                </a:cubicBezTo>
                <a:cubicBezTo>
                  <a:pt x="480786" y="72572"/>
                  <a:pt x="667658" y="63500"/>
                  <a:pt x="783772" y="54429"/>
                </a:cubicBezTo>
                <a:cubicBezTo>
                  <a:pt x="899886" y="45358"/>
                  <a:pt x="1006929" y="0"/>
                  <a:pt x="1055915" y="21771"/>
                </a:cubicBezTo>
                <a:cubicBezTo>
                  <a:pt x="1104901" y="43542"/>
                  <a:pt x="1112158" y="121557"/>
                  <a:pt x="1077686" y="185057"/>
                </a:cubicBezTo>
                <a:cubicBezTo>
                  <a:pt x="1043215" y="248557"/>
                  <a:pt x="896257" y="333828"/>
                  <a:pt x="849086" y="402771"/>
                </a:cubicBezTo>
                <a:cubicBezTo>
                  <a:pt x="801915" y="471714"/>
                  <a:pt x="861786" y="562428"/>
                  <a:pt x="794658" y="598714"/>
                </a:cubicBezTo>
                <a:cubicBezTo>
                  <a:pt x="727530" y="635000"/>
                  <a:pt x="540658" y="649515"/>
                  <a:pt x="446315" y="620486"/>
                </a:cubicBezTo>
                <a:cubicBezTo>
                  <a:pt x="351972" y="591458"/>
                  <a:pt x="281214" y="495300"/>
                  <a:pt x="228600" y="424543"/>
                </a:cubicBezTo>
                <a:cubicBezTo>
                  <a:pt x="175986" y="353786"/>
                  <a:pt x="163286" y="237672"/>
                  <a:pt x="130629" y="195943"/>
                </a:cubicBezTo>
                <a:cubicBezTo>
                  <a:pt x="97972" y="154214"/>
                  <a:pt x="43544" y="194128"/>
                  <a:pt x="32658" y="174171"/>
                </a:cubicBezTo>
                <a:cubicBezTo>
                  <a:pt x="21772" y="154214"/>
                  <a:pt x="0" y="92529"/>
                  <a:pt x="54429" y="76200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4" name="Стрелка вниз 233"/>
          <p:cNvSpPr/>
          <p:nvPr/>
        </p:nvSpPr>
        <p:spPr bwMode="auto">
          <a:xfrm>
            <a:off x="1872343" y="1328058"/>
            <a:ext cx="555171" cy="1012371"/>
          </a:xfrm>
          <a:prstGeom prst="downArrow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64" name="Группа 247"/>
          <p:cNvGrpSpPr/>
          <p:nvPr/>
        </p:nvGrpSpPr>
        <p:grpSpPr>
          <a:xfrm>
            <a:off x="5932710" y="2362199"/>
            <a:ext cx="337457" cy="1001486"/>
            <a:chOff x="1143000" y="1143000"/>
            <a:chExt cx="337457" cy="1001486"/>
          </a:xfrm>
        </p:grpSpPr>
        <p:sp>
          <p:nvSpPr>
            <p:cNvPr id="249" name="Овал 248"/>
            <p:cNvSpPr/>
            <p:nvPr/>
          </p:nvSpPr>
          <p:spPr bwMode="auto">
            <a:xfrm>
              <a:off x="1143000" y="1143000"/>
              <a:ext cx="337457" cy="48985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0" name="Полилиния 249"/>
            <p:cNvSpPr/>
            <p:nvPr/>
          </p:nvSpPr>
          <p:spPr bwMode="auto">
            <a:xfrm>
              <a:off x="1338943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1" name="Полилиния 250"/>
            <p:cNvSpPr/>
            <p:nvPr/>
          </p:nvSpPr>
          <p:spPr bwMode="auto">
            <a:xfrm flipH="1">
              <a:off x="1197430" y="1643743"/>
              <a:ext cx="121557" cy="500743"/>
            </a:xfrm>
            <a:custGeom>
              <a:avLst/>
              <a:gdLst>
                <a:gd name="connsiteX0" fmla="*/ 0 w 121557"/>
                <a:gd name="connsiteY0" fmla="*/ 0 h 500743"/>
                <a:gd name="connsiteX1" fmla="*/ 65314 w 121557"/>
                <a:gd name="connsiteY1" fmla="*/ 87086 h 500743"/>
                <a:gd name="connsiteX2" fmla="*/ 54428 w 121557"/>
                <a:gd name="connsiteY2" fmla="*/ 250371 h 500743"/>
                <a:gd name="connsiteX3" fmla="*/ 119743 w 121557"/>
                <a:gd name="connsiteY3" fmla="*/ 370114 h 500743"/>
                <a:gd name="connsiteX4" fmla="*/ 65314 w 121557"/>
                <a:gd name="connsiteY4" fmla="*/ 500743 h 500743"/>
                <a:gd name="connsiteX5" fmla="*/ 65314 w 121557"/>
                <a:gd name="connsiteY5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57" h="500743">
                  <a:moveTo>
                    <a:pt x="0" y="0"/>
                  </a:moveTo>
                  <a:cubicBezTo>
                    <a:pt x="28121" y="22679"/>
                    <a:pt x="56243" y="45358"/>
                    <a:pt x="65314" y="87086"/>
                  </a:cubicBezTo>
                  <a:cubicBezTo>
                    <a:pt x="74385" y="128814"/>
                    <a:pt x="45357" y="203200"/>
                    <a:pt x="54428" y="250371"/>
                  </a:cubicBezTo>
                  <a:cubicBezTo>
                    <a:pt x="63499" y="297542"/>
                    <a:pt x="117929" y="328385"/>
                    <a:pt x="119743" y="370114"/>
                  </a:cubicBezTo>
                  <a:cubicBezTo>
                    <a:pt x="121557" y="411843"/>
                    <a:pt x="65314" y="500743"/>
                    <a:pt x="65314" y="500743"/>
                  </a:cubicBezTo>
                  <a:lnTo>
                    <a:pt x="65314" y="500743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56" name="Стрелка вниз 255"/>
          <p:cNvSpPr/>
          <p:nvPr/>
        </p:nvSpPr>
        <p:spPr bwMode="auto">
          <a:xfrm>
            <a:off x="5802086" y="1328058"/>
            <a:ext cx="555171" cy="1012371"/>
          </a:xfrm>
          <a:prstGeom prst="downArrow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29" name="Прямая соединительная линия 228"/>
          <p:cNvCxnSpPr/>
          <p:nvPr/>
        </p:nvCxnSpPr>
        <p:spPr bwMode="auto">
          <a:xfrm>
            <a:off x="4811476" y="4288970"/>
            <a:ext cx="1698181" cy="11974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0" name="Прямая соединительная линия 229"/>
          <p:cNvCxnSpPr/>
          <p:nvPr/>
        </p:nvCxnSpPr>
        <p:spPr bwMode="auto">
          <a:xfrm rot="10800000" flipH="1" flipV="1">
            <a:off x="4844140" y="4343400"/>
            <a:ext cx="1698174" cy="2830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5" name="Полилиния 154"/>
          <p:cNvSpPr/>
          <p:nvPr/>
        </p:nvSpPr>
        <p:spPr bwMode="auto">
          <a:xfrm>
            <a:off x="5976254" y="4278085"/>
            <a:ext cx="1112158" cy="649515"/>
          </a:xfrm>
          <a:custGeom>
            <a:avLst/>
            <a:gdLst>
              <a:gd name="connsiteX0" fmla="*/ 54429 w 1112158"/>
              <a:gd name="connsiteY0" fmla="*/ 76200 h 649515"/>
              <a:gd name="connsiteX1" fmla="*/ 359229 w 1112158"/>
              <a:gd name="connsiteY1" fmla="*/ 76200 h 649515"/>
              <a:gd name="connsiteX2" fmla="*/ 783772 w 1112158"/>
              <a:gd name="connsiteY2" fmla="*/ 54429 h 649515"/>
              <a:gd name="connsiteX3" fmla="*/ 1055915 w 1112158"/>
              <a:gd name="connsiteY3" fmla="*/ 21771 h 649515"/>
              <a:gd name="connsiteX4" fmla="*/ 1077686 w 1112158"/>
              <a:gd name="connsiteY4" fmla="*/ 185057 h 649515"/>
              <a:gd name="connsiteX5" fmla="*/ 849086 w 1112158"/>
              <a:gd name="connsiteY5" fmla="*/ 402771 h 649515"/>
              <a:gd name="connsiteX6" fmla="*/ 794658 w 1112158"/>
              <a:gd name="connsiteY6" fmla="*/ 598714 h 649515"/>
              <a:gd name="connsiteX7" fmla="*/ 446315 w 1112158"/>
              <a:gd name="connsiteY7" fmla="*/ 620486 h 649515"/>
              <a:gd name="connsiteX8" fmla="*/ 228600 w 1112158"/>
              <a:gd name="connsiteY8" fmla="*/ 424543 h 649515"/>
              <a:gd name="connsiteX9" fmla="*/ 130629 w 1112158"/>
              <a:gd name="connsiteY9" fmla="*/ 195943 h 649515"/>
              <a:gd name="connsiteX10" fmla="*/ 32658 w 1112158"/>
              <a:gd name="connsiteY10" fmla="*/ 174171 h 649515"/>
              <a:gd name="connsiteX11" fmla="*/ 54429 w 1112158"/>
              <a:gd name="connsiteY11" fmla="*/ 76200 h 649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12158" h="649515">
                <a:moveTo>
                  <a:pt x="54429" y="76200"/>
                </a:moveTo>
                <a:cubicBezTo>
                  <a:pt x="108858" y="59871"/>
                  <a:pt x="237672" y="79828"/>
                  <a:pt x="359229" y="76200"/>
                </a:cubicBezTo>
                <a:cubicBezTo>
                  <a:pt x="480786" y="72572"/>
                  <a:pt x="667658" y="63500"/>
                  <a:pt x="783772" y="54429"/>
                </a:cubicBezTo>
                <a:cubicBezTo>
                  <a:pt x="899886" y="45358"/>
                  <a:pt x="1006929" y="0"/>
                  <a:pt x="1055915" y="21771"/>
                </a:cubicBezTo>
                <a:cubicBezTo>
                  <a:pt x="1104901" y="43542"/>
                  <a:pt x="1112158" y="121557"/>
                  <a:pt x="1077686" y="185057"/>
                </a:cubicBezTo>
                <a:cubicBezTo>
                  <a:pt x="1043215" y="248557"/>
                  <a:pt x="896257" y="333828"/>
                  <a:pt x="849086" y="402771"/>
                </a:cubicBezTo>
                <a:cubicBezTo>
                  <a:pt x="801915" y="471714"/>
                  <a:pt x="861786" y="562428"/>
                  <a:pt x="794658" y="598714"/>
                </a:cubicBezTo>
                <a:cubicBezTo>
                  <a:pt x="727530" y="635000"/>
                  <a:pt x="540658" y="649515"/>
                  <a:pt x="446315" y="620486"/>
                </a:cubicBezTo>
                <a:cubicBezTo>
                  <a:pt x="351972" y="591458"/>
                  <a:pt x="281214" y="495300"/>
                  <a:pt x="228600" y="424543"/>
                </a:cubicBezTo>
                <a:cubicBezTo>
                  <a:pt x="175986" y="353786"/>
                  <a:pt x="163286" y="237672"/>
                  <a:pt x="130629" y="195943"/>
                </a:cubicBezTo>
                <a:cubicBezTo>
                  <a:pt x="97972" y="154214"/>
                  <a:pt x="43544" y="194128"/>
                  <a:pt x="32658" y="174171"/>
                </a:cubicBezTo>
                <a:cubicBezTo>
                  <a:pt x="21772" y="154214"/>
                  <a:pt x="0" y="92529"/>
                  <a:pt x="54429" y="76200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16667E-6 1.48148E-6 C 0.00122 -0.01273 0.01945 0.0081 0.02969 0.01435 C 0.03993 0.0206 0.04879 0.02917 0.06181 0.03819 C 0.07483 0.04722 0.1033 0.05903 0.10834 0.06829 C 0.11337 0.07754 0.11059 0.09167 0.09167 0.09375 C 0.07275 0.09583 0.01702 0.09028 -0.00486 0.08102 C -0.02673 0.07176 -0.02829 0.04097 -0.03923 0.03819 C -0.05017 0.03542 -0.07343 0.05301 -0.07031 0.06366 C -0.06718 0.0743 -0.01701 0.08819 -0.02031 0.10162 C -0.02361 0.11504 -0.07517 0.13032 -0.09045 0.14444 C -0.10572 0.15856 -0.11441 0.17708 -0.11197 0.18588 C -0.10954 0.19467 -0.071 0.18403 -0.07621 0.19699 C -0.08142 0.20995 -0.14375 0.25393 -0.1434 0.26412 C -0.14305 0.27407 -0.08003 0.23657 -0.07378 0.25717 C -0.06753 0.27778 -0.09895 0.37917 -0.10642 0.38796 C -0.11388 0.39676 -0.12465 0.31921 -0.1184 0.31018 C -0.11215 0.30092 -0.07777 0.34815 -0.0684 0.33379 C -0.05902 0.31944 -0.06041 0.21412 -0.0625 0.22454 C -0.06458 0.23495 -0.06961 0.38634 -0.08142 0.39606 C -0.09322 0.40579 -0.13298 0.3206 -0.13385 0.28333 C -0.13472 0.24583 -0.09479 0.20116 -0.08697 0.17153 C -0.07916 0.1419 -0.09392 0.11319 -0.08697 0.10486 C -0.08003 0.09653 -0.06232 0.11458 -0.04531 0.12083 C -0.02829 0.12708 0.00417 0.14815 0.01546 0.14305 C 0.02674 0.13796 0.02483 0.11458 0.02257 0.09051 C 0.02032 0.06643 -0.00121 0.01273 -4.16667E-6 1.48148E-6 Z " pathEditMode="relative" rAng="0" ptsTypes="aaaaaaaaaaaaaaaaaaaaaaaaaa">
                                      <p:cBhvr>
                                        <p:cTn id="6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1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0.00185 L 5.55556E-7 0.0226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116 L 0 0.0226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-0.00301 L 0 0.0226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0.00185 L 5.55556E-7 0.0226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116 L 0 0.0226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-0.00301 L 0 0.0226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29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20000">
                                      <p:cBhvr>
                                        <p:cTn id="31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320000">
                                      <p:cBhvr>
                                        <p:cTn id="33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020000">
                                      <p:cBhvr>
                                        <p:cTn id="35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5.18519E-6 C 0.0099 0.00416 0.01979 0.00856 0.03698 0.01435 C 0.05417 0.02013 0.10191 0.02777 0.10365 0.03495 C 0.10538 0.04212 0.06389 0.053 0.04757 0.05717 C 0.03125 0.06134 0.00781 0.05416 0.0059 0.06041 C 0.00399 0.06666 0.02465 0.08518 0.03576 0.09536 C 0.04688 0.10555 0.07378 0.11597 0.07257 0.12222 C 0.07135 0.12847 0.04149 0.12036 0.02865 0.13333 C 0.0158 0.14629 -0.00295 0.18333 -0.00469 0.19999 C -0.00642 0.21666 0.01736 0.2199 0.01788 0.23333 C 0.0184 0.24675 -0.00139 0.26111 -0.00122 0.28101 C -0.00104 0.30092 0.01962 0.33402 0.0191 0.35231 C 0.01858 0.3706 -0.00538 0.37523 -0.00469 0.3905 C -0.00399 0.40578 0.02361 0.4287 0.02378 0.44444 C 0.02396 0.46018 -0.00243 0.47268 -0.00365 0.48564 C -0.00486 0.49861 0.01719 0.50578 0.01667 0.52222 C 0.01615 0.53865 -0.00885 0.56388 -0.00712 0.58425 C -0.00538 0.60462 0.01094 0.62453 0.02743 0.64444 " pathEditMode="relative" ptsTypes="aaaaaaaaaaaaaaaaaA">
                                      <p:cBhvr>
                                        <p:cTn id="38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 animBg="1"/>
      <p:bldP spid="160" grpId="0" animBg="1"/>
      <p:bldP spid="234" grpId="0" animBg="1"/>
      <p:bldP spid="234" grpId="1" animBg="1"/>
      <p:bldP spid="256" grpId="0" animBg="1"/>
      <p:bldP spid="256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Скругленный прямоугольник 176"/>
          <p:cNvSpPr/>
          <p:nvPr/>
        </p:nvSpPr>
        <p:spPr bwMode="auto">
          <a:xfrm>
            <a:off x="0" y="0"/>
            <a:ext cx="9144000" cy="6858000"/>
          </a:xfrm>
          <a:prstGeom prst="roundRect">
            <a:avLst/>
          </a:prstGeom>
          <a:solidFill>
            <a:srgbClr val="FF99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02D59D-4A22-4832-B0D3-9614D7C7CFC1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sp>
        <p:nvSpPr>
          <p:cNvPr id="158" name="Овал 157"/>
          <p:cNvSpPr/>
          <p:nvPr/>
        </p:nvSpPr>
        <p:spPr bwMode="auto">
          <a:xfrm>
            <a:off x="5562615" y="707571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9" name="Овал 158"/>
          <p:cNvSpPr/>
          <p:nvPr/>
        </p:nvSpPr>
        <p:spPr bwMode="auto">
          <a:xfrm>
            <a:off x="4920358" y="304799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0" name="Овал 159"/>
          <p:cNvSpPr/>
          <p:nvPr/>
        </p:nvSpPr>
        <p:spPr bwMode="auto">
          <a:xfrm>
            <a:off x="4615559" y="805543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1" name="Овал 160"/>
          <p:cNvSpPr/>
          <p:nvPr/>
        </p:nvSpPr>
        <p:spPr bwMode="auto">
          <a:xfrm>
            <a:off x="7990129" y="446314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2" name="Овал 161"/>
          <p:cNvSpPr/>
          <p:nvPr/>
        </p:nvSpPr>
        <p:spPr bwMode="auto">
          <a:xfrm>
            <a:off x="5334015" y="0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3" name="Овал 162"/>
          <p:cNvSpPr/>
          <p:nvPr/>
        </p:nvSpPr>
        <p:spPr bwMode="auto">
          <a:xfrm>
            <a:off x="7108387" y="990600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4" name="Овал 163"/>
          <p:cNvSpPr/>
          <p:nvPr/>
        </p:nvSpPr>
        <p:spPr bwMode="auto">
          <a:xfrm>
            <a:off x="6455243" y="783771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5" name="Овал 164"/>
          <p:cNvSpPr/>
          <p:nvPr/>
        </p:nvSpPr>
        <p:spPr bwMode="auto">
          <a:xfrm>
            <a:off x="5812986" y="380999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6" name="Овал 165"/>
          <p:cNvSpPr/>
          <p:nvPr/>
        </p:nvSpPr>
        <p:spPr bwMode="auto">
          <a:xfrm>
            <a:off x="3962415" y="696686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7" name="Овал 166"/>
          <p:cNvSpPr/>
          <p:nvPr/>
        </p:nvSpPr>
        <p:spPr bwMode="auto">
          <a:xfrm>
            <a:off x="4245443" y="272143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8" name="Овал 167"/>
          <p:cNvSpPr/>
          <p:nvPr/>
        </p:nvSpPr>
        <p:spPr bwMode="auto">
          <a:xfrm>
            <a:off x="7217243" y="217714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9" name="Овал 168"/>
          <p:cNvSpPr/>
          <p:nvPr/>
        </p:nvSpPr>
        <p:spPr bwMode="auto">
          <a:xfrm>
            <a:off x="8001015" y="1066800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0" name="Овал 169"/>
          <p:cNvSpPr/>
          <p:nvPr/>
        </p:nvSpPr>
        <p:spPr bwMode="auto">
          <a:xfrm>
            <a:off x="4484930" y="5421086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1" name="Овал 170"/>
          <p:cNvSpPr/>
          <p:nvPr/>
        </p:nvSpPr>
        <p:spPr bwMode="auto">
          <a:xfrm>
            <a:off x="3842673" y="5018314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2" name="Овал 171"/>
          <p:cNvSpPr/>
          <p:nvPr/>
        </p:nvSpPr>
        <p:spPr bwMode="auto">
          <a:xfrm>
            <a:off x="3755588" y="5976258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3" name="Овал 172"/>
          <p:cNvSpPr/>
          <p:nvPr/>
        </p:nvSpPr>
        <p:spPr bwMode="auto">
          <a:xfrm>
            <a:off x="5312244" y="6008915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4" name="Овал 173"/>
          <p:cNvSpPr/>
          <p:nvPr/>
        </p:nvSpPr>
        <p:spPr bwMode="auto">
          <a:xfrm>
            <a:off x="5246930" y="4855029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5" name="Овал 174"/>
          <p:cNvSpPr/>
          <p:nvPr/>
        </p:nvSpPr>
        <p:spPr bwMode="auto">
          <a:xfrm>
            <a:off x="6030702" y="5704115"/>
            <a:ext cx="468085" cy="381000"/>
          </a:xfrm>
          <a:prstGeom prst="ellipse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" name="Группа 119"/>
          <p:cNvGrpSpPr/>
          <p:nvPr/>
        </p:nvGrpSpPr>
        <p:grpSpPr>
          <a:xfrm>
            <a:off x="3004470" y="2351314"/>
            <a:ext cx="5943613" cy="2068275"/>
            <a:chOff x="283026" y="925286"/>
            <a:chExt cx="5943613" cy="2068275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283027" y="925286"/>
              <a:ext cx="337457" cy="1001486"/>
              <a:chOff x="1143000" y="1143000"/>
              <a:chExt cx="337457" cy="1001486"/>
            </a:xfrm>
          </p:grpSpPr>
          <p:sp>
            <p:nvSpPr>
              <p:cNvPr id="4" name="Овал 3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" name="Полилиния 4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" name="Полилиния 5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8" name="Группа 7"/>
            <p:cNvGrpSpPr/>
            <p:nvPr/>
          </p:nvGrpSpPr>
          <p:grpSpPr>
            <a:xfrm>
              <a:off x="620484" y="936171"/>
              <a:ext cx="337457" cy="1001486"/>
              <a:chOff x="1143000" y="1143000"/>
              <a:chExt cx="337457" cy="1001486"/>
            </a:xfrm>
          </p:grpSpPr>
          <p:sp>
            <p:nvSpPr>
              <p:cNvPr id="9" name="Овал 8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" name="Полилиния 9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" name="Полилиния 10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2" name="Группа 11"/>
            <p:cNvGrpSpPr/>
            <p:nvPr/>
          </p:nvGrpSpPr>
          <p:grpSpPr>
            <a:xfrm>
              <a:off x="957941" y="936172"/>
              <a:ext cx="337457" cy="1001486"/>
              <a:chOff x="1143000" y="1143000"/>
              <a:chExt cx="337457" cy="1001486"/>
            </a:xfrm>
          </p:grpSpPr>
          <p:sp>
            <p:nvSpPr>
              <p:cNvPr id="13" name="Овал 12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" name="Полилиния 13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" name="Полилиния 14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6" name="Группа 15"/>
            <p:cNvGrpSpPr/>
            <p:nvPr/>
          </p:nvGrpSpPr>
          <p:grpSpPr>
            <a:xfrm>
              <a:off x="1306284" y="947057"/>
              <a:ext cx="337457" cy="1001486"/>
              <a:chOff x="1143000" y="1143000"/>
              <a:chExt cx="337457" cy="1001486"/>
            </a:xfrm>
          </p:grpSpPr>
          <p:sp>
            <p:nvSpPr>
              <p:cNvPr id="17" name="Овал 16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" name="Полилиния 17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" name="Полилиния 18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20" name="Группа 19"/>
            <p:cNvGrpSpPr/>
            <p:nvPr/>
          </p:nvGrpSpPr>
          <p:grpSpPr>
            <a:xfrm>
              <a:off x="2884725" y="957943"/>
              <a:ext cx="337457" cy="1001486"/>
              <a:chOff x="1143000" y="1143000"/>
              <a:chExt cx="337457" cy="1001486"/>
            </a:xfrm>
          </p:grpSpPr>
          <p:sp>
            <p:nvSpPr>
              <p:cNvPr id="21" name="Овал 20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" name="Полилиния 21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" name="Полилиния 22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24" name="Группа 23"/>
            <p:cNvGrpSpPr/>
            <p:nvPr/>
          </p:nvGrpSpPr>
          <p:grpSpPr>
            <a:xfrm>
              <a:off x="3222181" y="957943"/>
              <a:ext cx="337457" cy="1001486"/>
              <a:chOff x="1143000" y="1143000"/>
              <a:chExt cx="337457" cy="1001486"/>
            </a:xfrm>
          </p:grpSpPr>
          <p:sp>
            <p:nvSpPr>
              <p:cNvPr id="25" name="Овал 24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" name="Полилиния 25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" name="Полилиния 26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28" name="Группа 27"/>
            <p:cNvGrpSpPr/>
            <p:nvPr/>
          </p:nvGrpSpPr>
          <p:grpSpPr>
            <a:xfrm>
              <a:off x="3548753" y="947058"/>
              <a:ext cx="337457" cy="1001486"/>
              <a:chOff x="1143000" y="1143000"/>
              <a:chExt cx="337457" cy="1001486"/>
            </a:xfrm>
          </p:grpSpPr>
          <p:sp>
            <p:nvSpPr>
              <p:cNvPr id="29" name="Овал 28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" name="Полилиния 29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" name="Полилиния 30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32" name="Группа 31"/>
            <p:cNvGrpSpPr/>
            <p:nvPr/>
          </p:nvGrpSpPr>
          <p:grpSpPr>
            <a:xfrm>
              <a:off x="3886210" y="947057"/>
              <a:ext cx="337457" cy="1001486"/>
              <a:chOff x="1143000" y="1143000"/>
              <a:chExt cx="337457" cy="1001486"/>
            </a:xfrm>
          </p:grpSpPr>
          <p:sp>
            <p:nvSpPr>
              <p:cNvPr id="33" name="Овал 32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4" name="Полилиния 33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5" name="Полилиния 34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36" name="Группа 35"/>
            <p:cNvGrpSpPr/>
            <p:nvPr/>
          </p:nvGrpSpPr>
          <p:grpSpPr>
            <a:xfrm>
              <a:off x="4234553" y="947056"/>
              <a:ext cx="337457" cy="1001486"/>
              <a:chOff x="1143000" y="1143000"/>
              <a:chExt cx="337457" cy="1001486"/>
            </a:xfrm>
          </p:grpSpPr>
          <p:sp>
            <p:nvSpPr>
              <p:cNvPr id="37" name="Овал 36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" name="Полилиния 37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" name="Полилиния 38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40" name="Группа 39"/>
            <p:cNvGrpSpPr/>
            <p:nvPr/>
          </p:nvGrpSpPr>
          <p:grpSpPr>
            <a:xfrm>
              <a:off x="4898582" y="936171"/>
              <a:ext cx="337457" cy="1001486"/>
              <a:chOff x="1143000" y="1143000"/>
              <a:chExt cx="337457" cy="1001486"/>
            </a:xfrm>
          </p:grpSpPr>
          <p:sp>
            <p:nvSpPr>
              <p:cNvPr id="41" name="Овал 40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" name="Полилиния 41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" name="Полилиния 42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44" name="Группа 43"/>
            <p:cNvGrpSpPr/>
            <p:nvPr/>
          </p:nvGrpSpPr>
          <p:grpSpPr>
            <a:xfrm>
              <a:off x="4572010" y="947057"/>
              <a:ext cx="337457" cy="1001486"/>
              <a:chOff x="1143000" y="1143000"/>
              <a:chExt cx="337457" cy="1001486"/>
            </a:xfrm>
          </p:grpSpPr>
          <p:sp>
            <p:nvSpPr>
              <p:cNvPr id="45" name="Овал 44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Полилиния 45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" name="Полилиния 46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48" name="Группа 47"/>
            <p:cNvGrpSpPr/>
            <p:nvPr/>
          </p:nvGrpSpPr>
          <p:grpSpPr>
            <a:xfrm>
              <a:off x="5225153" y="947056"/>
              <a:ext cx="337457" cy="1001486"/>
              <a:chOff x="1143000" y="1143000"/>
              <a:chExt cx="337457" cy="1001486"/>
            </a:xfrm>
          </p:grpSpPr>
          <p:sp>
            <p:nvSpPr>
              <p:cNvPr id="49" name="Овал 48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0" name="Полилиния 49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1" name="Полилиния 50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52" name="Группа 51"/>
            <p:cNvGrpSpPr/>
            <p:nvPr/>
          </p:nvGrpSpPr>
          <p:grpSpPr>
            <a:xfrm>
              <a:off x="5551725" y="968828"/>
              <a:ext cx="337457" cy="1001486"/>
              <a:chOff x="1143000" y="1143000"/>
              <a:chExt cx="337457" cy="1001486"/>
            </a:xfrm>
          </p:grpSpPr>
          <p:sp>
            <p:nvSpPr>
              <p:cNvPr id="53" name="Овал 52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4" name="Полилиния 53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5" name="Полилиния 54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56" name="Группа 55"/>
            <p:cNvGrpSpPr/>
            <p:nvPr/>
          </p:nvGrpSpPr>
          <p:grpSpPr>
            <a:xfrm>
              <a:off x="5889182" y="968828"/>
              <a:ext cx="337457" cy="1001486"/>
              <a:chOff x="1143000" y="1143000"/>
              <a:chExt cx="337457" cy="1001486"/>
            </a:xfrm>
          </p:grpSpPr>
          <p:sp>
            <p:nvSpPr>
              <p:cNvPr id="57" name="Овал 56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8" name="Полилиния 57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9" name="Полилиния 58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0" name="Группа 6"/>
            <p:cNvGrpSpPr/>
            <p:nvPr/>
          </p:nvGrpSpPr>
          <p:grpSpPr>
            <a:xfrm flipV="1">
              <a:off x="283026" y="1992075"/>
              <a:ext cx="337457" cy="1001486"/>
              <a:chOff x="1143000" y="1143000"/>
              <a:chExt cx="337457" cy="1001486"/>
            </a:xfrm>
          </p:grpSpPr>
          <p:sp>
            <p:nvSpPr>
              <p:cNvPr id="117" name="Овал 3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8" name="Полилиния 4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9" name="Полилиния 5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1" name="Группа 7"/>
            <p:cNvGrpSpPr/>
            <p:nvPr/>
          </p:nvGrpSpPr>
          <p:grpSpPr>
            <a:xfrm flipV="1">
              <a:off x="620483" y="1981190"/>
              <a:ext cx="337457" cy="1001486"/>
              <a:chOff x="1143000" y="1143000"/>
              <a:chExt cx="337457" cy="1001486"/>
            </a:xfrm>
          </p:grpSpPr>
          <p:sp>
            <p:nvSpPr>
              <p:cNvPr id="114" name="Овал 8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5" name="Полилиния 9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6" name="Полилиния 10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2" name="Группа 11"/>
            <p:cNvGrpSpPr/>
            <p:nvPr/>
          </p:nvGrpSpPr>
          <p:grpSpPr>
            <a:xfrm flipV="1">
              <a:off x="957940" y="1981189"/>
              <a:ext cx="337457" cy="1001486"/>
              <a:chOff x="1143000" y="1143000"/>
              <a:chExt cx="337457" cy="1001486"/>
            </a:xfrm>
          </p:grpSpPr>
          <p:sp>
            <p:nvSpPr>
              <p:cNvPr id="111" name="Овал 12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2" name="Полилиния 13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3" name="Полилиния 14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3" name="Группа 15"/>
            <p:cNvGrpSpPr/>
            <p:nvPr/>
          </p:nvGrpSpPr>
          <p:grpSpPr>
            <a:xfrm flipV="1">
              <a:off x="1306283" y="1970304"/>
              <a:ext cx="337457" cy="1001486"/>
              <a:chOff x="1143000" y="1143000"/>
              <a:chExt cx="337457" cy="1001486"/>
            </a:xfrm>
          </p:grpSpPr>
          <p:sp>
            <p:nvSpPr>
              <p:cNvPr id="108" name="Овал 107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9" name="Полилиния 108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0" name="Полилиния 109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4" name="Группа 19"/>
            <p:cNvGrpSpPr/>
            <p:nvPr/>
          </p:nvGrpSpPr>
          <p:grpSpPr>
            <a:xfrm flipV="1">
              <a:off x="2884724" y="1959418"/>
              <a:ext cx="337457" cy="1001486"/>
              <a:chOff x="1143000" y="1143000"/>
              <a:chExt cx="337457" cy="1001486"/>
            </a:xfrm>
          </p:grpSpPr>
          <p:sp>
            <p:nvSpPr>
              <p:cNvPr id="105" name="Овал 104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6" name="Полилиния 105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7" name="Полилиния 106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5" name="Группа 23"/>
            <p:cNvGrpSpPr/>
            <p:nvPr/>
          </p:nvGrpSpPr>
          <p:grpSpPr>
            <a:xfrm flipV="1">
              <a:off x="3222180" y="1959418"/>
              <a:ext cx="337457" cy="1001486"/>
              <a:chOff x="1143000" y="1143000"/>
              <a:chExt cx="337457" cy="1001486"/>
            </a:xfrm>
          </p:grpSpPr>
          <p:sp>
            <p:nvSpPr>
              <p:cNvPr id="102" name="Овал 101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3" name="Полилиния 102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4" name="Полилиния 103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6" name="Группа 27"/>
            <p:cNvGrpSpPr/>
            <p:nvPr/>
          </p:nvGrpSpPr>
          <p:grpSpPr>
            <a:xfrm flipV="1">
              <a:off x="3548752" y="1970303"/>
              <a:ext cx="337457" cy="1001486"/>
              <a:chOff x="1143000" y="1143000"/>
              <a:chExt cx="337457" cy="1001486"/>
            </a:xfrm>
          </p:grpSpPr>
          <p:sp>
            <p:nvSpPr>
              <p:cNvPr id="99" name="Овал 98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0" name="Полилиния 99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1" name="Полилиния 100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7" name="Группа 31"/>
            <p:cNvGrpSpPr/>
            <p:nvPr/>
          </p:nvGrpSpPr>
          <p:grpSpPr>
            <a:xfrm flipV="1">
              <a:off x="3886209" y="1970304"/>
              <a:ext cx="337457" cy="1001486"/>
              <a:chOff x="1143000" y="1143000"/>
              <a:chExt cx="337457" cy="1001486"/>
            </a:xfrm>
          </p:grpSpPr>
          <p:sp>
            <p:nvSpPr>
              <p:cNvPr id="96" name="Овал 95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7" name="Полилиния 96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8" name="Полилиния 97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8" name="Группа 35"/>
            <p:cNvGrpSpPr/>
            <p:nvPr/>
          </p:nvGrpSpPr>
          <p:grpSpPr>
            <a:xfrm flipV="1">
              <a:off x="4234552" y="1970305"/>
              <a:ext cx="337457" cy="1001486"/>
              <a:chOff x="1143000" y="1143000"/>
              <a:chExt cx="337457" cy="1001486"/>
            </a:xfrm>
          </p:grpSpPr>
          <p:sp>
            <p:nvSpPr>
              <p:cNvPr id="93" name="Овал 92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4" name="Полилиния 93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5" name="Полилиния 94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9" name="Группа 39"/>
            <p:cNvGrpSpPr/>
            <p:nvPr/>
          </p:nvGrpSpPr>
          <p:grpSpPr>
            <a:xfrm flipV="1">
              <a:off x="4898581" y="1981190"/>
              <a:ext cx="337457" cy="1001486"/>
              <a:chOff x="1143000" y="1143000"/>
              <a:chExt cx="337457" cy="1001486"/>
            </a:xfrm>
          </p:grpSpPr>
          <p:sp>
            <p:nvSpPr>
              <p:cNvPr id="90" name="Овал 89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1" name="Полилиния 90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2" name="Полилиния 91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70" name="Группа 43"/>
            <p:cNvGrpSpPr/>
            <p:nvPr/>
          </p:nvGrpSpPr>
          <p:grpSpPr>
            <a:xfrm flipV="1">
              <a:off x="4572009" y="1970304"/>
              <a:ext cx="337457" cy="1001486"/>
              <a:chOff x="1143000" y="1143000"/>
              <a:chExt cx="337457" cy="1001486"/>
            </a:xfrm>
          </p:grpSpPr>
          <p:sp>
            <p:nvSpPr>
              <p:cNvPr id="87" name="Овал 86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8" name="Полилиния 87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9" name="Полилиния 88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71" name="Группа 47"/>
            <p:cNvGrpSpPr/>
            <p:nvPr/>
          </p:nvGrpSpPr>
          <p:grpSpPr>
            <a:xfrm flipV="1">
              <a:off x="5225152" y="1970305"/>
              <a:ext cx="337457" cy="1001486"/>
              <a:chOff x="1143000" y="1143000"/>
              <a:chExt cx="337457" cy="1001486"/>
            </a:xfrm>
          </p:grpSpPr>
          <p:sp>
            <p:nvSpPr>
              <p:cNvPr id="84" name="Овал 83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5" name="Полилиния 84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6" name="Полилиния 85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72" name="Группа 51"/>
            <p:cNvGrpSpPr/>
            <p:nvPr/>
          </p:nvGrpSpPr>
          <p:grpSpPr>
            <a:xfrm flipV="1">
              <a:off x="5551724" y="1948533"/>
              <a:ext cx="337457" cy="1001486"/>
              <a:chOff x="1143000" y="1143000"/>
              <a:chExt cx="337457" cy="1001486"/>
            </a:xfrm>
          </p:grpSpPr>
          <p:sp>
            <p:nvSpPr>
              <p:cNvPr id="81" name="Овал 80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2" name="Полилиния 81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3" name="Полилиния 82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73" name="Группа 55"/>
            <p:cNvGrpSpPr/>
            <p:nvPr/>
          </p:nvGrpSpPr>
          <p:grpSpPr>
            <a:xfrm flipV="1">
              <a:off x="5889181" y="1948533"/>
              <a:ext cx="337457" cy="1001486"/>
              <a:chOff x="1143000" y="1143000"/>
              <a:chExt cx="337457" cy="1001486"/>
            </a:xfrm>
          </p:grpSpPr>
          <p:sp>
            <p:nvSpPr>
              <p:cNvPr id="78" name="Овал 77"/>
              <p:cNvSpPr/>
              <p:nvPr/>
            </p:nvSpPr>
            <p:spPr bwMode="auto">
              <a:xfrm>
                <a:off x="1143000" y="1143000"/>
                <a:ext cx="337457" cy="48985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9" name="Полилиния 78"/>
              <p:cNvSpPr/>
              <p:nvPr/>
            </p:nvSpPr>
            <p:spPr bwMode="auto">
              <a:xfrm>
                <a:off x="1338943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0" name="Полилиния 79"/>
              <p:cNvSpPr/>
              <p:nvPr/>
            </p:nvSpPr>
            <p:spPr bwMode="auto">
              <a:xfrm flipH="1">
                <a:off x="1197430" y="1643743"/>
                <a:ext cx="121557" cy="500743"/>
              </a:xfrm>
              <a:custGeom>
                <a:avLst/>
                <a:gdLst>
                  <a:gd name="connsiteX0" fmla="*/ 0 w 121557"/>
                  <a:gd name="connsiteY0" fmla="*/ 0 h 500743"/>
                  <a:gd name="connsiteX1" fmla="*/ 65314 w 121557"/>
                  <a:gd name="connsiteY1" fmla="*/ 87086 h 500743"/>
                  <a:gd name="connsiteX2" fmla="*/ 54428 w 121557"/>
                  <a:gd name="connsiteY2" fmla="*/ 250371 h 500743"/>
                  <a:gd name="connsiteX3" fmla="*/ 119743 w 121557"/>
                  <a:gd name="connsiteY3" fmla="*/ 370114 h 500743"/>
                  <a:gd name="connsiteX4" fmla="*/ 65314 w 121557"/>
                  <a:gd name="connsiteY4" fmla="*/ 500743 h 500743"/>
                  <a:gd name="connsiteX5" fmla="*/ 65314 w 121557"/>
                  <a:gd name="connsiteY5" fmla="*/ 500743 h 5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557" h="500743">
                    <a:moveTo>
                      <a:pt x="0" y="0"/>
                    </a:moveTo>
                    <a:cubicBezTo>
                      <a:pt x="28121" y="22679"/>
                      <a:pt x="56243" y="45358"/>
                      <a:pt x="65314" y="87086"/>
                    </a:cubicBezTo>
                    <a:cubicBezTo>
                      <a:pt x="74385" y="128814"/>
                      <a:pt x="45357" y="203200"/>
                      <a:pt x="54428" y="250371"/>
                    </a:cubicBezTo>
                    <a:cubicBezTo>
                      <a:pt x="63499" y="297542"/>
                      <a:pt x="117929" y="328385"/>
                      <a:pt x="119743" y="370114"/>
                    </a:cubicBezTo>
                    <a:cubicBezTo>
                      <a:pt x="121557" y="411843"/>
                      <a:pt x="65314" y="500743"/>
                      <a:pt x="65314" y="500743"/>
                    </a:cubicBezTo>
                    <a:lnTo>
                      <a:pt x="65314" y="500743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121" name="Скругленный прямоугольник 120"/>
          <p:cNvSpPr/>
          <p:nvPr/>
        </p:nvSpPr>
        <p:spPr bwMode="auto">
          <a:xfrm>
            <a:off x="4278101" y="2166257"/>
            <a:ext cx="478971" cy="239485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2" name="Скругленный прямоугольник 121"/>
          <p:cNvSpPr/>
          <p:nvPr/>
        </p:nvSpPr>
        <p:spPr bwMode="auto">
          <a:xfrm>
            <a:off x="5225159" y="2166256"/>
            <a:ext cx="478971" cy="239485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74" name="Группа 134"/>
          <p:cNvGrpSpPr/>
          <p:nvPr/>
        </p:nvGrpSpPr>
        <p:grpSpPr>
          <a:xfrm>
            <a:off x="7217243" y="1774371"/>
            <a:ext cx="653142" cy="751114"/>
            <a:chOff x="3548743" y="283028"/>
            <a:chExt cx="653142" cy="751114"/>
          </a:xfrm>
        </p:grpSpPr>
        <p:sp>
          <p:nvSpPr>
            <p:cNvPr id="123" name="Овал 122"/>
            <p:cNvSpPr/>
            <p:nvPr/>
          </p:nvSpPr>
          <p:spPr bwMode="auto">
            <a:xfrm>
              <a:off x="3875315" y="761999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4" name="Овал 123"/>
            <p:cNvSpPr/>
            <p:nvPr/>
          </p:nvSpPr>
          <p:spPr bwMode="auto">
            <a:xfrm>
              <a:off x="3886201" y="881742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5" name="Овал 124"/>
            <p:cNvSpPr/>
            <p:nvPr/>
          </p:nvSpPr>
          <p:spPr bwMode="auto">
            <a:xfrm>
              <a:off x="3777343" y="707571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6" name="Овал 125"/>
            <p:cNvSpPr/>
            <p:nvPr/>
          </p:nvSpPr>
          <p:spPr bwMode="auto">
            <a:xfrm>
              <a:off x="3842657" y="576943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7" name="Овал 126"/>
            <p:cNvSpPr/>
            <p:nvPr/>
          </p:nvSpPr>
          <p:spPr bwMode="auto">
            <a:xfrm>
              <a:off x="3722915" y="555171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8" name="Овал 127"/>
            <p:cNvSpPr/>
            <p:nvPr/>
          </p:nvSpPr>
          <p:spPr bwMode="auto">
            <a:xfrm>
              <a:off x="3657600" y="620486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9" name="Овал 128"/>
            <p:cNvSpPr/>
            <p:nvPr/>
          </p:nvSpPr>
          <p:spPr bwMode="auto">
            <a:xfrm>
              <a:off x="3548743" y="620485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0" name="Овал 129"/>
            <p:cNvSpPr/>
            <p:nvPr/>
          </p:nvSpPr>
          <p:spPr bwMode="auto">
            <a:xfrm>
              <a:off x="3929743" y="478971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1" name="Овал 130"/>
            <p:cNvSpPr/>
            <p:nvPr/>
          </p:nvSpPr>
          <p:spPr bwMode="auto">
            <a:xfrm>
              <a:off x="4060371" y="511629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2" name="Овал 131"/>
            <p:cNvSpPr/>
            <p:nvPr/>
          </p:nvSpPr>
          <p:spPr bwMode="auto">
            <a:xfrm>
              <a:off x="3712028" y="478971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3" name="Овал 132"/>
            <p:cNvSpPr/>
            <p:nvPr/>
          </p:nvSpPr>
          <p:spPr bwMode="auto">
            <a:xfrm>
              <a:off x="3690257" y="370114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4" name="Овал 133"/>
            <p:cNvSpPr/>
            <p:nvPr/>
          </p:nvSpPr>
          <p:spPr bwMode="auto">
            <a:xfrm>
              <a:off x="3614057" y="283028"/>
              <a:ext cx="141514" cy="152400"/>
            </a:xfrm>
            <a:prstGeom prst="ellipse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36" name="Овал 135"/>
          <p:cNvSpPr/>
          <p:nvPr/>
        </p:nvSpPr>
        <p:spPr bwMode="auto">
          <a:xfrm>
            <a:off x="8305816" y="2024742"/>
            <a:ext cx="283028" cy="65313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0" name="Овал 149"/>
          <p:cNvSpPr/>
          <p:nvPr/>
        </p:nvSpPr>
        <p:spPr bwMode="auto">
          <a:xfrm>
            <a:off x="8273159" y="2231571"/>
            <a:ext cx="65314" cy="25037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1" name="Овал 150"/>
          <p:cNvSpPr/>
          <p:nvPr/>
        </p:nvSpPr>
        <p:spPr bwMode="auto">
          <a:xfrm>
            <a:off x="8207843" y="1763486"/>
            <a:ext cx="65314" cy="25037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2" name="Овал 151"/>
          <p:cNvSpPr/>
          <p:nvPr/>
        </p:nvSpPr>
        <p:spPr bwMode="auto">
          <a:xfrm>
            <a:off x="8262272" y="1905000"/>
            <a:ext cx="65314" cy="25037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3" name="Овал 152"/>
          <p:cNvSpPr/>
          <p:nvPr/>
        </p:nvSpPr>
        <p:spPr bwMode="auto">
          <a:xfrm>
            <a:off x="8305816" y="2057399"/>
            <a:ext cx="65314" cy="25037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4" name="Овал 153"/>
          <p:cNvSpPr/>
          <p:nvPr/>
        </p:nvSpPr>
        <p:spPr bwMode="auto">
          <a:xfrm rot="20482455">
            <a:off x="8458216" y="1948536"/>
            <a:ext cx="283028" cy="65313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5" name="Полилиния 154"/>
          <p:cNvSpPr/>
          <p:nvPr/>
        </p:nvSpPr>
        <p:spPr bwMode="auto">
          <a:xfrm>
            <a:off x="7151929" y="4299857"/>
            <a:ext cx="1112158" cy="649515"/>
          </a:xfrm>
          <a:custGeom>
            <a:avLst/>
            <a:gdLst>
              <a:gd name="connsiteX0" fmla="*/ 54429 w 1112158"/>
              <a:gd name="connsiteY0" fmla="*/ 76200 h 649515"/>
              <a:gd name="connsiteX1" fmla="*/ 359229 w 1112158"/>
              <a:gd name="connsiteY1" fmla="*/ 76200 h 649515"/>
              <a:gd name="connsiteX2" fmla="*/ 783772 w 1112158"/>
              <a:gd name="connsiteY2" fmla="*/ 54429 h 649515"/>
              <a:gd name="connsiteX3" fmla="*/ 1055915 w 1112158"/>
              <a:gd name="connsiteY3" fmla="*/ 21771 h 649515"/>
              <a:gd name="connsiteX4" fmla="*/ 1077686 w 1112158"/>
              <a:gd name="connsiteY4" fmla="*/ 185057 h 649515"/>
              <a:gd name="connsiteX5" fmla="*/ 849086 w 1112158"/>
              <a:gd name="connsiteY5" fmla="*/ 402771 h 649515"/>
              <a:gd name="connsiteX6" fmla="*/ 794658 w 1112158"/>
              <a:gd name="connsiteY6" fmla="*/ 598714 h 649515"/>
              <a:gd name="connsiteX7" fmla="*/ 446315 w 1112158"/>
              <a:gd name="connsiteY7" fmla="*/ 620486 h 649515"/>
              <a:gd name="connsiteX8" fmla="*/ 228600 w 1112158"/>
              <a:gd name="connsiteY8" fmla="*/ 424543 h 649515"/>
              <a:gd name="connsiteX9" fmla="*/ 130629 w 1112158"/>
              <a:gd name="connsiteY9" fmla="*/ 195943 h 649515"/>
              <a:gd name="connsiteX10" fmla="*/ 32658 w 1112158"/>
              <a:gd name="connsiteY10" fmla="*/ 174171 h 649515"/>
              <a:gd name="connsiteX11" fmla="*/ 54429 w 1112158"/>
              <a:gd name="connsiteY11" fmla="*/ 76200 h 649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12158" h="649515">
                <a:moveTo>
                  <a:pt x="54429" y="76200"/>
                </a:moveTo>
                <a:cubicBezTo>
                  <a:pt x="108858" y="59871"/>
                  <a:pt x="237672" y="79828"/>
                  <a:pt x="359229" y="76200"/>
                </a:cubicBezTo>
                <a:cubicBezTo>
                  <a:pt x="480786" y="72572"/>
                  <a:pt x="667658" y="63500"/>
                  <a:pt x="783772" y="54429"/>
                </a:cubicBezTo>
                <a:cubicBezTo>
                  <a:pt x="899886" y="45358"/>
                  <a:pt x="1006929" y="0"/>
                  <a:pt x="1055915" y="21771"/>
                </a:cubicBezTo>
                <a:cubicBezTo>
                  <a:pt x="1104901" y="43542"/>
                  <a:pt x="1112158" y="121557"/>
                  <a:pt x="1077686" y="185057"/>
                </a:cubicBezTo>
                <a:cubicBezTo>
                  <a:pt x="1043215" y="248557"/>
                  <a:pt x="896257" y="333828"/>
                  <a:pt x="849086" y="402771"/>
                </a:cubicBezTo>
                <a:cubicBezTo>
                  <a:pt x="801915" y="471714"/>
                  <a:pt x="861786" y="562428"/>
                  <a:pt x="794658" y="598714"/>
                </a:cubicBezTo>
                <a:cubicBezTo>
                  <a:pt x="727530" y="635000"/>
                  <a:pt x="540658" y="649515"/>
                  <a:pt x="446315" y="620486"/>
                </a:cubicBezTo>
                <a:cubicBezTo>
                  <a:pt x="351972" y="591458"/>
                  <a:pt x="281214" y="495300"/>
                  <a:pt x="228600" y="424543"/>
                </a:cubicBezTo>
                <a:cubicBezTo>
                  <a:pt x="175986" y="353786"/>
                  <a:pt x="163286" y="237672"/>
                  <a:pt x="130629" y="195943"/>
                </a:cubicBezTo>
                <a:cubicBezTo>
                  <a:pt x="97972" y="154214"/>
                  <a:pt x="43544" y="194128"/>
                  <a:pt x="32658" y="174171"/>
                </a:cubicBezTo>
                <a:cubicBezTo>
                  <a:pt x="21772" y="154214"/>
                  <a:pt x="0" y="92529"/>
                  <a:pt x="54429" y="76200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6" name="Полилиния 155"/>
          <p:cNvSpPr/>
          <p:nvPr/>
        </p:nvSpPr>
        <p:spPr bwMode="auto">
          <a:xfrm>
            <a:off x="6193987" y="2189842"/>
            <a:ext cx="834571" cy="847271"/>
          </a:xfrm>
          <a:custGeom>
            <a:avLst/>
            <a:gdLst>
              <a:gd name="connsiteX0" fmla="*/ 272142 w 834571"/>
              <a:gd name="connsiteY0" fmla="*/ 52614 h 847271"/>
              <a:gd name="connsiteX1" fmla="*/ 642257 w 834571"/>
              <a:gd name="connsiteY1" fmla="*/ 9071 h 847271"/>
              <a:gd name="connsiteX2" fmla="*/ 751114 w 834571"/>
              <a:gd name="connsiteY2" fmla="*/ 107042 h 847271"/>
              <a:gd name="connsiteX3" fmla="*/ 827314 w 834571"/>
              <a:gd name="connsiteY3" fmla="*/ 390071 h 847271"/>
              <a:gd name="connsiteX4" fmla="*/ 707571 w 834571"/>
              <a:gd name="connsiteY4" fmla="*/ 749300 h 847271"/>
              <a:gd name="connsiteX5" fmla="*/ 457199 w 834571"/>
              <a:gd name="connsiteY5" fmla="*/ 727528 h 847271"/>
              <a:gd name="connsiteX6" fmla="*/ 272142 w 834571"/>
              <a:gd name="connsiteY6" fmla="*/ 760185 h 847271"/>
              <a:gd name="connsiteX7" fmla="*/ 174171 w 834571"/>
              <a:gd name="connsiteY7" fmla="*/ 836385 h 847271"/>
              <a:gd name="connsiteX8" fmla="*/ 21771 w 834571"/>
              <a:gd name="connsiteY8" fmla="*/ 694871 h 847271"/>
              <a:gd name="connsiteX9" fmla="*/ 43542 w 834571"/>
              <a:gd name="connsiteY9" fmla="*/ 498928 h 847271"/>
              <a:gd name="connsiteX10" fmla="*/ 43542 w 834571"/>
              <a:gd name="connsiteY10" fmla="*/ 183242 h 847271"/>
              <a:gd name="connsiteX11" fmla="*/ 272142 w 834571"/>
              <a:gd name="connsiteY11" fmla="*/ 52614 h 847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34571" h="847271">
                <a:moveTo>
                  <a:pt x="272142" y="52614"/>
                </a:moveTo>
                <a:cubicBezTo>
                  <a:pt x="371928" y="23586"/>
                  <a:pt x="562428" y="0"/>
                  <a:pt x="642257" y="9071"/>
                </a:cubicBezTo>
                <a:cubicBezTo>
                  <a:pt x="722086" y="18142"/>
                  <a:pt x="720271" y="43542"/>
                  <a:pt x="751114" y="107042"/>
                </a:cubicBezTo>
                <a:cubicBezTo>
                  <a:pt x="781957" y="170542"/>
                  <a:pt x="834571" y="283028"/>
                  <a:pt x="827314" y="390071"/>
                </a:cubicBezTo>
                <a:cubicBezTo>
                  <a:pt x="820057" y="497114"/>
                  <a:pt x="769257" y="693057"/>
                  <a:pt x="707571" y="749300"/>
                </a:cubicBezTo>
                <a:cubicBezTo>
                  <a:pt x="645885" y="805543"/>
                  <a:pt x="529770" y="725714"/>
                  <a:pt x="457199" y="727528"/>
                </a:cubicBezTo>
                <a:cubicBezTo>
                  <a:pt x="384628" y="729342"/>
                  <a:pt x="319313" y="742042"/>
                  <a:pt x="272142" y="760185"/>
                </a:cubicBezTo>
                <a:cubicBezTo>
                  <a:pt x="224971" y="778328"/>
                  <a:pt x="215899" y="847271"/>
                  <a:pt x="174171" y="836385"/>
                </a:cubicBezTo>
                <a:cubicBezTo>
                  <a:pt x="132443" y="825499"/>
                  <a:pt x="43542" y="751114"/>
                  <a:pt x="21771" y="694871"/>
                </a:cubicBezTo>
                <a:cubicBezTo>
                  <a:pt x="0" y="638628"/>
                  <a:pt x="39914" y="584199"/>
                  <a:pt x="43542" y="498928"/>
                </a:cubicBezTo>
                <a:cubicBezTo>
                  <a:pt x="47170" y="413657"/>
                  <a:pt x="7256" y="259442"/>
                  <a:pt x="43542" y="183242"/>
                </a:cubicBezTo>
                <a:cubicBezTo>
                  <a:pt x="79828" y="107042"/>
                  <a:pt x="172356" y="81642"/>
                  <a:pt x="272142" y="52614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0" name="Блок-схема: знак завершения 179"/>
          <p:cNvSpPr/>
          <p:nvPr/>
        </p:nvSpPr>
        <p:spPr bwMode="auto">
          <a:xfrm>
            <a:off x="4256330" y="2841171"/>
            <a:ext cx="892629" cy="239486"/>
          </a:xfrm>
          <a:prstGeom prst="flowChartTerminator">
            <a:avLst/>
          </a:prstGeom>
          <a:solidFill>
            <a:srgbClr val="7030A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75" name="Группа 184"/>
          <p:cNvGrpSpPr/>
          <p:nvPr/>
        </p:nvGrpSpPr>
        <p:grpSpPr>
          <a:xfrm>
            <a:off x="163286" y="97974"/>
            <a:ext cx="2035629" cy="2677885"/>
            <a:chOff x="185057" y="2057401"/>
            <a:chExt cx="2035629" cy="2677885"/>
          </a:xfrm>
        </p:grpSpPr>
        <p:sp>
          <p:nvSpPr>
            <p:cNvPr id="182" name="Прямоугольник 181"/>
            <p:cNvSpPr/>
            <p:nvPr/>
          </p:nvSpPr>
          <p:spPr bwMode="auto">
            <a:xfrm>
              <a:off x="185057" y="2057401"/>
              <a:ext cx="2035629" cy="2677885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400" dirty="0" smtClean="0"/>
                <a:t>термометр </a:t>
              </a:r>
              <a:endPara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3" name="Овал 182"/>
            <p:cNvSpPr/>
            <p:nvPr/>
          </p:nvSpPr>
          <p:spPr bwMode="auto">
            <a:xfrm>
              <a:off x="381001" y="2416628"/>
              <a:ext cx="1600200" cy="113211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37,4°С</a:t>
              </a:r>
            </a:p>
          </p:txBody>
        </p:sp>
      </p:grpSp>
      <p:sp>
        <p:nvSpPr>
          <p:cNvPr id="184" name="Овал 183"/>
          <p:cNvSpPr/>
          <p:nvPr/>
        </p:nvSpPr>
        <p:spPr bwMode="auto">
          <a:xfrm>
            <a:off x="359230" y="468086"/>
            <a:ext cx="1600200" cy="113211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Arial" charset="0"/>
              </a:rPr>
              <a:t>40,4°С</a:t>
            </a:r>
          </a:p>
        </p:txBody>
      </p:sp>
      <p:sp>
        <p:nvSpPr>
          <p:cNvPr id="176" name="Стрелка углом 175"/>
          <p:cNvSpPr/>
          <p:nvPr/>
        </p:nvSpPr>
        <p:spPr bwMode="auto">
          <a:xfrm rot="5400000">
            <a:off x="2310491" y="895351"/>
            <a:ext cx="1279071" cy="1589314"/>
          </a:xfrm>
          <a:prstGeom prst="bentArrow">
            <a:avLst>
              <a:gd name="adj1" fmla="val 15638"/>
              <a:gd name="adj2" fmla="val 18617"/>
              <a:gd name="adj3" fmla="val 25000"/>
              <a:gd name="adj4" fmla="val 43750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8.33333E-7 -3.7037E-6 C 0.00121 -0.01273 0.01944 0.0081 0.02968 0.01435 C 0.03993 0.0206 0.04878 0.02917 0.0618 0.0382 C 0.07482 0.04722 0.10329 0.05903 0.10833 0.06829 C 0.11336 0.07755 0.11059 0.09167 0.09166 0.09375 C 0.07274 0.09584 0.01701 0.09028 -0.00487 0.08102 C -0.02674 0.07176 -0.0283 0.04097 -0.03924 0.0382 C -0.05018 0.03542 -0.07344 0.05301 -0.07032 0.06366 C -0.06719 0.07431 -0.01702 0.0882 -0.02032 0.10162 C -0.02362 0.11505 -0.07518 0.13033 -0.09046 0.14445 C -0.10573 0.15857 -0.11441 0.17709 -0.11198 0.18588 C -0.10955 0.19468 -0.07674 0.18912 -0.07622 0.19699 C -0.0757 0.20486 -0.10869 0.22338 -0.10834 0.23334 C -0.10799 0.24329 -0.0757 0.24954 -0.07379 0.25718 C -0.07188 0.26482 -0.09289 0.28357 -0.09653 0.2794 C -0.10018 0.27523 -0.09619 0.2338 -0.09532 0.23195 C -0.09445 0.23009 -0.09063 0.26898 -0.09167 0.26829 C -0.09271 0.26759 -0.10244 0.22662 -0.10122 0.22709 C -0.1 0.22755 -0.0849 0.26412 -0.08455 0.27153 C -0.08421 0.27894 -0.09844 0.2882 -0.09879 0.27153 C -0.09914 0.25486 -0.08889 0.19931 -0.08698 0.17153 C -0.08507 0.14375 -0.09393 0.1132 -0.08698 0.10486 C -0.08004 0.09653 -0.06233 0.11459 -0.04532 0.12084 C -0.0283 0.12709 0.00416 0.14815 0.01545 0.14306 C 0.02673 0.13797 0.02482 0.11459 0.02256 0.09051 C 0.02031 0.06644 -0.00122 0.01273 8.33333E-7 -3.7037E-6 Z " pathEditMode="relative" ptsTypes="aaaaaaaaaaaaaaaaaaaaaaaaaa">
                                      <p:cBhvr>
                                        <p:cTn id="6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5.18519E-6 C 0.0099 0.00416 0.01979 0.00856 0.03698 0.01435 C 0.05417 0.02013 0.10191 0.02777 0.10365 0.03495 C 0.10538 0.04212 0.06389 0.053 0.04757 0.05717 C 0.03125 0.06134 0.00781 0.05416 0.0059 0.06041 C 0.00399 0.06666 0.02465 0.08518 0.03576 0.09536 C 0.04688 0.10555 0.07378 0.11597 0.07257 0.12222 C 0.07135 0.12847 0.04149 0.12036 0.02865 0.13333 C 0.0158 0.14629 -0.00295 0.18333 -0.00469 0.19999 C -0.00642 0.21666 0.01736 0.2199 0.01788 0.23333 C 0.0184 0.24675 -0.00139 0.26111 -0.00122 0.28101 C -0.00104 0.30092 0.01962 0.33402 0.0191 0.35231 C 0.01858 0.3706 -0.00538 0.37523 -0.00469 0.3905 C -0.00399 0.40578 0.02361 0.4287 0.02378 0.44444 C 0.02396 0.46018 -0.00243 0.47268 -0.00365 0.48564 C -0.00486 0.49861 0.01719 0.50578 0.01667 0.52222 C 0.01615 0.53865 -0.00885 0.56388 -0.00712 0.58425 C -0.00538 0.60462 0.01094 0.62453 0.02743 0.64444 " pathEditMode="relative" ptsTypes="aaaaaaaaaaaaaaaaaA">
                                      <p:cBhvr>
                                        <p:cTn id="17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 animBg="1"/>
      <p:bldP spid="160" grpId="0" animBg="1"/>
      <p:bldP spid="180" grpId="0" animBg="1"/>
      <p:bldP spid="18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4800" dirty="0" smtClean="0"/>
              <a:t>Облегченная диффузия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348880"/>
            <a:ext cx="8075240" cy="4021907"/>
          </a:xfrm>
        </p:spPr>
        <p:txBody>
          <a:bodyPr>
            <a:normAutofit/>
          </a:bodyPr>
          <a:lstStyle/>
          <a:p>
            <a:pPr marL="0" indent="17463" algn="ctr">
              <a:buNone/>
            </a:pPr>
            <a:r>
              <a:rPr lang="ru-RU" sz="4000" dirty="0" smtClean="0"/>
              <a:t>диффузия вещества по градиенту его концентрации при участии особых белковых  молекул-переносчиков.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0"/>
            <a:ext cx="63019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4105275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052736"/>
            <a:ext cx="423862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/>
              <a:t>Свойства белков-переносчиков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r>
              <a:rPr lang="ru-RU" dirty="0" smtClean="0"/>
              <a:t>высокая по сравнению с простой диффузией скорость переноса вещества, </a:t>
            </a:r>
          </a:p>
          <a:p>
            <a:r>
              <a:rPr lang="ru-RU" dirty="0" smtClean="0"/>
              <a:t>насыщаемость, </a:t>
            </a:r>
          </a:p>
          <a:p>
            <a:r>
              <a:rPr lang="ru-RU" dirty="0" smtClean="0"/>
              <a:t>конкуренция и </a:t>
            </a:r>
          </a:p>
          <a:p>
            <a:r>
              <a:rPr lang="ru-RU" dirty="0" smtClean="0"/>
              <a:t>чувствительность к специфическим ингибиторам — соединениям, угнетающим облегченную диффузию.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Autofit/>
          </a:bodyPr>
          <a:lstStyle/>
          <a:p>
            <a:r>
              <a:rPr lang="ru-RU" sz="4400" dirty="0" smtClean="0"/>
              <a:t>Клеточные </a:t>
            </a:r>
            <a:r>
              <a:rPr lang="ru-RU" sz="4400" dirty="0"/>
              <a:t>мембраны </a:t>
            </a:r>
            <a:r>
              <a:rPr lang="ru-RU" sz="4400" dirty="0" smtClean="0"/>
              <a:t>содержат </a:t>
            </a:r>
          </a:p>
          <a:p>
            <a:pPr lvl="1"/>
            <a:r>
              <a:rPr lang="ru-RU" sz="4400" dirty="0" smtClean="0"/>
              <a:t>гликолипиды</a:t>
            </a:r>
            <a:r>
              <a:rPr lang="ru-RU" sz="4400" dirty="0"/>
              <a:t>, </a:t>
            </a:r>
            <a:endParaRPr lang="ru-RU" sz="4400" dirty="0" smtClean="0"/>
          </a:p>
          <a:p>
            <a:pPr lvl="1"/>
            <a:r>
              <a:rPr lang="ru-RU" sz="4400" dirty="0" smtClean="0"/>
              <a:t>гликопротеиды</a:t>
            </a:r>
          </a:p>
          <a:p>
            <a:pPr lvl="1"/>
            <a:r>
              <a:rPr lang="ru-RU" sz="4400" dirty="0" err="1" smtClean="0"/>
              <a:t>холестерол</a:t>
            </a:r>
            <a:r>
              <a:rPr lang="ru-RU" sz="4400" dirty="0" smtClean="0"/>
              <a:t> </a:t>
            </a:r>
            <a:r>
              <a:rPr lang="ru-RU" sz="4400" dirty="0"/>
              <a:t>и </a:t>
            </a:r>
            <a:endParaRPr lang="ru-RU" sz="4400" dirty="0" smtClean="0"/>
          </a:p>
          <a:p>
            <a:pPr lvl="1"/>
            <a:r>
              <a:rPr lang="ru-RU" sz="4400" dirty="0" err="1" smtClean="0"/>
              <a:t>фосфолипиды</a:t>
            </a:r>
            <a:r>
              <a:rPr lang="ru-RU" sz="4400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Перенос  веществ </a:t>
            </a:r>
            <a:br>
              <a:rPr lang="ru-RU" dirty="0" smtClean="0"/>
            </a:br>
            <a:r>
              <a:rPr lang="ru-RU" dirty="0" smtClean="0"/>
              <a:t>посредством  транспортных  белков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1) </a:t>
            </a:r>
            <a:r>
              <a:rPr lang="ru-RU" dirty="0" err="1" smtClean="0"/>
              <a:t>унипорт</a:t>
            </a:r>
            <a:r>
              <a:rPr lang="ru-RU" dirty="0" smtClean="0"/>
              <a:t>: транспортный белок переносит то или иное вещество через  мембрану  в  направлении  концентрационного  градиента  вещества. </a:t>
            </a:r>
          </a:p>
          <a:p>
            <a:pPr>
              <a:buNone/>
            </a:pPr>
            <a:r>
              <a:rPr lang="ru-RU" dirty="0" smtClean="0"/>
              <a:t>2) </a:t>
            </a:r>
            <a:r>
              <a:rPr lang="ru-RU" dirty="0" err="1" smtClean="0"/>
              <a:t>симпорт</a:t>
            </a:r>
            <a:r>
              <a:rPr lang="ru-RU" dirty="0" smtClean="0"/>
              <a:t>: представляет собой вариант сопряженного транспорта, при котором два различных  вещества движутся в   одном направлении через мембрану; </a:t>
            </a:r>
          </a:p>
          <a:p>
            <a:pPr>
              <a:buNone/>
            </a:pPr>
            <a:r>
              <a:rPr lang="ru-RU" dirty="0" smtClean="0"/>
              <a:t>3) антипорт: представляет собой вариант сопряженного транспорта, при котором два различных  вещества движутся в  противоположных  направлениях через мембрану.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0"/>
            <a:ext cx="4116457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1008"/>
            <a:ext cx="4752731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7142" y="3501008"/>
            <a:ext cx="4596858" cy="3356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3600" dirty="0" smtClean="0"/>
              <a:t>СИСТЕМЫ  АКТИВНОГО  ТРАНСПОРТА  ВЕЩЕСТВ </a:t>
            </a:r>
            <a:endParaRPr lang="ru-RU" sz="3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2843808" cy="376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6068" y="1772816"/>
            <a:ext cx="331412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2576" y="1772816"/>
            <a:ext cx="264142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право 6"/>
          <p:cNvSpPr/>
          <p:nvPr/>
        </p:nvSpPr>
        <p:spPr>
          <a:xfrm>
            <a:off x="2555776" y="3429000"/>
            <a:ext cx="64807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6156176" y="3356992"/>
            <a:ext cx="64807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92688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Первично  активным транспортом </a:t>
            </a:r>
            <a:r>
              <a:rPr lang="ru-RU" dirty="0" smtClean="0"/>
              <a:t>называется перенос через мембрану вещества против градиента его концентрации за счет энергии </a:t>
            </a:r>
            <a:r>
              <a:rPr lang="ru-RU" dirty="0" err="1" smtClean="0"/>
              <a:t>гидролизА</a:t>
            </a:r>
            <a:r>
              <a:rPr lang="ru-RU" dirty="0" smtClean="0"/>
              <a:t> АТФ, а не перемещение через мембрану каких-то других молекул или ионов.</a:t>
            </a:r>
          </a:p>
          <a:p>
            <a:r>
              <a:rPr lang="ru-RU" b="1" dirty="0" smtClean="0"/>
              <a:t>Вторичным активным транспортом </a:t>
            </a:r>
            <a:r>
              <a:rPr lang="ru-RU" dirty="0" smtClean="0"/>
              <a:t>называется перенос через мембрану вещества против градиента его концентрации за счет энергии градиента концентрации другого вещества, создаваемого в процессе активного транспорта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72516"/>
            <a:ext cx="9144000" cy="3181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 bwMode="auto">
          <a:xfrm>
            <a:off x="293914" y="0"/>
            <a:ext cx="4016829" cy="3984171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903142" y="2430463"/>
            <a:ext cx="2920711" cy="998537"/>
            <a:chOff x="1880" y="2448"/>
            <a:chExt cx="1432" cy="1251"/>
          </a:xfrm>
        </p:grpSpPr>
        <p:sp>
          <p:nvSpPr>
            <p:cNvPr id="4106" name="Freeform 22"/>
            <p:cNvSpPr>
              <a:spLocks/>
            </p:cNvSpPr>
            <p:nvPr/>
          </p:nvSpPr>
          <p:spPr bwMode="auto">
            <a:xfrm>
              <a:off x="1880" y="2448"/>
              <a:ext cx="1432" cy="1251"/>
            </a:xfrm>
            <a:custGeom>
              <a:avLst/>
              <a:gdLst>
                <a:gd name="T0" fmla="*/ 420 w 1497"/>
                <a:gd name="T1" fmla="*/ 105 h 1507"/>
                <a:gd name="T2" fmla="*/ 384 w 1497"/>
                <a:gd name="T3" fmla="*/ 169 h 1507"/>
                <a:gd name="T4" fmla="*/ 347 w 1497"/>
                <a:gd name="T5" fmla="*/ 225 h 1507"/>
                <a:gd name="T6" fmla="*/ 311 w 1497"/>
                <a:gd name="T7" fmla="*/ 301 h 1507"/>
                <a:gd name="T8" fmla="*/ 268 w 1497"/>
                <a:gd name="T9" fmla="*/ 325 h 1507"/>
                <a:gd name="T10" fmla="*/ 173 w 1497"/>
                <a:gd name="T11" fmla="*/ 369 h 1507"/>
                <a:gd name="T12" fmla="*/ 0 w 1497"/>
                <a:gd name="T13" fmla="*/ 439 h 1507"/>
                <a:gd name="T14" fmla="*/ 65 w 1497"/>
                <a:gd name="T15" fmla="*/ 520 h 1507"/>
                <a:gd name="T16" fmla="*/ 116 w 1497"/>
                <a:gd name="T17" fmla="*/ 603 h 1507"/>
                <a:gd name="T18" fmla="*/ 138 w 1497"/>
                <a:gd name="T19" fmla="*/ 647 h 1507"/>
                <a:gd name="T20" fmla="*/ 152 w 1497"/>
                <a:gd name="T21" fmla="*/ 716 h 1507"/>
                <a:gd name="T22" fmla="*/ 122 w 1497"/>
                <a:gd name="T23" fmla="*/ 930 h 1507"/>
                <a:gd name="T24" fmla="*/ 101 w 1497"/>
                <a:gd name="T25" fmla="*/ 1018 h 1507"/>
                <a:gd name="T26" fmla="*/ 122 w 1497"/>
                <a:gd name="T27" fmla="*/ 1012 h 1507"/>
                <a:gd name="T28" fmla="*/ 152 w 1497"/>
                <a:gd name="T29" fmla="*/ 1005 h 1507"/>
                <a:gd name="T30" fmla="*/ 275 w 1497"/>
                <a:gd name="T31" fmla="*/ 980 h 1507"/>
                <a:gd name="T32" fmla="*/ 442 w 1497"/>
                <a:gd name="T33" fmla="*/ 986 h 1507"/>
                <a:gd name="T34" fmla="*/ 493 w 1497"/>
                <a:gd name="T35" fmla="*/ 993 h 1507"/>
                <a:gd name="T36" fmla="*/ 558 w 1497"/>
                <a:gd name="T37" fmla="*/ 1005 h 1507"/>
                <a:gd name="T38" fmla="*/ 630 w 1497"/>
                <a:gd name="T39" fmla="*/ 1049 h 1507"/>
                <a:gd name="T40" fmla="*/ 689 w 1497"/>
                <a:gd name="T41" fmla="*/ 1100 h 1507"/>
                <a:gd name="T42" fmla="*/ 760 w 1497"/>
                <a:gd name="T43" fmla="*/ 1175 h 1507"/>
                <a:gd name="T44" fmla="*/ 804 w 1497"/>
                <a:gd name="T45" fmla="*/ 1251 h 1507"/>
                <a:gd name="T46" fmla="*/ 870 w 1497"/>
                <a:gd name="T47" fmla="*/ 1175 h 1507"/>
                <a:gd name="T48" fmla="*/ 914 w 1497"/>
                <a:gd name="T49" fmla="*/ 1125 h 1507"/>
                <a:gd name="T50" fmla="*/ 957 w 1497"/>
                <a:gd name="T51" fmla="*/ 1056 h 1507"/>
                <a:gd name="T52" fmla="*/ 985 w 1497"/>
                <a:gd name="T53" fmla="*/ 1012 h 1507"/>
                <a:gd name="T54" fmla="*/ 1080 w 1497"/>
                <a:gd name="T55" fmla="*/ 961 h 1507"/>
                <a:gd name="T56" fmla="*/ 1333 w 1497"/>
                <a:gd name="T57" fmla="*/ 892 h 1507"/>
                <a:gd name="T58" fmla="*/ 1275 w 1497"/>
                <a:gd name="T59" fmla="*/ 741 h 1507"/>
                <a:gd name="T60" fmla="*/ 1254 w 1497"/>
                <a:gd name="T61" fmla="*/ 678 h 1507"/>
                <a:gd name="T62" fmla="*/ 1319 w 1497"/>
                <a:gd name="T63" fmla="*/ 445 h 1507"/>
                <a:gd name="T64" fmla="*/ 1399 w 1497"/>
                <a:gd name="T65" fmla="*/ 364 h 1507"/>
                <a:gd name="T66" fmla="*/ 1421 w 1497"/>
                <a:gd name="T67" fmla="*/ 345 h 1507"/>
                <a:gd name="T68" fmla="*/ 1399 w 1497"/>
                <a:gd name="T69" fmla="*/ 301 h 1507"/>
                <a:gd name="T70" fmla="*/ 1319 w 1497"/>
                <a:gd name="T71" fmla="*/ 269 h 1507"/>
                <a:gd name="T72" fmla="*/ 1196 w 1497"/>
                <a:gd name="T73" fmla="*/ 169 h 1507"/>
                <a:gd name="T74" fmla="*/ 1145 w 1497"/>
                <a:gd name="T75" fmla="*/ 74 h 1507"/>
                <a:gd name="T76" fmla="*/ 1094 w 1497"/>
                <a:gd name="T77" fmla="*/ 37 h 1507"/>
                <a:gd name="T78" fmla="*/ 949 w 1497"/>
                <a:gd name="T79" fmla="*/ 105 h 1507"/>
                <a:gd name="T80" fmla="*/ 760 w 1497"/>
                <a:gd name="T81" fmla="*/ 100 h 1507"/>
                <a:gd name="T82" fmla="*/ 536 w 1497"/>
                <a:gd name="T83" fmla="*/ 37 h 1507"/>
                <a:gd name="T84" fmla="*/ 478 w 1497"/>
                <a:gd name="T85" fmla="*/ 24 h 1507"/>
                <a:gd name="T86" fmla="*/ 420 w 1497"/>
                <a:gd name="T87" fmla="*/ 105 h 150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97"/>
                <a:gd name="T133" fmla="*/ 0 h 1507"/>
                <a:gd name="T134" fmla="*/ 1497 w 1497"/>
                <a:gd name="T135" fmla="*/ 1507 h 150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97" h="1507">
                  <a:moveTo>
                    <a:pt x="439" y="127"/>
                  </a:moveTo>
                  <a:cubicBezTo>
                    <a:pt x="429" y="159"/>
                    <a:pt x="422" y="175"/>
                    <a:pt x="401" y="203"/>
                  </a:cubicBezTo>
                  <a:cubicBezTo>
                    <a:pt x="393" y="228"/>
                    <a:pt x="363" y="271"/>
                    <a:pt x="363" y="271"/>
                  </a:cubicBezTo>
                  <a:cubicBezTo>
                    <a:pt x="353" y="303"/>
                    <a:pt x="337" y="330"/>
                    <a:pt x="325" y="362"/>
                  </a:cubicBezTo>
                  <a:cubicBezTo>
                    <a:pt x="319" y="379"/>
                    <a:pt x="295" y="382"/>
                    <a:pt x="280" y="392"/>
                  </a:cubicBezTo>
                  <a:cubicBezTo>
                    <a:pt x="247" y="414"/>
                    <a:pt x="220" y="433"/>
                    <a:pt x="181" y="445"/>
                  </a:cubicBezTo>
                  <a:cubicBezTo>
                    <a:pt x="138" y="491"/>
                    <a:pt x="56" y="501"/>
                    <a:pt x="0" y="529"/>
                  </a:cubicBezTo>
                  <a:cubicBezTo>
                    <a:pt x="17" y="564"/>
                    <a:pt x="36" y="606"/>
                    <a:pt x="68" y="627"/>
                  </a:cubicBezTo>
                  <a:cubicBezTo>
                    <a:pt x="79" y="663"/>
                    <a:pt x="104" y="692"/>
                    <a:pt x="121" y="726"/>
                  </a:cubicBezTo>
                  <a:cubicBezTo>
                    <a:pt x="141" y="810"/>
                    <a:pt x="113" y="707"/>
                    <a:pt x="144" y="779"/>
                  </a:cubicBezTo>
                  <a:cubicBezTo>
                    <a:pt x="150" y="793"/>
                    <a:pt x="158" y="857"/>
                    <a:pt x="159" y="862"/>
                  </a:cubicBezTo>
                  <a:cubicBezTo>
                    <a:pt x="154" y="962"/>
                    <a:pt x="153" y="1030"/>
                    <a:pt x="128" y="1120"/>
                  </a:cubicBezTo>
                  <a:cubicBezTo>
                    <a:pt x="125" y="1130"/>
                    <a:pt x="103" y="1217"/>
                    <a:pt x="106" y="1226"/>
                  </a:cubicBezTo>
                  <a:cubicBezTo>
                    <a:pt x="109" y="1233"/>
                    <a:pt x="121" y="1221"/>
                    <a:pt x="128" y="1219"/>
                  </a:cubicBezTo>
                  <a:cubicBezTo>
                    <a:pt x="138" y="1216"/>
                    <a:pt x="149" y="1213"/>
                    <a:pt x="159" y="1211"/>
                  </a:cubicBezTo>
                  <a:cubicBezTo>
                    <a:pt x="203" y="1202"/>
                    <a:pt x="245" y="1191"/>
                    <a:pt x="288" y="1181"/>
                  </a:cubicBezTo>
                  <a:cubicBezTo>
                    <a:pt x="346" y="1183"/>
                    <a:pt x="404" y="1184"/>
                    <a:pt x="462" y="1188"/>
                  </a:cubicBezTo>
                  <a:cubicBezTo>
                    <a:pt x="480" y="1189"/>
                    <a:pt x="497" y="1193"/>
                    <a:pt x="515" y="1196"/>
                  </a:cubicBezTo>
                  <a:cubicBezTo>
                    <a:pt x="538" y="1200"/>
                    <a:pt x="583" y="1211"/>
                    <a:pt x="583" y="1211"/>
                  </a:cubicBezTo>
                  <a:cubicBezTo>
                    <a:pt x="611" y="1229"/>
                    <a:pt x="629" y="1249"/>
                    <a:pt x="659" y="1264"/>
                  </a:cubicBezTo>
                  <a:cubicBezTo>
                    <a:pt x="676" y="1291"/>
                    <a:pt x="694" y="1307"/>
                    <a:pt x="720" y="1325"/>
                  </a:cubicBezTo>
                  <a:cubicBezTo>
                    <a:pt x="742" y="1357"/>
                    <a:pt x="769" y="1388"/>
                    <a:pt x="795" y="1416"/>
                  </a:cubicBezTo>
                  <a:cubicBezTo>
                    <a:pt x="808" y="1452"/>
                    <a:pt x="814" y="1478"/>
                    <a:pt x="841" y="1507"/>
                  </a:cubicBezTo>
                  <a:cubicBezTo>
                    <a:pt x="864" y="1472"/>
                    <a:pt x="885" y="1447"/>
                    <a:pt x="909" y="1416"/>
                  </a:cubicBezTo>
                  <a:cubicBezTo>
                    <a:pt x="968" y="1341"/>
                    <a:pt x="916" y="1392"/>
                    <a:pt x="955" y="1355"/>
                  </a:cubicBezTo>
                  <a:cubicBezTo>
                    <a:pt x="967" y="1304"/>
                    <a:pt x="956" y="1333"/>
                    <a:pt x="1000" y="1272"/>
                  </a:cubicBezTo>
                  <a:cubicBezTo>
                    <a:pt x="1032" y="1228"/>
                    <a:pt x="973" y="1270"/>
                    <a:pt x="1030" y="1219"/>
                  </a:cubicBezTo>
                  <a:cubicBezTo>
                    <a:pt x="1053" y="1198"/>
                    <a:pt x="1099" y="1167"/>
                    <a:pt x="1129" y="1158"/>
                  </a:cubicBezTo>
                  <a:cubicBezTo>
                    <a:pt x="1215" y="1102"/>
                    <a:pt x="1292" y="1089"/>
                    <a:pt x="1394" y="1075"/>
                  </a:cubicBezTo>
                  <a:cubicBezTo>
                    <a:pt x="1376" y="1017"/>
                    <a:pt x="1369" y="943"/>
                    <a:pt x="1333" y="893"/>
                  </a:cubicBezTo>
                  <a:cubicBezTo>
                    <a:pt x="1325" y="867"/>
                    <a:pt x="1317" y="843"/>
                    <a:pt x="1311" y="817"/>
                  </a:cubicBezTo>
                  <a:cubicBezTo>
                    <a:pt x="1318" y="662"/>
                    <a:pt x="1308" y="649"/>
                    <a:pt x="1379" y="536"/>
                  </a:cubicBezTo>
                  <a:cubicBezTo>
                    <a:pt x="1402" y="499"/>
                    <a:pt x="1431" y="469"/>
                    <a:pt x="1462" y="438"/>
                  </a:cubicBezTo>
                  <a:cubicBezTo>
                    <a:pt x="1470" y="430"/>
                    <a:pt x="1485" y="415"/>
                    <a:pt x="1485" y="415"/>
                  </a:cubicBezTo>
                  <a:cubicBezTo>
                    <a:pt x="1497" y="381"/>
                    <a:pt x="1493" y="376"/>
                    <a:pt x="1462" y="362"/>
                  </a:cubicBezTo>
                  <a:cubicBezTo>
                    <a:pt x="1369" y="319"/>
                    <a:pt x="1432" y="343"/>
                    <a:pt x="1379" y="324"/>
                  </a:cubicBezTo>
                  <a:cubicBezTo>
                    <a:pt x="1329" y="287"/>
                    <a:pt x="1288" y="252"/>
                    <a:pt x="1250" y="203"/>
                  </a:cubicBezTo>
                  <a:cubicBezTo>
                    <a:pt x="1239" y="166"/>
                    <a:pt x="1217" y="122"/>
                    <a:pt x="1197" y="89"/>
                  </a:cubicBezTo>
                  <a:cubicBezTo>
                    <a:pt x="1187" y="40"/>
                    <a:pt x="1195" y="18"/>
                    <a:pt x="1144" y="44"/>
                  </a:cubicBezTo>
                  <a:cubicBezTo>
                    <a:pt x="1108" y="99"/>
                    <a:pt x="1054" y="113"/>
                    <a:pt x="992" y="127"/>
                  </a:cubicBezTo>
                  <a:cubicBezTo>
                    <a:pt x="926" y="125"/>
                    <a:pt x="860" y="126"/>
                    <a:pt x="795" y="120"/>
                  </a:cubicBezTo>
                  <a:cubicBezTo>
                    <a:pt x="710" y="113"/>
                    <a:pt x="640" y="68"/>
                    <a:pt x="560" y="44"/>
                  </a:cubicBezTo>
                  <a:cubicBezTo>
                    <a:pt x="509" y="9"/>
                    <a:pt x="527" y="0"/>
                    <a:pt x="500" y="29"/>
                  </a:cubicBezTo>
                  <a:cubicBezTo>
                    <a:pt x="487" y="65"/>
                    <a:pt x="457" y="93"/>
                    <a:pt x="439" y="127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7" name="Freeform 23" descr="Гранит"/>
            <p:cNvSpPr>
              <a:spLocks/>
            </p:cNvSpPr>
            <p:nvPr/>
          </p:nvSpPr>
          <p:spPr bwMode="auto">
            <a:xfrm>
              <a:off x="2496" y="2976"/>
              <a:ext cx="485" cy="417"/>
            </a:xfrm>
            <a:custGeom>
              <a:avLst/>
              <a:gdLst>
                <a:gd name="T0" fmla="*/ 296 w 485"/>
                <a:gd name="T1" fmla="*/ 45 h 417"/>
                <a:gd name="T2" fmla="*/ 197 w 485"/>
                <a:gd name="T3" fmla="*/ 0 h 417"/>
                <a:gd name="T4" fmla="*/ 99 w 485"/>
                <a:gd name="T5" fmla="*/ 38 h 417"/>
                <a:gd name="T6" fmla="*/ 46 w 485"/>
                <a:gd name="T7" fmla="*/ 98 h 417"/>
                <a:gd name="T8" fmla="*/ 38 w 485"/>
                <a:gd name="T9" fmla="*/ 174 h 417"/>
                <a:gd name="T10" fmla="*/ 8 w 485"/>
                <a:gd name="T11" fmla="*/ 197 h 417"/>
                <a:gd name="T12" fmla="*/ 0 w 485"/>
                <a:gd name="T13" fmla="*/ 227 h 417"/>
                <a:gd name="T14" fmla="*/ 38 w 485"/>
                <a:gd name="T15" fmla="*/ 295 h 417"/>
                <a:gd name="T16" fmla="*/ 69 w 485"/>
                <a:gd name="T17" fmla="*/ 326 h 417"/>
                <a:gd name="T18" fmla="*/ 99 w 485"/>
                <a:gd name="T19" fmla="*/ 333 h 417"/>
                <a:gd name="T20" fmla="*/ 122 w 485"/>
                <a:gd name="T21" fmla="*/ 386 h 417"/>
                <a:gd name="T22" fmla="*/ 175 w 485"/>
                <a:gd name="T23" fmla="*/ 417 h 417"/>
                <a:gd name="T24" fmla="*/ 258 w 485"/>
                <a:gd name="T25" fmla="*/ 371 h 417"/>
                <a:gd name="T26" fmla="*/ 296 w 485"/>
                <a:gd name="T27" fmla="*/ 295 h 417"/>
                <a:gd name="T28" fmla="*/ 372 w 485"/>
                <a:gd name="T29" fmla="*/ 273 h 417"/>
                <a:gd name="T30" fmla="*/ 470 w 485"/>
                <a:gd name="T31" fmla="*/ 257 h 417"/>
                <a:gd name="T32" fmla="*/ 485 w 485"/>
                <a:gd name="T33" fmla="*/ 144 h 417"/>
                <a:gd name="T34" fmla="*/ 296 w 485"/>
                <a:gd name="T35" fmla="*/ 38 h 417"/>
                <a:gd name="T36" fmla="*/ 296 w 485"/>
                <a:gd name="T37" fmla="*/ 45 h 4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85"/>
                <a:gd name="T58" fmla="*/ 0 h 417"/>
                <a:gd name="T59" fmla="*/ 485 w 485"/>
                <a:gd name="T60" fmla="*/ 417 h 4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85" h="417">
                  <a:moveTo>
                    <a:pt x="296" y="45"/>
                  </a:moveTo>
                  <a:cubicBezTo>
                    <a:pt x="266" y="15"/>
                    <a:pt x="236" y="9"/>
                    <a:pt x="197" y="0"/>
                  </a:cubicBezTo>
                  <a:cubicBezTo>
                    <a:pt x="163" y="25"/>
                    <a:pt x="140" y="29"/>
                    <a:pt x="99" y="38"/>
                  </a:cubicBezTo>
                  <a:cubicBezTo>
                    <a:pt x="64" y="91"/>
                    <a:pt x="84" y="73"/>
                    <a:pt x="46" y="98"/>
                  </a:cubicBezTo>
                  <a:cubicBezTo>
                    <a:pt x="43" y="123"/>
                    <a:pt x="47" y="150"/>
                    <a:pt x="38" y="174"/>
                  </a:cubicBezTo>
                  <a:cubicBezTo>
                    <a:pt x="33" y="186"/>
                    <a:pt x="15" y="187"/>
                    <a:pt x="8" y="197"/>
                  </a:cubicBezTo>
                  <a:cubicBezTo>
                    <a:pt x="2" y="205"/>
                    <a:pt x="3" y="217"/>
                    <a:pt x="0" y="227"/>
                  </a:cubicBezTo>
                  <a:cubicBezTo>
                    <a:pt x="7" y="262"/>
                    <a:pt x="3" y="284"/>
                    <a:pt x="38" y="295"/>
                  </a:cubicBezTo>
                  <a:cubicBezTo>
                    <a:pt x="48" y="305"/>
                    <a:pt x="57" y="318"/>
                    <a:pt x="69" y="326"/>
                  </a:cubicBezTo>
                  <a:cubicBezTo>
                    <a:pt x="78" y="331"/>
                    <a:pt x="91" y="327"/>
                    <a:pt x="99" y="333"/>
                  </a:cubicBezTo>
                  <a:cubicBezTo>
                    <a:pt x="114" y="345"/>
                    <a:pt x="108" y="372"/>
                    <a:pt x="122" y="386"/>
                  </a:cubicBezTo>
                  <a:cubicBezTo>
                    <a:pt x="136" y="400"/>
                    <a:pt x="158" y="405"/>
                    <a:pt x="175" y="417"/>
                  </a:cubicBezTo>
                  <a:cubicBezTo>
                    <a:pt x="215" y="409"/>
                    <a:pt x="236" y="405"/>
                    <a:pt x="258" y="371"/>
                  </a:cubicBezTo>
                  <a:cubicBezTo>
                    <a:pt x="249" y="321"/>
                    <a:pt x="243" y="309"/>
                    <a:pt x="296" y="295"/>
                  </a:cubicBezTo>
                  <a:cubicBezTo>
                    <a:pt x="345" y="320"/>
                    <a:pt x="330" y="300"/>
                    <a:pt x="372" y="273"/>
                  </a:cubicBezTo>
                  <a:cubicBezTo>
                    <a:pt x="423" y="289"/>
                    <a:pt x="423" y="291"/>
                    <a:pt x="470" y="257"/>
                  </a:cubicBezTo>
                  <a:cubicBezTo>
                    <a:pt x="443" y="218"/>
                    <a:pt x="444" y="172"/>
                    <a:pt x="485" y="144"/>
                  </a:cubicBezTo>
                  <a:cubicBezTo>
                    <a:pt x="448" y="88"/>
                    <a:pt x="357" y="58"/>
                    <a:pt x="296" y="38"/>
                  </a:cubicBezTo>
                  <a:cubicBezTo>
                    <a:pt x="256" y="47"/>
                    <a:pt x="256" y="45"/>
                    <a:pt x="296" y="45"/>
                  </a:cubicBez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" name="Пятиугольник 11"/>
          <p:cNvSpPr/>
          <p:nvPr/>
        </p:nvSpPr>
        <p:spPr bwMode="auto">
          <a:xfrm rot="5400000">
            <a:off x="1272989" y="1540505"/>
            <a:ext cx="1550894" cy="89647"/>
          </a:xfrm>
          <a:prstGeom prst="homePlate">
            <a:avLst>
              <a:gd name="adj" fmla="val 858311"/>
            </a:avLst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6870" name="Picture 70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4893652" y="160704"/>
            <a:ext cx="3821113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17" name="Text Box 17"/>
          <p:cNvSpPr txBox="1">
            <a:spLocks noChangeArrowheads="1"/>
          </p:cNvSpPr>
          <p:nvPr/>
        </p:nvSpPr>
        <p:spPr bwMode="auto">
          <a:xfrm>
            <a:off x="0" y="3774079"/>
            <a:ext cx="9144000" cy="308392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buFont typeface="Arial" charset="0"/>
              <a:buChar char="•"/>
            </a:pPr>
            <a:r>
              <a:rPr lang="ru-RU" sz="24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Микроэлектрод</a:t>
            </a:r>
            <a:r>
              <a:rPr lang="ru-RU" sz="2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 - </a:t>
            </a:r>
            <a:r>
              <a:rPr lang="ru-RU" sz="2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стеклянная трубочка</a:t>
            </a:r>
            <a:r>
              <a:rPr lang="en-US" sz="2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ru-RU" sz="2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с вытянутым концом. </a:t>
            </a:r>
            <a:endParaRPr lang="ru-RU" sz="24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ahoma" pitchFamily="34" charset="0"/>
            </a:endParaRPr>
          </a:p>
          <a:p>
            <a:pPr algn="l">
              <a:lnSpc>
                <a:spcPct val="90000"/>
              </a:lnSpc>
              <a:buFont typeface="Arial" charset="0"/>
              <a:buChar char="•"/>
            </a:pPr>
            <a:r>
              <a:rPr lang="ru-RU" sz="2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Диаметр кончика </a:t>
            </a:r>
            <a:r>
              <a:rPr lang="ru-RU" sz="24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микроэлектрода</a:t>
            </a:r>
            <a:r>
              <a:rPr lang="ru-RU" sz="2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 1-3 </a:t>
            </a:r>
            <a:r>
              <a:rPr lang="ru-RU" sz="2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мкм, что позволяет </a:t>
            </a:r>
            <a:r>
              <a:rPr lang="ru-RU" sz="2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проткнуть </a:t>
            </a:r>
            <a:r>
              <a:rPr lang="ru-RU" sz="2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мембрану </a:t>
            </a:r>
            <a:r>
              <a:rPr lang="ru-RU" sz="2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клетки без нарушения ее целостности. </a:t>
            </a:r>
            <a:endParaRPr lang="ru-RU" sz="24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ahoma" pitchFamily="34" charset="0"/>
            </a:endParaRPr>
          </a:p>
          <a:p>
            <a:pPr algn="l">
              <a:lnSpc>
                <a:spcPct val="90000"/>
              </a:lnSpc>
              <a:buFont typeface="Arial" charset="0"/>
              <a:buChar char="•"/>
            </a:pPr>
            <a:r>
              <a:rPr lang="ru-RU" sz="24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Микроэлектрод</a:t>
            </a:r>
            <a:r>
              <a:rPr lang="ru-RU" sz="2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ru-RU" sz="2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заполнен раствором </a:t>
            </a:r>
            <a:r>
              <a:rPr lang="en-US" sz="24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KCl</a:t>
            </a:r>
            <a:r>
              <a:rPr lang="ru-RU" sz="2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, что позволяет проводить через него электрический ток. </a:t>
            </a:r>
            <a:endParaRPr lang="ru-RU" sz="24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ahoma" pitchFamily="34" charset="0"/>
            </a:endParaRPr>
          </a:p>
          <a:p>
            <a:pPr algn="l">
              <a:lnSpc>
                <a:spcPct val="90000"/>
              </a:lnSpc>
              <a:buFont typeface="Arial" charset="0"/>
              <a:buChar char="•"/>
            </a:pPr>
            <a:r>
              <a:rPr lang="ru-RU" sz="2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Это позволяет </a:t>
            </a:r>
            <a:r>
              <a:rPr lang="ru-RU" sz="2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измерить разность потенциала между цитоплазмой клетки и межклеточной средой.</a:t>
            </a:r>
            <a:endParaRPr lang="ru-RU" sz="24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25633" name="Text Box 47"/>
          <p:cNvSpPr txBox="1">
            <a:spLocks noChangeArrowheads="1"/>
          </p:cNvSpPr>
          <p:nvPr/>
        </p:nvSpPr>
        <p:spPr bwMode="auto">
          <a:xfrm>
            <a:off x="1881188" y="287338"/>
            <a:ext cx="1201737" cy="3556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l"/>
            <a:r>
              <a:rPr lang="ru-RU" sz="1600" b="0"/>
              <a:t>вольтметр</a:t>
            </a:r>
          </a:p>
        </p:txBody>
      </p:sp>
      <p:cxnSp>
        <p:nvCxnSpPr>
          <p:cNvPr id="37" name="Прямая соединительная линия 36"/>
          <p:cNvCxnSpPr>
            <a:cxnSpLocks noChangeShapeType="1"/>
          </p:cNvCxnSpPr>
          <p:nvPr/>
        </p:nvCxnSpPr>
        <p:spPr bwMode="auto">
          <a:xfrm rot="16200000" flipH="1">
            <a:off x="1659731" y="1042194"/>
            <a:ext cx="782638" cy="1270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9" name="Прямая соединительная линия 38"/>
          <p:cNvCxnSpPr>
            <a:cxnSpLocks noChangeShapeType="1"/>
          </p:cNvCxnSpPr>
          <p:nvPr/>
        </p:nvCxnSpPr>
        <p:spPr bwMode="auto">
          <a:xfrm rot="5400000">
            <a:off x="2086769" y="1445419"/>
            <a:ext cx="1673225" cy="1587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" name="Прямая соединительная линия 40"/>
          <p:cNvCxnSpPr>
            <a:cxnSpLocks noChangeShapeType="1"/>
          </p:cNvCxnSpPr>
          <p:nvPr/>
        </p:nvCxnSpPr>
        <p:spPr bwMode="auto">
          <a:xfrm>
            <a:off x="2659063" y="2293938"/>
            <a:ext cx="504825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6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6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5301 " pathEditMode="relative" ptsTypes="AA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8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68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5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2" grpId="1" animBg="1"/>
      <p:bldP spid="2563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Скругленный прямоугольник 32"/>
          <p:cNvSpPr/>
          <p:nvPr/>
        </p:nvSpPr>
        <p:spPr bwMode="auto">
          <a:xfrm>
            <a:off x="4033576" y="0"/>
            <a:ext cx="5110424" cy="4396154"/>
          </a:xfrm>
          <a:prstGeom prst="roundRect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 bwMode="auto">
          <a:xfrm>
            <a:off x="0" y="0"/>
            <a:ext cx="4016829" cy="3984171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882360" y="2648672"/>
            <a:ext cx="2920711" cy="998537"/>
            <a:chOff x="1880" y="2448"/>
            <a:chExt cx="1432" cy="1251"/>
          </a:xfrm>
        </p:grpSpPr>
        <p:sp>
          <p:nvSpPr>
            <p:cNvPr id="4106" name="Freeform 22"/>
            <p:cNvSpPr>
              <a:spLocks/>
            </p:cNvSpPr>
            <p:nvPr/>
          </p:nvSpPr>
          <p:spPr bwMode="auto">
            <a:xfrm>
              <a:off x="1880" y="2448"/>
              <a:ext cx="1432" cy="1251"/>
            </a:xfrm>
            <a:custGeom>
              <a:avLst/>
              <a:gdLst>
                <a:gd name="T0" fmla="*/ 420 w 1497"/>
                <a:gd name="T1" fmla="*/ 105 h 1507"/>
                <a:gd name="T2" fmla="*/ 384 w 1497"/>
                <a:gd name="T3" fmla="*/ 169 h 1507"/>
                <a:gd name="T4" fmla="*/ 347 w 1497"/>
                <a:gd name="T5" fmla="*/ 225 h 1507"/>
                <a:gd name="T6" fmla="*/ 311 w 1497"/>
                <a:gd name="T7" fmla="*/ 301 h 1507"/>
                <a:gd name="T8" fmla="*/ 268 w 1497"/>
                <a:gd name="T9" fmla="*/ 325 h 1507"/>
                <a:gd name="T10" fmla="*/ 173 w 1497"/>
                <a:gd name="T11" fmla="*/ 369 h 1507"/>
                <a:gd name="T12" fmla="*/ 0 w 1497"/>
                <a:gd name="T13" fmla="*/ 439 h 1507"/>
                <a:gd name="T14" fmla="*/ 65 w 1497"/>
                <a:gd name="T15" fmla="*/ 520 h 1507"/>
                <a:gd name="T16" fmla="*/ 116 w 1497"/>
                <a:gd name="T17" fmla="*/ 603 h 1507"/>
                <a:gd name="T18" fmla="*/ 138 w 1497"/>
                <a:gd name="T19" fmla="*/ 647 h 1507"/>
                <a:gd name="T20" fmla="*/ 152 w 1497"/>
                <a:gd name="T21" fmla="*/ 716 h 1507"/>
                <a:gd name="T22" fmla="*/ 122 w 1497"/>
                <a:gd name="T23" fmla="*/ 930 h 1507"/>
                <a:gd name="T24" fmla="*/ 101 w 1497"/>
                <a:gd name="T25" fmla="*/ 1018 h 1507"/>
                <a:gd name="T26" fmla="*/ 122 w 1497"/>
                <a:gd name="T27" fmla="*/ 1012 h 1507"/>
                <a:gd name="T28" fmla="*/ 152 w 1497"/>
                <a:gd name="T29" fmla="*/ 1005 h 1507"/>
                <a:gd name="T30" fmla="*/ 275 w 1497"/>
                <a:gd name="T31" fmla="*/ 980 h 1507"/>
                <a:gd name="T32" fmla="*/ 442 w 1497"/>
                <a:gd name="T33" fmla="*/ 986 h 1507"/>
                <a:gd name="T34" fmla="*/ 493 w 1497"/>
                <a:gd name="T35" fmla="*/ 993 h 1507"/>
                <a:gd name="T36" fmla="*/ 558 w 1497"/>
                <a:gd name="T37" fmla="*/ 1005 h 1507"/>
                <a:gd name="T38" fmla="*/ 630 w 1497"/>
                <a:gd name="T39" fmla="*/ 1049 h 1507"/>
                <a:gd name="T40" fmla="*/ 689 w 1497"/>
                <a:gd name="T41" fmla="*/ 1100 h 1507"/>
                <a:gd name="T42" fmla="*/ 760 w 1497"/>
                <a:gd name="T43" fmla="*/ 1175 h 1507"/>
                <a:gd name="T44" fmla="*/ 804 w 1497"/>
                <a:gd name="T45" fmla="*/ 1251 h 1507"/>
                <a:gd name="T46" fmla="*/ 870 w 1497"/>
                <a:gd name="T47" fmla="*/ 1175 h 1507"/>
                <a:gd name="T48" fmla="*/ 914 w 1497"/>
                <a:gd name="T49" fmla="*/ 1125 h 1507"/>
                <a:gd name="T50" fmla="*/ 957 w 1497"/>
                <a:gd name="T51" fmla="*/ 1056 h 1507"/>
                <a:gd name="T52" fmla="*/ 985 w 1497"/>
                <a:gd name="T53" fmla="*/ 1012 h 1507"/>
                <a:gd name="T54" fmla="*/ 1080 w 1497"/>
                <a:gd name="T55" fmla="*/ 961 h 1507"/>
                <a:gd name="T56" fmla="*/ 1333 w 1497"/>
                <a:gd name="T57" fmla="*/ 892 h 1507"/>
                <a:gd name="T58" fmla="*/ 1275 w 1497"/>
                <a:gd name="T59" fmla="*/ 741 h 1507"/>
                <a:gd name="T60" fmla="*/ 1254 w 1497"/>
                <a:gd name="T61" fmla="*/ 678 h 1507"/>
                <a:gd name="T62" fmla="*/ 1319 w 1497"/>
                <a:gd name="T63" fmla="*/ 445 h 1507"/>
                <a:gd name="T64" fmla="*/ 1399 w 1497"/>
                <a:gd name="T65" fmla="*/ 364 h 1507"/>
                <a:gd name="T66" fmla="*/ 1421 w 1497"/>
                <a:gd name="T67" fmla="*/ 345 h 1507"/>
                <a:gd name="T68" fmla="*/ 1399 w 1497"/>
                <a:gd name="T69" fmla="*/ 301 h 1507"/>
                <a:gd name="T70" fmla="*/ 1319 w 1497"/>
                <a:gd name="T71" fmla="*/ 269 h 1507"/>
                <a:gd name="T72" fmla="*/ 1196 w 1497"/>
                <a:gd name="T73" fmla="*/ 169 h 1507"/>
                <a:gd name="T74" fmla="*/ 1145 w 1497"/>
                <a:gd name="T75" fmla="*/ 74 h 1507"/>
                <a:gd name="T76" fmla="*/ 1094 w 1497"/>
                <a:gd name="T77" fmla="*/ 37 h 1507"/>
                <a:gd name="T78" fmla="*/ 949 w 1497"/>
                <a:gd name="T79" fmla="*/ 105 h 1507"/>
                <a:gd name="T80" fmla="*/ 760 w 1497"/>
                <a:gd name="T81" fmla="*/ 100 h 1507"/>
                <a:gd name="T82" fmla="*/ 536 w 1497"/>
                <a:gd name="T83" fmla="*/ 37 h 1507"/>
                <a:gd name="T84" fmla="*/ 478 w 1497"/>
                <a:gd name="T85" fmla="*/ 24 h 1507"/>
                <a:gd name="T86" fmla="*/ 420 w 1497"/>
                <a:gd name="T87" fmla="*/ 105 h 150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97"/>
                <a:gd name="T133" fmla="*/ 0 h 1507"/>
                <a:gd name="T134" fmla="*/ 1497 w 1497"/>
                <a:gd name="T135" fmla="*/ 1507 h 150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97" h="1507">
                  <a:moveTo>
                    <a:pt x="439" y="127"/>
                  </a:moveTo>
                  <a:cubicBezTo>
                    <a:pt x="429" y="159"/>
                    <a:pt x="422" y="175"/>
                    <a:pt x="401" y="203"/>
                  </a:cubicBezTo>
                  <a:cubicBezTo>
                    <a:pt x="393" y="228"/>
                    <a:pt x="363" y="271"/>
                    <a:pt x="363" y="271"/>
                  </a:cubicBezTo>
                  <a:cubicBezTo>
                    <a:pt x="353" y="303"/>
                    <a:pt x="337" y="330"/>
                    <a:pt x="325" y="362"/>
                  </a:cubicBezTo>
                  <a:cubicBezTo>
                    <a:pt x="319" y="379"/>
                    <a:pt x="295" y="382"/>
                    <a:pt x="280" y="392"/>
                  </a:cubicBezTo>
                  <a:cubicBezTo>
                    <a:pt x="247" y="414"/>
                    <a:pt x="220" y="433"/>
                    <a:pt x="181" y="445"/>
                  </a:cubicBezTo>
                  <a:cubicBezTo>
                    <a:pt x="138" y="491"/>
                    <a:pt x="56" y="501"/>
                    <a:pt x="0" y="529"/>
                  </a:cubicBezTo>
                  <a:cubicBezTo>
                    <a:pt x="17" y="564"/>
                    <a:pt x="36" y="606"/>
                    <a:pt x="68" y="627"/>
                  </a:cubicBezTo>
                  <a:cubicBezTo>
                    <a:pt x="79" y="663"/>
                    <a:pt x="104" y="692"/>
                    <a:pt x="121" y="726"/>
                  </a:cubicBezTo>
                  <a:cubicBezTo>
                    <a:pt x="141" y="810"/>
                    <a:pt x="113" y="707"/>
                    <a:pt x="144" y="779"/>
                  </a:cubicBezTo>
                  <a:cubicBezTo>
                    <a:pt x="150" y="793"/>
                    <a:pt x="158" y="857"/>
                    <a:pt x="159" y="862"/>
                  </a:cubicBezTo>
                  <a:cubicBezTo>
                    <a:pt x="154" y="962"/>
                    <a:pt x="153" y="1030"/>
                    <a:pt x="128" y="1120"/>
                  </a:cubicBezTo>
                  <a:cubicBezTo>
                    <a:pt x="125" y="1130"/>
                    <a:pt x="103" y="1217"/>
                    <a:pt x="106" y="1226"/>
                  </a:cubicBezTo>
                  <a:cubicBezTo>
                    <a:pt x="109" y="1233"/>
                    <a:pt x="121" y="1221"/>
                    <a:pt x="128" y="1219"/>
                  </a:cubicBezTo>
                  <a:cubicBezTo>
                    <a:pt x="138" y="1216"/>
                    <a:pt x="149" y="1213"/>
                    <a:pt x="159" y="1211"/>
                  </a:cubicBezTo>
                  <a:cubicBezTo>
                    <a:pt x="203" y="1202"/>
                    <a:pt x="245" y="1191"/>
                    <a:pt x="288" y="1181"/>
                  </a:cubicBezTo>
                  <a:cubicBezTo>
                    <a:pt x="346" y="1183"/>
                    <a:pt x="404" y="1184"/>
                    <a:pt x="462" y="1188"/>
                  </a:cubicBezTo>
                  <a:cubicBezTo>
                    <a:pt x="480" y="1189"/>
                    <a:pt x="497" y="1193"/>
                    <a:pt x="515" y="1196"/>
                  </a:cubicBezTo>
                  <a:cubicBezTo>
                    <a:pt x="538" y="1200"/>
                    <a:pt x="583" y="1211"/>
                    <a:pt x="583" y="1211"/>
                  </a:cubicBezTo>
                  <a:cubicBezTo>
                    <a:pt x="611" y="1229"/>
                    <a:pt x="629" y="1249"/>
                    <a:pt x="659" y="1264"/>
                  </a:cubicBezTo>
                  <a:cubicBezTo>
                    <a:pt x="676" y="1291"/>
                    <a:pt x="694" y="1307"/>
                    <a:pt x="720" y="1325"/>
                  </a:cubicBezTo>
                  <a:cubicBezTo>
                    <a:pt x="742" y="1357"/>
                    <a:pt x="769" y="1388"/>
                    <a:pt x="795" y="1416"/>
                  </a:cubicBezTo>
                  <a:cubicBezTo>
                    <a:pt x="808" y="1452"/>
                    <a:pt x="814" y="1478"/>
                    <a:pt x="841" y="1507"/>
                  </a:cubicBezTo>
                  <a:cubicBezTo>
                    <a:pt x="864" y="1472"/>
                    <a:pt x="885" y="1447"/>
                    <a:pt x="909" y="1416"/>
                  </a:cubicBezTo>
                  <a:cubicBezTo>
                    <a:pt x="968" y="1341"/>
                    <a:pt x="916" y="1392"/>
                    <a:pt x="955" y="1355"/>
                  </a:cubicBezTo>
                  <a:cubicBezTo>
                    <a:pt x="967" y="1304"/>
                    <a:pt x="956" y="1333"/>
                    <a:pt x="1000" y="1272"/>
                  </a:cubicBezTo>
                  <a:cubicBezTo>
                    <a:pt x="1032" y="1228"/>
                    <a:pt x="973" y="1270"/>
                    <a:pt x="1030" y="1219"/>
                  </a:cubicBezTo>
                  <a:cubicBezTo>
                    <a:pt x="1053" y="1198"/>
                    <a:pt x="1099" y="1167"/>
                    <a:pt x="1129" y="1158"/>
                  </a:cubicBezTo>
                  <a:cubicBezTo>
                    <a:pt x="1215" y="1102"/>
                    <a:pt x="1292" y="1089"/>
                    <a:pt x="1394" y="1075"/>
                  </a:cubicBezTo>
                  <a:cubicBezTo>
                    <a:pt x="1376" y="1017"/>
                    <a:pt x="1369" y="943"/>
                    <a:pt x="1333" y="893"/>
                  </a:cubicBezTo>
                  <a:cubicBezTo>
                    <a:pt x="1325" y="867"/>
                    <a:pt x="1317" y="843"/>
                    <a:pt x="1311" y="817"/>
                  </a:cubicBezTo>
                  <a:cubicBezTo>
                    <a:pt x="1318" y="662"/>
                    <a:pt x="1308" y="649"/>
                    <a:pt x="1379" y="536"/>
                  </a:cubicBezTo>
                  <a:cubicBezTo>
                    <a:pt x="1402" y="499"/>
                    <a:pt x="1431" y="469"/>
                    <a:pt x="1462" y="438"/>
                  </a:cubicBezTo>
                  <a:cubicBezTo>
                    <a:pt x="1470" y="430"/>
                    <a:pt x="1485" y="415"/>
                    <a:pt x="1485" y="415"/>
                  </a:cubicBezTo>
                  <a:cubicBezTo>
                    <a:pt x="1497" y="381"/>
                    <a:pt x="1493" y="376"/>
                    <a:pt x="1462" y="362"/>
                  </a:cubicBezTo>
                  <a:cubicBezTo>
                    <a:pt x="1369" y="319"/>
                    <a:pt x="1432" y="343"/>
                    <a:pt x="1379" y="324"/>
                  </a:cubicBezTo>
                  <a:cubicBezTo>
                    <a:pt x="1329" y="287"/>
                    <a:pt x="1288" y="252"/>
                    <a:pt x="1250" y="203"/>
                  </a:cubicBezTo>
                  <a:cubicBezTo>
                    <a:pt x="1239" y="166"/>
                    <a:pt x="1217" y="122"/>
                    <a:pt x="1197" y="89"/>
                  </a:cubicBezTo>
                  <a:cubicBezTo>
                    <a:pt x="1187" y="40"/>
                    <a:pt x="1195" y="18"/>
                    <a:pt x="1144" y="44"/>
                  </a:cubicBezTo>
                  <a:cubicBezTo>
                    <a:pt x="1108" y="99"/>
                    <a:pt x="1054" y="113"/>
                    <a:pt x="992" y="127"/>
                  </a:cubicBezTo>
                  <a:cubicBezTo>
                    <a:pt x="926" y="125"/>
                    <a:pt x="860" y="126"/>
                    <a:pt x="795" y="120"/>
                  </a:cubicBezTo>
                  <a:cubicBezTo>
                    <a:pt x="710" y="113"/>
                    <a:pt x="640" y="68"/>
                    <a:pt x="560" y="44"/>
                  </a:cubicBezTo>
                  <a:cubicBezTo>
                    <a:pt x="509" y="9"/>
                    <a:pt x="527" y="0"/>
                    <a:pt x="500" y="29"/>
                  </a:cubicBezTo>
                  <a:cubicBezTo>
                    <a:pt x="487" y="65"/>
                    <a:pt x="457" y="93"/>
                    <a:pt x="439" y="127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7" name="Freeform 23" descr="Гранит"/>
            <p:cNvSpPr>
              <a:spLocks/>
            </p:cNvSpPr>
            <p:nvPr/>
          </p:nvSpPr>
          <p:spPr bwMode="auto">
            <a:xfrm>
              <a:off x="2496" y="2976"/>
              <a:ext cx="485" cy="417"/>
            </a:xfrm>
            <a:custGeom>
              <a:avLst/>
              <a:gdLst>
                <a:gd name="T0" fmla="*/ 296 w 485"/>
                <a:gd name="T1" fmla="*/ 45 h 417"/>
                <a:gd name="T2" fmla="*/ 197 w 485"/>
                <a:gd name="T3" fmla="*/ 0 h 417"/>
                <a:gd name="T4" fmla="*/ 99 w 485"/>
                <a:gd name="T5" fmla="*/ 38 h 417"/>
                <a:gd name="T6" fmla="*/ 46 w 485"/>
                <a:gd name="T7" fmla="*/ 98 h 417"/>
                <a:gd name="T8" fmla="*/ 38 w 485"/>
                <a:gd name="T9" fmla="*/ 174 h 417"/>
                <a:gd name="T10" fmla="*/ 8 w 485"/>
                <a:gd name="T11" fmla="*/ 197 h 417"/>
                <a:gd name="T12" fmla="*/ 0 w 485"/>
                <a:gd name="T13" fmla="*/ 227 h 417"/>
                <a:gd name="T14" fmla="*/ 38 w 485"/>
                <a:gd name="T15" fmla="*/ 295 h 417"/>
                <a:gd name="T16" fmla="*/ 69 w 485"/>
                <a:gd name="T17" fmla="*/ 326 h 417"/>
                <a:gd name="T18" fmla="*/ 99 w 485"/>
                <a:gd name="T19" fmla="*/ 333 h 417"/>
                <a:gd name="T20" fmla="*/ 122 w 485"/>
                <a:gd name="T21" fmla="*/ 386 h 417"/>
                <a:gd name="T22" fmla="*/ 175 w 485"/>
                <a:gd name="T23" fmla="*/ 417 h 417"/>
                <a:gd name="T24" fmla="*/ 258 w 485"/>
                <a:gd name="T25" fmla="*/ 371 h 417"/>
                <a:gd name="T26" fmla="*/ 296 w 485"/>
                <a:gd name="T27" fmla="*/ 295 h 417"/>
                <a:gd name="T28" fmla="*/ 372 w 485"/>
                <a:gd name="T29" fmla="*/ 273 h 417"/>
                <a:gd name="T30" fmla="*/ 470 w 485"/>
                <a:gd name="T31" fmla="*/ 257 h 417"/>
                <a:gd name="T32" fmla="*/ 485 w 485"/>
                <a:gd name="T33" fmla="*/ 144 h 417"/>
                <a:gd name="T34" fmla="*/ 296 w 485"/>
                <a:gd name="T35" fmla="*/ 38 h 417"/>
                <a:gd name="T36" fmla="*/ 296 w 485"/>
                <a:gd name="T37" fmla="*/ 45 h 4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85"/>
                <a:gd name="T58" fmla="*/ 0 h 417"/>
                <a:gd name="T59" fmla="*/ 485 w 485"/>
                <a:gd name="T60" fmla="*/ 417 h 4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85" h="417">
                  <a:moveTo>
                    <a:pt x="296" y="45"/>
                  </a:moveTo>
                  <a:cubicBezTo>
                    <a:pt x="266" y="15"/>
                    <a:pt x="236" y="9"/>
                    <a:pt x="197" y="0"/>
                  </a:cubicBezTo>
                  <a:cubicBezTo>
                    <a:pt x="163" y="25"/>
                    <a:pt x="140" y="29"/>
                    <a:pt x="99" y="38"/>
                  </a:cubicBezTo>
                  <a:cubicBezTo>
                    <a:pt x="64" y="91"/>
                    <a:pt x="84" y="73"/>
                    <a:pt x="46" y="98"/>
                  </a:cubicBezTo>
                  <a:cubicBezTo>
                    <a:pt x="43" y="123"/>
                    <a:pt x="47" y="150"/>
                    <a:pt x="38" y="174"/>
                  </a:cubicBezTo>
                  <a:cubicBezTo>
                    <a:pt x="33" y="186"/>
                    <a:pt x="15" y="187"/>
                    <a:pt x="8" y="197"/>
                  </a:cubicBezTo>
                  <a:cubicBezTo>
                    <a:pt x="2" y="205"/>
                    <a:pt x="3" y="217"/>
                    <a:pt x="0" y="227"/>
                  </a:cubicBezTo>
                  <a:cubicBezTo>
                    <a:pt x="7" y="262"/>
                    <a:pt x="3" y="284"/>
                    <a:pt x="38" y="295"/>
                  </a:cubicBezTo>
                  <a:cubicBezTo>
                    <a:pt x="48" y="305"/>
                    <a:pt x="57" y="318"/>
                    <a:pt x="69" y="326"/>
                  </a:cubicBezTo>
                  <a:cubicBezTo>
                    <a:pt x="78" y="331"/>
                    <a:pt x="91" y="327"/>
                    <a:pt x="99" y="333"/>
                  </a:cubicBezTo>
                  <a:cubicBezTo>
                    <a:pt x="114" y="345"/>
                    <a:pt x="108" y="372"/>
                    <a:pt x="122" y="386"/>
                  </a:cubicBezTo>
                  <a:cubicBezTo>
                    <a:pt x="136" y="400"/>
                    <a:pt x="158" y="405"/>
                    <a:pt x="175" y="417"/>
                  </a:cubicBezTo>
                  <a:cubicBezTo>
                    <a:pt x="215" y="409"/>
                    <a:pt x="236" y="405"/>
                    <a:pt x="258" y="371"/>
                  </a:cubicBezTo>
                  <a:cubicBezTo>
                    <a:pt x="249" y="321"/>
                    <a:pt x="243" y="309"/>
                    <a:pt x="296" y="295"/>
                  </a:cubicBezTo>
                  <a:cubicBezTo>
                    <a:pt x="345" y="320"/>
                    <a:pt x="330" y="300"/>
                    <a:pt x="372" y="273"/>
                  </a:cubicBezTo>
                  <a:cubicBezTo>
                    <a:pt x="423" y="289"/>
                    <a:pt x="423" y="291"/>
                    <a:pt x="470" y="257"/>
                  </a:cubicBezTo>
                  <a:cubicBezTo>
                    <a:pt x="443" y="218"/>
                    <a:pt x="444" y="172"/>
                    <a:pt x="485" y="144"/>
                  </a:cubicBezTo>
                  <a:cubicBezTo>
                    <a:pt x="448" y="88"/>
                    <a:pt x="357" y="58"/>
                    <a:pt x="296" y="38"/>
                  </a:cubicBezTo>
                  <a:cubicBezTo>
                    <a:pt x="256" y="47"/>
                    <a:pt x="256" y="45"/>
                    <a:pt x="296" y="45"/>
                  </a:cubicBez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" name="Пятиугольник 11"/>
          <p:cNvSpPr/>
          <p:nvPr/>
        </p:nvSpPr>
        <p:spPr bwMode="auto">
          <a:xfrm rot="5400000">
            <a:off x="1272989" y="1446988"/>
            <a:ext cx="1550894" cy="89647"/>
          </a:xfrm>
          <a:prstGeom prst="homePlate">
            <a:avLst>
              <a:gd name="adj" fmla="val 858311"/>
            </a:avLst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6817" name="Text Box 17"/>
          <p:cNvSpPr txBox="1">
            <a:spLocks noChangeArrowheads="1"/>
          </p:cNvSpPr>
          <p:nvPr/>
        </p:nvSpPr>
        <p:spPr bwMode="auto">
          <a:xfrm>
            <a:off x="556627" y="4626434"/>
            <a:ext cx="8296427" cy="20313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buFont typeface="Arial" charset="0"/>
              <a:buChar char="•"/>
            </a:pPr>
            <a:r>
              <a:rPr lang="ru-RU" sz="28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Мембранный потенциал клетки (МП) –</a:t>
            </a:r>
            <a:endParaRPr lang="ru-RU" sz="28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ahoma" pitchFamily="34" charset="0"/>
            </a:endParaRPr>
          </a:p>
          <a:p>
            <a:pPr algn="l">
              <a:lnSpc>
                <a:spcPct val="90000"/>
              </a:lnSpc>
            </a:pPr>
            <a:r>
              <a:rPr lang="ru-RU" sz="28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 разность потенциалов между        </a:t>
            </a:r>
          </a:p>
          <a:p>
            <a:pPr algn="l">
              <a:lnSpc>
                <a:spcPct val="90000"/>
              </a:lnSpc>
            </a:pPr>
            <a:r>
              <a:rPr lang="ru-RU" sz="28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 цитоплазмой клетки и межклеточной </a:t>
            </a:r>
          </a:p>
          <a:p>
            <a:pPr algn="l">
              <a:lnSpc>
                <a:spcPct val="90000"/>
              </a:lnSpc>
            </a:pPr>
            <a:r>
              <a:rPr lang="ru-RU" sz="28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 средой. </a:t>
            </a:r>
            <a:endParaRPr lang="ru-RU" sz="28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ahoma" pitchFamily="34" charset="0"/>
            </a:endParaRPr>
          </a:p>
          <a:p>
            <a:pPr algn="l">
              <a:lnSpc>
                <a:spcPct val="90000"/>
              </a:lnSpc>
              <a:buFont typeface="Arial" charset="0"/>
              <a:buChar char="•"/>
            </a:pPr>
            <a:r>
              <a:rPr lang="ru-RU" sz="28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</a:rPr>
              <a:t>Величина составляет – 30 - 90 мВ.</a:t>
            </a:r>
            <a:endParaRPr lang="ru-RU" sz="28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25633" name="Text Box 47"/>
          <p:cNvSpPr txBox="1">
            <a:spLocks noChangeArrowheads="1"/>
          </p:cNvSpPr>
          <p:nvPr/>
        </p:nvSpPr>
        <p:spPr bwMode="auto">
          <a:xfrm>
            <a:off x="1881188" y="287338"/>
            <a:ext cx="1201737" cy="3556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l"/>
            <a:r>
              <a:rPr lang="ru-RU" sz="1600" b="0"/>
              <a:t>вольтметр</a:t>
            </a:r>
          </a:p>
        </p:txBody>
      </p:sp>
      <p:cxnSp>
        <p:nvCxnSpPr>
          <p:cNvPr id="37" name="Прямая соединительная линия 36"/>
          <p:cNvCxnSpPr>
            <a:cxnSpLocks noChangeShapeType="1"/>
          </p:cNvCxnSpPr>
          <p:nvPr/>
        </p:nvCxnSpPr>
        <p:spPr bwMode="auto">
          <a:xfrm rot="16200000" flipH="1">
            <a:off x="1659731" y="1042194"/>
            <a:ext cx="782638" cy="1270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9" name="Прямая соединительная линия 38"/>
          <p:cNvCxnSpPr>
            <a:cxnSpLocks noChangeShapeType="1"/>
          </p:cNvCxnSpPr>
          <p:nvPr/>
        </p:nvCxnSpPr>
        <p:spPr bwMode="auto">
          <a:xfrm rot="5400000">
            <a:off x="2086769" y="1445419"/>
            <a:ext cx="1673225" cy="1587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" name="Прямая соединительная линия 40"/>
          <p:cNvCxnSpPr>
            <a:cxnSpLocks noChangeShapeType="1"/>
          </p:cNvCxnSpPr>
          <p:nvPr/>
        </p:nvCxnSpPr>
        <p:spPr bwMode="auto">
          <a:xfrm>
            <a:off x="2659063" y="2293938"/>
            <a:ext cx="504825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3" name="Group 58"/>
          <p:cNvGrpSpPr>
            <a:grpSpLocks/>
          </p:cNvGrpSpPr>
          <p:nvPr/>
        </p:nvGrpSpPr>
        <p:grpSpPr bwMode="auto">
          <a:xfrm>
            <a:off x="4502727" y="3252355"/>
            <a:ext cx="3352800" cy="587375"/>
            <a:chOff x="3648" y="3456"/>
            <a:chExt cx="2112" cy="370"/>
          </a:xfrm>
        </p:grpSpPr>
        <p:sp>
          <p:nvSpPr>
            <p:cNvPr id="15" name="Line 50"/>
            <p:cNvSpPr>
              <a:spLocks noChangeShapeType="1"/>
            </p:cNvSpPr>
            <p:nvPr/>
          </p:nvSpPr>
          <p:spPr bwMode="auto">
            <a:xfrm flipV="1">
              <a:off x="3648" y="3456"/>
              <a:ext cx="196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Text Box 52"/>
            <p:cNvSpPr txBox="1">
              <a:spLocks noChangeArrowheads="1"/>
            </p:cNvSpPr>
            <p:nvPr/>
          </p:nvSpPr>
          <p:spPr bwMode="auto">
            <a:xfrm>
              <a:off x="5210" y="3552"/>
              <a:ext cx="550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70000"/>
                </a:lnSpc>
              </a:pPr>
              <a:r>
                <a:rPr lang="ru-RU" sz="1600"/>
                <a:t>время,</a:t>
              </a:r>
            </a:p>
            <a:p>
              <a:pPr algn="l">
                <a:lnSpc>
                  <a:spcPct val="70000"/>
                </a:lnSpc>
              </a:pPr>
              <a:r>
                <a:rPr lang="ru-RU" sz="1600"/>
                <a:t> мин</a:t>
              </a: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4205865" y="356755"/>
            <a:ext cx="3421062" cy="2895600"/>
            <a:chOff x="3461" y="1632"/>
            <a:chExt cx="2155" cy="1824"/>
          </a:xfrm>
        </p:grpSpPr>
        <p:sp>
          <p:nvSpPr>
            <p:cNvPr id="18" name="Line 49"/>
            <p:cNvSpPr>
              <a:spLocks noChangeShapeType="1"/>
            </p:cNvSpPr>
            <p:nvPr/>
          </p:nvSpPr>
          <p:spPr bwMode="auto">
            <a:xfrm flipV="1">
              <a:off x="3648" y="1632"/>
              <a:ext cx="0" cy="18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Line 51"/>
            <p:cNvSpPr>
              <a:spLocks noChangeShapeType="1"/>
            </p:cNvSpPr>
            <p:nvPr/>
          </p:nvSpPr>
          <p:spPr bwMode="auto">
            <a:xfrm flipV="1">
              <a:off x="3600" y="2112"/>
              <a:ext cx="20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Text Box 53"/>
            <p:cNvSpPr txBox="1">
              <a:spLocks noChangeArrowheads="1"/>
            </p:cNvSpPr>
            <p:nvPr/>
          </p:nvSpPr>
          <p:spPr bwMode="auto">
            <a:xfrm>
              <a:off x="3792" y="1657"/>
              <a:ext cx="1133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ru-RU" sz="1600"/>
                <a:t>показания </a:t>
              </a:r>
            </a:p>
            <a:p>
              <a:pPr algn="l">
                <a:lnSpc>
                  <a:spcPct val="80000"/>
                </a:lnSpc>
              </a:pPr>
              <a:r>
                <a:rPr lang="ru-RU" sz="1600"/>
                <a:t>вольтметра, мВ</a:t>
              </a:r>
            </a:p>
          </p:txBody>
        </p:sp>
        <p:sp>
          <p:nvSpPr>
            <p:cNvPr id="21" name="Text Box 54"/>
            <p:cNvSpPr txBox="1">
              <a:spLocks noChangeArrowheads="1"/>
            </p:cNvSpPr>
            <p:nvPr/>
          </p:nvSpPr>
          <p:spPr bwMode="auto">
            <a:xfrm>
              <a:off x="3461" y="1968"/>
              <a:ext cx="187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ru-RU" sz="1600"/>
                <a:t>0</a:t>
              </a:r>
            </a:p>
          </p:txBody>
        </p:sp>
      </p:grpSp>
      <p:grpSp>
        <p:nvGrpSpPr>
          <p:cNvPr id="5" name="Group 64"/>
          <p:cNvGrpSpPr>
            <a:grpSpLocks/>
          </p:cNvGrpSpPr>
          <p:nvPr/>
        </p:nvGrpSpPr>
        <p:grpSpPr bwMode="auto">
          <a:xfrm>
            <a:off x="5119254" y="2784764"/>
            <a:ext cx="1255713" cy="1524000"/>
            <a:chOff x="3840" y="3168"/>
            <a:chExt cx="791" cy="960"/>
          </a:xfrm>
        </p:grpSpPr>
        <p:sp>
          <p:nvSpPr>
            <p:cNvPr id="26" name="Line 62"/>
            <p:cNvSpPr>
              <a:spLocks noChangeShapeType="1"/>
            </p:cNvSpPr>
            <p:nvPr/>
          </p:nvSpPr>
          <p:spPr bwMode="auto">
            <a:xfrm flipV="1">
              <a:off x="4224" y="3168"/>
              <a:ext cx="0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Text Box 63"/>
            <p:cNvSpPr txBox="1">
              <a:spLocks noChangeArrowheads="1"/>
            </p:cNvSpPr>
            <p:nvPr/>
          </p:nvSpPr>
          <p:spPr bwMode="auto">
            <a:xfrm>
              <a:off x="3840" y="3608"/>
              <a:ext cx="791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" dirty="0"/>
                <a:t>момент</a:t>
              </a:r>
            </a:p>
            <a:p>
              <a:r>
                <a:rPr lang="ru-RU" sz="1600" dirty="0"/>
                <a:t>прокола</a:t>
              </a:r>
            </a:p>
            <a:p>
              <a:r>
                <a:rPr lang="ru-RU" sz="1600" dirty="0"/>
                <a:t>мембраны</a:t>
              </a:r>
            </a:p>
          </p:txBody>
        </p:sp>
      </p:grpSp>
      <p:grpSp>
        <p:nvGrpSpPr>
          <p:cNvPr id="6" name="Group 69"/>
          <p:cNvGrpSpPr>
            <a:grpSpLocks/>
          </p:cNvGrpSpPr>
          <p:nvPr/>
        </p:nvGrpSpPr>
        <p:grpSpPr bwMode="auto">
          <a:xfrm>
            <a:off x="4087861" y="2139380"/>
            <a:ext cx="3646213" cy="536576"/>
            <a:chOff x="3454" y="2768"/>
            <a:chExt cx="1825" cy="338"/>
          </a:xfrm>
        </p:grpSpPr>
        <p:sp>
          <p:nvSpPr>
            <p:cNvPr id="30" name="Line 65"/>
            <p:cNvSpPr>
              <a:spLocks noChangeShapeType="1"/>
            </p:cNvSpPr>
            <p:nvPr/>
          </p:nvSpPr>
          <p:spPr bwMode="auto">
            <a:xfrm flipH="1">
              <a:off x="3659" y="3072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Text Box 66"/>
            <p:cNvSpPr txBox="1">
              <a:spLocks noChangeArrowheads="1"/>
            </p:cNvSpPr>
            <p:nvPr/>
          </p:nvSpPr>
          <p:spPr bwMode="auto">
            <a:xfrm>
              <a:off x="3454" y="2893"/>
              <a:ext cx="241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 smtClean="0"/>
                <a:t>-90</a:t>
              </a:r>
              <a:endParaRPr lang="ru-RU" sz="1600" dirty="0"/>
            </a:p>
          </p:txBody>
        </p:sp>
        <p:sp>
          <p:nvSpPr>
            <p:cNvPr id="32" name="Text Box 67"/>
            <p:cNvSpPr txBox="1">
              <a:spLocks noChangeArrowheads="1"/>
            </p:cNvSpPr>
            <p:nvPr/>
          </p:nvSpPr>
          <p:spPr bwMode="auto">
            <a:xfrm>
              <a:off x="4907" y="2768"/>
              <a:ext cx="37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2800" dirty="0" smtClean="0"/>
                <a:t>МП</a:t>
              </a:r>
              <a:endParaRPr lang="ru-RU" sz="2800" dirty="0"/>
            </a:p>
          </p:txBody>
        </p:sp>
      </p:grpSp>
      <p:cxnSp>
        <p:nvCxnSpPr>
          <p:cNvPr id="35" name="Соединительная линия уступом 34"/>
          <p:cNvCxnSpPr/>
          <p:nvPr/>
        </p:nvCxnSpPr>
        <p:spPr bwMode="auto">
          <a:xfrm>
            <a:off x="4502727" y="1127342"/>
            <a:ext cx="2407228" cy="1491167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01134 L -0.00018 0.10394 " pathEditMode="relative" ptsTypes="AA">
                                      <p:cBhvr>
                                        <p:cTn id="2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68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76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76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768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768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768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12" grpId="0" animBg="1"/>
      <p:bldP spid="76817" grpId="0" build="p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02D59D-4A22-4832-B0D3-9614D7C7CFC1}" type="slidenum">
              <a:rPr lang="ru-RU" smtClean="0"/>
              <a:pPr>
                <a:defRPr/>
              </a:pPr>
              <a:t>37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85796" y="93519"/>
            <a:ext cx="7917873" cy="6124754"/>
          </a:xfrm>
          <a:prstGeom prst="rect">
            <a:avLst/>
          </a:prstGeom>
          <a:solidFill>
            <a:srgbClr val="CCFF66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ible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00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Условия формирования МП.</a:t>
            </a:r>
          </a:p>
          <a:p>
            <a:pPr marL="742950" lvl="1" indent="-742950" algn="l">
              <a:buFont typeface="+mj-lt"/>
              <a:buAutoNum type="arabicPeriod"/>
            </a:pPr>
            <a:r>
              <a:rPr lang="ru-RU" sz="32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Разность концентраций ионов вне и внутри клетки.</a:t>
            </a:r>
          </a:p>
          <a:p>
            <a:pPr marL="742950" lvl="1" indent="-742950" algn="l">
              <a:buFont typeface="+mj-lt"/>
              <a:buAutoNum type="arabicPeriod"/>
            </a:pPr>
            <a:r>
              <a:rPr lang="ru-RU" sz="32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Мембрана </a:t>
            </a:r>
            <a:r>
              <a:rPr lang="ru-RU" sz="320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избирательно проницаема для различных ионов. </a:t>
            </a:r>
            <a:endParaRPr lang="ru-RU" sz="3200" dirty="0" smtClean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 marL="1200150" lvl="1" indent="-742950" algn="l">
              <a:buFont typeface="Arial" pitchFamily="34" charset="0"/>
              <a:buChar char="•"/>
            </a:pPr>
            <a:r>
              <a:rPr lang="ru-RU" sz="32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 </a:t>
            </a:r>
            <a:r>
              <a:rPr lang="ru-RU" sz="320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состоянии покоя мембрана проницаема для катионов и практически непроницаема для анионов. </a:t>
            </a:r>
            <a:endParaRPr lang="ru-RU" sz="3200" dirty="0" smtClean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 marL="1200150" lvl="1" indent="-742950" algn="l">
              <a:buFont typeface="Arial" pitchFamily="34" charset="0"/>
              <a:buChar char="•"/>
            </a:pPr>
            <a:r>
              <a:rPr lang="ru-RU" sz="32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 </a:t>
            </a:r>
            <a:r>
              <a:rPr lang="ru-RU" sz="320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покое проницаемость для ионов калия гораздо выше, чем для ионов натрия</a:t>
            </a:r>
            <a:r>
              <a:rPr lang="ru-RU" sz="32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Скругленный прямоугольник 38"/>
          <p:cNvSpPr/>
          <p:nvPr/>
        </p:nvSpPr>
        <p:spPr bwMode="auto">
          <a:xfrm>
            <a:off x="0" y="1195754"/>
            <a:ext cx="9144000" cy="5662246"/>
          </a:xfrm>
          <a:prstGeom prst="roundRect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Прямоугольник 34"/>
          <p:cNvSpPr/>
          <p:nvPr/>
        </p:nvSpPr>
        <p:spPr bwMode="auto">
          <a:xfrm>
            <a:off x="5202381" y="2500745"/>
            <a:ext cx="3744192" cy="37407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Прямоугольник 33"/>
          <p:cNvSpPr/>
          <p:nvPr/>
        </p:nvSpPr>
        <p:spPr bwMode="auto">
          <a:xfrm>
            <a:off x="353291" y="2524990"/>
            <a:ext cx="3699163" cy="37407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202945" y="92286"/>
            <a:ext cx="8713787" cy="10895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b="0" dirty="0" smtClean="0">
                <a:solidFill>
                  <a:schemeClr val="tx1"/>
                </a:solidFill>
              </a:rPr>
              <a:t>Разность концентрации </a:t>
            </a:r>
            <a:r>
              <a:rPr lang="ru-RU" sz="2400" b="0" dirty="0">
                <a:solidFill>
                  <a:schemeClr val="tx1"/>
                </a:solidFill>
              </a:rPr>
              <a:t>ионов </a:t>
            </a:r>
            <a:r>
              <a:rPr lang="en-US" sz="2400" b="0" dirty="0">
                <a:solidFill>
                  <a:schemeClr val="tx1"/>
                </a:solidFill>
              </a:rPr>
              <a:t>K</a:t>
            </a:r>
            <a:r>
              <a:rPr lang="en-US" sz="2400" baseline="30000" dirty="0">
                <a:solidFill>
                  <a:schemeClr val="tx1"/>
                </a:solidFill>
              </a:rPr>
              <a:t>+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ru-RU" sz="2400" b="0" dirty="0">
                <a:solidFill>
                  <a:schemeClr val="tx1"/>
                </a:solidFill>
              </a:rPr>
              <a:t>и </a:t>
            </a:r>
            <a:r>
              <a:rPr lang="en-US" sz="2400" b="0" dirty="0">
                <a:solidFill>
                  <a:schemeClr val="tx1"/>
                </a:solidFill>
              </a:rPr>
              <a:t>Na</a:t>
            </a:r>
            <a:r>
              <a:rPr lang="en-US" sz="2400" baseline="30000" dirty="0">
                <a:solidFill>
                  <a:schemeClr val="tx1"/>
                </a:solidFill>
              </a:rPr>
              <a:t>+</a:t>
            </a:r>
            <a:r>
              <a:rPr lang="ru-RU" sz="2400" b="0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ru-RU" sz="2400" b="0" dirty="0">
                <a:solidFill>
                  <a:schemeClr val="tx1"/>
                </a:solidFill>
              </a:rPr>
              <a:t>внутри и снаружи </a:t>
            </a:r>
            <a:r>
              <a:rPr lang="ru-RU" sz="2400" b="0" dirty="0" smtClean="0">
                <a:solidFill>
                  <a:schemeClr val="tx1"/>
                </a:solidFill>
              </a:rPr>
              <a:t>нейрона создается работой </a:t>
            </a:r>
            <a:endParaRPr lang="ru-RU" sz="2400" b="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400" b="0" dirty="0" err="1" smtClean="0">
                <a:solidFill>
                  <a:schemeClr val="tx1"/>
                </a:solidFill>
              </a:rPr>
              <a:t>ионного-насоса</a:t>
            </a:r>
            <a:r>
              <a:rPr lang="ru-RU" sz="2400" b="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Na</a:t>
            </a:r>
            <a:r>
              <a:rPr lang="en-US" sz="2400" baseline="30000" dirty="0">
                <a:solidFill>
                  <a:schemeClr val="tx1"/>
                </a:solidFill>
              </a:rPr>
              <a:t>+</a:t>
            </a:r>
            <a:r>
              <a:rPr lang="en-US" sz="2400" dirty="0">
                <a:solidFill>
                  <a:schemeClr val="tx1"/>
                </a:solidFill>
              </a:rPr>
              <a:t>-K</a:t>
            </a:r>
            <a:r>
              <a:rPr lang="en-US" sz="2400" baseline="30000" dirty="0">
                <a:solidFill>
                  <a:schemeClr val="tx1"/>
                </a:solidFill>
              </a:rPr>
              <a:t>+</a:t>
            </a:r>
            <a:r>
              <a:rPr lang="ru-RU" sz="2400" dirty="0">
                <a:solidFill>
                  <a:schemeClr val="tx1"/>
                </a:solidFill>
              </a:rPr>
              <a:t>-</a:t>
            </a:r>
            <a:r>
              <a:rPr lang="ru-RU" sz="2400" dirty="0" err="1">
                <a:solidFill>
                  <a:schemeClr val="tx1"/>
                </a:solidFill>
              </a:rPr>
              <a:t>АТФазы</a:t>
            </a:r>
            <a:r>
              <a:rPr lang="ru-RU" sz="2400" b="0" dirty="0">
                <a:solidFill>
                  <a:schemeClr val="tx1"/>
                </a:solidFill>
              </a:rPr>
              <a:t> (</a:t>
            </a:r>
            <a:r>
              <a:rPr lang="en-US" sz="2400" b="0" dirty="0">
                <a:solidFill>
                  <a:schemeClr val="tx1"/>
                </a:solidFill>
              </a:rPr>
              <a:t>Na</a:t>
            </a:r>
            <a:r>
              <a:rPr lang="en-US" sz="2400" baseline="30000" dirty="0">
                <a:solidFill>
                  <a:schemeClr val="tx1"/>
                </a:solidFill>
              </a:rPr>
              <a:t>+</a:t>
            </a:r>
            <a:r>
              <a:rPr lang="en-US" sz="2400" b="0" dirty="0">
                <a:solidFill>
                  <a:schemeClr val="tx1"/>
                </a:solidFill>
              </a:rPr>
              <a:t>-</a:t>
            </a:r>
            <a:r>
              <a:rPr lang="ru-RU" sz="2400" b="0" dirty="0">
                <a:solidFill>
                  <a:schemeClr val="tx1"/>
                </a:solidFill>
              </a:rPr>
              <a:t>К</a:t>
            </a:r>
            <a:r>
              <a:rPr lang="en-US" sz="2400" baseline="30000" dirty="0">
                <a:solidFill>
                  <a:schemeClr val="tx1"/>
                </a:solidFill>
              </a:rPr>
              <a:t>+</a:t>
            </a:r>
            <a:r>
              <a:rPr lang="ru-RU" sz="2400" b="0" dirty="0">
                <a:solidFill>
                  <a:schemeClr val="tx1"/>
                </a:solidFill>
              </a:rPr>
              <a:t>-насоса).</a:t>
            </a:r>
          </a:p>
        </p:txBody>
      </p:sp>
      <p:sp>
        <p:nvSpPr>
          <p:cNvPr id="7173" name="Freeform 6"/>
          <p:cNvSpPr>
            <a:spLocks/>
          </p:cNvSpPr>
          <p:nvPr/>
        </p:nvSpPr>
        <p:spPr bwMode="auto">
          <a:xfrm rot="20142110">
            <a:off x="3892046" y="2077387"/>
            <a:ext cx="604837" cy="1143000"/>
          </a:xfrm>
          <a:custGeom>
            <a:avLst/>
            <a:gdLst>
              <a:gd name="T0" fmla="*/ 267993 w 571"/>
              <a:gd name="T1" fmla="*/ 54209 h 991"/>
              <a:gd name="T2" fmla="*/ 118637 w 571"/>
              <a:gd name="T3" fmla="*/ 158013 h 991"/>
              <a:gd name="T4" fmla="*/ 70970 w 571"/>
              <a:gd name="T5" fmla="*/ 227216 h 991"/>
              <a:gd name="T6" fmla="*/ 29659 w 571"/>
              <a:gd name="T7" fmla="*/ 327560 h 991"/>
              <a:gd name="T8" fmla="*/ 20126 w 571"/>
              <a:gd name="T9" fmla="*/ 362162 h 991"/>
              <a:gd name="T10" fmla="*/ 16948 w 571"/>
              <a:gd name="T11" fmla="*/ 372542 h 991"/>
              <a:gd name="T12" fmla="*/ 7415 w 571"/>
              <a:gd name="T13" fmla="*/ 507487 h 991"/>
              <a:gd name="T14" fmla="*/ 26482 w 571"/>
              <a:gd name="T15" fmla="*/ 784299 h 991"/>
              <a:gd name="T16" fmla="*/ 83682 w 571"/>
              <a:gd name="T17" fmla="*/ 940005 h 991"/>
              <a:gd name="T18" fmla="*/ 118637 w 571"/>
              <a:gd name="T19" fmla="*/ 1016128 h 991"/>
              <a:gd name="T20" fmla="*/ 188548 w 571"/>
              <a:gd name="T21" fmla="*/ 1085331 h 991"/>
              <a:gd name="T22" fmla="*/ 341082 w 571"/>
              <a:gd name="T23" fmla="*/ 1140693 h 991"/>
              <a:gd name="T24" fmla="*/ 471371 w 571"/>
              <a:gd name="T25" fmla="*/ 1133773 h 991"/>
              <a:gd name="T26" fmla="*/ 522216 w 571"/>
              <a:gd name="T27" fmla="*/ 1113012 h 991"/>
              <a:gd name="T28" fmla="*/ 579416 w 571"/>
              <a:gd name="T29" fmla="*/ 1054190 h 991"/>
              <a:gd name="T30" fmla="*/ 592127 w 571"/>
              <a:gd name="T31" fmla="*/ 1002288 h 991"/>
              <a:gd name="T32" fmla="*/ 576238 w 571"/>
              <a:gd name="T33" fmla="*/ 829281 h 991"/>
              <a:gd name="T34" fmla="*/ 538104 w 571"/>
              <a:gd name="T35" fmla="*/ 753158 h 991"/>
              <a:gd name="T36" fmla="*/ 499971 w 571"/>
              <a:gd name="T37" fmla="*/ 604371 h 991"/>
              <a:gd name="T38" fmla="*/ 522216 w 571"/>
              <a:gd name="T39" fmla="*/ 417524 h 991"/>
              <a:gd name="T40" fmla="*/ 598482 w 571"/>
              <a:gd name="T41" fmla="*/ 268738 h 991"/>
              <a:gd name="T42" fmla="*/ 566705 w 571"/>
              <a:gd name="T43" fmla="*/ 78430 h 991"/>
              <a:gd name="T44" fmla="*/ 404638 w 571"/>
              <a:gd name="T45" fmla="*/ 9227 h 991"/>
              <a:gd name="T46" fmla="*/ 331549 w 571"/>
              <a:gd name="T47" fmla="*/ 12687 h 991"/>
              <a:gd name="T48" fmla="*/ 315660 w 571"/>
              <a:gd name="T49" fmla="*/ 19607 h 991"/>
              <a:gd name="T50" fmla="*/ 306126 w 571"/>
              <a:gd name="T51" fmla="*/ 26528 h 991"/>
              <a:gd name="T52" fmla="*/ 287060 w 571"/>
              <a:gd name="T53" fmla="*/ 33448 h 991"/>
              <a:gd name="T54" fmla="*/ 267993 w 571"/>
              <a:gd name="T55" fmla="*/ 54209 h 99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71"/>
              <a:gd name="T85" fmla="*/ 0 h 991"/>
              <a:gd name="T86" fmla="*/ 571 w 571"/>
              <a:gd name="T87" fmla="*/ 991 h 99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71" h="991">
                <a:moveTo>
                  <a:pt x="253" y="47"/>
                </a:moveTo>
                <a:cubicBezTo>
                  <a:pt x="198" y="52"/>
                  <a:pt x="138" y="85"/>
                  <a:pt x="112" y="137"/>
                </a:cubicBezTo>
                <a:cubicBezTo>
                  <a:pt x="103" y="155"/>
                  <a:pt x="83" y="186"/>
                  <a:pt x="67" y="197"/>
                </a:cubicBezTo>
                <a:cubicBezTo>
                  <a:pt x="57" y="227"/>
                  <a:pt x="39" y="254"/>
                  <a:pt x="28" y="284"/>
                </a:cubicBezTo>
                <a:cubicBezTo>
                  <a:pt x="24" y="294"/>
                  <a:pt x="22" y="304"/>
                  <a:pt x="19" y="314"/>
                </a:cubicBezTo>
                <a:cubicBezTo>
                  <a:pt x="18" y="317"/>
                  <a:pt x="16" y="323"/>
                  <a:pt x="16" y="323"/>
                </a:cubicBezTo>
                <a:cubicBezTo>
                  <a:pt x="10" y="432"/>
                  <a:pt x="19" y="394"/>
                  <a:pt x="7" y="440"/>
                </a:cubicBezTo>
                <a:cubicBezTo>
                  <a:pt x="8" y="517"/>
                  <a:pt x="0" y="604"/>
                  <a:pt x="25" y="680"/>
                </a:cubicBezTo>
                <a:cubicBezTo>
                  <a:pt x="31" y="729"/>
                  <a:pt x="55" y="772"/>
                  <a:pt x="79" y="815"/>
                </a:cubicBezTo>
                <a:cubicBezTo>
                  <a:pt x="89" y="832"/>
                  <a:pt x="95" y="869"/>
                  <a:pt x="112" y="881"/>
                </a:cubicBezTo>
                <a:cubicBezTo>
                  <a:pt x="137" y="898"/>
                  <a:pt x="154" y="923"/>
                  <a:pt x="178" y="941"/>
                </a:cubicBezTo>
                <a:cubicBezTo>
                  <a:pt x="217" y="971"/>
                  <a:pt x="274" y="985"/>
                  <a:pt x="322" y="989"/>
                </a:cubicBezTo>
                <a:cubicBezTo>
                  <a:pt x="363" y="988"/>
                  <a:pt x="405" y="991"/>
                  <a:pt x="445" y="983"/>
                </a:cubicBezTo>
                <a:cubicBezTo>
                  <a:pt x="463" y="979"/>
                  <a:pt x="476" y="969"/>
                  <a:pt x="493" y="965"/>
                </a:cubicBezTo>
                <a:cubicBezTo>
                  <a:pt x="519" y="946"/>
                  <a:pt x="528" y="942"/>
                  <a:pt x="547" y="914"/>
                </a:cubicBezTo>
                <a:cubicBezTo>
                  <a:pt x="551" y="898"/>
                  <a:pt x="557" y="886"/>
                  <a:pt x="559" y="869"/>
                </a:cubicBezTo>
                <a:cubicBezTo>
                  <a:pt x="558" y="838"/>
                  <a:pt x="570" y="759"/>
                  <a:pt x="544" y="719"/>
                </a:cubicBezTo>
                <a:cubicBezTo>
                  <a:pt x="537" y="691"/>
                  <a:pt x="520" y="677"/>
                  <a:pt x="508" y="653"/>
                </a:cubicBezTo>
                <a:cubicBezTo>
                  <a:pt x="488" y="613"/>
                  <a:pt x="481" y="568"/>
                  <a:pt x="472" y="524"/>
                </a:cubicBezTo>
                <a:cubicBezTo>
                  <a:pt x="473" y="494"/>
                  <a:pt x="467" y="401"/>
                  <a:pt x="493" y="362"/>
                </a:cubicBezTo>
                <a:cubicBezTo>
                  <a:pt x="519" y="323"/>
                  <a:pt x="553" y="279"/>
                  <a:pt x="565" y="233"/>
                </a:cubicBezTo>
                <a:cubicBezTo>
                  <a:pt x="563" y="174"/>
                  <a:pt x="571" y="116"/>
                  <a:pt x="535" y="68"/>
                </a:cubicBezTo>
                <a:cubicBezTo>
                  <a:pt x="518" y="18"/>
                  <a:pt x="424" y="11"/>
                  <a:pt x="382" y="8"/>
                </a:cubicBezTo>
                <a:cubicBezTo>
                  <a:pt x="351" y="3"/>
                  <a:pt x="341" y="0"/>
                  <a:pt x="313" y="11"/>
                </a:cubicBezTo>
                <a:cubicBezTo>
                  <a:pt x="308" y="13"/>
                  <a:pt x="303" y="15"/>
                  <a:pt x="298" y="17"/>
                </a:cubicBezTo>
                <a:cubicBezTo>
                  <a:pt x="295" y="19"/>
                  <a:pt x="292" y="22"/>
                  <a:pt x="289" y="23"/>
                </a:cubicBezTo>
                <a:cubicBezTo>
                  <a:pt x="283" y="26"/>
                  <a:pt x="271" y="29"/>
                  <a:pt x="271" y="29"/>
                </a:cubicBezTo>
                <a:cubicBezTo>
                  <a:pt x="259" y="41"/>
                  <a:pt x="226" y="54"/>
                  <a:pt x="253" y="47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4" name="Freeform 5"/>
          <p:cNvSpPr>
            <a:spLocks/>
          </p:cNvSpPr>
          <p:nvPr/>
        </p:nvSpPr>
        <p:spPr bwMode="auto">
          <a:xfrm rot="11757925">
            <a:off x="4765963" y="2022763"/>
            <a:ext cx="604838" cy="1143000"/>
          </a:xfrm>
          <a:custGeom>
            <a:avLst/>
            <a:gdLst>
              <a:gd name="T0" fmla="*/ 267993 w 571"/>
              <a:gd name="T1" fmla="*/ 54209 h 991"/>
              <a:gd name="T2" fmla="*/ 118637 w 571"/>
              <a:gd name="T3" fmla="*/ 158013 h 991"/>
              <a:gd name="T4" fmla="*/ 70970 w 571"/>
              <a:gd name="T5" fmla="*/ 227216 h 991"/>
              <a:gd name="T6" fmla="*/ 29659 w 571"/>
              <a:gd name="T7" fmla="*/ 327560 h 991"/>
              <a:gd name="T8" fmla="*/ 20126 w 571"/>
              <a:gd name="T9" fmla="*/ 362162 h 991"/>
              <a:gd name="T10" fmla="*/ 16948 w 571"/>
              <a:gd name="T11" fmla="*/ 372542 h 991"/>
              <a:gd name="T12" fmla="*/ 7415 w 571"/>
              <a:gd name="T13" fmla="*/ 507487 h 991"/>
              <a:gd name="T14" fmla="*/ 26482 w 571"/>
              <a:gd name="T15" fmla="*/ 784299 h 991"/>
              <a:gd name="T16" fmla="*/ 83682 w 571"/>
              <a:gd name="T17" fmla="*/ 940005 h 991"/>
              <a:gd name="T18" fmla="*/ 118637 w 571"/>
              <a:gd name="T19" fmla="*/ 1016128 h 991"/>
              <a:gd name="T20" fmla="*/ 188548 w 571"/>
              <a:gd name="T21" fmla="*/ 1085331 h 991"/>
              <a:gd name="T22" fmla="*/ 341082 w 571"/>
              <a:gd name="T23" fmla="*/ 1140693 h 991"/>
              <a:gd name="T24" fmla="*/ 471371 w 571"/>
              <a:gd name="T25" fmla="*/ 1133773 h 991"/>
              <a:gd name="T26" fmla="*/ 522216 w 571"/>
              <a:gd name="T27" fmla="*/ 1113012 h 991"/>
              <a:gd name="T28" fmla="*/ 579416 w 571"/>
              <a:gd name="T29" fmla="*/ 1054190 h 991"/>
              <a:gd name="T30" fmla="*/ 592127 w 571"/>
              <a:gd name="T31" fmla="*/ 1002288 h 991"/>
              <a:gd name="T32" fmla="*/ 576238 w 571"/>
              <a:gd name="T33" fmla="*/ 829281 h 991"/>
              <a:gd name="T34" fmla="*/ 538104 w 571"/>
              <a:gd name="T35" fmla="*/ 753158 h 991"/>
              <a:gd name="T36" fmla="*/ 499971 w 571"/>
              <a:gd name="T37" fmla="*/ 604371 h 991"/>
              <a:gd name="T38" fmla="*/ 522216 w 571"/>
              <a:gd name="T39" fmla="*/ 417524 h 991"/>
              <a:gd name="T40" fmla="*/ 598482 w 571"/>
              <a:gd name="T41" fmla="*/ 268738 h 991"/>
              <a:gd name="T42" fmla="*/ 566705 w 571"/>
              <a:gd name="T43" fmla="*/ 78430 h 991"/>
              <a:gd name="T44" fmla="*/ 404638 w 571"/>
              <a:gd name="T45" fmla="*/ 9227 h 991"/>
              <a:gd name="T46" fmla="*/ 331549 w 571"/>
              <a:gd name="T47" fmla="*/ 12687 h 991"/>
              <a:gd name="T48" fmla="*/ 315660 w 571"/>
              <a:gd name="T49" fmla="*/ 19607 h 991"/>
              <a:gd name="T50" fmla="*/ 306126 w 571"/>
              <a:gd name="T51" fmla="*/ 26528 h 991"/>
              <a:gd name="T52" fmla="*/ 287060 w 571"/>
              <a:gd name="T53" fmla="*/ 33448 h 991"/>
              <a:gd name="T54" fmla="*/ 267993 w 571"/>
              <a:gd name="T55" fmla="*/ 54209 h 99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71"/>
              <a:gd name="T85" fmla="*/ 0 h 991"/>
              <a:gd name="T86" fmla="*/ 571 w 571"/>
              <a:gd name="T87" fmla="*/ 991 h 99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71" h="991">
                <a:moveTo>
                  <a:pt x="253" y="47"/>
                </a:moveTo>
                <a:cubicBezTo>
                  <a:pt x="198" y="52"/>
                  <a:pt x="138" y="85"/>
                  <a:pt x="112" y="137"/>
                </a:cubicBezTo>
                <a:cubicBezTo>
                  <a:pt x="103" y="155"/>
                  <a:pt x="83" y="186"/>
                  <a:pt x="67" y="197"/>
                </a:cubicBezTo>
                <a:cubicBezTo>
                  <a:pt x="57" y="227"/>
                  <a:pt x="39" y="254"/>
                  <a:pt x="28" y="284"/>
                </a:cubicBezTo>
                <a:cubicBezTo>
                  <a:pt x="24" y="294"/>
                  <a:pt x="22" y="304"/>
                  <a:pt x="19" y="314"/>
                </a:cubicBezTo>
                <a:cubicBezTo>
                  <a:pt x="18" y="317"/>
                  <a:pt x="16" y="323"/>
                  <a:pt x="16" y="323"/>
                </a:cubicBezTo>
                <a:cubicBezTo>
                  <a:pt x="10" y="432"/>
                  <a:pt x="19" y="394"/>
                  <a:pt x="7" y="440"/>
                </a:cubicBezTo>
                <a:cubicBezTo>
                  <a:pt x="8" y="517"/>
                  <a:pt x="0" y="604"/>
                  <a:pt x="25" y="680"/>
                </a:cubicBezTo>
                <a:cubicBezTo>
                  <a:pt x="31" y="729"/>
                  <a:pt x="55" y="772"/>
                  <a:pt x="79" y="815"/>
                </a:cubicBezTo>
                <a:cubicBezTo>
                  <a:pt x="89" y="832"/>
                  <a:pt x="95" y="869"/>
                  <a:pt x="112" y="881"/>
                </a:cubicBezTo>
                <a:cubicBezTo>
                  <a:pt x="137" y="898"/>
                  <a:pt x="154" y="923"/>
                  <a:pt x="178" y="941"/>
                </a:cubicBezTo>
                <a:cubicBezTo>
                  <a:pt x="217" y="971"/>
                  <a:pt x="274" y="985"/>
                  <a:pt x="322" y="989"/>
                </a:cubicBezTo>
                <a:cubicBezTo>
                  <a:pt x="363" y="988"/>
                  <a:pt x="405" y="991"/>
                  <a:pt x="445" y="983"/>
                </a:cubicBezTo>
                <a:cubicBezTo>
                  <a:pt x="463" y="979"/>
                  <a:pt x="476" y="969"/>
                  <a:pt x="493" y="965"/>
                </a:cubicBezTo>
                <a:cubicBezTo>
                  <a:pt x="519" y="946"/>
                  <a:pt x="528" y="942"/>
                  <a:pt x="547" y="914"/>
                </a:cubicBezTo>
                <a:cubicBezTo>
                  <a:pt x="551" y="898"/>
                  <a:pt x="557" y="886"/>
                  <a:pt x="559" y="869"/>
                </a:cubicBezTo>
                <a:cubicBezTo>
                  <a:pt x="558" y="838"/>
                  <a:pt x="570" y="759"/>
                  <a:pt x="544" y="719"/>
                </a:cubicBezTo>
                <a:cubicBezTo>
                  <a:pt x="537" y="691"/>
                  <a:pt x="520" y="677"/>
                  <a:pt x="508" y="653"/>
                </a:cubicBezTo>
                <a:cubicBezTo>
                  <a:pt x="488" y="613"/>
                  <a:pt x="481" y="568"/>
                  <a:pt x="472" y="524"/>
                </a:cubicBezTo>
                <a:cubicBezTo>
                  <a:pt x="473" y="494"/>
                  <a:pt x="467" y="401"/>
                  <a:pt x="493" y="362"/>
                </a:cubicBezTo>
                <a:cubicBezTo>
                  <a:pt x="519" y="323"/>
                  <a:pt x="553" y="279"/>
                  <a:pt x="565" y="233"/>
                </a:cubicBezTo>
                <a:cubicBezTo>
                  <a:pt x="563" y="174"/>
                  <a:pt x="571" y="116"/>
                  <a:pt x="535" y="68"/>
                </a:cubicBezTo>
                <a:cubicBezTo>
                  <a:pt x="518" y="18"/>
                  <a:pt x="424" y="11"/>
                  <a:pt x="382" y="8"/>
                </a:cubicBezTo>
                <a:cubicBezTo>
                  <a:pt x="351" y="3"/>
                  <a:pt x="341" y="0"/>
                  <a:pt x="313" y="11"/>
                </a:cubicBezTo>
                <a:cubicBezTo>
                  <a:pt x="308" y="13"/>
                  <a:pt x="303" y="15"/>
                  <a:pt x="298" y="17"/>
                </a:cubicBezTo>
                <a:cubicBezTo>
                  <a:pt x="295" y="19"/>
                  <a:pt x="292" y="22"/>
                  <a:pt x="289" y="23"/>
                </a:cubicBezTo>
                <a:cubicBezTo>
                  <a:pt x="283" y="26"/>
                  <a:pt x="271" y="29"/>
                  <a:pt x="271" y="29"/>
                </a:cubicBezTo>
                <a:cubicBezTo>
                  <a:pt x="259" y="41"/>
                  <a:pt x="226" y="54"/>
                  <a:pt x="253" y="47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7" name="Text Box 15"/>
          <p:cNvSpPr txBox="1">
            <a:spLocks noChangeArrowheads="1"/>
          </p:cNvSpPr>
          <p:nvPr/>
        </p:nvSpPr>
        <p:spPr bwMode="auto">
          <a:xfrm>
            <a:off x="351571" y="1874862"/>
            <a:ext cx="1995487" cy="6413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0" dirty="0"/>
              <a:t>внутриклеточная</a:t>
            </a:r>
          </a:p>
          <a:p>
            <a:r>
              <a:rPr lang="ru-RU" sz="1800" b="0" dirty="0"/>
              <a:t>среда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4453221" y="2247900"/>
            <a:ext cx="542925" cy="457200"/>
            <a:chOff x="3648" y="1920"/>
            <a:chExt cx="342" cy="288"/>
          </a:xfrm>
        </p:grpSpPr>
        <p:sp>
          <p:nvSpPr>
            <p:cNvPr id="7199" name="Oval 25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00" name="Text Box 26"/>
            <p:cNvSpPr txBox="1">
              <a:spLocks noChangeArrowheads="1"/>
            </p:cNvSpPr>
            <p:nvPr/>
          </p:nvSpPr>
          <p:spPr bwMode="auto">
            <a:xfrm>
              <a:off x="3659" y="1951"/>
              <a:ext cx="331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 dirty="0" smtClean="0"/>
                <a:t>Na</a:t>
              </a:r>
              <a:r>
                <a:rPr lang="en-US" sz="1600" baseline="30000" dirty="0" smtClean="0"/>
                <a:t>+</a:t>
              </a:r>
              <a:endParaRPr lang="ru-RU" sz="1600" baseline="30000" dirty="0"/>
            </a:p>
          </p:txBody>
        </p:sp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2954337" y="1742209"/>
            <a:ext cx="525463" cy="457200"/>
            <a:chOff x="3637" y="1920"/>
            <a:chExt cx="331" cy="288"/>
          </a:xfrm>
        </p:grpSpPr>
        <p:sp>
          <p:nvSpPr>
            <p:cNvPr id="7197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98" name="Text Box 29"/>
            <p:cNvSpPr txBox="1">
              <a:spLocks noChangeArrowheads="1"/>
            </p:cNvSpPr>
            <p:nvPr/>
          </p:nvSpPr>
          <p:spPr bwMode="auto">
            <a:xfrm>
              <a:off x="3637" y="1951"/>
              <a:ext cx="331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 dirty="0" smtClean="0"/>
                <a:t>Na</a:t>
              </a:r>
              <a:r>
                <a:rPr lang="en-US" sz="1600" baseline="30000" dirty="0" smtClean="0"/>
                <a:t>+</a:t>
              </a:r>
              <a:endParaRPr lang="ru-RU" sz="1600" baseline="30000" dirty="0"/>
            </a:p>
          </p:txBody>
        </p:sp>
      </p:grpSp>
      <p:cxnSp>
        <p:nvCxnSpPr>
          <p:cNvPr id="7196" name="AutoShape 31"/>
          <p:cNvCxnSpPr>
            <a:cxnSpLocks noChangeShapeType="1"/>
          </p:cNvCxnSpPr>
          <p:nvPr/>
        </p:nvCxnSpPr>
        <p:spPr bwMode="auto">
          <a:xfrm>
            <a:off x="3436938" y="1959697"/>
            <a:ext cx="1286958" cy="337416"/>
          </a:xfrm>
          <a:prstGeom prst="curvedConnector2">
            <a:avLst/>
          </a:prstGeom>
          <a:noFill/>
          <a:ln w="38100">
            <a:solidFill>
              <a:srgbClr val="D60093"/>
            </a:solidFill>
            <a:prstDash val="dash"/>
            <a:round/>
            <a:headEnd/>
            <a:tailEnd type="stealth" w="med" len="med"/>
          </a:ln>
        </p:spPr>
      </p:cxn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2698172" y="2934278"/>
            <a:ext cx="3660776" cy="411162"/>
            <a:chOff x="1824" y="1652"/>
            <a:chExt cx="2306" cy="259"/>
          </a:xfrm>
        </p:grpSpPr>
        <p:sp>
          <p:nvSpPr>
            <p:cNvPr id="78892" name="Text Box 44"/>
            <p:cNvSpPr txBox="1">
              <a:spLocks noChangeArrowheads="1"/>
            </p:cNvSpPr>
            <p:nvPr/>
          </p:nvSpPr>
          <p:spPr bwMode="auto">
            <a:xfrm>
              <a:off x="3705" y="1664"/>
              <a:ext cx="425" cy="247"/>
            </a:xfrm>
            <a:prstGeom prst="rect">
              <a:avLst/>
            </a:prstGeom>
            <a:gradFill rotWithShape="0">
              <a:gsLst>
                <a:gs pos="0">
                  <a:srgbClr val="FFCC99"/>
                </a:gs>
                <a:gs pos="50000">
                  <a:schemeClr val="bg1"/>
                </a:gs>
                <a:gs pos="100000">
                  <a:srgbClr val="FFCC99"/>
                </a:gs>
              </a:gsLst>
              <a:lin ang="5400000" scaled="1"/>
            </a:gradFill>
            <a:ln w="254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ru-RU" sz="1800" b="0" dirty="0"/>
                <a:t>АТФ</a:t>
              </a:r>
            </a:p>
          </p:txBody>
        </p:sp>
        <p:sp>
          <p:nvSpPr>
            <p:cNvPr id="7190" name="Text Box 45"/>
            <p:cNvSpPr txBox="1">
              <a:spLocks noChangeArrowheads="1"/>
            </p:cNvSpPr>
            <p:nvPr/>
          </p:nvSpPr>
          <p:spPr bwMode="auto">
            <a:xfrm>
              <a:off x="1824" y="1652"/>
              <a:ext cx="435" cy="247"/>
            </a:xfrm>
            <a:prstGeom prst="rect">
              <a:avLst/>
            </a:prstGeom>
            <a:gradFill rotWithShape="0">
              <a:gsLst>
                <a:gs pos="0">
                  <a:srgbClr val="666699"/>
                </a:gs>
                <a:gs pos="50000">
                  <a:srgbClr val="FFFFFF"/>
                </a:gs>
                <a:gs pos="100000">
                  <a:srgbClr val="666699"/>
                </a:gs>
              </a:gsLst>
              <a:lin ang="5400000" scaled="1"/>
            </a:gradFill>
            <a:ln w="25400">
              <a:solidFill>
                <a:srgbClr val="80008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800" b="0"/>
                <a:t>АДФ</a:t>
              </a:r>
            </a:p>
          </p:txBody>
        </p:sp>
        <p:cxnSp>
          <p:nvCxnSpPr>
            <p:cNvPr id="7191" name="AutoShape 46"/>
            <p:cNvCxnSpPr>
              <a:cxnSpLocks noChangeShapeType="1"/>
              <a:stCxn id="78892" idx="1"/>
              <a:endCxn id="7190" idx="3"/>
            </p:cNvCxnSpPr>
            <p:nvPr/>
          </p:nvCxnSpPr>
          <p:spPr bwMode="auto">
            <a:xfrm rot="10800000">
              <a:off x="2259" y="1775"/>
              <a:ext cx="1446" cy="13"/>
            </a:xfrm>
            <a:prstGeom prst="curvedConnector3">
              <a:avLst>
                <a:gd name="adj1" fmla="val 50000"/>
              </a:avLst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 type="stealth" w="med" len="med"/>
            </a:ln>
          </p:spPr>
        </p:cxnSp>
      </p:grpSp>
      <p:grpSp>
        <p:nvGrpSpPr>
          <p:cNvPr id="5" name="Group 58"/>
          <p:cNvGrpSpPr>
            <a:grpSpLocks/>
          </p:cNvGrpSpPr>
          <p:nvPr/>
        </p:nvGrpSpPr>
        <p:grpSpPr bwMode="auto">
          <a:xfrm>
            <a:off x="5160819" y="3622967"/>
            <a:ext cx="457200" cy="457200"/>
            <a:chOff x="3552" y="1824"/>
            <a:chExt cx="288" cy="288"/>
          </a:xfrm>
        </p:grpSpPr>
        <p:sp>
          <p:nvSpPr>
            <p:cNvPr id="7187" name="Oval 33"/>
            <p:cNvSpPr>
              <a:spLocks noChangeArrowheads="1"/>
            </p:cNvSpPr>
            <p:nvPr/>
          </p:nvSpPr>
          <p:spPr bwMode="auto">
            <a:xfrm>
              <a:off x="3552" y="1824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8" name="Text Box 34"/>
            <p:cNvSpPr txBox="1">
              <a:spLocks noChangeArrowheads="1"/>
            </p:cNvSpPr>
            <p:nvPr/>
          </p:nvSpPr>
          <p:spPr bwMode="auto">
            <a:xfrm>
              <a:off x="3558" y="1872"/>
              <a:ext cx="260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 dirty="0" smtClean="0"/>
                <a:t>K</a:t>
              </a:r>
              <a:r>
                <a:rPr lang="en-US" sz="1600" baseline="30000" dirty="0" smtClean="0"/>
                <a:t>+</a:t>
              </a:r>
              <a:endParaRPr lang="ru-RU" sz="1600" baseline="30000" dirty="0"/>
            </a:p>
          </p:txBody>
        </p:sp>
      </p:grpSp>
      <p:grpSp>
        <p:nvGrpSpPr>
          <p:cNvPr id="6" name="Group 59"/>
          <p:cNvGrpSpPr>
            <a:grpSpLocks/>
          </p:cNvGrpSpPr>
          <p:nvPr/>
        </p:nvGrpSpPr>
        <p:grpSpPr bwMode="auto">
          <a:xfrm>
            <a:off x="5479473" y="6078685"/>
            <a:ext cx="457200" cy="457200"/>
            <a:chOff x="3552" y="1824"/>
            <a:chExt cx="288" cy="288"/>
          </a:xfrm>
        </p:grpSpPr>
        <p:sp>
          <p:nvSpPr>
            <p:cNvPr id="7185" name="Oval 60"/>
            <p:cNvSpPr>
              <a:spLocks noChangeArrowheads="1"/>
            </p:cNvSpPr>
            <p:nvPr/>
          </p:nvSpPr>
          <p:spPr bwMode="auto">
            <a:xfrm>
              <a:off x="3552" y="1824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6" name="Text Box 61"/>
            <p:cNvSpPr txBox="1">
              <a:spLocks noChangeArrowheads="1"/>
            </p:cNvSpPr>
            <p:nvPr/>
          </p:nvSpPr>
          <p:spPr bwMode="auto">
            <a:xfrm>
              <a:off x="3558" y="1872"/>
              <a:ext cx="260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 dirty="0" smtClean="0"/>
                <a:t>K</a:t>
              </a:r>
              <a:r>
                <a:rPr lang="en-US" sz="1600" baseline="30000" dirty="0" smtClean="0"/>
                <a:t>+</a:t>
              </a:r>
              <a:endParaRPr lang="ru-RU" sz="1600" baseline="30000" dirty="0"/>
            </a:p>
          </p:txBody>
        </p:sp>
      </p:grpSp>
      <p:sp>
        <p:nvSpPr>
          <p:cNvPr id="33" name="Text Box 39"/>
          <p:cNvSpPr txBox="1">
            <a:spLocks noChangeArrowheads="1"/>
          </p:cNvSpPr>
          <p:nvPr/>
        </p:nvSpPr>
        <p:spPr bwMode="auto">
          <a:xfrm>
            <a:off x="7241088" y="2879614"/>
            <a:ext cx="1709738" cy="57767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0" dirty="0"/>
              <a:t>межклеточная</a:t>
            </a:r>
          </a:p>
          <a:p>
            <a:r>
              <a:rPr lang="ru-RU" sz="1800" b="0" dirty="0"/>
              <a:t>среда</a:t>
            </a:r>
          </a:p>
        </p:txBody>
      </p:sp>
      <p:sp>
        <p:nvSpPr>
          <p:cNvPr id="53" name="Прямоугольник 52"/>
          <p:cNvSpPr/>
          <p:nvPr/>
        </p:nvSpPr>
        <p:spPr bwMode="auto">
          <a:xfrm>
            <a:off x="5209308" y="5095009"/>
            <a:ext cx="3744192" cy="37407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Прямоугольник 53"/>
          <p:cNvSpPr/>
          <p:nvPr/>
        </p:nvSpPr>
        <p:spPr bwMode="auto">
          <a:xfrm>
            <a:off x="360218" y="5119254"/>
            <a:ext cx="3699163" cy="37407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Freeform 6"/>
          <p:cNvSpPr>
            <a:spLocks/>
          </p:cNvSpPr>
          <p:nvPr/>
        </p:nvSpPr>
        <p:spPr bwMode="auto">
          <a:xfrm rot="1246023">
            <a:off x="3898973" y="4671651"/>
            <a:ext cx="604837" cy="1143000"/>
          </a:xfrm>
          <a:custGeom>
            <a:avLst/>
            <a:gdLst>
              <a:gd name="T0" fmla="*/ 267993 w 571"/>
              <a:gd name="T1" fmla="*/ 54209 h 991"/>
              <a:gd name="T2" fmla="*/ 118637 w 571"/>
              <a:gd name="T3" fmla="*/ 158013 h 991"/>
              <a:gd name="T4" fmla="*/ 70970 w 571"/>
              <a:gd name="T5" fmla="*/ 227216 h 991"/>
              <a:gd name="T6" fmla="*/ 29659 w 571"/>
              <a:gd name="T7" fmla="*/ 327560 h 991"/>
              <a:gd name="T8" fmla="*/ 20126 w 571"/>
              <a:gd name="T9" fmla="*/ 362162 h 991"/>
              <a:gd name="T10" fmla="*/ 16948 w 571"/>
              <a:gd name="T11" fmla="*/ 372542 h 991"/>
              <a:gd name="T12" fmla="*/ 7415 w 571"/>
              <a:gd name="T13" fmla="*/ 507487 h 991"/>
              <a:gd name="T14" fmla="*/ 26482 w 571"/>
              <a:gd name="T15" fmla="*/ 784299 h 991"/>
              <a:gd name="T16" fmla="*/ 83682 w 571"/>
              <a:gd name="T17" fmla="*/ 940005 h 991"/>
              <a:gd name="T18" fmla="*/ 118637 w 571"/>
              <a:gd name="T19" fmla="*/ 1016128 h 991"/>
              <a:gd name="T20" fmla="*/ 188548 w 571"/>
              <a:gd name="T21" fmla="*/ 1085331 h 991"/>
              <a:gd name="T22" fmla="*/ 341082 w 571"/>
              <a:gd name="T23" fmla="*/ 1140693 h 991"/>
              <a:gd name="T24" fmla="*/ 471371 w 571"/>
              <a:gd name="T25" fmla="*/ 1133773 h 991"/>
              <a:gd name="T26" fmla="*/ 522216 w 571"/>
              <a:gd name="T27" fmla="*/ 1113012 h 991"/>
              <a:gd name="T28" fmla="*/ 579416 w 571"/>
              <a:gd name="T29" fmla="*/ 1054190 h 991"/>
              <a:gd name="T30" fmla="*/ 592127 w 571"/>
              <a:gd name="T31" fmla="*/ 1002288 h 991"/>
              <a:gd name="T32" fmla="*/ 576238 w 571"/>
              <a:gd name="T33" fmla="*/ 829281 h 991"/>
              <a:gd name="T34" fmla="*/ 538104 w 571"/>
              <a:gd name="T35" fmla="*/ 753158 h 991"/>
              <a:gd name="T36" fmla="*/ 499971 w 571"/>
              <a:gd name="T37" fmla="*/ 604371 h 991"/>
              <a:gd name="T38" fmla="*/ 522216 w 571"/>
              <a:gd name="T39" fmla="*/ 417524 h 991"/>
              <a:gd name="T40" fmla="*/ 598482 w 571"/>
              <a:gd name="T41" fmla="*/ 268738 h 991"/>
              <a:gd name="T42" fmla="*/ 566705 w 571"/>
              <a:gd name="T43" fmla="*/ 78430 h 991"/>
              <a:gd name="T44" fmla="*/ 404638 w 571"/>
              <a:gd name="T45" fmla="*/ 9227 h 991"/>
              <a:gd name="T46" fmla="*/ 331549 w 571"/>
              <a:gd name="T47" fmla="*/ 12687 h 991"/>
              <a:gd name="T48" fmla="*/ 315660 w 571"/>
              <a:gd name="T49" fmla="*/ 19607 h 991"/>
              <a:gd name="T50" fmla="*/ 306126 w 571"/>
              <a:gd name="T51" fmla="*/ 26528 h 991"/>
              <a:gd name="T52" fmla="*/ 287060 w 571"/>
              <a:gd name="T53" fmla="*/ 33448 h 991"/>
              <a:gd name="T54" fmla="*/ 267993 w 571"/>
              <a:gd name="T55" fmla="*/ 54209 h 99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71"/>
              <a:gd name="T85" fmla="*/ 0 h 991"/>
              <a:gd name="T86" fmla="*/ 571 w 571"/>
              <a:gd name="T87" fmla="*/ 991 h 99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71" h="991">
                <a:moveTo>
                  <a:pt x="253" y="47"/>
                </a:moveTo>
                <a:cubicBezTo>
                  <a:pt x="198" y="52"/>
                  <a:pt x="138" y="85"/>
                  <a:pt x="112" y="137"/>
                </a:cubicBezTo>
                <a:cubicBezTo>
                  <a:pt x="103" y="155"/>
                  <a:pt x="83" y="186"/>
                  <a:pt x="67" y="197"/>
                </a:cubicBezTo>
                <a:cubicBezTo>
                  <a:pt x="57" y="227"/>
                  <a:pt x="39" y="254"/>
                  <a:pt x="28" y="284"/>
                </a:cubicBezTo>
                <a:cubicBezTo>
                  <a:pt x="24" y="294"/>
                  <a:pt x="22" y="304"/>
                  <a:pt x="19" y="314"/>
                </a:cubicBezTo>
                <a:cubicBezTo>
                  <a:pt x="18" y="317"/>
                  <a:pt x="16" y="323"/>
                  <a:pt x="16" y="323"/>
                </a:cubicBezTo>
                <a:cubicBezTo>
                  <a:pt x="10" y="432"/>
                  <a:pt x="19" y="394"/>
                  <a:pt x="7" y="440"/>
                </a:cubicBezTo>
                <a:cubicBezTo>
                  <a:pt x="8" y="517"/>
                  <a:pt x="0" y="604"/>
                  <a:pt x="25" y="680"/>
                </a:cubicBezTo>
                <a:cubicBezTo>
                  <a:pt x="31" y="729"/>
                  <a:pt x="55" y="772"/>
                  <a:pt x="79" y="815"/>
                </a:cubicBezTo>
                <a:cubicBezTo>
                  <a:pt x="89" y="832"/>
                  <a:pt x="95" y="869"/>
                  <a:pt x="112" y="881"/>
                </a:cubicBezTo>
                <a:cubicBezTo>
                  <a:pt x="137" y="898"/>
                  <a:pt x="154" y="923"/>
                  <a:pt x="178" y="941"/>
                </a:cubicBezTo>
                <a:cubicBezTo>
                  <a:pt x="217" y="971"/>
                  <a:pt x="274" y="985"/>
                  <a:pt x="322" y="989"/>
                </a:cubicBezTo>
                <a:cubicBezTo>
                  <a:pt x="363" y="988"/>
                  <a:pt x="405" y="991"/>
                  <a:pt x="445" y="983"/>
                </a:cubicBezTo>
                <a:cubicBezTo>
                  <a:pt x="463" y="979"/>
                  <a:pt x="476" y="969"/>
                  <a:pt x="493" y="965"/>
                </a:cubicBezTo>
                <a:cubicBezTo>
                  <a:pt x="519" y="946"/>
                  <a:pt x="528" y="942"/>
                  <a:pt x="547" y="914"/>
                </a:cubicBezTo>
                <a:cubicBezTo>
                  <a:pt x="551" y="898"/>
                  <a:pt x="557" y="886"/>
                  <a:pt x="559" y="869"/>
                </a:cubicBezTo>
                <a:cubicBezTo>
                  <a:pt x="558" y="838"/>
                  <a:pt x="570" y="759"/>
                  <a:pt x="544" y="719"/>
                </a:cubicBezTo>
                <a:cubicBezTo>
                  <a:pt x="537" y="691"/>
                  <a:pt x="520" y="677"/>
                  <a:pt x="508" y="653"/>
                </a:cubicBezTo>
                <a:cubicBezTo>
                  <a:pt x="488" y="613"/>
                  <a:pt x="481" y="568"/>
                  <a:pt x="472" y="524"/>
                </a:cubicBezTo>
                <a:cubicBezTo>
                  <a:pt x="473" y="494"/>
                  <a:pt x="467" y="401"/>
                  <a:pt x="493" y="362"/>
                </a:cubicBezTo>
                <a:cubicBezTo>
                  <a:pt x="519" y="323"/>
                  <a:pt x="553" y="279"/>
                  <a:pt x="565" y="233"/>
                </a:cubicBezTo>
                <a:cubicBezTo>
                  <a:pt x="563" y="174"/>
                  <a:pt x="571" y="116"/>
                  <a:pt x="535" y="68"/>
                </a:cubicBezTo>
                <a:cubicBezTo>
                  <a:pt x="518" y="18"/>
                  <a:pt x="424" y="11"/>
                  <a:pt x="382" y="8"/>
                </a:cubicBezTo>
                <a:cubicBezTo>
                  <a:pt x="351" y="3"/>
                  <a:pt x="341" y="0"/>
                  <a:pt x="313" y="11"/>
                </a:cubicBezTo>
                <a:cubicBezTo>
                  <a:pt x="308" y="13"/>
                  <a:pt x="303" y="15"/>
                  <a:pt x="298" y="17"/>
                </a:cubicBezTo>
                <a:cubicBezTo>
                  <a:pt x="295" y="19"/>
                  <a:pt x="292" y="22"/>
                  <a:pt x="289" y="23"/>
                </a:cubicBezTo>
                <a:cubicBezTo>
                  <a:pt x="283" y="26"/>
                  <a:pt x="271" y="29"/>
                  <a:pt x="271" y="29"/>
                </a:cubicBezTo>
                <a:cubicBezTo>
                  <a:pt x="259" y="41"/>
                  <a:pt x="226" y="54"/>
                  <a:pt x="253" y="47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6" name="Freeform 5"/>
          <p:cNvSpPr>
            <a:spLocks/>
          </p:cNvSpPr>
          <p:nvPr/>
        </p:nvSpPr>
        <p:spPr bwMode="auto">
          <a:xfrm rot="9443550">
            <a:off x="4772890" y="4617027"/>
            <a:ext cx="604838" cy="1143000"/>
          </a:xfrm>
          <a:custGeom>
            <a:avLst/>
            <a:gdLst>
              <a:gd name="T0" fmla="*/ 267993 w 571"/>
              <a:gd name="T1" fmla="*/ 54209 h 991"/>
              <a:gd name="T2" fmla="*/ 118637 w 571"/>
              <a:gd name="T3" fmla="*/ 158013 h 991"/>
              <a:gd name="T4" fmla="*/ 70970 w 571"/>
              <a:gd name="T5" fmla="*/ 227216 h 991"/>
              <a:gd name="T6" fmla="*/ 29659 w 571"/>
              <a:gd name="T7" fmla="*/ 327560 h 991"/>
              <a:gd name="T8" fmla="*/ 20126 w 571"/>
              <a:gd name="T9" fmla="*/ 362162 h 991"/>
              <a:gd name="T10" fmla="*/ 16948 w 571"/>
              <a:gd name="T11" fmla="*/ 372542 h 991"/>
              <a:gd name="T12" fmla="*/ 7415 w 571"/>
              <a:gd name="T13" fmla="*/ 507487 h 991"/>
              <a:gd name="T14" fmla="*/ 26482 w 571"/>
              <a:gd name="T15" fmla="*/ 784299 h 991"/>
              <a:gd name="T16" fmla="*/ 83682 w 571"/>
              <a:gd name="T17" fmla="*/ 940005 h 991"/>
              <a:gd name="T18" fmla="*/ 118637 w 571"/>
              <a:gd name="T19" fmla="*/ 1016128 h 991"/>
              <a:gd name="T20" fmla="*/ 188548 w 571"/>
              <a:gd name="T21" fmla="*/ 1085331 h 991"/>
              <a:gd name="T22" fmla="*/ 341082 w 571"/>
              <a:gd name="T23" fmla="*/ 1140693 h 991"/>
              <a:gd name="T24" fmla="*/ 471371 w 571"/>
              <a:gd name="T25" fmla="*/ 1133773 h 991"/>
              <a:gd name="T26" fmla="*/ 522216 w 571"/>
              <a:gd name="T27" fmla="*/ 1113012 h 991"/>
              <a:gd name="T28" fmla="*/ 579416 w 571"/>
              <a:gd name="T29" fmla="*/ 1054190 h 991"/>
              <a:gd name="T30" fmla="*/ 592127 w 571"/>
              <a:gd name="T31" fmla="*/ 1002288 h 991"/>
              <a:gd name="T32" fmla="*/ 576238 w 571"/>
              <a:gd name="T33" fmla="*/ 829281 h 991"/>
              <a:gd name="T34" fmla="*/ 538104 w 571"/>
              <a:gd name="T35" fmla="*/ 753158 h 991"/>
              <a:gd name="T36" fmla="*/ 499971 w 571"/>
              <a:gd name="T37" fmla="*/ 604371 h 991"/>
              <a:gd name="T38" fmla="*/ 522216 w 571"/>
              <a:gd name="T39" fmla="*/ 417524 h 991"/>
              <a:gd name="T40" fmla="*/ 598482 w 571"/>
              <a:gd name="T41" fmla="*/ 268738 h 991"/>
              <a:gd name="T42" fmla="*/ 566705 w 571"/>
              <a:gd name="T43" fmla="*/ 78430 h 991"/>
              <a:gd name="T44" fmla="*/ 404638 w 571"/>
              <a:gd name="T45" fmla="*/ 9227 h 991"/>
              <a:gd name="T46" fmla="*/ 331549 w 571"/>
              <a:gd name="T47" fmla="*/ 12687 h 991"/>
              <a:gd name="T48" fmla="*/ 315660 w 571"/>
              <a:gd name="T49" fmla="*/ 19607 h 991"/>
              <a:gd name="T50" fmla="*/ 306126 w 571"/>
              <a:gd name="T51" fmla="*/ 26528 h 991"/>
              <a:gd name="T52" fmla="*/ 287060 w 571"/>
              <a:gd name="T53" fmla="*/ 33448 h 991"/>
              <a:gd name="T54" fmla="*/ 267993 w 571"/>
              <a:gd name="T55" fmla="*/ 54209 h 99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71"/>
              <a:gd name="T85" fmla="*/ 0 h 991"/>
              <a:gd name="T86" fmla="*/ 571 w 571"/>
              <a:gd name="T87" fmla="*/ 991 h 99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71" h="991">
                <a:moveTo>
                  <a:pt x="253" y="47"/>
                </a:moveTo>
                <a:cubicBezTo>
                  <a:pt x="198" y="52"/>
                  <a:pt x="138" y="85"/>
                  <a:pt x="112" y="137"/>
                </a:cubicBezTo>
                <a:cubicBezTo>
                  <a:pt x="103" y="155"/>
                  <a:pt x="83" y="186"/>
                  <a:pt x="67" y="197"/>
                </a:cubicBezTo>
                <a:cubicBezTo>
                  <a:pt x="57" y="227"/>
                  <a:pt x="39" y="254"/>
                  <a:pt x="28" y="284"/>
                </a:cubicBezTo>
                <a:cubicBezTo>
                  <a:pt x="24" y="294"/>
                  <a:pt x="22" y="304"/>
                  <a:pt x="19" y="314"/>
                </a:cubicBezTo>
                <a:cubicBezTo>
                  <a:pt x="18" y="317"/>
                  <a:pt x="16" y="323"/>
                  <a:pt x="16" y="323"/>
                </a:cubicBezTo>
                <a:cubicBezTo>
                  <a:pt x="10" y="432"/>
                  <a:pt x="19" y="394"/>
                  <a:pt x="7" y="440"/>
                </a:cubicBezTo>
                <a:cubicBezTo>
                  <a:pt x="8" y="517"/>
                  <a:pt x="0" y="604"/>
                  <a:pt x="25" y="680"/>
                </a:cubicBezTo>
                <a:cubicBezTo>
                  <a:pt x="31" y="729"/>
                  <a:pt x="55" y="772"/>
                  <a:pt x="79" y="815"/>
                </a:cubicBezTo>
                <a:cubicBezTo>
                  <a:pt x="89" y="832"/>
                  <a:pt x="95" y="869"/>
                  <a:pt x="112" y="881"/>
                </a:cubicBezTo>
                <a:cubicBezTo>
                  <a:pt x="137" y="898"/>
                  <a:pt x="154" y="923"/>
                  <a:pt x="178" y="941"/>
                </a:cubicBezTo>
                <a:cubicBezTo>
                  <a:pt x="217" y="971"/>
                  <a:pt x="274" y="985"/>
                  <a:pt x="322" y="989"/>
                </a:cubicBezTo>
                <a:cubicBezTo>
                  <a:pt x="363" y="988"/>
                  <a:pt x="405" y="991"/>
                  <a:pt x="445" y="983"/>
                </a:cubicBezTo>
                <a:cubicBezTo>
                  <a:pt x="463" y="979"/>
                  <a:pt x="476" y="969"/>
                  <a:pt x="493" y="965"/>
                </a:cubicBezTo>
                <a:cubicBezTo>
                  <a:pt x="519" y="946"/>
                  <a:pt x="528" y="942"/>
                  <a:pt x="547" y="914"/>
                </a:cubicBezTo>
                <a:cubicBezTo>
                  <a:pt x="551" y="898"/>
                  <a:pt x="557" y="886"/>
                  <a:pt x="559" y="869"/>
                </a:cubicBezTo>
                <a:cubicBezTo>
                  <a:pt x="558" y="838"/>
                  <a:pt x="570" y="759"/>
                  <a:pt x="544" y="719"/>
                </a:cubicBezTo>
                <a:cubicBezTo>
                  <a:pt x="537" y="691"/>
                  <a:pt x="520" y="677"/>
                  <a:pt x="508" y="653"/>
                </a:cubicBezTo>
                <a:cubicBezTo>
                  <a:pt x="488" y="613"/>
                  <a:pt x="481" y="568"/>
                  <a:pt x="472" y="524"/>
                </a:cubicBezTo>
                <a:cubicBezTo>
                  <a:pt x="473" y="494"/>
                  <a:pt x="467" y="401"/>
                  <a:pt x="493" y="362"/>
                </a:cubicBezTo>
                <a:cubicBezTo>
                  <a:pt x="519" y="323"/>
                  <a:pt x="553" y="279"/>
                  <a:pt x="565" y="233"/>
                </a:cubicBezTo>
                <a:cubicBezTo>
                  <a:pt x="563" y="174"/>
                  <a:pt x="571" y="116"/>
                  <a:pt x="535" y="68"/>
                </a:cubicBezTo>
                <a:cubicBezTo>
                  <a:pt x="518" y="18"/>
                  <a:pt x="424" y="11"/>
                  <a:pt x="382" y="8"/>
                </a:cubicBezTo>
                <a:cubicBezTo>
                  <a:pt x="351" y="3"/>
                  <a:pt x="341" y="0"/>
                  <a:pt x="313" y="11"/>
                </a:cubicBezTo>
                <a:cubicBezTo>
                  <a:pt x="308" y="13"/>
                  <a:pt x="303" y="15"/>
                  <a:pt x="298" y="17"/>
                </a:cubicBezTo>
                <a:cubicBezTo>
                  <a:pt x="295" y="19"/>
                  <a:pt x="292" y="22"/>
                  <a:pt x="289" y="23"/>
                </a:cubicBezTo>
                <a:cubicBezTo>
                  <a:pt x="283" y="26"/>
                  <a:pt x="271" y="29"/>
                  <a:pt x="271" y="29"/>
                </a:cubicBezTo>
                <a:cubicBezTo>
                  <a:pt x="259" y="41"/>
                  <a:pt x="226" y="54"/>
                  <a:pt x="253" y="47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" name="Text Box 15"/>
          <p:cNvSpPr txBox="1">
            <a:spLocks noChangeArrowheads="1"/>
          </p:cNvSpPr>
          <p:nvPr/>
        </p:nvSpPr>
        <p:spPr bwMode="auto">
          <a:xfrm>
            <a:off x="346776" y="4469126"/>
            <a:ext cx="1995487" cy="6413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0" dirty="0"/>
              <a:t>внутриклеточная</a:t>
            </a:r>
          </a:p>
          <a:p>
            <a:r>
              <a:rPr lang="ru-RU" sz="1800" b="0" dirty="0"/>
              <a:t>среда</a:t>
            </a:r>
          </a:p>
        </p:txBody>
      </p: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3134169" y="6089073"/>
            <a:ext cx="525464" cy="457200"/>
            <a:chOff x="3644" y="1920"/>
            <a:chExt cx="331" cy="288"/>
          </a:xfrm>
        </p:grpSpPr>
        <p:sp>
          <p:nvSpPr>
            <p:cNvPr id="59" name="Oval 25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0" name="Text Box 26"/>
            <p:cNvSpPr txBox="1">
              <a:spLocks noChangeArrowheads="1"/>
            </p:cNvSpPr>
            <p:nvPr/>
          </p:nvSpPr>
          <p:spPr bwMode="auto">
            <a:xfrm>
              <a:off x="3644" y="1951"/>
              <a:ext cx="331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 dirty="0" smtClean="0"/>
                <a:t>Na</a:t>
              </a:r>
              <a:r>
                <a:rPr lang="en-US" sz="1600" baseline="30000" dirty="0" smtClean="0"/>
                <a:t>+</a:t>
              </a:r>
              <a:endParaRPr lang="ru-RU" sz="1600" baseline="30000" dirty="0"/>
            </a:p>
          </p:txBody>
        </p:sp>
      </p:grp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4395943" y="5146964"/>
            <a:ext cx="525464" cy="457200"/>
            <a:chOff x="3644" y="1920"/>
            <a:chExt cx="331" cy="288"/>
          </a:xfrm>
        </p:grpSpPr>
        <p:sp>
          <p:nvSpPr>
            <p:cNvPr id="62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" name="Text Box 29"/>
            <p:cNvSpPr txBox="1">
              <a:spLocks noChangeArrowheads="1"/>
            </p:cNvSpPr>
            <p:nvPr/>
          </p:nvSpPr>
          <p:spPr bwMode="auto">
            <a:xfrm>
              <a:off x="3644" y="1951"/>
              <a:ext cx="331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 dirty="0" smtClean="0"/>
                <a:t>Na</a:t>
              </a:r>
              <a:r>
                <a:rPr lang="en-US" sz="1600" baseline="30000" dirty="0" smtClean="0"/>
                <a:t>+</a:t>
              </a:r>
              <a:endParaRPr lang="ru-RU" sz="1600" baseline="30000" dirty="0"/>
            </a:p>
          </p:txBody>
        </p:sp>
      </p:grpSp>
      <p:cxnSp>
        <p:nvCxnSpPr>
          <p:cNvPr id="64" name="AutoShape 31"/>
          <p:cNvCxnSpPr>
            <a:cxnSpLocks noChangeShapeType="1"/>
          </p:cNvCxnSpPr>
          <p:nvPr/>
        </p:nvCxnSpPr>
        <p:spPr bwMode="auto">
          <a:xfrm rot="5400000">
            <a:off x="3767066" y="5442744"/>
            <a:ext cx="702397" cy="1025236"/>
          </a:xfrm>
          <a:prstGeom prst="curvedConnector2">
            <a:avLst/>
          </a:prstGeom>
          <a:noFill/>
          <a:ln w="38100">
            <a:solidFill>
              <a:srgbClr val="D60093"/>
            </a:solidFill>
            <a:prstDash val="dash"/>
            <a:round/>
            <a:headEnd/>
            <a:tailEnd type="stealth" w="med" len="med"/>
          </a:ln>
        </p:spPr>
      </p:cxnSp>
      <p:sp>
        <p:nvSpPr>
          <p:cNvPr id="69" name="Text Box 39"/>
          <p:cNvSpPr txBox="1">
            <a:spLocks noChangeArrowheads="1"/>
          </p:cNvSpPr>
          <p:nvPr/>
        </p:nvSpPr>
        <p:spPr bwMode="auto">
          <a:xfrm>
            <a:off x="7262936" y="5471432"/>
            <a:ext cx="1709738" cy="57767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0" dirty="0"/>
              <a:t>межклеточная</a:t>
            </a:r>
          </a:p>
          <a:p>
            <a:r>
              <a:rPr lang="ru-RU" sz="1800" b="0" dirty="0"/>
              <a:t>среда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88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5" grpId="0" animBg="1"/>
      <p:bldP spid="34" grpId="0" animBg="1"/>
      <p:bldP spid="78851" grpId="0" build="p" animBg="1"/>
      <p:bldP spid="7173" grpId="0" animBg="1"/>
      <p:bldP spid="7174" grpId="0" animBg="1"/>
      <p:bldP spid="7177" grpId="0" animBg="1"/>
      <p:bldP spid="33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6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Скругленный прямоугольник 35"/>
          <p:cNvSpPr/>
          <p:nvPr/>
        </p:nvSpPr>
        <p:spPr bwMode="auto">
          <a:xfrm>
            <a:off x="0" y="1195754"/>
            <a:ext cx="9144000" cy="5662246"/>
          </a:xfrm>
          <a:prstGeom prst="roundRect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Прямоугольник 34"/>
          <p:cNvSpPr/>
          <p:nvPr/>
        </p:nvSpPr>
        <p:spPr bwMode="auto">
          <a:xfrm>
            <a:off x="5129645" y="5295905"/>
            <a:ext cx="3744192" cy="37407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Прямоугольник 33"/>
          <p:cNvSpPr/>
          <p:nvPr/>
        </p:nvSpPr>
        <p:spPr bwMode="auto">
          <a:xfrm>
            <a:off x="280555" y="5320150"/>
            <a:ext cx="3699163" cy="37407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191222" y="221240"/>
            <a:ext cx="8713787" cy="10895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b="0" dirty="0" smtClean="0">
                <a:solidFill>
                  <a:schemeClr val="tx1"/>
                </a:solidFill>
              </a:rPr>
              <a:t>Разность концентрации </a:t>
            </a:r>
            <a:r>
              <a:rPr lang="ru-RU" sz="2400" b="0" dirty="0">
                <a:solidFill>
                  <a:schemeClr val="tx1"/>
                </a:solidFill>
              </a:rPr>
              <a:t>ионов </a:t>
            </a:r>
            <a:r>
              <a:rPr lang="en-US" sz="2400" b="0" dirty="0">
                <a:solidFill>
                  <a:schemeClr val="tx1"/>
                </a:solidFill>
              </a:rPr>
              <a:t>K</a:t>
            </a:r>
            <a:r>
              <a:rPr lang="en-US" sz="2400" baseline="30000" dirty="0">
                <a:solidFill>
                  <a:schemeClr val="tx1"/>
                </a:solidFill>
              </a:rPr>
              <a:t>+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ru-RU" sz="2400" b="0" dirty="0">
                <a:solidFill>
                  <a:schemeClr val="tx1"/>
                </a:solidFill>
              </a:rPr>
              <a:t>и </a:t>
            </a:r>
            <a:r>
              <a:rPr lang="en-US" sz="2400" b="0" dirty="0">
                <a:solidFill>
                  <a:schemeClr val="tx1"/>
                </a:solidFill>
              </a:rPr>
              <a:t>Na</a:t>
            </a:r>
            <a:r>
              <a:rPr lang="en-US" sz="2400" baseline="30000" dirty="0">
                <a:solidFill>
                  <a:schemeClr val="tx1"/>
                </a:solidFill>
              </a:rPr>
              <a:t>+</a:t>
            </a:r>
            <a:r>
              <a:rPr lang="ru-RU" sz="2400" b="0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ru-RU" sz="2400" b="0" dirty="0">
                <a:solidFill>
                  <a:schemeClr val="tx1"/>
                </a:solidFill>
              </a:rPr>
              <a:t>внутри и снаружи </a:t>
            </a:r>
            <a:r>
              <a:rPr lang="ru-RU" sz="2400" b="0" dirty="0" smtClean="0">
                <a:solidFill>
                  <a:schemeClr val="tx1"/>
                </a:solidFill>
              </a:rPr>
              <a:t>нейрона создается работой </a:t>
            </a:r>
            <a:endParaRPr lang="ru-RU" sz="2400" b="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400" b="0" dirty="0" err="1" smtClean="0">
                <a:solidFill>
                  <a:schemeClr val="tx1"/>
                </a:solidFill>
              </a:rPr>
              <a:t>ионного-насоса</a:t>
            </a:r>
            <a:r>
              <a:rPr lang="ru-RU" sz="2400" b="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Na</a:t>
            </a:r>
            <a:r>
              <a:rPr lang="en-US" sz="2400" baseline="30000" dirty="0">
                <a:solidFill>
                  <a:schemeClr val="tx1"/>
                </a:solidFill>
              </a:rPr>
              <a:t>+</a:t>
            </a:r>
            <a:r>
              <a:rPr lang="en-US" sz="2400" dirty="0">
                <a:solidFill>
                  <a:schemeClr val="tx1"/>
                </a:solidFill>
              </a:rPr>
              <a:t>-K</a:t>
            </a:r>
            <a:r>
              <a:rPr lang="en-US" sz="2400" baseline="30000" dirty="0">
                <a:solidFill>
                  <a:schemeClr val="tx1"/>
                </a:solidFill>
              </a:rPr>
              <a:t>+</a:t>
            </a:r>
            <a:r>
              <a:rPr lang="ru-RU" sz="2400" dirty="0">
                <a:solidFill>
                  <a:schemeClr val="tx1"/>
                </a:solidFill>
              </a:rPr>
              <a:t>-</a:t>
            </a:r>
            <a:r>
              <a:rPr lang="ru-RU" sz="2400" dirty="0" err="1">
                <a:solidFill>
                  <a:schemeClr val="tx1"/>
                </a:solidFill>
              </a:rPr>
              <a:t>АТФазы</a:t>
            </a:r>
            <a:r>
              <a:rPr lang="ru-RU" sz="2400" b="0" dirty="0">
                <a:solidFill>
                  <a:schemeClr val="tx1"/>
                </a:solidFill>
              </a:rPr>
              <a:t> (</a:t>
            </a:r>
            <a:r>
              <a:rPr lang="en-US" sz="2400" b="0" dirty="0">
                <a:solidFill>
                  <a:schemeClr val="tx1"/>
                </a:solidFill>
              </a:rPr>
              <a:t>Na</a:t>
            </a:r>
            <a:r>
              <a:rPr lang="en-US" sz="2400" baseline="30000" dirty="0">
                <a:solidFill>
                  <a:schemeClr val="tx1"/>
                </a:solidFill>
              </a:rPr>
              <a:t>+</a:t>
            </a:r>
            <a:r>
              <a:rPr lang="en-US" sz="2400" b="0" dirty="0">
                <a:solidFill>
                  <a:schemeClr val="tx1"/>
                </a:solidFill>
              </a:rPr>
              <a:t>-</a:t>
            </a:r>
            <a:r>
              <a:rPr lang="ru-RU" sz="2400" b="0" dirty="0">
                <a:solidFill>
                  <a:schemeClr val="tx1"/>
                </a:solidFill>
              </a:rPr>
              <a:t>К</a:t>
            </a:r>
            <a:r>
              <a:rPr lang="en-US" sz="2400" baseline="30000" dirty="0">
                <a:solidFill>
                  <a:schemeClr val="tx1"/>
                </a:solidFill>
              </a:rPr>
              <a:t>+</a:t>
            </a:r>
            <a:r>
              <a:rPr lang="ru-RU" sz="2400" b="0" dirty="0">
                <a:solidFill>
                  <a:schemeClr val="tx1"/>
                </a:solidFill>
              </a:rPr>
              <a:t>-насоса).</a:t>
            </a:r>
          </a:p>
        </p:txBody>
      </p:sp>
      <p:sp>
        <p:nvSpPr>
          <p:cNvPr id="7173" name="Freeform 6"/>
          <p:cNvSpPr>
            <a:spLocks/>
          </p:cNvSpPr>
          <p:nvPr/>
        </p:nvSpPr>
        <p:spPr bwMode="auto">
          <a:xfrm rot="20142110">
            <a:off x="3819310" y="4872547"/>
            <a:ext cx="604837" cy="1143000"/>
          </a:xfrm>
          <a:custGeom>
            <a:avLst/>
            <a:gdLst>
              <a:gd name="T0" fmla="*/ 267993 w 571"/>
              <a:gd name="T1" fmla="*/ 54209 h 991"/>
              <a:gd name="T2" fmla="*/ 118637 w 571"/>
              <a:gd name="T3" fmla="*/ 158013 h 991"/>
              <a:gd name="T4" fmla="*/ 70970 w 571"/>
              <a:gd name="T5" fmla="*/ 227216 h 991"/>
              <a:gd name="T6" fmla="*/ 29659 w 571"/>
              <a:gd name="T7" fmla="*/ 327560 h 991"/>
              <a:gd name="T8" fmla="*/ 20126 w 571"/>
              <a:gd name="T9" fmla="*/ 362162 h 991"/>
              <a:gd name="T10" fmla="*/ 16948 w 571"/>
              <a:gd name="T11" fmla="*/ 372542 h 991"/>
              <a:gd name="T12" fmla="*/ 7415 w 571"/>
              <a:gd name="T13" fmla="*/ 507487 h 991"/>
              <a:gd name="T14" fmla="*/ 26482 w 571"/>
              <a:gd name="T15" fmla="*/ 784299 h 991"/>
              <a:gd name="T16" fmla="*/ 83682 w 571"/>
              <a:gd name="T17" fmla="*/ 940005 h 991"/>
              <a:gd name="T18" fmla="*/ 118637 w 571"/>
              <a:gd name="T19" fmla="*/ 1016128 h 991"/>
              <a:gd name="T20" fmla="*/ 188548 w 571"/>
              <a:gd name="T21" fmla="*/ 1085331 h 991"/>
              <a:gd name="T22" fmla="*/ 341082 w 571"/>
              <a:gd name="T23" fmla="*/ 1140693 h 991"/>
              <a:gd name="T24" fmla="*/ 471371 w 571"/>
              <a:gd name="T25" fmla="*/ 1133773 h 991"/>
              <a:gd name="T26" fmla="*/ 522216 w 571"/>
              <a:gd name="T27" fmla="*/ 1113012 h 991"/>
              <a:gd name="T28" fmla="*/ 579416 w 571"/>
              <a:gd name="T29" fmla="*/ 1054190 h 991"/>
              <a:gd name="T30" fmla="*/ 592127 w 571"/>
              <a:gd name="T31" fmla="*/ 1002288 h 991"/>
              <a:gd name="T32" fmla="*/ 576238 w 571"/>
              <a:gd name="T33" fmla="*/ 829281 h 991"/>
              <a:gd name="T34" fmla="*/ 538104 w 571"/>
              <a:gd name="T35" fmla="*/ 753158 h 991"/>
              <a:gd name="T36" fmla="*/ 499971 w 571"/>
              <a:gd name="T37" fmla="*/ 604371 h 991"/>
              <a:gd name="T38" fmla="*/ 522216 w 571"/>
              <a:gd name="T39" fmla="*/ 417524 h 991"/>
              <a:gd name="T40" fmla="*/ 598482 w 571"/>
              <a:gd name="T41" fmla="*/ 268738 h 991"/>
              <a:gd name="T42" fmla="*/ 566705 w 571"/>
              <a:gd name="T43" fmla="*/ 78430 h 991"/>
              <a:gd name="T44" fmla="*/ 404638 w 571"/>
              <a:gd name="T45" fmla="*/ 9227 h 991"/>
              <a:gd name="T46" fmla="*/ 331549 w 571"/>
              <a:gd name="T47" fmla="*/ 12687 h 991"/>
              <a:gd name="T48" fmla="*/ 315660 w 571"/>
              <a:gd name="T49" fmla="*/ 19607 h 991"/>
              <a:gd name="T50" fmla="*/ 306126 w 571"/>
              <a:gd name="T51" fmla="*/ 26528 h 991"/>
              <a:gd name="T52" fmla="*/ 287060 w 571"/>
              <a:gd name="T53" fmla="*/ 33448 h 991"/>
              <a:gd name="T54" fmla="*/ 267993 w 571"/>
              <a:gd name="T55" fmla="*/ 54209 h 99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71"/>
              <a:gd name="T85" fmla="*/ 0 h 991"/>
              <a:gd name="T86" fmla="*/ 571 w 571"/>
              <a:gd name="T87" fmla="*/ 991 h 99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71" h="991">
                <a:moveTo>
                  <a:pt x="253" y="47"/>
                </a:moveTo>
                <a:cubicBezTo>
                  <a:pt x="198" y="52"/>
                  <a:pt x="138" y="85"/>
                  <a:pt x="112" y="137"/>
                </a:cubicBezTo>
                <a:cubicBezTo>
                  <a:pt x="103" y="155"/>
                  <a:pt x="83" y="186"/>
                  <a:pt x="67" y="197"/>
                </a:cubicBezTo>
                <a:cubicBezTo>
                  <a:pt x="57" y="227"/>
                  <a:pt x="39" y="254"/>
                  <a:pt x="28" y="284"/>
                </a:cubicBezTo>
                <a:cubicBezTo>
                  <a:pt x="24" y="294"/>
                  <a:pt x="22" y="304"/>
                  <a:pt x="19" y="314"/>
                </a:cubicBezTo>
                <a:cubicBezTo>
                  <a:pt x="18" y="317"/>
                  <a:pt x="16" y="323"/>
                  <a:pt x="16" y="323"/>
                </a:cubicBezTo>
                <a:cubicBezTo>
                  <a:pt x="10" y="432"/>
                  <a:pt x="19" y="394"/>
                  <a:pt x="7" y="440"/>
                </a:cubicBezTo>
                <a:cubicBezTo>
                  <a:pt x="8" y="517"/>
                  <a:pt x="0" y="604"/>
                  <a:pt x="25" y="680"/>
                </a:cubicBezTo>
                <a:cubicBezTo>
                  <a:pt x="31" y="729"/>
                  <a:pt x="55" y="772"/>
                  <a:pt x="79" y="815"/>
                </a:cubicBezTo>
                <a:cubicBezTo>
                  <a:pt x="89" y="832"/>
                  <a:pt x="95" y="869"/>
                  <a:pt x="112" y="881"/>
                </a:cubicBezTo>
                <a:cubicBezTo>
                  <a:pt x="137" y="898"/>
                  <a:pt x="154" y="923"/>
                  <a:pt x="178" y="941"/>
                </a:cubicBezTo>
                <a:cubicBezTo>
                  <a:pt x="217" y="971"/>
                  <a:pt x="274" y="985"/>
                  <a:pt x="322" y="989"/>
                </a:cubicBezTo>
                <a:cubicBezTo>
                  <a:pt x="363" y="988"/>
                  <a:pt x="405" y="991"/>
                  <a:pt x="445" y="983"/>
                </a:cubicBezTo>
                <a:cubicBezTo>
                  <a:pt x="463" y="979"/>
                  <a:pt x="476" y="969"/>
                  <a:pt x="493" y="965"/>
                </a:cubicBezTo>
                <a:cubicBezTo>
                  <a:pt x="519" y="946"/>
                  <a:pt x="528" y="942"/>
                  <a:pt x="547" y="914"/>
                </a:cubicBezTo>
                <a:cubicBezTo>
                  <a:pt x="551" y="898"/>
                  <a:pt x="557" y="886"/>
                  <a:pt x="559" y="869"/>
                </a:cubicBezTo>
                <a:cubicBezTo>
                  <a:pt x="558" y="838"/>
                  <a:pt x="570" y="759"/>
                  <a:pt x="544" y="719"/>
                </a:cubicBezTo>
                <a:cubicBezTo>
                  <a:pt x="537" y="691"/>
                  <a:pt x="520" y="677"/>
                  <a:pt x="508" y="653"/>
                </a:cubicBezTo>
                <a:cubicBezTo>
                  <a:pt x="488" y="613"/>
                  <a:pt x="481" y="568"/>
                  <a:pt x="472" y="524"/>
                </a:cubicBezTo>
                <a:cubicBezTo>
                  <a:pt x="473" y="494"/>
                  <a:pt x="467" y="401"/>
                  <a:pt x="493" y="362"/>
                </a:cubicBezTo>
                <a:cubicBezTo>
                  <a:pt x="519" y="323"/>
                  <a:pt x="553" y="279"/>
                  <a:pt x="565" y="233"/>
                </a:cubicBezTo>
                <a:cubicBezTo>
                  <a:pt x="563" y="174"/>
                  <a:pt x="571" y="116"/>
                  <a:pt x="535" y="68"/>
                </a:cubicBezTo>
                <a:cubicBezTo>
                  <a:pt x="518" y="18"/>
                  <a:pt x="424" y="11"/>
                  <a:pt x="382" y="8"/>
                </a:cubicBezTo>
                <a:cubicBezTo>
                  <a:pt x="351" y="3"/>
                  <a:pt x="341" y="0"/>
                  <a:pt x="313" y="11"/>
                </a:cubicBezTo>
                <a:cubicBezTo>
                  <a:pt x="308" y="13"/>
                  <a:pt x="303" y="15"/>
                  <a:pt x="298" y="17"/>
                </a:cubicBezTo>
                <a:cubicBezTo>
                  <a:pt x="295" y="19"/>
                  <a:pt x="292" y="22"/>
                  <a:pt x="289" y="23"/>
                </a:cubicBezTo>
                <a:cubicBezTo>
                  <a:pt x="283" y="26"/>
                  <a:pt x="271" y="29"/>
                  <a:pt x="271" y="29"/>
                </a:cubicBezTo>
                <a:cubicBezTo>
                  <a:pt x="259" y="41"/>
                  <a:pt x="226" y="54"/>
                  <a:pt x="253" y="47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4" name="Freeform 5"/>
          <p:cNvSpPr>
            <a:spLocks/>
          </p:cNvSpPr>
          <p:nvPr/>
        </p:nvSpPr>
        <p:spPr bwMode="auto">
          <a:xfrm rot="11757925">
            <a:off x="4693227" y="4817923"/>
            <a:ext cx="604838" cy="1143000"/>
          </a:xfrm>
          <a:custGeom>
            <a:avLst/>
            <a:gdLst>
              <a:gd name="T0" fmla="*/ 267993 w 571"/>
              <a:gd name="T1" fmla="*/ 54209 h 991"/>
              <a:gd name="T2" fmla="*/ 118637 w 571"/>
              <a:gd name="T3" fmla="*/ 158013 h 991"/>
              <a:gd name="T4" fmla="*/ 70970 w 571"/>
              <a:gd name="T5" fmla="*/ 227216 h 991"/>
              <a:gd name="T6" fmla="*/ 29659 w 571"/>
              <a:gd name="T7" fmla="*/ 327560 h 991"/>
              <a:gd name="T8" fmla="*/ 20126 w 571"/>
              <a:gd name="T9" fmla="*/ 362162 h 991"/>
              <a:gd name="T10" fmla="*/ 16948 w 571"/>
              <a:gd name="T11" fmla="*/ 372542 h 991"/>
              <a:gd name="T12" fmla="*/ 7415 w 571"/>
              <a:gd name="T13" fmla="*/ 507487 h 991"/>
              <a:gd name="T14" fmla="*/ 26482 w 571"/>
              <a:gd name="T15" fmla="*/ 784299 h 991"/>
              <a:gd name="T16" fmla="*/ 83682 w 571"/>
              <a:gd name="T17" fmla="*/ 940005 h 991"/>
              <a:gd name="T18" fmla="*/ 118637 w 571"/>
              <a:gd name="T19" fmla="*/ 1016128 h 991"/>
              <a:gd name="T20" fmla="*/ 188548 w 571"/>
              <a:gd name="T21" fmla="*/ 1085331 h 991"/>
              <a:gd name="T22" fmla="*/ 341082 w 571"/>
              <a:gd name="T23" fmla="*/ 1140693 h 991"/>
              <a:gd name="T24" fmla="*/ 471371 w 571"/>
              <a:gd name="T25" fmla="*/ 1133773 h 991"/>
              <a:gd name="T26" fmla="*/ 522216 w 571"/>
              <a:gd name="T27" fmla="*/ 1113012 h 991"/>
              <a:gd name="T28" fmla="*/ 579416 w 571"/>
              <a:gd name="T29" fmla="*/ 1054190 h 991"/>
              <a:gd name="T30" fmla="*/ 592127 w 571"/>
              <a:gd name="T31" fmla="*/ 1002288 h 991"/>
              <a:gd name="T32" fmla="*/ 576238 w 571"/>
              <a:gd name="T33" fmla="*/ 829281 h 991"/>
              <a:gd name="T34" fmla="*/ 538104 w 571"/>
              <a:gd name="T35" fmla="*/ 753158 h 991"/>
              <a:gd name="T36" fmla="*/ 499971 w 571"/>
              <a:gd name="T37" fmla="*/ 604371 h 991"/>
              <a:gd name="T38" fmla="*/ 522216 w 571"/>
              <a:gd name="T39" fmla="*/ 417524 h 991"/>
              <a:gd name="T40" fmla="*/ 598482 w 571"/>
              <a:gd name="T41" fmla="*/ 268738 h 991"/>
              <a:gd name="T42" fmla="*/ 566705 w 571"/>
              <a:gd name="T43" fmla="*/ 78430 h 991"/>
              <a:gd name="T44" fmla="*/ 404638 w 571"/>
              <a:gd name="T45" fmla="*/ 9227 h 991"/>
              <a:gd name="T46" fmla="*/ 331549 w 571"/>
              <a:gd name="T47" fmla="*/ 12687 h 991"/>
              <a:gd name="T48" fmla="*/ 315660 w 571"/>
              <a:gd name="T49" fmla="*/ 19607 h 991"/>
              <a:gd name="T50" fmla="*/ 306126 w 571"/>
              <a:gd name="T51" fmla="*/ 26528 h 991"/>
              <a:gd name="T52" fmla="*/ 287060 w 571"/>
              <a:gd name="T53" fmla="*/ 33448 h 991"/>
              <a:gd name="T54" fmla="*/ 267993 w 571"/>
              <a:gd name="T55" fmla="*/ 54209 h 99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71"/>
              <a:gd name="T85" fmla="*/ 0 h 991"/>
              <a:gd name="T86" fmla="*/ 571 w 571"/>
              <a:gd name="T87" fmla="*/ 991 h 99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71" h="991">
                <a:moveTo>
                  <a:pt x="253" y="47"/>
                </a:moveTo>
                <a:cubicBezTo>
                  <a:pt x="198" y="52"/>
                  <a:pt x="138" y="85"/>
                  <a:pt x="112" y="137"/>
                </a:cubicBezTo>
                <a:cubicBezTo>
                  <a:pt x="103" y="155"/>
                  <a:pt x="83" y="186"/>
                  <a:pt x="67" y="197"/>
                </a:cubicBezTo>
                <a:cubicBezTo>
                  <a:pt x="57" y="227"/>
                  <a:pt x="39" y="254"/>
                  <a:pt x="28" y="284"/>
                </a:cubicBezTo>
                <a:cubicBezTo>
                  <a:pt x="24" y="294"/>
                  <a:pt x="22" y="304"/>
                  <a:pt x="19" y="314"/>
                </a:cubicBezTo>
                <a:cubicBezTo>
                  <a:pt x="18" y="317"/>
                  <a:pt x="16" y="323"/>
                  <a:pt x="16" y="323"/>
                </a:cubicBezTo>
                <a:cubicBezTo>
                  <a:pt x="10" y="432"/>
                  <a:pt x="19" y="394"/>
                  <a:pt x="7" y="440"/>
                </a:cubicBezTo>
                <a:cubicBezTo>
                  <a:pt x="8" y="517"/>
                  <a:pt x="0" y="604"/>
                  <a:pt x="25" y="680"/>
                </a:cubicBezTo>
                <a:cubicBezTo>
                  <a:pt x="31" y="729"/>
                  <a:pt x="55" y="772"/>
                  <a:pt x="79" y="815"/>
                </a:cubicBezTo>
                <a:cubicBezTo>
                  <a:pt x="89" y="832"/>
                  <a:pt x="95" y="869"/>
                  <a:pt x="112" y="881"/>
                </a:cubicBezTo>
                <a:cubicBezTo>
                  <a:pt x="137" y="898"/>
                  <a:pt x="154" y="923"/>
                  <a:pt x="178" y="941"/>
                </a:cubicBezTo>
                <a:cubicBezTo>
                  <a:pt x="217" y="971"/>
                  <a:pt x="274" y="985"/>
                  <a:pt x="322" y="989"/>
                </a:cubicBezTo>
                <a:cubicBezTo>
                  <a:pt x="363" y="988"/>
                  <a:pt x="405" y="991"/>
                  <a:pt x="445" y="983"/>
                </a:cubicBezTo>
                <a:cubicBezTo>
                  <a:pt x="463" y="979"/>
                  <a:pt x="476" y="969"/>
                  <a:pt x="493" y="965"/>
                </a:cubicBezTo>
                <a:cubicBezTo>
                  <a:pt x="519" y="946"/>
                  <a:pt x="528" y="942"/>
                  <a:pt x="547" y="914"/>
                </a:cubicBezTo>
                <a:cubicBezTo>
                  <a:pt x="551" y="898"/>
                  <a:pt x="557" y="886"/>
                  <a:pt x="559" y="869"/>
                </a:cubicBezTo>
                <a:cubicBezTo>
                  <a:pt x="558" y="838"/>
                  <a:pt x="570" y="759"/>
                  <a:pt x="544" y="719"/>
                </a:cubicBezTo>
                <a:cubicBezTo>
                  <a:pt x="537" y="691"/>
                  <a:pt x="520" y="677"/>
                  <a:pt x="508" y="653"/>
                </a:cubicBezTo>
                <a:cubicBezTo>
                  <a:pt x="488" y="613"/>
                  <a:pt x="481" y="568"/>
                  <a:pt x="472" y="524"/>
                </a:cubicBezTo>
                <a:cubicBezTo>
                  <a:pt x="473" y="494"/>
                  <a:pt x="467" y="401"/>
                  <a:pt x="493" y="362"/>
                </a:cubicBezTo>
                <a:cubicBezTo>
                  <a:pt x="519" y="323"/>
                  <a:pt x="553" y="279"/>
                  <a:pt x="565" y="233"/>
                </a:cubicBezTo>
                <a:cubicBezTo>
                  <a:pt x="563" y="174"/>
                  <a:pt x="571" y="116"/>
                  <a:pt x="535" y="68"/>
                </a:cubicBezTo>
                <a:cubicBezTo>
                  <a:pt x="518" y="18"/>
                  <a:pt x="424" y="11"/>
                  <a:pt x="382" y="8"/>
                </a:cubicBezTo>
                <a:cubicBezTo>
                  <a:pt x="351" y="3"/>
                  <a:pt x="341" y="0"/>
                  <a:pt x="313" y="11"/>
                </a:cubicBezTo>
                <a:cubicBezTo>
                  <a:pt x="308" y="13"/>
                  <a:pt x="303" y="15"/>
                  <a:pt x="298" y="17"/>
                </a:cubicBezTo>
                <a:cubicBezTo>
                  <a:pt x="295" y="19"/>
                  <a:pt x="292" y="22"/>
                  <a:pt x="289" y="23"/>
                </a:cubicBezTo>
                <a:cubicBezTo>
                  <a:pt x="283" y="26"/>
                  <a:pt x="271" y="29"/>
                  <a:pt x="271" y="29"/>
                </a:cubicBezTo>
                <a:cubicBezTo>
                  <a:pt x="259" y="41"/>
                  <a:pt x="226" y="54"/>
                  <a:pt x="253" y="47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7" name="Text Box 15"/>
          <p:cNvSpPr txBox="1">
            <a:spLocks noChangeArrowheads="1"/>
          </p:cNvSpPr>
          <p:nvPr/>
        </p:nvSpPr>
        <p:spPr bwMode="auto">
          <a:xfrm>
            <a:off x="267113" y="4693469"/>
            <a:ext cx="1995487" cy="6413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800" b="0" dirty="0"/>
              <a:t>внутриклеточная</a:t>
            </a:r>
          </a:p>
          <a:p>
            <a:r>
              <a:rPr lang="ru-RU" sz="1800" b="0" dirty="0"/>
              <a:t>среда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044548" y="6127179"/>
            <a:ext cx="531814" cy="457200"/>
            <a:chOff x="3648" y="1920"/>
            <a:chExt cx="335" cy="288"/>
          </a:xfrm>
        </p:grpSpPr>
        <p:sp>
          <p:nvSpPr>
            <p:cNvPr id="7197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98" name="Text Box 29"/>
            <p:cNvSpPr txBox="1">
              <a:spLocks noChangeArrowheads="1"/>
            </p:cNvSpPr>
            <p:nvPr/>
          </p:nvSpPr>
          <p:spPr bwMode="auto">
            <a:xfrm>
              <a:off x="3652" y="1951"/>
              <a:ext cx="331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 dirty="0" smtClean="0"/>
                <a:t>Na</a:t>
              </a:r>
              <a:r>
                <a:rPr lang="en-US" sz="1600" baseline="30000" dirty="0" smtClean="0"/>
                <a:t>+</a:t>
              </a:r>
              <a:endParaRPr lang="ru-RU" sz="1600" baseline="30000" dirty="0"/>
            </a:p>
          </p:txBody>
        </p:sp>
      </p:grpSp>
      <p:cxnSp>
        <p:nvCxnSpPr>
          <p:cNvPr id="7196" name="AutoShape 31"/>
          <p:cNvCxnSpPr>
            <a:cxnSpLocks noChangeShapeType="1"/>
            <a:stCxn id="7187" idx="0"/>
            <a:endCxn id="73" idx="2"/>
          </p:cNvCxnSpPr>
          <p:nvPr/>
        </p:nvCxnSpPr>
        <p:spPr bwMode="auto">
          <a:xfrm rot="5400000" flipH="1" flipV="1">
            <a:off x="4798867" y="4213523"/>
            <a:ext cx="571502" cy="1011381"/>
          </a:xfrm>
          <a:prstGeom prst="curvedConnector2">
            <a:avLst/>
          </a:prstGeom>
          <a:noFill/>
          <a:ln w="38100">
            <a:solidFill>
              <a:srgbClr val="D60093"/>
            </a:solidFill>
            <a:prstDash val="dash"/>
            <a:round/>
            <a:headEnd/>
            <a:tailEnd type="stealth" w="med" len="med"/>
          </a:ln>
        </p:spPr>
      </p:cxnSp>
      <p:grpSp>
        <p:nvGrpSpPr>
          <p:cNvPr id="3" name="Group 58"/>
          <p:cNvGrpSpPr>
            <a:grpSpLocks/>
          </p:cNvGrpSpPr>
          <p:nvPr/>
        </p:nvGrpSpPr>
        <p:grpSpPr bwMode="auto">
          <a:xfrm>
            <a:off x="4350328" y="5004964"/>
            <a:ext cx="457200" cy="457200"/>
            <a:chOff x="3552" y="1824"/>
            <a:chExt cx="288" cy="288"/>
          </a:xfrm>
        </p:grpSpPr>
        <p:sp>
          <p:nvSpPr>
            <p:cNvPr id="7187" name="Oval 33"/>
            <p:cNvSpPr>
              <a:spLocks noChangeArrowheads="1"/>
            </p:cNvSpPr>
            <p:nvPr/>
          </p:nvSpPr>
          <p:spPr bwMode="auto">
            <a:xfrm>
              <a:off x="3552" y="1824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8" name="Text Box 34"/>
            <p:cNvSpPr txBox="1">
              <a:spLocks noChangeArrowheads="1"/>
            </p:cNvSpPr>
            <p:nvPr/>
          </p:nvSpPr>
          <p:spPr bwMode="auto">
            <a:xfrm>
              <a:off x="3558" y="1872"/>
              <a:ext cx="260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 dirty="0" smtClean="0"/>
                <a:t>K</a:t>
              </a:r>
              <a:r>
                <a:rPr lang="en-US" sz="1600" baseline="30000" dirty="0" smtClean="0"/>
                <a:t>+</a:t>
              </a:r>
              <a:endParaRPr lang="ru-RU" sz="1600" baseline="30000" dirty="0"/>
            </a:p>
          </p:txBody>
        </p:sp>
      </p:grpSp>
      <p:sp>
        <p:nvSpPr>
          <p:cNvPr id="33" name="Text Box 39"/>
          <p:cNvSpPr txBox="1">
            <a:spLocks noChangeArrowheads="1"/>
          </p:cNvSpPr>
          <p:nvPr/>
        </p:nvSpPr>
        <p:spPr bwMode="auto">
          <a:xfrm>
            <a:off x="7191799" y="5686497"/>
            <a:ext cx="1709738" cy="6463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800" b="0" dirty="0"/>
              <a:t>межклеточная</a:t>
            </a:r>
          </a:p>
          <a:p>
            <a:r>
              <a:rPr lang="ru-RU" sz="1800" b="0" dirty="0"/>
              <a:t>среда</a:t>
            </a:r>
          </a:p>
        </p:txBody>
      </p: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5302827" y="3304314"/>
            <a:ext cx="457200" cy="457200"/>
            <a:chOff x="3552" y="1824"/>
            <a:chExt cx="288" cy="288"/>
          </a:xfrm>
        </p:grpSpPr>
        <p:sp>
          <p:nvSpPr>
            <p:cNvPr id="41" name="Oval 60"/>
            <p:cNvSpPr>
              <a:spLocks noChangeArrowheads="1"/>
            </p:cNvSpPr>
            <p:nvPr/>
          </p:nvSpPr>
          <p:spPr bwMode="auto">
            <a:xfrm>
              <a:off x="3552" y="1824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" name="Text Box 61"/>
            <p:cNvSpPr txBox="1">
              <a:spLocks noChangeArrowheads="1"/>
            </p:cNvSpPr>
            <p:nvPr/>
          </p:nvSpPr>
          <p:spPr bwMode="auto">
            <a:xfrm>
              <a:off x="3558" y="1872"/>
              <a:ext cx="260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 dirty="0" smtClean="0"/>
                <a:t>K</a:t>
              </a:r>
              <a:r>
                <a:rPr lang="en-US" sz="1600" baseline="30000" dirty="0" smtClean="0"/>
                <a:t>+</a:t>
              </a:r>
              <a:endParaRPr lang="ru-RU" sz="1600" baseline="30000" dirty="0"/>
            </a:p>
          </p:txBody>
        </p:sp>
      </p:grpSp>
      <p:sp>
        <p:nvSpPr>
          <p:cNvPr id="43" name="Прямоугольник 42"/>
          <p:cNvSpPr/>
          <p:nvPr/>
        </p:nvSpPr>
        <p:spPr bwMode="auto">
          <a:xfrm>
            <a:off x="5032662" y="2320638"/>
            <a:ext cx="3744192" cy="37407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183572" y="2344883"/>
            <a:ext cx="3699163" cy="37407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Freeform 6"/>
          <p:cNvSpPr>
            <a:spLocks/>
          </p:cNvSpPr>
          <p:nvPr/>
        </p:nvSpPr>
        <p:spPr bwMode="auto">
          <a:xfrm rot="1246023">
            <a:off x="3722327" y="1897280"/>
            <a:ext cx="604837" cy="1143000"/>
          </a:xfrm>
          <a:custGeom>
            <a:avLst/>
            <a:gdLst>
              <a:gd name="T0" fmla="*/ 267993 w 571"/>
              <a:gd name="T1" fmla="*/ 54209 h 991"/>
              <a:gd name="T2" fmla="*/ 118637 w 571"/>
              <a:gd name="T3" fmla="*/ 158013 h 991"/>
              <a:gd name="T4" fmla="*/ 70970 w 571"/>
              <a:gd name="T5" fmla="*/ 227216 h 991"/>
              <a:gd name="T6" fmla="*/ 29659 w 571"/>
              <a:gd name="T7" fmla="*/ 327560 h 991"/>
              <a:gd name="T8" fmla="*/ 20126 w 571"/>
              <a:gd name="T9" fmla="*/ 362162 h 991"/>
              <a:gd name="T10" fmla="*/ 16948 w 571"/>
              <a:gd name="T11" fmla="*/ 372542 h 991"/>
              <a:gd name="T12" fmla="*/ 7415 w 571"/>
              <a:gd name="T13" fmla="*/ 507487 h 991"/>
              <a:gd name="T14" fmla="*/ 26482 w 571"/>
              <a:gd name="T15" fmla="*/ 784299 h 991"/>
              <a:gd name="T16" fmla="*/ 83682 w 571"/>
              <a:gd name="T17" fmla="*/ 940005 h 991"/>
              <a:gd name="T18" fmla="*/ 118637 w 571"/>
              <a:gd name="T19" fmla="*/ 1016128 h 991"/>
              <a:gd name="T20" fmla="*/ 188548 w 571"/>
              <a:gd name="T21" fmla="*/ 1085331 h 991"/>
              <a:gd name="T22" fmla="*/ 341082 w 571"/>
              <a:gd name="T23" fmla="*/ 1140693 h 991"/>
              <a:gd name="T24" fmla="*/ 471371 w 571"/>
              <a:gd name="T25" fmla="*/ 1133773 h 991"/>
              <a:gd name="T26" fmla="*/ 522216 w 571"/>
              <a:gd name="T27" fmla="*/ 1113012 h 991"/>
              <a:gd name="T28" fmla="*/ 579416 w 571"/>
              <a:gd name="T29" fmla="*/ 1054190 h 991"/>
              <a:gd name="T30" fmla="*/ 592127 w 571"/>
              <a:gd name="T31" fmla="*/ 1002288 h 991"/>
              <a:gd name="T32" fmla="*/ 576238 w 571"/>
              <a:gd name="T33" fmla="*/ 829281 h 991"/>
              <a:gd name="T34" fmla="*/ 538104 w 571"/>
              <a:gd name="T35" fmla="*/ 753158 h 991"/>
              <a:gd name="T36" fmla="*/ 499971 w 571"/>
              <a:gd name="T37" fmla="*/ 604371 h 991"/>
              <a:gd name="T38" fmla="*/ 522216 w 571"/>
              <a:gd name="T39" fmla="*/ 417524 h 991"/>
              <a:gd name="T40" fmla="*/ 598482 w 571"/>
              <a:gd name="T41" fmla="*/ 268738 h 991"/>
              <a:gd name="T42" fmla="*/ 566705 w 571"/>
              <a:gd name="T43" fmla="*/ 78430 h 991"/>
              <a:gd name="T44" fmla="*/ 404638 w 571"/>
              <a:gd name="T45" fmla="*/ 9227 h 991"/>
              <a:gd name="T46" fmla="*/ 331549 w 571"/>
              <a:gd name="T47" fmla="*/ 12687 h 991"/>
              <a:gd name="T48" fmla="*/ 315660 w 571"/>
              <a:gd name="T49" fmla="*/ 19607 h 991"/>
              <a:gd name="T50" fmla="*/ 306126 w 571"/>
              <a:gd name="T51" fmla="*/ 26528 h 991"/>
              <a:gd name="T52" fmla="*/ 287060 w 571"/>
              <a:gd name="T53" fmla="*/ 33448 h 991"/>
              <a:gd name="T54" fmla="*/ 267993 w 571"/>
              <a:gd name="T55" fmla="*/ 54209 h 99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71"/>
              <a:gd name="T85" fmla="*/ 0 h 991"/>
              <a:gd name="T86" fmla="*/ 571 w 571"/>
              <a:gd name="T87" fmla="*/ 991 h 99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71" h="991">
                <a:moveTo>
                  <a:pt x="253" y="47"/>
                </a:moveTo>
                <a:cubicBezTo>
                  <a:pt x="198" y="52"/>
                  <a:pt x="138" y="85"/>
                  <a:pt x="112" y="137"/>
                </a:cubicBezTo>
                <a:cubicBezTo>
                  <a:pt x="103" y="155"/>
                  <a:pt x="83" y="186"/>
                  <a:pt x="67" y="197"/>
                </a:cubicBezTo>
                <a:cubicBezTo>
                  <a:pt x="57" y="227"/>
                  <a:pt x="39" y="254"/>
                  <a:pt x="28" y="284"/>
                </a:cubicBezTo>
                <a:cubicBezTo>
                  <a:pt x="24" y="294"/>
                  <a:pt x="22" y="304"/>
                  <a:pt x="19" y="314"/>
                </a:cubicBezTo>
                <a:cubicBezTo>
                  <a:pt x="18" y="317"/>
                  <a:pt x="16" y="323"/>
                  <a:pt x="16" y="323"/>
                </a:cubicBezTo>
                <a:cubicBezTo>
                  <a:pt x="10" y="432"/>
                  <a:pt x="19" y="394"/>
                  <a:pt x="7" y="440"/>
                </a:cubicBezTo>
                <a:cubicBezTo>
                  <a:pt x="8" y="517"/>
                  <a:pt x="0" y="604"/>
                  <a:pt x="25" y="680"/>
                </a:cubicBezTo>
                <a:cubicBezTo>
                  <a:pt x="31" y="729"/>
                  <a:pt x="55" y="772"/>
                  <a:pt x="79" y="815"/>
                </a:cubicBezTo>
                <a:cubicBezTo>
                  <a:pt x="89" y="832"/>
                  <a:pt x="95" y="869"/>
                  <a:pt x="112" y="881"/>
                </a:cubicBezTo>
                <a:cubicBezTo>
                  <a:pt x="137" y="898"/>
                  <a:pt x="154" y="923"/>
                  <a:pt x="178" y="941"/>
                </a:cubicBezTo>
                <a:cubicBezTo>
                  <a:pt x="217" y="971"/>
                  <a:pt x="274" y="985"/>
                  <a:pt x="322" y="989"/>
                </a:cubicBezTo>
                <a:cubicBezTo>
                  <a:pt x="363" y="988"/>
                  <a:pt x="405" y="991"/>
                  <a:pt x="445" y="983"/>
                </a:cubicBezTo>
                <a:cubicBezTo>
                  <a:pt x="463" y="979"/>
                  <a:pt x="476" y="969"/>
                  <a:pt x="493" y="965"/>
                </a:cubicBezTo>
                <a:cubicBezTo>
                  <a:pt x="519" y="946"/>
                  <a:pt x="528" y="942"/>
                  <a:pt x="547" y="914"/>
                </a:cubicBezTo>
                <a:cubicBezTo>
                  <a:pt x="551" y="898"/>
                  <a:pt x="557" y="886"/>
                  <a:pt x="559" y="869"/>
                </a:cubicBezTo>
                <a:cubicBezTo>
                  <a:pt x="558" y="838"/>
                  <a:pt x="570" y="759"/>
                  <a:pt x="544" y="719"/>
                </a:cubicBezTo>
                <a:cubicBezTo>
                  <a:pt x="537" y="691"/>
                  <a:pt x="520" y="677"/>
                  <a:pt x="508" y="653"/>
                </a:cubicBezTo>
                <a:cubicBezTo>
                  <a:pt x="488" y="613"/>
                  <a:pt x="481" y="568"/>
                  <a:pt x="472" y="524"/>
                </a:cubicBezTo>
                <a:cubicBezTo>
                  <a:pt x="473" y="494"/>
                  <a:pt x="467" y="401"/>
                  <a:pt x="493" y="362"/>
                </a:cubicBezTo>
                <a:cubicBezTo>
                  <a:pt x="519" y="323"/>
                  <a:pt x="553" y="279"/>
                  <a:pt x="565" y="233"/>
                </a:cubicBezTo>
                <a:cubicBezTo>
                  <a:pt x="563" y="174"/>
                  <a:pt x="571" y="116"/>
                  <a:pt x="535" y="68"/>
                </a:cubicBezTo>
                <a:cubicBezTo>
                  <a:pt x="518" y="18"/>
                  <a:pt x="424" y="11"/>
                  <a:pt x="382" y="8"/>
                </a:cubicBezTo>
                <a:cubicBezTo>
                  <a:pt x="351" y="3"/>
                  <a:pt x="341" y="0"/>
                  <a:pt x="313" y="11"/>
                </a:cubicBezTo>
                <a:cubicBezTo>
                  <a:pt x="308" y="13"/>
                  <a:pt x="303" y="15"/>
                  <a:pt x="298" y="17"/>
                </a:cubicBezTo>
                <a:cubicBezTo>
                  <a:pt x="295" y="19"/>
                  <a:pt x="292" y="22"/>
                  <a:pt x="289" y="23"/>
                </a:cubicBezTo>
                <a:cubicBezTo>
                  <a:pt x="283" y="26"/>
                  <a:pt x="271" y="29"/>
                  <a:pt x="271" y="29"/>
                </a:cubicBezTo>
                <a:cubicBezTo>
                  <a:pt x="259" y="41"/>
                  <a:pt x="226" y="54"/>
                  <a:pt x="253" y="47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6" name="Freeform 5"/>
          <p:cNvSpPr>
            <a:spLocks/>
          </p:cNvSpPr>
          <p:nvPr/>
        </p:nvSpPr>
        <p:spPr bwMode="auto">
          <a:xfrm rot="9443550">
            <a:off x="4596244" y="1842656"/>
            <a:ext cx="604838" cy="1143000"/>
          </a:xfrm>
          <a:custGeom>
            <a:avLst/>
            <a:gdLst>
              <a:gd name="T0" fmla="*/ 267993 w 571"/>
              <a:gd name="T1" fmla="*/ 54209 h 991"/>
              <a:gd name="T2" fmla="*/ 118637 w 571"/>
              <a:gd name="T3" fmla="*/ 158013 h 991"/>
              <a:gd name="T4" fmla="*/ 70970 w 571"/>
              <a:gd name="T5" fmla="*/ 227216 h 991"/>
              <a:gd name="T6" fmla="*/ 29659 w 571"/>
              <a:gd name="T7" fmla="*/ 327560 h 991"/>
              <a:gd name="T8" fmla="*/ 20126 w 571"/>
              <a:gd name="T9" fmla="*/ 362162 h 991"/>
              <a:gd name="T10" fmla="*/ 16948 w 571"/>
              <a:gd name="T11" fmla="*/ 372542 h 991"/>
              <a:gd name="T12" fmla="*/ 7415 w 571"/>
              <a:gd name="T13" fmla="*/ 507487 h 991"/>
              <a:gd name="T14" fmla="*/ 26482 w 571"/>
              <a:gd name="T15" fmla="*/ 784299 h 991"/>
              <a:gd name="T16" fmla="*/ 83682 w 571"/>
              <a:gd name="T17" fmla="*/ 940005 h 991"/>
              <a:gd name="T18" fmla="*/ 118637 w 571"/>
              <a:gd name="T19" fmla="*/ 1016128 h 991"/>
              <a:gd name="T20" fmla="*/ 188548 w 571"/>
              <a:gd name="T21" fmla="*/ 1085331 h 991"/>
              <a:gd name="T22" fmla="*/ 341082 w 571"/>
              <a:gd name="T23" fmla="*/ 1140693 h 991"/>
              <a:gd name="T24" fmla="*/ 471371 w 571"/>
              <a:gd name="T25" fmla="*/ 1133773 h 991"/>
              <a:gd name="T26" fmla="*/ 522216 w 571"/>
              <a:gd name="T27" fmla="*/ 1113012 h 991"/>
              <a:gd name="T28" fmla="*/ 579416 w 571"/>
              <a:gd name="T29" fmla="*/ 1054190 h 991"/>
              <a:gd name="T30" fmla="*/ 592127 w 571"/>
              <a:gd name="T31" fmla="*/ 1002288 h 991"/>
              <a:gd name="T32" fmla="*/ 576238 w 571"/>
              <a:gd name="T33" fmla="*/ 829281 h 991"/>
              <a:gd name="T34" fmla="*/ 538104 w 571"/>
              <a:gd name="T35" fmla="*/ 753158 h 991"/>
              <a:gd name="T36" fmla="*/ 499971 w 571"/>
              <a:gd name="T37" fmla="*/ 604371 h 991"/>
              <a:gd name="T38" fmla="*/ 522216 w 571"/>
              <a:gd name="T39" fmla="*/ 417524 h 991"/>
              <a:gd name="T40" fmla="*/ 598482 w 571"/>
              <a:gd name="T41" fmla="*/ 268738 h 991"/>
              <a:gd name="T42" fmla="*/ 566705 w 571"/>
              <a:gd name="T43" fmla="*/ 78430 h 991"/>
              <a:gd name="T44" fmla="*/ 404638 w 571"/>
              <a:gd name="T45" fmla="*/ 9227 h 991"/>
              <a:gd name="T46" fmla="*/ 331549 w 571"/>
              <a:gd name="T47" fmla="*/ 12687 h 991"/>
              <a:gd name="T48" fmla="*/ 315660 w 571"/>
              <a:gd name="T49" fmla="*/ 19607 h 991"/>
              <a:gd name="T50" fmla="*/ 306126 w 571"/>
              <a:gd name="T51" fmla="*/ 26528 h 991"/>
              <a:gd name="T52" fmla="*/ 287060 w 571"/>
              <a:gd name="T53" fmla="*/ 33448 h 991"/>
              <a:gd name="T54" fmla="*/ 267993 w 571"/>
              <a:gd name="T55" fmla="*/ 54209 h 99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71"/>
              <a:gd name="T85" fmla="*/ 0 h 991"/>
              <a:gd name="T86" fmla="*/ 571 w 571"/>
              <a:gd name="T87" fmla="*/ 991 h 99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71" h="991">
                <a:moveTo>
                  <a:pt x="253" y="47"/>
                </a:moveTo>
                <a:cubicBezTo>
                  <a:pt x="198" y="52"/>
                  <a:pt x="138" y="85"/>
                  <a:pt x="112" y="137"/>
                </a:cubicBezTo>
                <a:cubicBezTo>
                  <a:pt x="103" y="155"/>
                  <a:pt x="83" y="186"/>
                  <a:pt x="67" y="197"/>
                </a:cubicBezTo>
                <a:cubicBezTo>
                  <a:pt x="57" y="227"/>
                  <a:pt x="39" y="254"/>
                  <a:pt x="28" y="284"/>
                </a:cubicBezTo>
                <a:cubicBezTo>
                  <a:pt x="24" y="294"/>
                  <a:pt x="22" y="304"/>
                  <a:pt x="19" y="314"/>
                </a:cubicBezTo>
                <a:cubicBezTo>
                  <a:pt x="18" y="317"/>
                  <a:pt x="16" y="323"/>
                  <a:pt x="16" y="323"/>
                </a:cubicBezTo>
                <a:cubicBezTo>
                  <a:pt x="10" y="432"/>
                  <a:pt x="19" y="394"/>
                  <a:pt x="7" y="440"/>
                </a:cubicBezTo>
                <a:cubicBezTo>
                  <a:pt x="8" y="517"/>
                  <a:pt x="0" y="604"/>
                  <a:pt x="25" y="680"/>
                </a:cubicBezTo>
                <a:cubicBezTo>
                  <a:pt x="31" y="729"/>
                  <a:pt x="55" y="772"/>
                  <a:pt x="79" y="815"/>
                </a:cubicBezTo>
                <a:cubicBezTo>
                  <a:pt x="89" y="832"/>
                  <a:pt x="95" y="869"/>
                  <a:pt x="112" y="881"/>
                </a:cubicBezTo>
                <a:cubicBezTo>
                  <a:pt x="137" y="898"/>
                  <a:pt x="154" y="923"/>
                  <a:pt x="178" y="941"/>
                </a:cubicBezTo>
                <a:cubicBezTo>
                  <a:pt x="217" y="971"/>
                  <a:pt x="274" y="985"/>
                  <a:pt x="322" y="989"/>
                </a:cubicBezTo>
                <a:cubicBezTo>
                  <a:pt x="363" y="988"/>
                  <a:pt x="405" y="991"/>
                  <a:pt x="445" y="983"/>
                </a:cubicBezTo>
                <a:cubicBezTo>
                  <a:pt x="463" y="979"/>
                  <a:pt x="476" y="969"/>
                  <a:pt x="493" y="965"/>
                </a:cubicBezTo>
                <a:cubicBezTo>
                  <a:pt x="519" y="946"/>
                  <a:pt x="528" y="942"/>
                  <a:pt x="547" y="914"/>
                </a:cubicBezTo>
                <a:cubicBezTo>
                  <a:pt x="551" y="898"/>
                  <a:pt x="557" y="886"/>
                  <a:pt x="559" y="869"/>
                </a:cubicBezTo>
                <a:cubicBezTo>
                  <a:pt x="558" y="838"/>
                  <a:pt x="570" y="759"/>
                  <a:pt x="544" y="719"/>
                </a:cubicBezTo>
                <a:cubicBezTo>
                  <a:pt x="537" y="691"/>
                  <a:pt x="520" y="677"/>
                  <a:pt x="508" y="653"/>
                </a:cubicBezTo>
                <a:cubicBezTo>
                  <a:pt x="488" y="613"/>
                  <a:pt x="481" y="568"/>
                  <a:pt x="472" y="524"/>
                </a:cubicBezTo>
                <a:cubicBezTo>
                  <a:pt x="473" y="494"/>
                  <a:pt x="467" y="401"/>
                  <a:pt x="493" y="362"/>
                </a:cubicBezTo>
                <a:cubicBezTo>
                  <a:pt x="519" y="323"/>
                  <a:pt x="553" y="279"/>
                  <a:pt x="565" y="233"/>
                </a:cubicBezTo>
                <a:cubicBezTo>
                  <a:pt x="563" y="174"/>
                  <a:pt x="571" y="116"/>
                  <a:pt x="535" y="68"/>
                </a:cubicBezTo>
                <a:cubicBezTo>
                  <a:pt x="518" y="18"/>
                  <a:pt x="424" y="11"/>
                  <a:pt x="382" y="8"/>
                </a:cubicBezTo>
                <a:cubicBezTo>
                  <a:pt x="351" y="3"/>
                  <a:pt x="341" y="0"/>
                  <a:pt x="313" y="11"/>
                </a:cubicBezTo>
                <a:cubicBezTo>
                  <a:pt x="308" y="13"/>
                  <a:pt x="303" y="15"/>
                  <a:pt x="298" y="17"/>
                </a:cubicBezTo>
                <a:cubicBezTo>
                  <a:pt x="295" y="19"/>
                  <a:pt x="292" y="22"/>
                  <a:pt x="289" y="23"/>
                </a:cubicBezTo>
                <a:cubicBezTo>
                  <a:pt x="283" y="26"/>
                  <a:pt x="271" y="29"/>
                  <a:pt x="271" y="29"/>
                </a:cubicBezTo>
                <a:cubicBezTo>
                  <a:pt x="259" y="41"/>
                  <a:pt x="226" y="54"/>
                  <a:pt x="253" y="47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7" name="Text Box 15"/>
          <p:cNvSpPr txBox="1">
            <a:spLocks noChangeArrowheads="1"/>
          </p:cNvSpPr>
          <p:nvPr/>
        </p:nvSpPr>
        <p:spPr bwMode="auto">
          <a:xfrm>
            <a:off x="158406" y="1683032"/>
            <a:ext cx="1995487" cy="6413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0" dirty="0"/>
              <a:t>внутриклеточная</a:t>
            </a:r>
          </a:p>
          <a:p>
            <a:r>
              <a:rPr lang="ru-RU" sz="1800" b="0" dirty="0"/>
              <a:t>среда</a:t>
            </a:r>
          </a:p>
        </p:txBody>
      </p: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2957523" y="3314702"/>
            <a:ext cx="525464" cy="457200"/>
            <a:chOff x="3644" y="1920"/>
            <a:chExt cx="331" cy="288"/>
          </a:xfrm>
        </p:grpSpPr>
        <p:sp>
          <p:nvSpPr>
            <p:cNvPr id="49" name="Oval 25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" name="Text Box 26"/>
            <p:cNvSpPr txBox="1">
              <a:spLocks noChangeArrowheads="1"/>
            </p:cNvSpPr>
            <p:nvPr/>
          </p:nvSpPr>
          <p:spPr bwMode="auto">
            <a:xfrm>
              <a:off x="3644" y="1951"/>
              <a:ext cx="331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 dirty="0" smtClean="0"/>
                <a:t>Na</a:t>
              </a:r>
              <a:r>
                <a:rPr lang="en-US" sz="1600" baseline="30000" dirty="0" smtClean="0"/>
                <a:t>+</a:t>
              </a:r>
              <a:endParaRPr lang="ru-RU" sz="1600" baseline="30000" dirty="0"/>
            </a:p>
          </p:txBody>
        </p:sp>
      </p:grpSp>
      <p:cxnSp>
        <p:nvCxnSpPr>
          <p:cNvPr id="61" name="AutoShape 31"/>
          <p:cNvCxnSpPr>
            <a:cxnSpLocks noChangeShapeType="1"/>
            <a:stCxn id="42" idx="1"/>
            <a:endCxn id="67" idx="4"/>
          </p:cNvCxnSpPr>
          <p:nvPr/>
        </p:nvCxnSpPr>
        <p:spPr bwMode="auto">
          <a:xfrm rot="10800000">
            <a:off x="4488872" y="2833261"/>
            <a:ext cx="823480" cy="716531"/>
          </a:xfrm>
          <a:prstGeom prst="curvedConnector2">
            <a:avLst/>
          </a:prstGeom>
          <a:noFill/>
          <a:ln w="38100">
            <a:solidFill>
              <a:srgbClr val="D60093"/>
            </a:solidFill>
            <a:prstDash val="dash"/>
            <a:round/>
            <a:headEnd/>
            <a:tailEnd type="stealth" w="med" len="med"/>
          </a:ln>
        </p:spPr>
      </p:cxnSp>
      <p:sp>
        <p:nvSpPr>
          <p:cNvPr id="65" name="Text Box 39"/>
          <p:cNvSpPr txBox="1">
            <a:spLocks noChangeArrowheads="1"/>
          </p:cNvSpPr>
          <p:nvPr/>
        </p:nvSpPr>
        <p:spPr bwMode="auto">
          <a:xfrm>
            <a:off x="7098012" y="2702171"/>
            <a:ext cx="1709738" cy="57767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0" dirty="0"/>
              <a:t>межклеточная</a:t>
            </a:r>
          </a:p>
          <a:p>
            <a:r>
              <a:rPr lang="ru-RU" sz="1800" b="0" dirty="0"/>
              <a:t>среда</a:t>
            </a:r>
          </a:p>
        </p:txBody>
      </p:sp>
      <p:grpSp>
        <p:nvGrpSpPr>
          <p:cNvPr id="6" name="Group 59"/>
          <p:cNvGrpSpPr>
            <a:grpSpLocks/>
          </p:cNvGrpSpPr>
          <p:nvPr/>
        </p:nvGrpSpPr>
        <p:grpSpPr bwMode="auto">
          <a:xfrm>
            <a:off x="4260272" y="2376060"/>
            <a:ext cx="457200" cy="457200"/>
            <a:chOff x="3552" y="1824"/>
            <a:chExt cx="288" cy="288"/>
          </a:xfrm>
        </p:grpSpPr>
        <p:sp>
          <p:nvSpPr>
            <p:cNvPr id="67" name="Oval 60"/>
            <p:cNvSpPr>
              <a:spLocks noChangeArrowheads="1"/>
            </p:cNvSpPr>
            <p:nvPr/>
          </p:nvSpPr>
          <p:spPr bwMode="auto">
            <a:xfrm>
              <a:off x="3552" y="1824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8" name="Text Box 61"/>
            <p:cNvSpPr txBox="1">
              <a:spLocks noChangeArrowheads="1"/>
            </p:cNvSpPr>
            <p:nvPr/>
          </p:nvSpPr>
          <p:spPr bwMode="auto">
            <a:xfrm>
              <a:off x="3558" y="1872"/>
              <a:ext cx="260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 dirty="0" smtClean="0"/>
                <a:t>K</a:t>
              </a:r>
              <a:r>
                <a:rPr lang="en-US" sz="1600" baseline="30000" dirty="0" smtClean="0"/>
                <a:t>+</a:t>
              </a:r>
              <a:endParaRPr lang="ru-RU" sz="1600" baseline="30000" dirty="0"/>
            </a:p>
          </p:txBody>
        </p:sp>
      </p:grpSp>
      <p:grpSp>
        <p:nvGrpSpPr>
          <p:cNvPr id="7" name="Group 59"/>
          <p:cNvGrpSpPr>
            <a:grpSpLocks/>
          </p:cNvGrpSpPr>
          <p:nvPr/>
        </p:nvGrpSpPr>
        <p:grpSpPr bwMode="auto">
          <a:xfrm>
            <a:off x="5590309" y="4204862"/>
            <a:ext cx="457200" cy="457200"/>
            <a:chOff x="3552" y="1824"/>
            <a:chExt cx="288" cy="288"/>
          </a:xfrm>
        </p:grpSpPr>
        <p:sp>
          <p:nvSpPr>
            <p:cNvPr id="73" name="Oval 60"/>
            <p:cNvSpPr>
              <a:spLocks noChangeArrowheads="1"/>
            </p:cNvSpPr>
            <p:nvPr/>
          </p:nvSpPr>
          <p:spPr bwMode="auto">
            <a:xfrm>
              <a:off x="3552" y="1824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4" name="Text Box 61"/>
            <p:cNvSpPr txBox="1">
              <a:spLocks noChangeArrowheads="1"/>
            </p:cNvSpPr>
            <p:nvPr/>
          </p:nvSpPr>
          <p:spPr bwMode="auto">
            <a:xfrm>
              <a:off x="3558" y="1872"/>
              <a:ext cx="260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 dirty="0" smtClean="0"/>
                <a:t>K</a:t>
              </a:r>
              <a:r>
                <a:rPr lang="en-US" sz="1600" baseline="30000" dirty="0" smtClean="0"/>
                <a:t>+</a:t>
              </a:r>
              <a:endParaRPr lang="ru-RU" sz="1600" baseline="30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5" grpId="0" animBg="1"/>
      <p:bldP spid="34" grpId="0" animBg="1"/>
      <p:bldP spid="7173" grpId="0" animBg="1"/>
      <p:bldP spid="7174" grpId="0" animBg="1"/>
      <p:bldP spid="7177" grpId="0" animBg="1"/>
      <p:bldP spid="33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6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924"/>
          <a:stretch>
            <a:fillRect/>
          </a:stretch>
        </p:blipFill>
        <p:spPr bwMode="auto">
          <a:xfrm>
            <a:off x="-36512" y="147597"/>
            <a:ext cx="8349922" cy="6710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148064" y="188640"/>
            <a:ext cx="3995936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 smtClean="0"/>
              <a:t>Основной матрикс мембраны состоит из </a:t>
            </a:r>
            <a:r>
              <a:rPr lang="ru-RU" sz="2400" b="1" i="1" dirty="0" smtClean="0"/>
              <a:t>липидов,</a:t>
            </a:r>
            <a:r>
              <a:rPr lang="ru-RU" sz="2400" b="1" dirty="0" smtClean="0"/>
              <a:t> главным образом </a:t>
            </a:r>
            <a:r>
              <a:rPr lang="ru-RU" sz="2400" b="1" dirty="0" err="1" smtClean="0"/>
              <a:t>фосфатидил</a:t>
            </a:r>
            <a:r>
              <a:rPr lang="ru-RU" sz="2400" b="1" dirty="0" smtClean="0"/>
              <a:t>–холина.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602671" y="822471"/>
            <a:ext cx="8011390" cy="49182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1800"/>
              </a:spcBef>
            </a:pPr>
            <a:r>
              <a:rPr lang="ru-RU" sz="32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 результате работы </a:t>
            </a:r>
            <a:r>
              <a:rPr lang="en-US" sz="32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Na</a:t>
            </a:r>
            <a:r>
              <a:rPr lang="en-US" sz="3200" baseline="300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+</a:t>
            </a:r>
            <a:r>
              <a:rPr lang="en-US" sz="32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-K</a:t>
            </a:r>
            <a:r>
              <a:rPr lang="en-US" sz="3200" baseline="300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+</a:t>
            </a:r>
            <a:r>
              <a:rPr lang="ru-RU" sz="32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-</a:t>
            </a:r>
            <a:r>
              <a:rPr lang="ru-RU" sz="3200" dirty="0" err="1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АТФазы</a:t>
            </a:r>
            <a:r>
              <a:rPr lang="ru-RU" sz="32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ru-RU" sz="3200" dirty="0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ru-RU" sz="3200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 </a:t>
            </a:r>
            <a:r>
              <a:rPr lang="ru-RU" sz="32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нейроне оказывается </a:t>
            </a:r>
          </a:p>
          <a:p>
            <a:pPr>
              <a:lnSpc>
                <a:spcPct val="80000"/>
              </a:lnSpc>
            </a:pPr>
            <a:r>
              <a:rPr lang="ru-RU" sz="32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примерно в 10 раз меньше </a:t>
            </a:r>
            <a:r>
              <a:rPr lang="en-US" sz="32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Na</a:t>
            </a:r>
            <a:r>
              <a:rPr lang="en-US" sz="3200" baseline="300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+</a:t>
            </a:r>
            <a:r>
              <a:rPr lang="ru-RU" sz="32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ru-RU" sz="3200" dirty="0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ru-RU" sz="3200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 </a:t>
            </a:r>
            <a:r>
              <a:rPr lang="ru-RU" sz="32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 30 раз больше К</a:t>
            </a:r>
            <a:r>
              <a:rPr lang="en-US" sz="3200" baseline="300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+</a:t>
            </a:r>
            <a:r>
              <a:rPr lang="ru-RU" sz="32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 </a:t>
            </a:r>
            <a:endParaRPr lang="ru-RU" sz="3200" dirty="0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ru-RU" sz="3200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чем </a:t>
            </a:r>
            <a:r>
              <a:rPr lang="ru-RU" sz="32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 </a:t>
            </a:r>
            <a:r>
              <a:rPr lang="ru-RU" sz="3200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межклеточной </a:t>
            </a:r>
            <a:r>
              <a:rPr lang="ru-RU" sz="32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среде.</a:t>
            </a:r>
          </a:p>
          <a:p>
            <a:pPr>
              <a:lnSpc>
                <a:spcPct val="250000"/>
              </a:lnSpc>
            </a:pPr>
            <a:r>
              <a:rPr lang="ru-RU" sz="3200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</a:t>
            </a:r>
            <a:r>
              <a:rPr lang="en-US" sz="3200" baseline="300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+</a:t>
            </a:r>
            <a:r>
              <a:rPr lang="en-US" sz="3200" baseline="-140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out</a:t>
            </a:r>
            <a:r>
              <a:rPr lang="en-US" sz="32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:</a:t>
            </a:r>
            <a:r>
              <a:rPr lang="ru-RU" sz="32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К</a:t>
            </a:r>
            <a:r>
              <a:rPr lang="en-US" sz="3200" baseline="300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+</a:t>
            </a:r>
            <a:r>
              <a:rPr lang="en-US" sz="3200" baseline="-140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in</a:t>
            </a:r>
            <a:r>
              <a:rPr lang="ru-RU" sz="32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2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= 1 : </a:t>
            </a:r>
            <a:r>
              <a:rPr lang="en-US" sz="3200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30</a:t>
            </a:r>
            <a:endParaRPr lang="ru-RU" sz="3200" dirty="0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lnSpc>
                <a:spcPct val="250000"/>
              </a:lnSpc>
            </a:pPr>
            <a:r>
              <a:rPr lang="en-US" sz="3200" dirty="0" err="1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Na</a:t>
            </a:r>
            <a:r>
              <a:rPr lang="en-US" sz="3200" baseline="30000" dirty="0" err="1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+</a:t>
            </a:r>
            <a:r>
              <a:rPr lang="en-US" sz="3200" baseline="-14000" dirty="0" err="1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out</a:t>
            </a:r>
            <a:r>
              <a:rPr lang="en-US" sz="3200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2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</a:t>
            </a:r>
            <a:r>
              <a:rPr lang="ru-RU" sz="32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200" dirty="0" err="1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Na</a:t>
            </a:r>
            <a:r>
              <a:rPr lang="en-US" sz="3200" baseline="30000" dirty="0" err="1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+</a:t>
            </a:r>
            <a:r>
              <a:rPr lang="en-US" sz="3200" baseline="-14000" dirty="0" err="1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in</a:t>
            </a:r>
            <a:r>
              <a:rPr lang="ru-RU" sz="32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2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= 10 : 1</a:t>
            </a:r>
            <a:endParaRPr lang="ru-RU" sz="3200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en-US" sz="32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 	</a:t>
            </a:r>
            <a:endParaRPr lang="ru-RU" sz="3200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02D59D-4A22-4832-B0D3-9614D7C7CFC1}" type="slidenum">
              <a:rPr lang="ru-RU" smtClean="0"/>
              <a:pPr>
                <a:defRPr/>
              </a:pPr>
              <a:t>41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171699" y="1278083"/>
            <a:ext cx="5143504" cy="3613297"/>
          </a:xfrm>
          <a:prstGeom prst="rect">
            <a:avLst/>
          </a:prstGeom>
          <a:solidFill>
            <a:srgbClr val="CCFF66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ible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000" dirty="0" smtClean="0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Механизмы формирования МП.</a:t>
            </a:r>
          </a:p>
          <a:p>
            <a:pPr marL="742950" lvl="1" indent="-742950" algn="l">
              <a:lnSpc>
                <a:spcPct val="200000"/>
              </a:lnSpc>
              <a:buFont typeface="+mj-lt"/>
              <a:buAutoNum type="arabicPeriod"/>
            </a:pPr>
            <a:r>
              <a:rPr lang="ru-RU" sz="4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Ионный.</a:t>
            </a:r>
          </a:p>
          <a:p>
            <a:pPr marL="742950" lvl="1" indent="-742950" algn="l">
              <a:lnSpc>
                <a:spcPct val="200000"/>
              </a:lnSpc>
              <a:buFont typeface="+mj-lt"/>
              <a:buAutoNum type="arabicPeriod"/>
            </a:pPr>
            <a:r>
              <a:rPr lang="ru-RU" sz="4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Насосный.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02D59D-4A22-4832-B0D3-9614D7C7CFC1}" type="slidenum">
              <a:rPr lang="ru-RU" smtClean="0"/>
              <a:pPr>
                <a:defRPr/>
              </a:pPr>
              <a:t>42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96292" y="2493819"/>
            <a:ext cx="6276109" cy="1323439"/>
          </a:xfrm>
          <a:prstGeom prst="rect">
            <a:avLst/>
          </a:prstGeom>
          <a:solidFill>
            <a:srgbClr val="CCFF66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ible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000" dirty="0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Ионный м</a:t>
            </a:r>
            <a:r>
              <a:rPr lang="ru-RU" sz="4000" dirty="0" smtClean="0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еханизм формирования МП.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Скругленный прямоугольник 95"/>
          <p:cNvSpPr/>
          <p:nvPr/>
        </p:nvSpPr>
        <p:spPr bwMode="auto">
          <a:xfrm>
            <a:off x="0" y="0"/>
            <a:ext cx="9144000" cy="6858000"/>
          </a:xfrm>
          <a:prstGeom prst="roundRect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7" name="Прямоугольник 106"/>
          <p:cNvSpPr/>
          <p:nvPr/>
        </p:nvSpPr>
        <p:spPr bwMode="auto">
          <a:xfrm>
            <a:off x="0" y="3158836"/>
            <a:ext cx="9144000" cy="37407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97" name="Группа 96"/>
          <p:cNvGrpSpPr/>
          <p:nvPr/>
        </p:nvGrpSpPr>
        <p:grpSpPr>
          <a:xfrm>
            <a:off x="179387" y="332656"/>
            <a:ext cx="8964613" cy="1323975"/>
            <a:chOff x="179387" y="332656"/>
            <a:chExt cx="8964613" cy="1323975"/>
          </a:xfrm>
        </p:grpSpPr>
        <p:sp>
          <p:nvSpPr>
            <p:cNvPr id="8290" name="Text Box 5"/>
            <p:cNvSpPr txBox="1">
              <a:spLocks noChangeArrowheads="1"/>
            </p:cNvSpPr>
            <p:nvPr/>
          </p:nvSpPr>
          <p:spPr bwMode="auto">
            <a:xfrm>
              <a:off x="179387" y="332656"/>
              <a:ext cx="8964613" cy="1323975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ru-RU" sz="2200" b="0" dirty="0" smtClean="0"/>
                <a:t>До </a:t>
              </a:r>
              <a:r>
                <a:rPr lang="ru-RU" sz="2200" b="0" dirty="0"/>
                <a:t>момента созревания </a:t>
              </a:r>
              <a:r>
                <a:rPr lang="ru-RU" sz="2000" b="0" dirty="0"/>
                <a:t>(происходит на 2-3 месяце эмбрионального развития)</a:t>
              </a:r>
              <a:r>
                <a:rPr lang="ru-RU" sz="2200" b="0" dirty="0"/>
                <a:t> нейрон не имеет заряда, и количество положительных         (прежде всего, К</a:t>
              </a:r>
              <a:r>
                <a:rPr lang="ru-RU" sz="2200" baseline="30000" dirty="0"/>
                <a:t>+</a:t>
              </a:r>
              <a:r>
                <a:rPr lang="ru-RU" sz="2200" b="0" dirty="0"/>
                <a:t>) и </a:t>
              </a:r>
              <a:r>
                <a:rPr lang="ru-RU" sz="2200" b="0" dirty="0" smtClean="0"/>
                <a:t>отрицательных         </a:t>
              </a:r>
              <a:r>
                <a:rPr lang="ru-RU" sz="2200" b="0" dirty="0"/>
                <a:t>ионов в его цитоплазме примерно одинаково.</a:t>
              </a: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8100392" y="620688"/>
              <a:ext cx="306388" cy="315913"/>
              <a:chOff x="5306" y="2245"/>
              <a:chExt cx="192" cy="199"/>
            </a:xfrm>
          </p:grpSpPr>
          <p:sp>
            <p:nvSpPr>
              <p:cNvPr id="8295" name="Oval 7"/>
              <p:cNvSpPr>
                <a:spLocks noChangeArrowheads="1"/>
              </p:cNvSpPr>
              <p:nvPr/>
            </p:nvSpPr>
            <p:spPr bwMode="auto">
              <a:xfrm>
                <a:off x="5306" y="2245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96" name="Line 8"/>
              <p:cNvSpPr>
                <a:spLocks noChangeShapeType="1"/>
              </p:cNvSpPr>
              <p:nvPr/>
            </p:nvSpPr>
            <p:spPr bwMode="auto">
              <a:xfrm>
                <a:off x="5306" y="2348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97" name="Line 9"/>
              <p:cNvSpPr>
                <a:spLocks noChangeShapeType="1"/>
              </p:cNvSpPr>
              <p:nvPr/>
            </p:nvSpPr>
            <p:spPr bwMode="auto">
              <a:xfrm flipV="1">
                <a:off x="5410" y="2252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4572000" y="980728"/>
              <a:ext cx="314325" cy="304800"/>
              <a:chOff x="5478" y="2073"/>
              <a:chExt cx="197" cy="192"/>
            </a:xfrm>
          </p:grpSpPr>
          <p:sp>
            <p:nvSpPr>
              <p:cNvPr id="8293" name="Oval 11"/>
              <p:cNvSpPr>
                <a:spLocks noChangeArrowheads="1"/>
              </p:cNvSpPr>
              <p:nvPr/>
            </p:nvSpPr>
            <p:spPr bwMode="auto">
              <a:xfrm>
                <a:off x="5478" y="2073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94" name="Line 12"/>
              <p:cNvSpPr>
                <a:spLocks noChangeShapeType="1"/>
              </p:cNvSpPr>
              <p:nvPr/>
            </p:nvSpPr>
            <p:spPr bwMode="auto">
              <a:xfrm>
                <a:off x="5483" y="2175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211" name="Text Box 14"/>
          <p:cNvSpPr txBox="1">
            <a:spLocks noChangeArrowheads="1"/>
          </p:cNvSpPr>
          <p:nvPr/>
        </p:nvSpPr>
        <p:spPr bwMode="auto">
          <a:xfrm>
            <a:off x="7148512" y="3518766"/>
            <a:ext cx="1995488" cy="5302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0" dirty="0"/>
              <a:t>внутриклеточная</a:t>
            </a:r>
          </a:p>
          <a:p>
            <a:pPr>
              <a:lnSpc>
                <a:spcPct val="80000"/>
              </a:lnSpc>
            </a:pPr>
            <a:r>
              <a:rPr lang="ru-RU" sz="1800" b="0" dirty="0"/>
              <a:t>среда</a:t>
            </a:r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3300846" y="2428009"/>
            <a:ext cx="304800" cy="304800"/>
            <a:chOff x="2448" y="2448"/>
            <a:chExt cx="192" cy="192"/>
          </a:xfrm>
        </p:grpSpPr>
        <p:sp>
          <p:nvSpPr>
            <p:cNvPr id="8287" name="Oval 17"/>
            <p:cNvSpPr>
              <a:spLocks noChangeArrowheads="1"/>
            </p:cNvSpPr>
            <p:nvPr/>
          </p:nvSpPr>
          <p:spPr bwMode="auto">
            <a:xfrm>
              <a:off x="2448" y="2448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88" name="Line 18"/>
            <p:cNvSpPr>
              <a:spLocks noChangeShapeType="1"/>
            </p:cNvSpPr>
            <p:nvPr/>
          </p:nvSpPr>
          <p:spPr bwMode="auto">
            <a:xfrm>
              <a:off x="2448" y="2544"/>
              <a:ext cx="19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89" name="Line 19"/>
            <p:cNvSpPr>
              <a:spLocks noChangeShapeType="1"/>
            </p:cNvSpPr>
            <p:nvPr/>
          </p:nvSpPr>
          <p:spPr bwMode="auto">
            <a:xfrm flipV="1">
              <a:off x="2544" y="2448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3983183" y="2559627"/>
            <a:ext cx="304800" cy="304800"/>
            <a:chOff x="3264" y="2256"/>
            <a:chExt cx="192" cy="192"/>
          </a:xfrm>
        </p:grpSpPr>
        <p:sp>
          <p:nvSpPr>
            <p:cNvPr id="8285" name="Oval 21"/>
            <p:cNvSpPr>
              <a:spLocks noChangeArrowheads="1"/>
            </p:cNvSpPr>
            <p:nvPr/>
          </p:nvSpPr>
          <p:spPr bwMode="auto">
            <a:xfrm>
              <a:off x="3264" y="2256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33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86" name="Line 22"/>
            <p:cNvSpPr>
              <a:spLocks noChangeShapeType="1"/>
            </p:cNvSpPr>
            <p:nvPr/>
          </p:nvSpPr>
          <p:spPr bwMode="auto">
            <a:xfrm>
              <a:off x="3264" y="2352"/>
              <a:ext cx="192" cy="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6577446" y="2344882"/>
            <a:ext cx="304800" cy="304800"/>
            <a:chOff x="3264" y="2256"/>
            <a:chExt cx="192" cy="192"/>
          </a:xfrm>
        </p:grpSpPr>
        <p:sp>
          <p:nvSpPr>
            <p:cNvPr id="8283" name="Oval 24"/>
            <p:cNvSpPr>
              <a:spLocks noChangeArrowheads="1"/>
            </p:cNvSpPr>
            <p:nvPr/>
          </p:nvSpPr>
          <p:spPr bwMode="auto">
            <a:xfrm>
              <a:off x="3264" y="2256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33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84" name="Line 25"/>
            <p:cNvSpPr>
              <a:spLocks noChangeShapeType="1"/>
            </p:cNvSpPr>
            <p:nvPr/>
          </p:nvSpPr>
          <p:spPr bwMode="auto">
            <a:xfrm>
              <a:off x="3264" y="2352"/>
              <a:ext cx="192" cy="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5867400" y="2150919"/>
            <a:ext cx="304800" cy="304800"/>
            <a:chOff x="3264" y="2256"/>
            <a:chExt cx="192" cy="192"/>
          </a:xfrm>
        </p:grpSpPr>
        <p:sp>
          <p:nvSpPr>
            <p:cNvPr id="8281" name="Oval 27"/>
            <p:cNvSpPr>
              <a:spLocks noChangeArrowheads="1"/>
            </p:cNvSpPr>
            <p:nvPr/>
          </p:nvSpPr>
          <p:spPr bwMode="auto">
            <a:xfrm>
              <a:off x="3264" y="2256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33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82" name="Line 28"/>
            <p:cNvSpPr>
              <a:spLocks noChangeShapeType="1"/>
            </p:cNvSpPr>
            <p:nvPr/>
          </p:nvSpPr>
          <p:spPr bwMode="auto">
            <a:xfrm>
              <a:off x="3264" y="2352"/>
              <a:ext cx="192" cy="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" name="Group 29"/>
          <p:cNvGrpSpPr>
            <a:grpSpLocks/>
          </p:cNvGrpSpPr>
          <p:nvPr/>
        </p:nvGrpSpPr>
        <p:grpSpPr bwMode="auto">
          <a:xfrm>
            <a:off x="7415646" y="2763982"/>
            <a:ext cx="304800" cy="304800"/>
            <a:chOff x="3264" y="2256"/>
            <a:chExt cx="192" cy="192"/>
          </a:xfrm>
        </p:grpSpPr>
        <p:sp>
          <p:nvSpPr>
            <p:cNvPr id="8279" name="Oval 30"/>
            <p:cNvSpPr>
              <a:spLocks noChangeArrowheads="1"/>
            </p:cNvSpPr>
            <p:nvPr/>
          </p:nvSpPr>
          <p:spPr bwMode="auto">
            <a:xfrm>
              <a:off x="3264" y="2256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33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80" name="Line 31"/>
            <p:cNvSpPr>
              <a:spLocks noChangeShapeType="1"/>
            </p:cNvSpPr>
            <p:nvPr/>
          </p:nvSpPr>
          <p:spPr bwMode="auto">
            <a:xfrm>
              <a:off x="3264" y="2352"/>
              <a:ext cx="192" cy="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" name="Group 32"/>
          <p:cNvGrpSpPr>
            <a:grpSpLocks/>
          </p:cNvGrpSpPr>
          <p:nvPr/>
        </p:nvGrpSpPr>
        <p:grpSpPr bwMode="auto">
          <a:xfrm>
            <a:off x="3051463" y="3726873"/>
            <a:ext cx="304800" cy="304800"/>
            <a:chOff x="3264" y="2256"/>
            <a:chExt cx="192" cy="192"/>
          </a:xfrm>
        </p:grpSpPr>
        <p:sp>
          <p:nvSpPr>
            <p:cNvPr id="8277" name="Oval 33"/>
            <p:cNvSpPr>
              <a:spLocks noChangeArrowheads="1"/>
            </p:cNvSpPr>
            <p:nvPr/>
          </p:nvSpPr>
          <p:spPr bwMode="auto">
            <a:xfrm>
              <a:off x="3264" y="2256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33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78" name="Line 34"/>
            <p:cNvSpPr>
              <a:spLocks noChangeShapeType="1"/>
            </p:cNvSpPr>
            <p:nvPr/>
          </p:nvSpPr>
          <p:spPr bwMode="auto">
            <a:xfrm>
              <a:off x="3264" y="2352"/>
              <a:ext cx="192" cy="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1" name="Group 35"/>
          <p:cNvGrpSpPr>
            <a:grpSpLocks/>
          </p:cNvGrpSpPr>
          <p:nvPr/>
        </p:nvGrpSpPr>
        <p:grpSpPr bwMode="auto">
          <a:xfrm>
            <a:off x="6241473" y="3744191"/>
            <a:ext cx="304800" cy="304800"/>
            <a:chOff x="3264" y="2256"/>
            <a:chExt cx="192" cy="192"/>
          </a:xfrm>
        </p:grpSpPr>
        <p:sp>
          <p:nvSpPr>
            <p:cNvPr id="8275" name="Oval 36"/>
            <p:cNvSpPr>
              <a:spLocks noChangeArrowheads="1"/>
            </p:cNvSpPr>
            <p:nvPr/>
          </p:nvSpPr>
          <p:spPr bwMode="auto">
            <a:xfrm>
              <a:off x="3264" y="2256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33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76" name="Line 37"/>
            <p:cNvSpPr>
              <a:spLocks noChangeShapeType="1"/>
            </p:cNvSpPr>
            <p:nvPr/>
          </p:nvSpPr>
          <p:spPr bwMode="auto">
            <a:xfrm>
              <a:off x="3264" y="2352"/>
              <a:ext cx="192" cy="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" name="Group 41"/>
          <p:cNvGrpSpPr>
            <a:grpSpLocks/>
          </p:cNvGrpSpPr>
          <p:nvPr/>
        </p:nvGrpSpPr>
        <p:grpSpPr bwMode="auto">
          <a:xfrm>
            <a:off x="5905500" y="4218709"/>
            <a:ext cx="304800" cy="304800"/>
            <a:chOff x="3264" y="2256"/>
            <a:chExt cx="192" cy="192"/>
          </a:xfrm>
        </p:grpSpPr>
        <p:sp>
          <p:nvSpPr>
            <p:cNvPr id="8271" name="Oval 42"/>
            <p:cNvSpPr>
              <a:spLocks noChangeArrowheads="1"/>
            </p:cNvSpPr>
            <p:nvPr/>
          </p:nvSpPr>
          <p:spPr bwMode="auto">
            <a:xfrm>
              <a:off x="3264" y="2256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33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72" name="Line 43"/>
            <p:cNvSpPr>
              <a:spLocks noChangeShapeType="1"/>
            </p:cNvSpPr>
            <p:nvPr/>
          </p:nvSpPr>
          <p:spPr bwMode="auto">
            <a:xfrm>
              <a:off x="3264" y="2352"/>
              <a:ext cx="192" cy="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" name="Group 44"/>
          <p:cNvGrpSpPr>
            <a:grpSpLocks/>
          </p:cNvGrpSpPr>
          <p:nvPr/>
        </p:nvGrpSpPr>
        <p:grpSpPr bwMode="auto">
          <a:xfrm>
            <a:off x="4513119" y="4381501"/>
            <a:ext cx="304800" cy="304800"/>
            <a:chOff x="3264" y="2256"/>
            <a:chExt cx="192" cy="192"/>
          </a:xfrm>
        </p:grpSpPr>
        <p:sp>
          <p:nvSpPr>
            <p:cNvPr id="8269" name="Oval 45"/>
            <p:cNvSpPr>
              <a:spLocks noChangeArrowheads="1"/>
            </p:cNvSpPr>
            <p:nvPr/>
          </p:nvSpPr>
          <p:spPr bwMode="auto">
            <a:xfrm>
              <a:off x="3264" y="2256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33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70" name="Line 46"/>
            <p:cNvSpPr>
              <a:spLocks noChangeShapeType="1"/>
            </p:cNvSpPr>
            <p:nvPr/>
          </p:nvSpPr>
          <p:spPr bwMode="auto">
            <a:xfrm>
              <a:off x="3264" y="2352"/>
              <a:ext cx="192" cy="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4" name="Group 47"/>
          <p:cNvGrpSpPr>
            <a:grpSpLocks/>
          </p:cNvGrpSpPr>
          <p:nvPr/>
        </p:nvGrpSpPr>
        <p:grpSpPr bwMode="auto">
          <a:xfrm>
            <a:off x="3172691" y="4343400"/>
            <a:ext cx="304800" cy="304800"/>
            <a:chOff x="3264" y="2256"/>
            <a:chExt cx="192" cy="192"/>
          </a:xfrm>
        </p:grpSpPr>
        <p:sp>
          <p:nvSpPr>
            <p:cNvPr id="8267" name="Oval 48"/>
            <p:cNvSpPr>
              <a:spLocks noChangeArrowheads="1"/>
            </p:cNvSpPr>
            <p:nvPr/>
          </p:nvSpPr>
          <p:spPr bwMode="auto">
            <a:xfrm>
              <a:off x="3264" y="2256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33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68" name="Line 49"/>
            <p:cNvSpPr>
              <a:spLocks noChangeShapeType="1"/>
            </p:cNvSpPr>
            <p:nvPr/>
          </p:nvSpPr>
          <p:spPr bwMode="auto">
            <a:xfrm>
              <a:off x="3264" y="2352"/>
              <a:ext cx="192" cy="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5" name="Group 50"/>
          <p:cNvGrpSpPr>
            <a:grpSpLocks/>
          </p:cNvGrpSpPr>
          <p:nvPr/>
        </p:nvGrpSpPr>
        <p:grpSpPr bwMode="auto">
          <a:xfrm>
            <a:off x="2462646" y="2247900"/>
            <a:ext cx="304800" cy="304800"/>
            <a:chOff x="3264" y="2256"/>
            <a:chExt cx="192" cy="192"/>
          </a:xfrm>
        </p:grpSpPr>
        <p:sp>
          <p:nvSpPr>
            <p:cNvPr id="8265" name="Oval 51"/>
            <p:cNvSpPr>
              <a:spLocks noChangeArrowheads="1"/>
            </p:cNvSpPr>
            <p:nvPr/>
          </p:nvSpPr>
          <p:spPr bwMode="auto">
            <a:xfrm>
              <a:off x="3264" y="2256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33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66" name="Line 52"/>
            <p:cNvSpPr>
              <a:spLocks noChangeShapeType="1"/>
            </p:cNvSpPr>
            <p:nvPr/>
          </p:nvSpPr>
          <p:spPr bwMode="auto">
            <a:xfrm>
              <a:off x="3264" y="2352"/>
              <a:ext cx="192" cy="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6" name="Group 53"/>
          <p:cNvGrpSpPr>
            <a:grpSpLocks/>
          </p:cNvGrpSpPr>
          <p:nvPr/>
        </p:nvGrpSpPr>
        <p:grpSpPr bwMode="auto">
          <a:xfrm>
            <a:off x="5032664" y="3997037"/>
            <a:ext cx="304800" cy="304800"/>
            <a:chOff x="2448" y="2448"/>
            <a:chExt cx="192" cy="192"/>
          </a:xfrm>
        </p:grpSpPr>
        <p:sp>
          <p:nvSpPr>
            <p:cNvPr id="8262" name="Oval 54"/>
            <p:cNvSpPr>
              <a:spLocks noChangeArrowheads="1"/>
            </p:cNvSpPr>
            <p:nvPr/>
          </p:nvSpPr>
          <p:spPr bwMode="auto">
            <a:xfrm>
              <a:off x="2448" y="2448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63" name="Line 55"/>
            <p:cNvSpPr>
              <a:spLocks noChangeShapeType="1"/>
            </p:cNvSpPr>
            <p:nvPr/>
          </p:nvSpPr>
          <p:spPr bwMode="auto">
            <a:xfrm>
              <a:off x="2448" y="2544"/>
              <a:ext cx="19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64" name="Line 56"/>
            <p:cNvSpPr>
              <a:spLocks noChangeShapeType="1"/>
            </p:cNvSpPr>
            <p:nvPr/>
          </p:nvSpPr>
          <p:spPr bwMode="auto">
            <a:xfrm flipV="1">
              <a:off x="2544" y="2448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" name="Group 57"/>
          <p:cNvGrpSpPr>
            <a:grpSpLocks/>
          </p:cNvGrpSpPr>
          <p:nvPr/>
        </p:nvGrpSpPr>
        <p:grpSpPr bwMode="auto">
          <a:xfrm>
            <a:off x="3882737" y="4042063"/>
            <a:ext cx="304800" cy="304800"/>
            <a:chOff x="2448" y="2448"/>
            <a:chExt cx="192" cy="192"/>
          </a:xfrm>
        </p:grpSpPr>
        <p:sp>
          <p:nvSpPr>
            <p:cNvPr id="8259" name="Oval 58"/>
            <p:cNvSpPr>
              <a:spLocks noChangeArrowheads="1"/>
            </p:cNvSpPr>
            <p:nvPr/>
          </p:nvSpPr>
          <p:spPr bwMode="auto">
            <a:xfrm>
              <a:off x="2448" y="2448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60" name="Line 59"/>
            <p:cNvSpPr>
              <a:spLocks noChangeShapeType="1"/>
            </p:cNvSpPr>
            <p:nvPr/>
          </p:nvSpPr>
          <p:spPr bwMode="auto">
            <a:xfrm>
              <a:off x="2448" y="2544"/>
              <a:ext cx="19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61" name="Line 60"/>
            <p:cNvSpPr>
              <a:spLocks noChangeShapeType="1"/>
            </p:cNvSpPr>
            <p:nvPr/>
          </p:nvSpPr>
          <p:spPr bwMode="auto">
            <a:xfrm flipV="1">
              <a:off x="2544" y="2448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8" name="Group 61"/>
          <p:cNvGrpSpPr>
            <a:grpSpLocks/>
          </p:cNvGrpSpPr>
          <p:nvPr/>
        </p:nvGrpSpPr>
        <p:grpSpPr bwMode="auto">
          <a:xfrm>
            <a:off x="6577446" y="4287982"/>
            <a:ext cx="304800" cy="304800"/>
            <a:chOff x="2448" y="2448"/>
            <a:chExt cx="192" cy="192"/>
          </a:xfrm>
        </p:grpSpPr>
        <p:sp>
          <p:nvSpPr>
            <p:cNvPr id="8256" name="Oval 62"/>
            <p:cNvSpPr>
              <a:spLocks noChangeArrowheads="1"/>
            </p:cNvSpPr>
            <p:nvPr/>
          </p:nvSpPr>
          <p:spPr bwMode="auto">
            <a:xfrm>
              <a:off x="2448" y="2448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57" name="Line 63"/>
            <p:cNvSpPr>
              <a:spLocks noChangeShapeType="1"/>
            </p:cNvSpPr>
            <p:nvPr/>
          </p:nvSpPr>
          <p:spPr bwMode="auto">
            <a:xfrm>
              <a:off x="2448" y="2544"/>
              <a:ext cx="19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8" name="Line 64"/>
            <p:cNvSpPr>
              <a:spLocks noChangeShapeType="1"/>
            </p:cNvSpPr>
            <p:nvPr/>
          </p:nvSpPr>
          <p:spPr bwMode="auto">
            <a:xfrm flipV="1">
              <a:off x="2544" y="2448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9" name="Group 65"/>
          <p:cNvGrpSpPr>
            <a:grpSpLocks/>
          </p:cNvGrpSpPr>
          <p:nvPr/>
        </p:nvGrpSpPr>
        <p:grpSpPr bwMode="auto">
          <a:xfrm>
            <a:off x="7110846" y="4211782"/>
            <a:ext cx="304800" cy="304800"/>
            <a:chOff x="2448" y="2448"/>
            <a:chExt cx="192" cy="192"/>
          </a:xfrm>
        </p:grpSpPr>
        <p:sp>
          <p:nvSpPr>
            <p:cNvPr id="8253" name="Oval 66"/>
            <p:cNvSpPr>
              <a:spLocks noChangeArrowheads="1"/>
            </p:cNvSpPr>
            <p:nvPr/>
          </p:nvSpPr>
          <p:spPr bwMode="auto">
            <a:xfrm>
              <a:off x="2448" y="2448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54" name="Line 67"/>
            <p:cNvSpPr>
              <a:spLocks noChangeShapeType="1"/>
            </p:cNvSpPr>
            <p:nvPr/>
          </p:nvSpPr>
          <p:spPr bwMode="auto">
            <a:xfrm>
              <a:off x="2448" y="2544"/>
              <a:ext cx="19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5" name="Line 68"/>
            <p:cNvSpPr>
              <a:spLocks noChangeShapeType="1"/>
            </p:cNvSpPr>
            <p:nvPr/>
          </p:nvSpPr>
          <p:spPr bwMode="auto">
            <a:xfrm flipV="1">
              <a:off x="2544" y="2448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0" name="Group 69"/>
          <p:cNvGrpSpPr>
            <a:grpSpLocks/>
          </p:cNvGrpSpPr>
          <p:nvPr/>
        </p:nvGrpSpPr>
        <p:grpSpPr bwMode="auto">
          <a:xfrm>
            <a:off x="7720446" y="2382982"/>
            <a:ext cx="304800" cy="304800"/>
            <a:chOff x="2448" y="2448"/>
            <a:chExt cx="192" cy="192"/>
          </a:xfrm>
        </p:grpSpPr>
        <p:sp>
          <p:nvSpPr>
            <p:cNvPr id="8250" name="Oval 70"/>
            <p:cNvSpPr>
              <a:spLocks noChangeArrowheads="1"/>
            </p:cNvSpPr>
            <p:nvPr/>
          </p:nvSpPr>
          <p:spPr bwMode="auto">
            <a:xfrm>
              <a:off x="2448" y="2448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51" name="Line 71"/>
            <p:cNvSpPr>
              <a:spLocks noChangeShapeType="1"/>
            </p:cNvSpPr>
            <p:nvPr/>
          </p:nvSpPr>
          <p:spPr bwMode="auto">
            <a:xfrm>
              <a:off x="2448" y="2544"/>
              <a:ext cx="19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2" name="Line 72"/>
            <p:cNvSpPr>
              <a:spLocks noChangeShapeType="1"/>
            </p:cNvSpPr>
            <p:nvPr/>
          </p:nvSpPr>
          <p:spPr bwMode="auto">
            <a:xfrm flipV="1">
              <a:off x="2544" y="2448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1" name="Group 73"/>
          <p:cNvGrpSpPr>
            <a:grpSpLocks/>
          </p:cNvGrpSpPr>
          <p:nvPr/>
        </p:nvGrpSpPr>
        <p:grpSpPr bwMode="auto">
          <a:xfrm>
            <a:off x="6965373" y="2265219"/>
            <a:ext cx="304800" cy="304800"/>
            <a:chOff x="2448" y="2448"/>
            <a:chExt cx="192" cy="192"/>
          </a:xfrm>
        </p:grpSpPr>
        <p:sp>
          <p:nvSpPr>
            <p:cNvPr id="8247" name="Oval 74"/>
            <p:cNvSpPr>
              <a:spLocks noChangeArrowheads="1"/>
            </p:cNvSpPr>
            <p:nvPr/>
          </p:nvSpPr>
          <p:spPr bwMode="auto">
            <a:xfrm>
              <a:off x="2448" y="2448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48" name="Line 75"/>
            <p:cNvSpPr>
              <a:spLocks noChangeShapeType="1"/>
            </p:cNvSpPr>
            <p:nvPr/>
          </p:nvSpPr>
          <p:spPr bwMode="auto">
            <a:xfrm>
              <a:off x="2448" y="2544"/>
              <a:ext cx="19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9" name="Line 76"/>
            <p:cNvSpPr>
              <a:spLocks noChangeShapeType="1"/>
            </p:cNvSpPr>
            <p:nvPr/>
          </p:nvSpPr>
          <p:spPr bwMode="auto">
            <a:xfrm flipV="1">
              <a:off x="2544" y="2448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5320146" y="2234045"/>
            <a:ext cx="304800" cy="304800"/>
            <a:chOff x="2448" y="2448"/>
            <a:chExt cx="192" cy="192"/>
          </a:xfrm>
        </p:grpSpPr>
        <p:sp>
          <p:nvSpPr>
            <p:cNvPr id="8241" name="Oval 82"/>
            <p:cNvSpPr>
              <a:spLocks noChangeArrowheads="1"/>
            </p:cNvSpPr>
            <p:nvPr/>
          </p:nvSpPr>
          <p:spPr bwMode="auto">
            <a:xfrm>
              <a:off x="2448" y="2448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42" name="Line 83"/>
            <p:cNvSpPr>
              <a:spLocks noChangeShapeType="1"/>
            </p:cNvSpPr>
            <p:nvPr/>
          </p:nvSpPr>
          <p:spPr bwMode="auto">
            <a:xfrm>
              <a:off x="2448" y="2544"/>
              <a:ext cx="19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3" name="Line 84"/>
            <p:cNvSpPr>
              <a:spLocks noChangeShapeType="1"/>
            </p:cNvSpPr>
            <p:nvPr/>
          </p:nvSpPr>
          <p:spPr bwMode="auto">
            <a:xfrm flipV="1">
              <a:off x="2544" y="2448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3" name="Group 85"/>
          <p:cNvGrpSpPr>
            <a:grpSpLocks/>
          </p:cNvGrpSpPr>
          <p:nvPr/>
        </p:nvGrpSpPr>
        <p:grpSpPr bwMode="auto">
          <a:xfrm>
            <a:off x="4668983" y="2324100"/>
            <a:ext cx="304800" cy="304800"/>
            <a:chOff x="2448" y="2448"/>
            <a:chExt cx="192" cy="192"/>
          </a:xfrm>
        </p:grpSpPr>
        <p:sp>
          <p:nvSpPr>
            <p:cNvPr id="8238" name="Oval 86"/>
            <p:cNvSpPr>
              <a:spLocks noChangeArrowheads="1"/>
            </p:cNvSpPr>
            <p:nvPr/>
          </p:nvSpPr>
          <p:spPr bwMode="auto">
            <a:xfrm>
              <a:off x="2448" y="2448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39" name="Line 87"/>
            <p:cNvSpPr>
              <a:spLocks noChangeShapeType="1"/>
            </p:cNvSpPr>
            <p:nvPr/>
          </p:nvSpPr>
          <p:spPr bwMode="auto">
            <a:xfrm>
              <a:off x="2448" y="2544"/>
              <a:ext cx="19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0" name="Line 88"/>
            <p:cNvSpPr>
              <a:spLocks noChangeShapeType="1"/>
            </p:cNvSpPr>
            <p:nvPr/>
          </p:nvSpPr>
          <p:spPr bwMode="auto">
            <a:xfrm flipV="1">
              <a:off x="2544" y="2448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4" name="Group 89"/>
          <p:cNvGrpSpPr>
            <a:grpSpLocks/>
          </p:cNvGrpSpPr>
          <p:nvPr/>
        </p:nvGrpSpPr>
        <p:grpSpPr bwMode="auto">
          <a:xfrm>
            <a:off x="2590801" y="3792682"/>
            <a:ext cx="304800" cy="304800"/>
            <a:chOff x="2448" y="2448"/>
            <a:chExt cx="192" cy="192"/>
          </a:xfrm>
        </p:grpSpPr>
        <p:sp>
          <p:nvSpPr>
            <p:cNvPr id="8235" name="Oval 90"/>
            <p:cNvSpPr>
              <a:spLocks noChangeArrowheads="1"/>
            </p:cNvSpPr>
            <p:nvPr/>
          </p:nvSpPr>
          <p:spPr bwMode="auto">
            <a:xfrm>
              <a:off x="2448" y="2448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36" name="Line 91"/>
            <p:cNvSpPr>
              <a:spLocks noChangeShapeType="1"/>
            </p:cNvSpPr>
            <p:nvPr/>
          </p:nvSpPr>
          <p:spPr bwMode="auto">
            <a:xfrm>
              <a:off x="2448" y="2544"/>
              <a:ext cx="19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7" name="Line 92"/>
            <p:cNvSpPr>
              <a:spLocks noChangeShapeType="1"/>
            </p:cNvSpPr>
            <p:nvPr/>
          </p:nvSpPr>
          <p:spPr bwMode="auto">
            <a:xfrm flipV="1">
              <a:off x="2544" y="2448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5" name="Group 94"/>
          <p:cNvGrpSpPr>
            <a:grpSpLocks/>
          </p:cNvGrpSpPr>
          <p:nvPr/>
        </p:nvGrpSpPr>
        <p:grpSpPr bwMode="auto">
          <a:xfrm>
            <a:off x="3408218" y="3034146"/>
            <a:ext cx="710046" cy="696190"/>
            <a:chOff x="2112" y="2016"/>
            <a:chExt cx="288" cy="288"/>
          </a:xfrm>
        </p:grpSpPr>
        <p:sp>
          <p:nvSpPr>
            <p:cNvPr id="8208" name="Rectangle 95"/>
            <p:cNvSpPr>
              <a:spLocks noChangeArrowheads="1"/>
            </p:cNvSpPr>
            <p:nvPr/>
          </p:nvSpPr>
          <p:spPr bwMode="auto">
            <a:xfrm>
              <a:off x="2112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9" name="Rectangle 96"/>
            <p:cNvSpPr>
              <a:spLocks noChangeArrowheads="1"/>
            </p:cNvSpPr>
            <p:nvPr/>
          </p:nvSpPr>
          <p:spPr bwMode="auto">
            <a:xfrm>
              <a:off x="2304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0" name="Rectangle 97"/>
            <p:cNvSpPr>
              <a:spLocks noChangeArrowheads="1"/>
            </p:cNvSpPr>
            <p:nvPr/>
          </p:nvSpPr>
          <p:spPr bwMode="auto">
            <a:xfrm>
              <a:off x="2208" y="2016"/>
              <a:ext cx="96" cy="288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200" name="Text Box 3"/>
          <p:cNvSpPr txBox="1">
            <a:spLocks noChangeArrowheads="1"/>
          </p:cNvSpPr>
          <p:nvPr/>
        </p:nvSpPr>
        <p:spPr bwMode="auto">
          <a:xfrm>
            <a:off x="0" y="5297601"/>
            <a:ext cx="9144000" cy="1338828"/>
          </a:xfrm>
          <a:prstGeom prst="rect">
            <a:avLst/>
          </a:prstGeom>
          <a:solidFill>
            <a:srgbClr val="CCFFFF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200" b="0" dirty="0"/>
              <a:t>Признак созревания – появление на мембране нейрона постоянно открытых К</a:t>
            </a:r>
            <a:r>
              <a:rPr lang="en-US" sz="2200" b="0" baseline="30000" dirty="0"/>
              <a:t>+</a:t>
            </a:r>
            <a:r>
              <a:rPr lang="ru-RU" sz="2200" b="0" dirty="0"/>
              <a:t>-каналов</a:t>
            </a:r>
            <a:r>
              <a:rPr lang="ru-RU" sz="2400" b="0" dirty="0"/>
              <a:t> </a:t>
            </a:r>
            <a:r>
              <a:rPr lang="ru-RU" sz="2000" b="0" dirty="0"/>
              <a:t>(</a:t>
            </a:r>
            <a:r>
              <a:rPr lang="ru-RU" sz="2000" b="0" dirty="0" smtClean="0"/>
              <a:t>определяется включением </a:t>
            </a:r>
            <a:r>
              <a:rPr lang="ru-RU" sz="2000" b="0" dirty="0"/>
              <a:t>соотв. гена).</a:t>
            </a:r>
            <a:r>
              <a:rPr lang="ru-RU" sz="2200" b="0" dirty="0"/>
              <a:t> </a:t>
            </a:r>
          </a:p>
          <a:p>
            <a:pPr>
              <a:lnSpc>
                <a:spcPct val="90000"/>
              </a:lnSpc>
            </a:pPr>
            <a:endParaRPr lang="ru-RU" sz="2200" b="0" dirty="0" smtClean="0"/>
          </a:p>
          <a:p>
            <a:pPr>
              <a:lnSpc>
                <a:spcPct val="90000"/>
              </a:lnSpc>
            </a:pPr>
            <a:r>
              <a:rPr lang="ru-RU" sz="2200" b="0" dirty="0" smtClean="0"/>
              <a:t>В </a:t>
            </a:r>
            <a:r>
              <a:rPr lang="ru-RU" sz="2200" b="0" dirty="0"/>
              <a:t>результате </a:t>
            </a:r>
            <a:r>
              <a:rPr lang="ru-RU" sz="2200" b="0" dirty="0" smtClean="0"/>
              <a:t>становится </a:t>
            </a:r>
            <a:r>
              <a:rPr lang="ru-RU" sz="2200" b="0" dirty="0"/>
              <a:t>возможной диффузия К</a:t>
            </a:r>
            <a:r>
              <a:rPr lang="en-US" sz="2200" b="0" baseline="30000" dirty="0"/>
              <a:t>+</a:t>
            </a:r>
            <a:r>
              <a:rPr lang="ru-RU" sz="2200" b="0" dirty="0"/>
              <a:t> </a:t>
            </a:r>
            <a:r>
              <a:rPr lang="ru-RU" sz="2200" b="0" dirty="0" smtClean="0"/>
              <a:t>из </a:t>
            </a:r>
            <a:r>
              <a:rPr lang="ru-RU" sz="2200" b="0" dirty="0"/>
              <a:t>клетки.</a:t>
            </a:r>
          </a:p>
        </p:txBody>
      </p:sp>
      <p:grpSp>
        <p:nvGrpSpPr>
          <p:cNvPr id="26" name="Группа 105"/>
          <p:cNvGrpSpPr/>
          <p:nvPr/>
        </p:nvGrpSpPr>
        <p:grpSpPr>
          <a:xfrm>
            <a:off x="8520546" y="5746171"/>
            <a:ext cx="228600" cy="304800"/>
            <a:chOff x="3075709" y="4125190"/>
            <a:chExt cx="228600" cy="304800"/>
          </a:xfrm>
        </p:grpSpPr>
        <p:sp>
          <p:nvSpPr>
            <p:cNvPr id="8201" name="Rectangle 102"/>
            <p:cNvSpPr>
              <a:spLocks noChangeArrowheads="1"/>
            </p:cNvSpPr>
            <p:nvPr/>
          </p:nvSpPr>
          <p:spPr bwMode="auto">
            <a:xfrm>
              <a:off x="3075709" y="4125190"/>
              <a:ext cx="76200" cy="3048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2" name="Rectangle 103"/>
            <p:cNvSpPr>
              <a:spLocks noChangeArrowheads="1"/>
            </p:cNvSpPr>
            <p:nvPr/>
          </p:nvSpPr>
          <p:spPr bwMode="auto">
            <a:xfrm>
              <a:off x="3228109" y="4125190"/>
              <a:ext cx="76200" cy="30480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8" name="Text Box 39"/>
          <p:cNvSpPr txBox="1">
            <a:spLocks noChangeArrowheads="1"/>
          </p:cNvSpPr>
          <p:nvPr/>
        </p:nvSpPr>
        <p:spPr bwMode="auto">
          <a:xfrm>
            <a:off x="137968" y="2604656"/>
            <a:ext cx="1709738" cy="57767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0" dirty="0"/>
              <a:t>межклеточная</a:t>
            </a:r>
          </a:p>
          <a:p>
            <a:r>
              <a:rPr lang="ru-RU" sz="1800" b="0" dirty="0"/>
              <a:t>среда</a:t>
            </a:r>
          </a:p>
        </p:txBody>
      </p:sp>
      <p:grpSp>
        <p:nvGrpSpPr>
          <p:cNvPr id="27" name="Group 94"/>
          <p:cNvGrpSpPr>
            <a:grpSpLocks/>
          </p:cNvGrpSpPr>
          <p:nvPr/>
        </p:nvGrpSpPr>
        <p:grpSpPr bwMode="auto">
          <a:xfrm>
            <a:off x="5482936" y="3041073"/>
            <a:ext cx="710046" cy="696190"/>
            <a:chOff x="2112" y="2016"/>
            <a:chExt cx="288" cy="288"/>
          </a:xfrm>
        </p:grpSpPr>
        <p:sp>
          <p:nvSpPr>
            <p:cNvPr id="110" name="Rectangle 95"/>
            <p:cNvSpPr>
              <a:spLocks noChangeArrowheads="1"/>
            </p:cNvSpPr>
            <p:nvPr/>
          </p:nvSpPr>
          <p:spPr bwMode="auto">
            <a:xfrm>
              <a:off x="2112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" name="Rectangle 96"/>
            <p:cNvSpPr>
              <a:spLocks noChangeArrowheads="1"/>
            </p:cNvSpPr>
            <p:nvPr/>
          </p:nvSpPr>
          <p:spPr bwMode="auto">
            <a:xfrm>
              <a:off x="2304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" name="Rectangle 97"/>
            <p:cNvSpPr>
              <a:spLocks noChangeArrowheads="1"/>
            </p:cNvSpPr>
            <p:nvPr/>
          </p:nvSpPr>
          <p:spPr bwMode="auto">
            <a:xfrm>
              <a:off x="2208" y="2016"/>
              <a:ext cx="96" cy="288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20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 build="p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Скругленный прямоугольник 140"/>
          <p:cNvSpPr/>
          <p:nvPr/>
        </p:nvSpPr>
        <p:spPr bwMode="auto">
          <a:xfrm>
            <a:off x="0" y="0"/>
            <a:ext cx="9144000" cy="6858000"/>
          </a:xfrm>
          <a:prstGeom prst="roundRect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7" name="Прямоугольник 106"/>
          <p:cNvSpPr/>
          <p:nvPr/>
        </p:nvSpPr>
        <p:spPr bwMode="auto">
          <a:xfrm>
            <a:off x="0" y="4104417"/>
            <a:ext cx="9144000" cy="37407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211" name="Text Box 14"/>
          <p:cNvSpPr txBox="1">
            <a:spLocks noChangeArrowheads="1"/>
          </p:cNvSpPr>
          <p:nvPr/>
        </p:nvSpPr>
        <p:spPr bwMode="auto">
          <a:xfrm>
            <a:off x="7148512" y="4464347"/>
            <a:ext cx="1995488" cy="5302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0" dirty="0"/>
              <a:t>внутриклеточная</a:t>
            </a:r>
          </a:p>
          <a:p>
            <a:pPr>
              <a:lnSpc>
                <a:spcPct val="80000"/>
              </a:lnSpc>
            </a:pPr>
            <a:r>
              <a:rPr lang="ru-RU" sz="1800" b="0" dirty="0"/>
              <a:t>среда</a:t>
            </a:r>
          </a:p>
        </p:txBody>
      </p:sp>
      <p:grpSp>
        <p:nvGrpSpPr>
          <p:cNvPr id="2" name="Group 94"/>
          <p:cNvGrpSpPr>
            <a:grpSpLocks/>
          </p:cNvGrpSpPr>
          <p:nvPr/>
        </p:nvGrpSpPr>
        <p:grpSpPr bwMode="auto">
          <a:xfrm>
            <a:off x="3408218" y="3979727"/>
            <a:ext cx="710046" cy="696190"/>
            <a:chOff x="2112" y="2016"/>
            <a:chExt cx="288" cy="288"/>
          </a:xfrm>
        </p:grpSpPr>
        <p:sp>
          <p:nvSpPr>
            <p:cNvPr id="8208" name="Rectangle 95"/>
            <p:cNvSpPr>
              <a:spLocks noChangeArrowheads="1"/>
            </p:cNvSpPr>
            <p:nvPr/>
          </p:nvSpPr>
          <p:spPr bwMode="auto">
            <a:xfrm>
              <a:off x="2112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9" name="Rectangle 96"/>
            <p:cNvSpPr>
              <a:spLocks noChangeArrowheads="1"/>
            </p:cNvSpPr>
            <p:nvPr/>
          </p:nvSpPr>
          <p:spPr bwMode="auto">
            <a:xfrm>
              <a:off x="2304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0" name="Rectangle 97"/>
            <p:cNvSpPr>
              <a:spLocks noChangeArrowheads="1"/>
            </p:cNvSpPr>
            <p:nvPr/>
          </p:nvSpPr>
          <p:spPr bwMode="auto">
            <a:xfrm>
              <a:off x="2208" y="2016"/>
              <a:ext cx="96" cy="288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8" name="Text Box 39"/>
          <p:cNvSpPr txBox="1">
            <a:spLocks noChangeArrowheads="1"/>
          </p:cNvSpPr>
          <p:nvPr/>
        </p:nvSpPr>
        <p:spPr bwMode="auto">
          <a:xfrm>
            <a:off x="137968" y="3550237"/>
            <a:ext cx="1709738" cy="57767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0" dirty="0"/>
              <a:t>межклеточная</a:t>
            </a:r>
          </a:p>
          <a:p>
            <a:r>
              <a:rPr lang="ru-RU" sz="1800" b="0" dirty="0"/>
              <a:t>среда</a:t>
            </a:r>
          </a:p>
        </p:txBody>
      </p:sp>
      <p:grpSp>
        <p:nvGrpSpPr>
          <p:cNvPr id="3" name="Group 94"/>
          <p:cNvGrpSpPr>
            <a:grpSpLocks/>
          </p:cNvGrpSpPr>
          <p:nvPr/>
        </p:nvGrpSpPr>
        <p:grpSpPr bwMode="auto">
          <a:xfrm>
            <a:off x="5482936" y="3986654"/>
            <a:ext cx="710046" cy="696190"/>
            <a:chOff x="2112" y="2016"/>
            <a:chExt cx="288" cy="288"/>
          </a:xfrm>
        </p:grpSpPr>
        <p:sp>
          <p:nvSpPr>
            <p:cNvPr id="110" name="Rectangle 95"/>
            <p:cNvSpPr>
              <a:spLocks noChangeArrowheads="1"/>
            </p:cNvSpPr>
            <p:nvPr/>
          </p:nvSpPr>
          <p:spPr bwMode="auto">
            <a:xfrm>
              <a:off x="2112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" name="Rectangle 96"/>
            <p:cNvSpPr>
              <a:spLocks noChangeArrowheads="1"/>
            </p:cNvSpPr>
            <p:nvPr/>
          </p:nvSpPr>
          <p:spPr bwMode="auto">
            <a:xfrm>
              <a:off x="2304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" name="Rectangle 97"/>
            <p:cNvSpPr>
              <a:spLocks noChangeArrowheads="1"/>
            </p:cNvSpPr>
            <p:nvPr/>
          </p:nvSpPr>
          <p:spPr bwMode="auto">
            <a:xfrm>
              <a:off x="2208" y="2016"/>
              <a:ext cx="96" cy="288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4135584" y="4994571"/>
            <a:ext cx="465138" cy="457200"/>
            <a:chOff x="3648" y="1920"/>
            <a:chExt cx="293" cy="288"/>
          </a:xfrm>
        </p:grpSpPr>
        <p:sp>
          <p:nvSpPr>
            <p:cNvPr id="98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9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3882739" y="5479481"/>
            <a:ext cx="465138" cy="457200"/>
            <a:chOff x="3648" y="1920"/>
            <a:chExt cx="293" cy="288"/>
          </a:xfrm>
        </p:grpSpPr>
        <p:sp>
          <p:nvSpPr>
            <p:cNvPr id="101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3297385" y="4779825"/>
            <a:ext cx="465138" cy="457200"/>
            <a:chOff x="3648" y="1920"/>
            <a:chExt cx="293" cy="288"/>
          </a:xfrm>
        </p:grpSpPr>
        <p:sp>
          <p:nvSpPr>
            <p:cNvPr id="104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3148447" y="5337473"/>
            <a:ext cx="465138" cy="457200"/>
            <a:chOff x="3648" y="1920"/>
            <a:chExt cx="293" cy="288"/>
          </a:xfrm>
        </p:grpSpPr>
        <p:sp>
          <p:nvSpPr>
            <p:cNvPr id="109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6016339" y="5285517"/>
            <a:ext cx="465138" cy="457200"/>
            <a:chOff x="3648" y="1920"/>
            <a:chExt cx="293" cy="288"/>
          </a:xfrm>
        </p:grpSpPr>
        <p:sp>
          <p:nvSpPr>
            <p:cNvPr id="115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6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4994566" y="5105408"/>
            <a:ext cx="465138" cy="457200"/>
            <a:chOff x="3648" y="1920"/>
            <a:chExt cx="293" cy="288"/>
          </a:xfrm>
        </p:grpSpPr>
        <p:sp>
          <p:nvSpPr>
            <p:cNvPr id="118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9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0" name="Group 27"/>
          <p:cNvGrpSpPr>
            <a:grpSpLocks/>
          </p:cNvGrpSpPr>
          <p:nvPr/>
        </p:nvGrpSpPr>
        <p:grpSpPr bwMode="auto">
          <a:xfrm>
            <a:off x="6425047" y="4810999"/>
            <a:ext cx="465138" cy="457200"/>
            <a:chOff x="3648" y="1920"/>
            <a:chExt cx="293" cy="288"/>
          </a:xfrm>
        </p:grpSpPr>
        <p:sp>
          <p:nvSpPr>
            <p:cNvPr id="121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1" name="Group 27"/>
          <p:cNvGrpSpPr>
            <a:grpSpLocks/>
          </p:cNvGrpSpPr>
          <p:nvPr/>
        </p:nvGrpSpPr>
        <p:grpSpPr bwMode="auto">
          <a:xfrm>
            <a:off x="5195457" y="5576463"/>
            <a:ext cx="465138" cy="457200"/>
            <a:chOff x="3648" y="1920"/>
            <a:chExt cx="293" cy="288"/>
          </a:xfrm>
        </p:grpSpPr>
        <p:sp>
          <p:nvSpPr>
            <p:cNvPr id="124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2" name="Group 27"/>
          <p:cNvGrpSpPr>
            <a:grpSpLocks/>
          </p:cNvGrpSpPr>
          <p:nvPr/>
        </p:nvGrpSpPr>
        <p:grpSpPr bwMode="auto">
          <a:xfrm>
            <a:off x="6442364" y="3051472"/>
            <a:ext cx="465138" cy="457200"/>
            <a:chOff x="3648" y="1920"/>
            <a:chExt cx="293" cy="288"/>
          </a:xfrm>
        </p:grpSpPr>
        <p:sp>
          <p:nvSpPr>
            <p:cNvPr id="127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8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3" name="Group 27"/>
          <p:cNvGrpSpPr>
            <a:grpSpLocks/>
          </p:cNvGrpSpPr>
          <p:nvPr/>
        </p:nvGrpSpPr>
        <p:grpSpPr bwMode="auto">
          <a:xfrm>
            <a:off x="4568537" y="3183090"/>
            <a:ext cx="465138" cy="457200"/>
            <a:chOff x="3648" y="1920"/>
            <a:chExt cx="293" cy="288"/>
          </a:xfrm>
        </p:grpSpPr>
        <p:sp>
          <p:nvSpPr>
            <p:cNvPr id="130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1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4" name="Group 27"/>
          <p:cNvGrpSpPr>
            <a:grpSpLocks/>
          </p:cNvGrpSpPr>
          <p:nvPr/>
        </p:nvGrpSpPr>
        <p:grpSpPr bwMode="auto">
          <a:xfrm>
            <a:off x="2279073" y="2992590"/>
            <a:ext cx="465138" cy="457200"/>
            <a:chOff x="3648" y="1920"/>
            <a:chExt cx="293" cy="288"/>
          </a:xfrm>
        </p:grpSpPr>
        <p:sp>
          <p:nvSpPr>
            <p:cNvPr id="133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4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5" name="Группа 144"/>
          <p:cNvGrpSpPr/>
          <p:nvPr/>
        </p:nvGrpSpPr>
        <p:grpSpPr>
          <a:xfrm>
            <a:off x="71005" y="4648208"/>
            <a:ext cx="1555172" cy="1291937"/>
            <a:chOff x="71005" y="3702627"/>
            <a:chExt cx="1555172" cy="1291937"/>
          </a:xfrm>
        </p:grpSpPr>
        <p:sp>
          <p:nvSpPr>
            <p:cNvPr id="144" name="Полилиния 143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16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8269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70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7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36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7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8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39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0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9" name="Group 27"/>
          <p:cNvGrpSpPr>
            <a:grpSpLocks/>
          </p:cNvGrpSpPr>
          <p:nvPr/>
        </p:nvGrpSpPr>
        <p:grpSpPr bwMode="auto">
          <a:xfrm>
            <a:off x="4748648" y="4651671"/>
            <a:ext cx="465138" cy="457200"/>
            <a:chOff x="3648" y="1920"/>
            <a:chExt cx="293" cy="288"/>
          </a:xfrm>
        </p:grpSpPr>
        <p:sp>
          <p:nvSpPr>
            <p:cNvPr id="147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8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20" name="Группа 148"/>
          <p:cNvGrpSpPr/>
          <p:nvPr/>
        </p:nvGrpSpPr>
        <p:grpSpPr>
          <a:xfrm rot="1993904">
            <a:off x="1376795" y="4883735"/>
            <a:ext cx="1555172" cy="1291937"/>
            <a:chOff x="71005" y="3702627"/>
            <a:chExt cx="1555172" cy="1291937"/>
          </a:xfrm>
        </p:grpSpPr>
        <p:sp>
          <p:nvSpPr>
            <p:cNvPr id="150" name="Полилиния 149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21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158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9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2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56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3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54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5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4" name="Группа 159"/>
          <p:cNvGrpSpPr/>
          <p:nvPr/>
        </p:nvGrpSpPr>
        <p:grpSpPr>
          <a:xfrm rot="1572530">
            <a:off x="6821632" y="4842173"/>
            <a:ext cx="1555172" cy="1291937"/>
            <a:chOff x="71005" y="3702627"/>
            <a:chExt cx="1555172" cy="1291937"/>
          </a:xfrm>
        </p:grpSpPr>
        <p:sp>
          <p:nvSpPr>
            <p:cNvPr id="161" name="Полилиния 160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25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169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0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6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67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8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7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65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6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8" name="Группа 170"/>
          <p:cNvGrpSpPr/>
          <p:nvPr/>
        </p:nvGrpSpPr>
        <p:grpSpPr>
          <a:xfrm>
            <a:off x="7289223" y="2628908"/>
            <a:ext cx="1555172" cy="1291937"/>
            <a:chOff x="71005" y="3702627"/>
            <a:chExt cx="1555172" cy="1291937"/>
          </a:xfrm>
        </p:grpSpPr>
        <p:sp>
          <p:nvSpPr>
            <p:cNvPr id="172" name="Полилиния 171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29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180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1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78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9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1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76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7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82" name="Text Box 36"/>
          <p:cNvSpPr txBox="1">
            <a:spLocks noChangeArrowheads="1"/>
          </p:cNvSpPr>
          <p:nvPr/>
        </p:nvSpPr>
        <p:spPr bwMode="auto">
          <a:xfrm>
            <a:off x="219652" y="272040"/>
            <a:ext cx="8713788" cy="18651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b="0" dirty="0">
                <a:solidFill>
                  <a:srgbClr val="990000"/>
                </a:solidFill>
              </a:rPr>
              <a:t>Как долго идет диффузия К</a:t>
            </a:r>
            <a:r>
              <a:rPr lang="en-US" sz="3200" b="0" baseline="30000" dirty="0">
                <a:solidFill>
                  <a:srgbClr val="990000"/>
                </a:solidFill>
              </a:rPr>
              <a:t>+</a:t>
            </a:r>
            <a:r>
              <a:rPr lang="ru-RU" sz="3200" b="0" dirty="0">
                <a:solidFill>
                  <a:srgbClr val="990000"/>
                </a:solidFill>
              </a:rPr>
              <a:t> из нейрона?</a:t>
            </a:r>
          </a:p>
          <a:p>
            <a:pPr>
              <a:lnSpc>
                <a:spcPct val="90000"/>
              </a:lnSpc>
            </a:pPr>
            <a:endParaRPr lang="ru-RU" sz="3200" b="0" dirty="0" smtClean="0">
              <a:solidFill>
                <a:srgbClr val="990000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3200" b="0" dirty="0" smtClean="0">
                <a:solidFill>
                  <a:srgbClr val="990000"/>
                </a:solidFill>
              </a:rPr>
              <a:t>Очевидный </a:t>
            </a:r>
            <a:r>
              <a:rPr lang="ru-RU" sz="3200" b="0" dirty="0">
                <a:solidFill>
                  <a:srgbClr val="990000"/>
                </a:solidFill>
              </a:rPr>
              <a:t>вариант </a:t>
            </a:r>
            <a:r>
              <a:rPr lang="ru-RU" sz="3200" b="0" dirty="0" smtClean="0">
                <a:solidFill>
                  <a:srgbClr val="990000"/>
                </a:solidFill>
              </a:rPr>
              <a:t>«</a:t>
            </a:r>
            <a:r>
              <a:rPr lang="ru-RU" sz="3200" b="0" dirty="0">
                <a:solidFill>
                  <a:srgbClr val="990000"/>
                </a:solidFill>
              </a:rPr>
              <a:t>до выравнивания концентраций</a:t>
            </a:r>
            <a:r>
              <a:rPr lang="ru-RU" sz="3200" b="0" dirty="0" smtClean="0">
                <a:solidFill>
                  <a:srgbClr val="990000"/>
                </a:solidFill>
              </a:rPr>
              <a:t>») неверен</a:t>
            </a:r>
            <a:r>
              <a:rPr lang="ru-RU" sz="3200" b="0" dirty="0">
                <a:solidFill>
                  <a:srgbClr val="990000"/>
                </a:solidFill>
              </a:rPr>
              <a:t> </a:t>
            </a:r>
            <a:r>
              <a:rPr lang="ru-RU" sz="3200" b="0" dirty="0" smtClean="0">
                <a:solidFill>
                  <a:srgbClr val="990000"/>
                </a:solidFill>
              </a:rPr>
              <a:t>!</a:t>
            </a:r>
            <a:endParaRPr lang="ru-RU" sz="3200" b="0" dirty="0">
              <a:solidFill>
                <a:srgbClr val="990000"/>
              </a:solidFill>
            </a:endParaRPr>
          </a:p>
        </p:txBody>
      </p:sp>
      <p:grpSp>
        <p:nvGrpSpPr>
          <p:cNvPr id="96" name="Группа 182"/>
          <p:cNvGrpSpPr/>
          <p:nvPr/>
        </p:nvGrpSpPr>
        <p:grpSpPr>
          <a:xfrm rot="20049660">
            <a:off x="7578436" y="5649191"/>
            <a:ext cx="1555172" cy="1291937"/>
            <a:chOff x="71005" y="3702627"/>
            <a:chExt cx="1555172" cy="1291937"/>
          </a:xfrm>
        </p:grpSpPr>
        <p:sp>
          <p:nvSpPr>
            <p:cNvPr id="184" name="Полилиния 183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97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192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3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0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90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1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3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88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9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06" name="Group 27"/>
          <p:cNvGrpSpPr>
            <a:grpSpLocks/>
          </p:cNvGrpSpPr>
          <p:nvPr/>
        </p:nvGrpSpPr>
        <p:grpSpPr bwMode="auto">
          <a:xfrm>
            <a:off x="5732322" y="5843163"/>
            <a:ext cx="465138" cy="457200"/>
            <a:chOff x="3648" y="1920"/>
            <a:chExt cx="293" cy="288"/>
          </a:xfrm>
        </p:grpSpPr>
        <p:sp>
          <p:nvSpPr>
            <p:cNvPr id="195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6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14" name="Group 27"/>
          <p:cNvGrpSpPr>
            <a:grpSpLocks/>
          </p:cNvGrpSpPr>
          <p:nvPr/>
        </p:nvGrpSpPr>
        <p:grpSpPr bwMode="auto">
          <a:xfrm>
            <a:off x="4502731" y="5922826"/>
            <a:ext cx="465138" cy="457200"/>
            <a:chOff x="3648" y="1920"/>
            <a:chExt cx="293" cy="288"/>
          </a:xfrm>
        </p:grpSpPr>
        <p:sp>
          <p:nvSpPr>
            <p:cNvPr id="198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9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17" name="Group 27"/>
          <p:cNvGrpSpPr>
            <a:grpSpLocks/>
          </p:cNvGrpSpPr>
          <p:nvPr/>
        </p:nvGrpSpPr>
        <p:grpSpPr bwMode="auto">
          <a:xfrm>
            <a:off x="3491350" y="5877798"/>
            <a:ext cx="465138" cy="457200"/>
            <a:chOff x="3648" y="1920"/>
            <a:chExt cx="293" cy="288"/>
          </a:xfrm>
        </p:grpSpPr>
        <p:sp>
          <p:nvSpPr>
            <p:cNvPr id="201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2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sp>
        <p:nvSpPr>
          <p:cNvPr id="204" name="Полилиния 203"/>
          <p:cNvSpPr/>
          <p:nvPr/>
        </p:nvSpPr>
        <p:spPr bwMode="auto">
          <a:xfrm>
            <a:off x="3673187" y="3148445"/>
            <a:ext cx="524740" cy="1984664"/>
          </a:xfrm>
          <a:custGeom>
            <a:avLst/>
            <a:gdLst>
              <a:gd name="connsiteX0" fmla="*/ 524740 w 524740"/>
              <a:gd name="connsiteY0" fmla="*/ 1984664 h 1984664"/>
              <a:gd name="connsiteX1" fmla="*/ 223404 w 524740"/>
              <a:gd name="connsiteY1" fmla="*/ 1776846 h 1984664"/>
              <a:gd name="connsiteX2" fmla="*/ 77931 w 524740"/>
              <a:gd name="connsiteY2" fmla="*/ 1381991 h 1984664"/>
              <a:gd name="connsiteX3" fmla="*/ 15586 w 524740"/>
              <a:gd name="connsiteY3" fmla="*/ 374073 h 1984664"/>
              <a:gd name="connsiteX4" fmla="*/ 171449 w 524740"/>
              <a:gd name="connsiteY4" fmla="*/ 0 h 198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740" h="1984664">
                <a:moveTo>
                  <a:pt x="524740" y="1984664"/>
                </a:moveTo>
                <a:cubicBezTo>
                  <a:pt x="411306" y="1930977"/>
                  <a:pt x="297872" y="1877291"/>
                  <a:pt x="223404" y="1776846"/>
                </a:cubicBezTo>
                <a:cubicBezTo>
                  <a:pt x="148936" y="1676401"/>
                  <a:pt x="112567" y="1615787"/>
                  <a:pt x="77931" y="1381991"/>
                </a:cubicBezTo>
                <a:cubicBezTo>
                  <a:pt x="43295" y="1148196"/>
                  <a:pt x="0" y="604405"/>
                  <a:pt x="15586" y="374073"/>
                </a:cubicBezTo>
                <a:cubicBezTo>
                  <a:pt x="31172" y="143741"/>
                  <a:pt x="101310" y="71870"/>
                  <a:pt x="171449" y="0"/>
                </a:cubicBezTo>
              </a:path>
            </a:pathLst>
          </a:custGeom>
          <a:noFill/>
          <a:ln w="41275" cap="flat" cmpd="sng" algn="ctr">
            <a:solidFill>
              <a:srgbClr val="C00000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" name="Полилиния 204"/>
          <p:cNvSpPr/>
          <p:nvPr/>
        </p:nvSpPr>
        <p:spPr bwMode="auto">
          <a:xfrm flipH="1">
            <a:off x="5373833" y="3238500"/>
            <a:ext cx="524740" cy="1984664"/>
          </a:xfrm>
          <a:custGeom>
            <a:avLst/>
            <a:gdLst>
              <a:gd name="connsiteX0" fmla="*/ 524740 w 524740"/>
              <a:gd name="connsiteY0" fmla="*/ 1984664 h 1984664"/>
              <a:gd name="connsiteX1" fmla="*/ 223404 w 524740"/>
              <a:gd name="connsiteY1" fmla="*/ 1776846 h 1984664"/>
              <a:gd name="connsiteX2" fmla="*/ 77931 w 524740"/>
              <a:gd name="connsiteY2" fmla="*/ 1381991 h 1984664"/>
              <a:gd name="connsiteX3" fmla="*/ 15586 w 524740"/>
              <a:gd name="connsiteY3" fmla="*/ 374073 h 1984664"/>
              <a:gd name="connsiteX4" fmla="*/ 171449 w 524740"/>
              <a:gd name="connsiteY4" fmla="*/ 0 h 198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740" h="1984664">
                <a:moveTo>
                  <a:pt x="524740" y="1984664"/>
                </a:moveTo>
                <a:cubicBezTo>
                  <a:pt x="411306" y="1930977"/>
                  <a:pt x="297872" y="1877291"/>
                  <a:pt x="223404" y="1776846"/>
                </a:cubicBezTo>
                <a:cubicBezTo>
                  <a:pt x="148936" y="1676401"/>
                  <a:pt x="112567" y="1615787"/>
                  <a:pt x="77931" y="1381991"/>
                </a:cubicBezTo>
                <a:cubicBezTo>
                  <a:pt x="43295" y="1148196"/>
                  <a:pt x="0" y="604405"/>
                  <a:pt x="15586" y="374073"/>
                </a:cubicBezTo>
                <a:cubicBezTo>
                  <a:pt x="31172" y="143741"/>
                  <a:pt x="101310" y="71870"/>
                  <a:pt x="171449" y="0"/>
                </a:cubicBezTo>
              </a:path>
            </a:pathLst>
          </a:custGeom>
          <a:noFill/>
          <a:ln w="41275" cap="flat" cmpd="sng" algn="ctr">
            <a:solidFill>
              <a:srgbClr val="C00000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 build="p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Скругленный прямоугольник 119"/>
          <p:cNvSpPr/>
          <p:nvPr/>
        </p:nvSpPr>
        <p:spPr bwMode="auto">
          <a:xfrm>
            <a:off x="0" y="0"/>
            <a:ext cx="9144000" cy="6858000"/>
          </a:xfrm>
          <a:prstGeom prst="roundRect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7" name="Прямоугольник 106"/>
          <p:cNvSpPr/>
          <p:nvPr/>
        </p:nvSpPr>
        <p:spPr bwMode="auto">
          <a:xfrm>
            <a:off x="0" y="4104417"/>
            <a:ext cx="9144000" cy="37407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211" name="Text Box 14"/>
          <p:cNvSpPr txBox="1">
            <a:spLocks noChangeArrowheads="1"/>
          </p:cNvSpPr>
          <p:nvPr/>
        </p:nvSpPr>
        <p:spPr bwMode="auto">
          <a:xfrm>
            <a:off x="7148512" y="4464347"/>
            <a:ext cx="1995488" cy="5302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0" dirty="0"/>
              <a:t>внутриклеточная</a:t>
            </a:r>
          </a:p>
          <a:p>
            <a:pPr>
              <a:lnSpc>
                <a:spcPct val="80000"/>
              </a:lnSpc>
            </a:pPr>
            <a:r>
              <a:rPr lang="ru-RU" sz="1800" b="0" dirty="0"/>
              <a:t>среда</a:t>
            </a:r>
          </a:p>
        </p:txBody>
      </p:sp>
      <p:grpSp>
        <p:nvGrpSpPr>
          <p:cNvPr id="2" name="Group 94"/>
          <p:cNvGrpSpPr>
            <a:grpSpLocks/>
          </p:cNvGrpSpPr>
          <p:nvPr/>
        </p:nvGrpSpPr>
        <p:grpSpPr bwMode="auto">
          <a:xfrm>
            <a:off x="3408218" y="3979727"/>
            <a:ext cx="710046" cy="696190"/>
            <a:chOff x="2112" y="2016"/>
            <a:chExt cx="288" cy="288"/>
          </a:xfrm>
        </p:grpSpPr>
        <p:sp>
          <p:nvSpPr>
            <p:cNvPr id="8208" name="Rectangle 95"/>
            <p:cNvSpPr>
              <a:spLocks noChangeArrowheads="1"/>
            </p:cNvSpPr>
            <p:nvPr/>
          </p:nvSpPr>
          <p:spPr bwMode="auto">
            <a:xfrm>
              <a:off x="2112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9" name="Rectangle 96"/>
            <p:cNvSpPr>
              <a:spLocks noChangeArrowheads="1"/>
            </p:cNvSpPr>
            <p:nvPr/>
          </p:nvSpPr>
          <p:spPr bwMode="auto">
            <a:xfrm>
              <a:off x="2304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0" name="Rectangle 97"/>
            <p:cNvSpPr>
              <a:spLocks noChangeArrowheads="1"/>
            </p:cNvSpPr>
            <p:nvPr/>
          </p:nvSpPr>
          <p:spPr bwMode="auto">
            <a:xfrm>
              <a:off x="2208" y="2016"/>
              <a:ext cx="96" cy="288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8" name="Text Box 39"/>
          <p:cNvSpPr txBox="1">
            <a:spLocks noChangeArrowheads="1"/>
          </p:cNvSpPr>
          <p:nvPr/>
        </p:nvSpPr>
        <p:spPr bwMode="auto">
          <a:xfrm>
            <a:off x="137968" y="3550237"/>
            <a:ext cx="1709738" cy="57767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0" dirty="0"/>
              <a:t>межклеточная</a:t>
            </a:r>
          </a:p>
          <a:p>
            <a:r>
              <a:rPr lang="ru-RU" sz="1800" b="0" dirty="0"/>
              <a:t>среда</a:t>
            </a:r>
          </a:p>
        </p:txBody>
      </p:sp>
      <p:grpSp>
        <p:nvGrpSpPr>
          <p:cNvPr id="3" name="Group 94"/>
          <p:cNvGrpSpPr>
            <a:grpSpLocks/>
          </p:cNvGrpSpPr>
          <p:nvPr/>
        </p:nvGrpSpPr>
        <p:grpSpPr bwMode="auto">
          <a:xfrm>
            <a:off x="5482936" y="3986654"/>
            <a:ext cx="710046" cy="696190"/>
            <a:chOff x="2112" y="2016"/>
            <a:chExt cx="288" cy="288"/>
          </a:xfrm>
        </p:grpSpPr>
        <p:sp>
          <p:nvSpPr>
            <p:cNvPr id="110" name="Rectangle 95"/>
            <p:cNvSpPr>
              <a:spLocks noChangeArrowheads="1"/>
            </p:cNvSpPr>
            <p:nvPr/>
          </p:nvSpPr>
          <p:spPr bwMode="auto">
            <a:xfrm>
              <a:off x="2112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" name="Rectangle 96"/>
            <p:cNvSpPr>
              <a:spLocks noChangeArrowheads="1"/>
            </p:cNvSpPr>
            <p:nvPr/>
          </p:nvSpPr>
          <p:spPr bwMode="auto">
            <a:xfrm>
              <a:off x="2304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" name="Rectangle 97"/>
            <p:cNvSpPr>
              <a:spLocks noChangeArrowheads="1"/>
            </p:cNvSpPr>
            <p:nvPr/>
          </p:nvSpPr>
          <p:spPr bwMode="auto">
            <a:xfrm>
              <a:off x="2208" y="2016"/>
              <a:ext cx="96" cy="288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4135584" y="4994571"/>
            <a:ext cx="465138" cy="457200"/>
            <a:chOff x="3648" y="1920"/>
            <a:chExt cx="293" cy="288"/>
          </a:xfrm>
        </p:grpSpPr>
        <p:sp>
          <p:nvSpPr>
            <p:cNvPr id="98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9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3882739" y="5479481"/>
            <a:ext cx="465138" cy="457200"/>
            <a:chOff x="3648" y="1920"/>
            <a:chExt cx="293" cy="288"/>
          </a:xfrm>
        </p:grpSpPr>
        <p:sp>
          <p:nvSpPr>
            <p:cNvPr id="101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3089566" y="2587343"/>
            <a:ext cx="465138" cy="457200"/>
            <a:chOff x="3648" y="1920"/>
            <a:chExt cx="293" cy="288"/>
          </a:xfrm>
        </p:grpSpPr>
        <p:sp>
          <p:nvSpPr>
            <p:cNvPr id="104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3148447" y="5337473"/>
            <a:ext cx="465138" cy="457200"/>
            <a:chOff x="3648" y="1920"/>
            <a:chExt cx="293" cy="288"/>
          </a:xfrm>
        </p:grpSpPr>
        <p:sp>
          <p:nvSpPr>
            <p:cNvPr id="109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6016339" y="5285517"/>
            <a:ext cx="465138" cy="457200"/>
            <a:chOff x="3648" y="1920"/>
            <a:chExt cx="293" cy="288"/>
          </a:xfrm>
        </p:grpSpPr>
        <p:sp>
          <p:nvSpPr>
            <p:cNvPr id="115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6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4994566" y="5105408"/>
            <a:ext cx="465138" cy="457200"/>
            <a:chOff x="3648" y="1920"/>
            <a:chExt cx="293" cy="288"/>
          </a:xfrm>
        </p:grpSpPr>
        <p:sp>
          <p:nvSpPr>
            <p:cNvPr id="118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9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0" name="Group 27"/>
          <p:cNvGrpSpPr>
            <a:grpSpLocks/>
          </p:cNvGrpSpPr>
          <p:nvPr/>
        </p:nvGrpSpPr>
        <p:grpSpPr bwMode="auto">
          <a:xfrm>
            <a:off x="5905502" y="2649689"/>
            <a:ext cx="465138" cy="457200"/>
            <a:chOff x="3648" y="1920"/>
            <a:chExt cx="293" cy="288"/>
          </a:xfrm>
        </p:grpSpPr>
        <p:sp>
          <p:nvSpPr>
            <p:cNvPr id="121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1" name="Group 27"/>
          <p:cNvGrpSpPr>
            <a:grpSpLocks/>
          </p:cNvGrpSpPr>
          <p:nvPr/>
        </p:nvGrpSpPr>
        <p:grpSpPr bwMode="auto">
          <a:xfrm>
            <a:off x="5195457" y="5576463"/>
            <a:ext cx="465138" cy="457200"/>
            <a:chOff x="3648" y="1920"/>
            <a:chExt cx="293" cy="288"/>
          </a:xfrm>
        </p:grpSpPr>
        <p:sp>
          <p:nvSpPr>
            <p:cNvPr id="124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2" name="Group 27"/>
          <p:cNvGrpSpPr>
            <a:grpSpLocks/>
          </p:cNvGrpSpPr>
          <p:nvPr/>
        </p:nvGrpSpPr>
        <p:grpSpPr bwMode="auto">
          <a:xfrm>
            <a:off x="6442364" y="3051472"/>
            <a:ext cx="465138" cy="457200"/>
            <a:chOff x="3648" y="1920"/>
            <a:chExt cx="293" cy="288"/>
          </a:xfrm>
        </p:grpSpPr>
        <p:sp>
          <p:nvSpPr>
            <p:cNvPr id="127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8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3" name="Group 27"/>
          <p:cNvGrpSpPr>
            <a:grpSpLocks/>
          </p:cNvGrpSpPr>
          <p:nvPr/>
        </p:nvGrpSpPr>
        <p:grpSpPr bwMode="auto">
          <a:xfrm>
            <a:off x="5212773" y="2642764"/>
            <a:ext cx="465138" cy="457200"/>
            <a:chOff x="3648" y="1920"/>
            <a:chExt cx="293" cy="288"/>
          </a:xfrm>
        </p:grpSpPr>
        <p:sp>
          <p:nvSpPr>
            <p:cNvPr id="130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1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4" name="Group 27"/>
          <p:cNvGrpSpPr>
            <a:grpSpLocks/>
          </p:cNvGrpSpPr>
          <p:nvPr/>
        </p:nvGrpSpPr>
        <p:grpSpPr bwMode="auto">
          <a:xfrm>
            <a:off x="2279073" y="2992590"/>
            <a:ext cx="465138" cy="457200"/>
            <a:chOff x="3648" y="1920"/>
            <a:chExt cx="293" cy="288"/>
          </a:xfrm>
        </p:grpSpPr>
        <p:sp>
          <p:nvSpPr>
            <p:cNvPr id="133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4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5" name="Группа 144"/>
          <p:cNvGrpSpPr/>
          <p:nvPr/>
        </p:nvGrpSpPr>
        <p:grpSpPr>
          <a:xfrm>
            <a:off x="71005" y="4648208"/>
            <a:ext cx="1555172" cy="1291937"/>
            <a:chOff x="71005" y="3702627"/>
            <a:chExt cx="1555172" cy="1291937"/>
          </a:xfrm>
        </p:grpSpPr>
        <p:sp>
          <p:nvSpPr>
            <p:cNvPr id="144" name="Полилиния 143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16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8269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70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7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36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7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8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39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0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9" name="Group 27"/>
          <p:cNvGrpSpPr>
            <a:grpSpLocks/>
          </p:cNvGrpSpPr>
          <p:nvPr/>
        </p:nvGrpSpPr>
        <p:grpSpPr bwMode="auto">
          <a:xfrm>
            <a:off x="3948548" y="2511144"/>
            <a:ext cx="465138" cy="457200"/>
            <a:chOff x="3648" y="1920"/>
            <a:chExt cx="293" cy="288"/>
          </a:xfrm>
        </p:grpSpPr>
        <p:sp>
          <p:nvSpPr>
            <p:cNvPr id="147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8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20" name="Группа 148"/>
          <p:cNvGrpSpPr/>
          <p:nvPr/>
        </p:nvGrpSpPr>
        <p:grpSpPr>
          <a:xfrm rot="1993904">
            <a:off x="1376795" y="4883735"/>
            <a:ext cx="1555172" cy="1291937"/>
            <a:chOff x="71005" y="3702627"/>
            <a:chExt cx="1555172" cy="1291937"/>
          </a:xfrm>
        </p:grpSpPr>
        <p:sp>
          <p:nvSpPr>
            <p:cNvPr id="150" name="Полилиния 149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21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158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9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2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56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3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54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5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4" name="Группа 159"/>
          <p:cNvGrpSpPr/>
          <p:nvPr/>
        </p:nvGrpSpPr>
        <p:grpSpPr>
          <a:xfrm rot="1572530">
            <a:off x="6821632" y="4842173"/>
            <a:ext cx="1555172" cy="1291937"/>
            <a:chOff x="71005" y="3702627"/>
            <a:chExt cx="1555172" cy="1291937"/>
          </a:xfrm>
        </p:grpSpPr>
        <p:sp>
          <p:nvSpPr>
            <p:cNvPr id="161" name="Полилиния 160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25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169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0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6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67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8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7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65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6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8" name="Группа 170"/>
          <p:cNvGrpSpPr/>
          <p:nvPr/>
        </p:nvGrpSpPr>
        <p:grpSpPr>
          <a:xfrm>
            <a:off x="7289223" y="2628908"/>
            <a:ext cx="1555172" cy="1291937"/>
            <a:chOff x="71005" y="3702627"/>
            <a:chExt cx="1555172" cy="1291937"/>
          </a:xfrm>
        </p:grpSpPr>
        <p:sp>
          <p:nvSpPr>
            <p:cNvPr id="172" name="Полилиния 171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29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180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1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78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9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1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76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7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82" name="Text Box 36"/>
          <p:cNvSpPr txBox="1">
            <a:spLocks noChangeArrowheads="1"/>
          </p:cNvSpPr>
          <p:nvPr/>
        </p:nvSpPr>
        <p:spPr bwMode="auto">
          <a:xfrm>
            <a:off x="209261" y="313603"/>
            <a:ext cx="8713788" cy="14219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457200" indent="-457200">
              <a:lnSpc>
                <a:spcPct val="90000"/>
              </a:lnSpc>
            </a:pPr>
            <a:r>
              <a:rPr lang="ru-RU" sz="3200" b="0" i="1" dirty="0" smtClean="0">
                <a:solidFill>
                  <a:srgbClr val="990000"/>
                </a:solidFill>
              </a:rPr>
              <a:t>При диффузии ионов К</a:t>
            </a:r>
            <a:r>
              <a:rPr lang="ru-RU" sz="3200" b="0" i="1" baseline="30000" dirty="0" smtClean="0">
                <a:solidFill>
                  <a:srgbClr val="990000"/>
                </a:solidFill>
              </a:rPr>
              <a:t>+</a:t>
            </a:r>
            <a:r>
              <a:rPr lang="ru-RU" sz="3200" b="0" i="1" dirty="0" smtClean="0">
                <a:solidFill>
                  <a:srgbClr val="990000"/>
                </a:solidFill>
              </a:rPr>
              <a:t> в клетке увеличивается доля отрицательного заряда, а вне клетки положительного.</a:t>
            </a:r>
          </a:p>
        </p:txBody>
      </p:sp>
      <p:grpSp>
        <p:nvGrpSpPr>
          <p:cNvPr id="96" name="Группа 182"/>
          <p:cNvGrpSpPr/>
          <p:nvPr/>
        </p:nvGrpSpPr>
        <p:grpSpPr>
          <a:xfrm rot="20049660">
            <a:off x="7578436" y="5649191"/>
            <a:ext cx="1555172" cy="1291937"/>
            <a:chOff x="71005" y="3702627"/>
            <a:chExt cx="1555172" cy="1291937"/>
          </a:xfrm>
        </p:grpSpPr>
        <p:sp>
          <p:nvSpPr>
            <p:cNvPr id="184" name="Полилиния 183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97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192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3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0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90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1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3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88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9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06" name="Group 27"/>
          <p:cNvGrpSpPr>
            <a:grpSpLocks/>
          </p:cNvGrpSpPr>
          <p:nvPr/>
        </p:nvGrpSpPr>
        <p:grpSpPr bwMode="auto">
          <a:xfrm>
            <a:off x="5732322" y="5843163"/>
            <a:ext cx="465138" cy="457200"/>
            <a:chOff x="3648" y="1920"/>
            <a:chExt cx="293" cy="288"/>
          </a:xfrm>
        </p:grpSpPr>
        <p:sp>
          <p:nvSpPr>
            <p:cNvPr id="195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6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14" name="Group 27"/>
          <p:cNvGrpSpPr>
            <a:grpSpLocks/>
          </p:cNvGrpSpPr>
          <p:nvPr/>
        </p:nvGrpSpPr>
        <p:grpSpPr bwMode="auto">
          <a:xfrm>
            <a:off x="4502731" y="5922826"/>
            <a:ext cx="465138" cy="457200"/>
            <a:chOff x="3648" y="1920"/>
            <a:chExt cx="293" cy="288"/>
          </a:xfrm>
        </p:grpSpPr>
        <p:sp>
          <p:nvSpPr>
            <p:cNvPr id="198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9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17" name="Group 27"/>
          <p:cNvGrpSpPr>
            <a:grpSpLocks/>
          </p:cNvGrpSpPr>
          <p:nvPr/>
        </p:nvGrpSpPr>
        <p:grpSpPr bwMode="auto">
          <a:xfrm>
            <a:off x="3491350" y="5877798"/>
            <a:ext cx="465138" cy="457200"/>
            <a:chOff x="3648" y="1920"/>
            <a:chExt cx="293" cy="288"/>
          </a:xfrm>
        </p:grpSpPr>
        <p:sp>
          <p:nvSpPr>
            <p:cNvPr id="201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2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sp>
        <p:nvSpPr>
          <p:cNvPr id="204" name="Полилиния 203"/>
          <p:cNvSpPr/>
          <p:nvPr/>
        </p:nvSpPr>
        <p:spPr bwMode="auto">
          <a:xfrm>
            <a:off x="3673187" y="3148445"/>
            <a:ext cx="524740" cy="1984664"/>
          </a:xfrm>
          <a:custGeom>
            <a:avLst/>
            <a:gdLst>
              <a:gd name="connsiteX0" fmla="*/ 524740 w 524740"/>
              <a:gd name="connsiteY0" fmla="*/ 1984664 h 1984664"/>
              <a:gd name="connsiteX1" fmla="*/ 223404 w 524740"/>
              <a:gd name="connsiteY1" fmla="*/ 1776846 h 1984664"/>
              <a:gd name="connsiteX2" fmla="*/ 77931 w 524740"/>
              <a:gd name="connsiteY2" fmla="*/ 1381991 h 1984664"/>
              <a:gd name="connsiteX3" fmla="*/ 15586 w 524740"/>
              <a:gd name="connsiteY3" fmla="*/ 374073 h 1984664"/>
              <a:gd name="connsiteX4" fmla="*/ 171449 w 524740"/>
              <a:gd name="connsiteY4" fmla="*/ 0 h 198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740" h="1984664">
                <a:moveTo>
                  <a:pt x="524740" y="1984664"/>
                </a:moveTo>
                <a:cubicBezTo>
                  <a:pt x="411306" y="1930977"/>
                  <a:pt x="297872" y="1877291"/>
                  <a:pt x="223404" y="1776846"/>
                </a:cubicBezTo>
                <a:cubicBezTo>
                  <a:pt x="148936" y="1676401"/>
                  <a:pt x="112567" y="1615787"/>
                  <a:pt x="77931" y="1381991"/>
                </a:cubicBezTo>
                <a:cubicBezTo>
                  <a:pt x="43295" y="1148196"/>
                  <a:pt x="0" y="604405"/>
                  <a:pt x="15586" y="374073"/>
                </a:cubicBezTo>
                <a:cubicBezTo>
                  <a:pt x="31172" y="143741"/>
                  <a:pt x="101310" y="71870"/>
                  <a:pt x="171449" y="0"/>
                </a:cubicBezTo>
              </a:path>
            </a:pathLst>
          </a:custGeom>
          <a:noFill/>
          <a:ln w="41275" cap="flat" cmpd="sng" algn="ctr">
            <a:solidFill>
              <a:srgbClr val="C00000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" name="Полилиния 204"/>
          <p:cNvSpPr/>
          <p:nvPr/>
        </p:nvSpPr>
        <p:spPr bwMode="auto">
          <a:xfrm flipH="1">
            <a:off x="5373833" y="3238500"/>
            <a:ext cx="524740" cy="1984664"/>
          </a:xfrm>
          <a:custGeom>
            <a:avLst/>
            <a:gdLst>
              <a:gd name="connsiteX0" fmla="*/ 524740 w 524740"/>
              <a:gd name="connsiteY0" fmla="*/ 1984664 h 1984664"/>
              <a:gd name="connsiteX1" fmla="*/ 223404 w 524740"/>
              <a:gd name="connsiteY1" fmla="*/ 1776846 h 1984664"/>
              <a:gd name="connsiteX2" fmla="*/ 77931 w 524740"/>
              <a:gd name="connsiteY2" fmla="*/ 1381991 h 1984664"/>
              <a:gd name="connsiteX3" fmla="*/ 15586 w 524740"/>
              <a:gd name="connsiteY3" fmla="*/ 374073 h 1984664"/>
              <a:gd name="connsiteX4" fmla="*/ 171449 w 524740"/>
              <a:gd name="connsiteY4" fmla="*/ 0 h 198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740" h="1984664">
                <a:moveTo>
                  <a:pt x="524740" y="1984664"/>
                </a:moveTo>
                <a:cubicBezTo>
                  <a:pt x="411306" y="1930977"/>
                  <a:pt x="297872" y="1877291"/>
                  <a:pt x="223404" y="1776846"/>
                </a:cubicBezTo>
                <a:cubicBezTo>
                  <a:pt x="148936" y="1676401"/>
                  <a:pt x="112567" y="1615787"/>
                  <a:pt x="77931" y="1381991"/>
                </a:cubicBezTo>
                <a:cubicBezTo>
                  <a:pt x="43295" y="1148196"/>
                  <a:pt x="0" y="604405"/>
                  <a:pt x="15586" y="374073"/>
                </a:cubicBezTo>
                <a:cubicBezTo>
                  <a:pt x="31172" y="143741"/>
                  <a:pt x="101310" y="71870"/>
                  <a:pt x="171449" y="0"/>
                </a:cubicBezTo>
              </a:path>
            </a:pathLst>
          </a:custGeom>
          <a:noFill/>
          <a:ln w="41275" cap="flat" cmpd="sng" algn="ctr">
            <a:solidFill>
              <a:srgbClr val="C00000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 build="p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Скругленный прямоугольник 122"/>
          <p:cNvSpPr/>
          <p:nvPr/>
        </p:nvSpPr>
        <p:spPr bwMode="auto">
          <a:xfrm>
            <a:off x="0" y="0"/>
            <a:ext cx="9144000" cy="6858000"/>
          </a:xfrm>
          <a:prstGeom prst="roundRect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7" name="Прямоугольник 106"/>
          <p:cNvSpPr/>
          <p:nvPr/>
        </p:nvSpPr>
        <p:spPr bwMode="auto">
          <a:xfrm>
            <a:off x="0" y="4104417"/>
            <a:ext cx="9144000" cy="37407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211" name="Text Box 14"/>
          <p:cNvSpPr txBox="1">
            <a:spLocks noChangeArrowheads="1"/>
          </p:cNvSpPr>
          <p:nvPr/>
        </p:nvSpPr>
        <p:spPr bwMode="auto">
          <a:xfrm>
            <a:off x="7148512" y="4464347"/>
            <a:ext cx="1995488" cy="5302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0" dirty="0"/>
              <a:t>внутриклеточная</a:t>
            </a:r>
          </a:p>
          <a:p>
            <a:pPr>
              <a:lnSpc>
                <a:spcPct val="80000"/>
              </a:lnSpc>
            </a:pPr>
            <a:r>
              <a:rPr lang="ru-RU" sz="1800" b="0" dirty="0"/>
              <a:t>среда</a:t>
            </a:r>
          </a:p>
        </p:txBody>
      </p:sp>
      <p:grpSp>
        <p:nvGrpSpPr>
          <p:cNvPr id="2" name="Group 94"/>
          <p:cNvGrpSpPr>
            <a:grpSpLocks/>
          </p:cNvGrpSpPr>
          <p:nvPr/>
        </p:nvGrpSpPr>
        <p:grpSpPr bwMode="auto">
          <a:xfrm>
            <a:off x="3408218" y="3979727"/>
            <a:ext cx="710046" cy="696190"/>
            <a:chOff x="2112" y="2016"/>
            <a:chExt cx="288" cy="288"/>
          </a:xfrm>
        </p:grpSpPr>
        <p:sp>
          <p:nvSpPr>
            <p:cNvPr id="8208" name="Rectangle 95"/>
            <p:cNvSpPr>
              <a:spLocks noChangeArrowheads="1"/>
            </p:cNvSpPr>
            <p:nvPr/>
          </p:nvSpPr>
          <p:spPr bwMode="auto">
            <a:xfrm>
              <a:off x="2112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9" name="Rectangle 96"/>
            <p:cNvSpPr>
              <a:spLocks noChangeArrowheads="1"/>
            </p:cNvSpPr>
            <p:nvPr/>
          </p:nvSpPr>
          <p:spPr bwMode="auto">
            <a:xfrm>
              <a:off x="2304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0" name="Rectangle 97"/>
            <p:cNvSpPr>
              <a:spLocks noChangeArrowheads="1"/>
            </p:cNvSpPr>
            <p:nvPr/>
          </p:nvSpPr>
          <p:spPr bwMode="auto">
            <a:xfrm>
              <a:off x="2208" y="2016"/>
              <a:ext cx="96" cy="288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8" name="Text Box 39"/>
          <p:cNvSpPr txBox="1">
            <a:spLocks noChangeArrowheads="1"/>
          </p:cNvSpPr>
          <p:nvPr/>
        </p:nvSpPr>
        <p:spPr bwMode="auto">
          <a:xfrm>
            <a:off x="137968" y="3550237"/>
            <a:ext cx="1709738" cy="57767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0" dirty="0"/>
              <a:t>межклеточная</a:t>
            </a:r>
          </a:p>
          <a:p>
            <a:r>
              <a:rPr lang="ru-RU" sz="1800" b="0" dirty="0"/>
              <a:t>среда</a:t>
            </a:r>
          </a:p>
        </p:txBody>
      </p:sp>
      <p:grpSp>
        <p:nvGrpSpPr>
          <p:cNvPr id="3" name="Group 94"/>
          <p:cNvGrpSpPr>
            <a:grpSpLocks/>
          </p:cNvGrpSpPr>
          <p:nvPr/>
        </p:nvGrpSpPr>
        <p:grpSpPr bwMode="auto">
          <a:xfrm>
            <a:off x="5482936" y="3986654"/>
            <a:ext cx="710046" cy="696190"/>
            <a:chOff x="2112" y="2016"/>
            <a:chExt cx="288" cy="288"/>
          </a:xfrm>
        </p:grpSpPr>
        <p:sp>
          <p:nvSpPr>
            <p:cNvPr id="110" name="Rectangle 95"/>
            <p:cNvSpPr>
              <a:spLocks noChangeArrowheads="1"/>
            </p:cNvSpPr>
            <p:nvPr/>
          </p:nvSpPr>
          <p:spPr bwMode="auto">
            <a:xfrm>
              <a:off x="2112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" name="Rectangle 96"/>
            <p:cNvSpPr>
              <a:spLocks noChangeArrowheads="1"/>
            </p:cNvSpPr>
            <p:nvPr/>
          </p:nvSpPr>
          <p:spPr bwMode="auto">
            <a:xfrm>
              <a:off x="2304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" name="Rectangle 97"/>
            <p:cNvSpPr>
              <a:spLocks noChangeArrowheads="1"/>
            </p:cNvSpPr>
            <p:nvPr/>
          </p:nvSpPr>
          <p:spPr bwMode="auto">
            <a:xfrm>
              <a:off x="2208" y="2016"/>
              <a:ext cx="96" cy="288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4135584" y="4994571"/>
            <a:ext cx="465138" cy="457200"/>
            <a:chOff x="3648" y="1920"/>
            <a:chExt cx="293" cy="288"/>
          </a:xfrm>
        </p:grpSpPr>
        <p:sp>
          <p:nvSpPr>
            <p:cNvPr id="98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9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3882739" y="5479481"/>
            <a:ext cx="465138" cy="457200"/>
            <a:chOff x="3648" y="1920"/>
            <a:chExt cx="293" cy="288"/>
          </a:xfrm>
        </p:grpSpPr>
        <p:sp>
          <p:nvSpPr>
            <p:cNvPr id="101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3089566" y="2587343"/>
            <a:ext cx="465138" cy="457200"/>
            <a:chOff x="3648" y="1920"/>
            <a:chExt cx="293" cy="288"/>
          </a:xfrm>
        </p:grpSpPr>
        <p:sp>
          <p:nvSpPr>
            <p:cNvPr id="104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3148447" y="5337473"/>
            <a:ext cx="465138" cy="457200"/>
            <a:chOff x="3648" y="1920"/>
            <a:chExt cx="293" cy="288"/>
          </a:xfrm>
        </p:grpSpPr>
        <p:sp>
          <p:nvSpPr>
            <p:cNvPr id="109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6016339" y="5285517"/>
            <a:ext cx="465138" cy="457200"/>
            <a:chOff x="3648" y="1920"/>
            <a:chExt cx="293" cy="288"/>
          </a:xfrm>
        </p:grpSpPr>
        <p:sp>
          <p:nvSpPr>
            <p:cNvPr id="115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6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4994566" y="5105408"/>
            <a:ext cx="465138" cy="457200"/>
            <a:chOff x="3648" y="1920"/>
            <a:chExt cx="293" cy="288"/>
          </a:xfrm>
        </p:grpSpPr>
        <p:sp>
          <p:nvSpPr>
            <p:cNvPr id="118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9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0" name="Group 27"/>
          <p:cNvGrpSpPr>
            <a:grpSpLocks/>
          </p:cNvGrpSpPr>
          <p:nvPr/>
        </p:nvGrpSpPr>
        <p:grpSpPr bwMode="auto">
          <a:xfrm>
            <a:off x="5905502" y="2649689"/>
            <a:ext cx="465138" cy="457200"/>
            <a:chOff x="3648" y="1920"/>
            <a:chExt cx="293" cy="288"/>
          </a:xfrm>
        </p:grpSpPr>
        <p:sp>
          <p:nvSpPr>
            <p:cNvPr id="121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1" name="Group 27"/>
          <p:cNvGrpSpPr>
            <a:grpSpLocks/>
          </p:cNvGrpSpPr>
          <p:nvPr/>
        </p:nvGrpSpPr>
        <p:grpSpPr bwMode="auto">
          <a:xfrm>
            <a:off x="5195457" y="5576463"/>
            <a:ext cx="465138" cy="457200"/>
            <a:chOff x="3648" y="1920"/>
            <a:chExt cx="293" cy="288"/>
          </a:xfrm>
        </p:grpSpPr>
        <p:sp>
          <p:nvSpPr>
            <p:cNvPr id="124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2" name="Group 27"/>
          <p:cNvGrpSpPr>
            <a:grpSpLocks/>
          </p:cNvGrpSpPr>
          <p:nvPr/>
        </p:nvGrpSpPr>
        <p:grpSpPr bwMode="auto">
          <a:xfrm>
            <a:off x="6442364" y="3051472"/>
            <a:ext cx="465138" cy="457200"/>
            <a:chOff x="3648" y="1920"/>
            <a:chExt cx="293" cy="288"/>
          </a:xfrm>
        </p:grpSpPr>
        <p:sp>
          <p:nvSpPr>
            <p:cNvPr id="127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8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3" name="Group 27"/>
          <p:cNvGrpSpPr>
            <a:grpSpLocks/>
          </p:cNvGrpSpPr>
          <p:nvPr/>
        </p:nvGrpSpPr>
        <p:grpSpPr bwMode="auto">
          <a:xfrm>
            <a:off x="5212773" y="2642764"/>
            <a:ext cx="465138" cy="457200"/>
            <a:chOff x="3648" y="1920"/>
            <a:chExt cx="293" cy="288"/>
          </a:xfrm>
        </p:grpSpPr>
        <p:sp>
          <p:nvSpPr>
            <p:cNvPr id="130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1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4" name="Group 27"/>
          <p:cNvGrpSpPr>
            <a:grpSpLocks/>
          </p:cNvGrpSpPr>
          <p:nvPr/>
        </p:nvGrpSpPr>
        <p:grpSpPr bwMode="auto">
          <a:xfrm>
            <a:off x="2279073" y="2992590"/>
            <a:ext cx="465138" cy="457200"/>
            <a:chOff x="3648" y="1920"/>
            <a:chExt cx="293" cy="288"/>
          </a:xfrm>
        </p:grpSpPr>
        <p:sp>
          <p:nvSpPr>
            <p:cNvPr id="133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4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5" name="Группа 144"/>
          <p:cNvGrpSpPr/>
          <p:nvPr/>
        </p:nvGrpSpPr>
        <p:grpSpPr>
          <a:xfrm>
            <a:off x="71005" y="4648208"/>
            <a:ext cx="1555172" cy="1291937"/>
            <a:chOff x="71005" y="3702627"/>
            <a:chExt cx="1555172" cy="1291937"/>
          </a:xfrm>
        </p:grpSpPr>
        <p:sp>
          <p:nvSpPr>
            <p:cNvPr id="144" name="Полилиния 143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16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8269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70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7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36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7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8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39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0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9" name="Group 27"/>
          <p:cNvGrpSpPr>
            <a:grpSpLocks/>
          </p:cNvGrpSpPr>
          <p:nvPr/>
        </p:nvGrpSpPr>
        <p:grpSpPr bwMode="auto">
          <a:xfrm>
            <a:off x="3948548" y="2511144"/>
            <a:ext cx="465138" cy="457200"/>
            <a:chOff x="3648" y="1920"/>
            <a:chExt cx="293" cy="288"/>
          </a:xfrm>
        </p:grpSpPr>
        <p:sp>
          <p:nvSpPr>
            <p:cNvPr id="147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8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20" name="Группа 148"/>
          <p:cNvGrpSpPr/>
          <p:nvPr/>
        </p:nvGrpSpPr>
        <p:grpSpPr>
          <a:xfrm rot="1993904">
            <a:off x="1376795" y="4883735"/>
            <a:ext cx="1555172" cy="1291937"/>
            <a:chOff x="71005" y="3702627"/>
            <a:chExt cx="1555172" cy="1291937"/>
          </a:xfrm>
        </p:grpSpPr>
        <p:sp>
          <p:nvSpPr>
            <p:cNvPr id="150" name="Полилиния 149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21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158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9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2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56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3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54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5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4" name="Группа 159"/>
          <p:cNvGrpSpPr/>
          <p:nvPr/>
        </p:nvGrpSpPr>
        <p:grpSpPr>
          <a:xfrm rot="1572530">
            <a:off x="6821632" y="4842173"/>
            <a:ext cx="1555172" cy="1291937"/>
            <a:chOff x="71005" y="3702627"/>
            <a:chExt cx="1555172" cy="1291937"/>
          </a:xfrm>
        </p:grpSpPr>
        <p:sp>
          <p:nvSpPr>
            <p:cNvPr id="161" name="Полилиния 160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25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169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0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6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67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8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7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65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6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8" name="Группа 170"/>
          <p:cNvGrpSpPr/>
          <p:nvPr/>
        </p:nvGrpSpPr>
        <p:grpSpPr>
          <a:xfrm>
            <a:off x="7289223" y="2628908"/>
            <a:ext cx="1555172" cy="1291937"/>
            <a:chOff x="71005" y="3702627"/>
            <a:chExt cx="1555172" cy="1291937"/>
          </a:xfrm>
        </p:grpSpPr>
        <p:sp>
          <p:nvSpPr>
            <p:cNvPr id="172" name="Полилиния 171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29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180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1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78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9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1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76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7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82" name="Text Box 36"/>
          <p:cNvSpPr txBox="1">
            <a:spLocks noChangeArrowheads="1"/>
          </p:cNvSpPr>
          <p:nvPr/>
        </p:nvSpPr>
        <p:spPr bwMode="auto">
          <a:xfrm>
            <a:off x="209261" y="157739"/>
            <a:ext cx="8713788" cy="18651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457200" indent="-457200">
              <a:lnSpc>
                <a:spcPct val="90000"/>
              </a:lnSpc>
            </a:pPr>
            <a:r>
              <a:rPr lang="ru-RU" sz="3200" b="0" i="1" dirty="0" smtClean="0">
                <a:solidFill>
                  <a:srgbClr val="990000"/>
                </a:solidFill>
              </a:rPr>
              <a:t>Повышающаяся разность потенциалов между внутри- и вне- клеточной средой приводит к появлению и увеличению ЭДС.</a:t>
            </a:r>
          </a:p>
        </p:txBody>
      </p:sp>
      <p:grpSp>
        <p:nvGrpSpPr>
          <p:cNvPr id="96" name="Группа 182"/>
          <p:cNvGrpSpPr/>
          <p:nvPr/>
        </p:nvGrpSpPr>
        <p:grpSpPr>
          <a:xfrm rot="20049660">
            <a:off x="7578436" y="5649191"/>
            <a:ext cx="1555172" cy="1291937"/>
            <a:chOff x="71005" y="3702627"/>
            <a:chExt cx="1555172" cy="1291937"/>
          </a:xfrm>
        </p:grpSpPr>
        <p:sp>
          <p:nvSpPr>
            <p:cNvPr id="184" name="Полилиния 183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97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192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3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0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90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1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3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88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9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06" name="Group 27"/>
          <p:cNvGrpSpPr>
            <a:grpSpLocks/>
          </p:cNvGrpSpPr>
          <p:nvPr/>
        </p:nvGrpSpPr>
        <p:grpSpPr bwMode="auto">
          <a:xfrm>
            <a:off x="5732322" y="5843163"/>
            <a:ext cx="465138" cy="457200"/>
            <a:chOff x="3648" y="1920"/>
            <a:chExt cx="293" cy="288"/>
          </a:xfrm>
        </p:grpSpPr>
        <p:sp>
          <p:nvSpPr>
            <p:cNvPr id="195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6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14" name="Group 27"/>
          <p:cNvGrpSpPr>
            <a:grpSpLocks/>
          </p:cNvGrpSpPr>
          <p:nvPr/>
        </p:nvGrpSpPr>
        <p:grpSpPr bwMode="auto">
          <a:xfrm>
            <a:off x="4502731" y="5922826"/>
            <a:ext cx="465138" cy="457200"/>
            <a:chOff x="3648" y="1920"/>
            <a:chExt cx="293" cy="288"/>
          </a:xfrm>
        </p:grpSpPr>
        <p:sp>
          <p:nvSpPr>
            <p:cNvPr id="198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9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17" name="Group 27"/>
          <p:cNvGrpSpPr>
            <a:grpSpLocks/>
          </p:cNvGrpSpPr>
          <p:nvPr/>
        </p:nvGrpSpPr>
        <p:grpSpPr bwMode="auto">
          <a:xfrm>
            <a:off x="3491350" y="5877798"/>
            <a:ext cx="465138" cy="457200"/>
            <a:chOff x="3648" y="1920"/>
            <a:chExt cx="293" cy="288"/>
          </a:xfrm>
        </p:grpSpPr>
        <p:sp>
          <p:nvSpPr>
            <p:cNvPr id="201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2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sp>
        <p:nvSpPr>
          <p:cNvPr id="204" name="Полилиния 203"/>
          <p:cNvSpPr/>
          <p:nvPr/>
        </p:nvSpPr>
        <p:spPr bwMode="auto">
          <a:xfrm>
            <a:off x="3673187" y="3148445"/>
            <a:ext cx="524740" cy="1984664"/>
          </a:xfrm>
          <a:custGeom>
            <a:avLst/>
            <a:gdLst>
              <a:gd name="connsiteX0" fmla="*/ 524740 w 524740"/>
              <a:gd name="connsiteY0" fmla="*/ 1984664 h 1984664"/>
              <a:gd name="connsiteX1" fmla="*/ 223404 w 524740"/>
              <a:gd name="connsiteY1" fmla="*/ 1776846 h 1984664"/>
              <a:gd name="connsiteX2" fmla="*/ 77931 w 524740"/>
              <a:gd name="connsiteY2" fmla="*/ 1381991 h 1984664"/>
              <a:gd name="connsiteX3" fmla="*/ 15586 w 524740"/>
              <a:gd name="connsiteY3" fmla="*/ 374073 h 1984664"/>
              <a:gd name="connsiteX4" fmla="*/ 171449 w 524740"/>
              <a:gd name="connsiteY4" fmla="*/ 0 h 198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740" h="1984664">
                <a:moveTo>
                  <a:pt x="524740" y="1984664"/>
                </a:moveTo>
                <a:cubicBezTo>
                  <a:pt x="411306" y="1930977"/>
                  <a:pt x="297872" y="1877291"/>
                  <a:pt x="223404" y="1776846"/>
                </a:cubicBezTo>
                <a:cubicBezTo>
                  <a:pt x="148936" y="1676401"/>
                  <a:pt x="112567" y="1615787"/>
                  <a:pt x="77931" y="1381991"/>
                </a:cubicBezTo>
                <a:cubicBezTo>
                  <a:pt x="43295" y="1148196"/>
                  <a:pt x="0" y="604405"/>
                  <a:pt x="15586" y="374073"/>
                </a:cubicBezTo>
                <a:cubicBezTo>
                  <a:pt x="31172" y="143741"/>
                  <a:pt x="101310" y="71870"/>
                  <a:pt x="171449" y="0"/>
                </a:cubicBezTo>
              </a:path>
            </a:pathLst>
          </a:custGeom>
          <a:noFill/>
          <a:ln w="41275" cap="flat" cmpd="sng" algn="ctr">
            <a:solidFill>
              <a:srgbClr val="C00000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" name="Полилиния 204"/>
          <p:cNvSpPr/>
          <p:nvPr/>
        </p:nvSpPr>
        <p:spPr bwMode="auto">
          <a:xfrm flipH="1">
            <a:off x="5373833" y="3238500"/>
            <a:ext cx="524740" cy="1984664"/>
          </a:xfrm>
          <a:custGeom>
            <a:avLst/>
            <a:gdLst>
              <a:gd name="connsiteX0" fmla="*/ 524740 w 524740"/>
              <a:gd name="connsiteY0" fmla="*/ 1984664 h 1984664"/>
              <a:gd name="connsiteX1" fmla="*/ 223404 w 524740"/>
              <a:gd name="connsiteY1" fmla="*/ 1776846 h 1984664"/>
              <a:gd name="connsiteX2" fmla="*/ 77931 w 524740"/>
              <a:gd name="connsiteY2" fmla="*/ 1381991 h 1984664"/>
              <a:gd name="connsiteX3" fmla="*/ 15586 w 524740"/>
              <a:gd name="connsiteY3" fmla="*/ 374073 h 1984664"/>
              <a:gd name="connsiteX4" fmla="*/ 171449 w 524740"/>
              <a:gd name="connsiteY4" fmla="*/ 0 h 198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740" h="1984664">
                <a:moveTo>
                  <a:pt x="524740" y="1984664"/>
                </a:moveTo>
                <a:cubicBezTo>
                  <a:pt x="411306" y="1930977"/>
                  <a:pt x="297872" y="1877291"/>
                  <a:pt x="223404" y="1776846"/>
                </a:cubicBezTo>
                <a:cubicBezTo>
                  <a:pt x="148936" y="1676401"/>
                  <a:pt x="112567" y="1615787"/>
                  <a:pt x="77931" y="1381991"/>
                </a:cubicBezTo>
                <a:cubicBezTo>
                  <a:pt x="43295" y="1148196"/>
                  <a:pt x="0" y="604405"/>
                  <a:pt x="15586" y="374073"/>
                </a:cubicBezTo>
                <a:cubicBezTo>
                  <a:pt x="31172" y="143741"/>
                  <a:pt x="101310" y="71870"/>
                  <a:pt x="171449" y="0"/>
                </a:cubicBezTo>
              </a:path>
            </a:pathLst>
          </a:custGeom>
          <a:noFill/>
          <a:ln w="41275" cap="flat" cmpd="sng" algn="ctr">
            <a:solidFill>
              <a:srgbClr val="C00000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0" name="Стрелка вниз 119"/>
          <p:cNvSpPr/>
          <p:nvPr/>
        </p:nvSpPr>
        <p:spPr bwMode="auto">
          <a:xfrm>
            <a:off x="4436918" y="3304309"/>
            <a:ext cx="727364" cy="1735282"/>
          </a:xfrm>
          <a:prstGeom prst="downArrow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ЭДС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 build="p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Скругленный прямоугольник 122"/>
          <p:cNvSpPr/>
          <p:nvPr/>
        </p:nvSpPr>
        <p:spPr bwMode="auto">
          <a:xfrm>
            <a:off x="0" y="0"/>
            <a:ext cx="9144000" cy="6858000"/>
          </a:xfrm>
          <a:prstGeom prst="roundRect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7" name="Прямоугольник 106"/>
          <p:cNvSpPr/>
          <p:nvPr/>
        </p:nvSpPr>
        <p:spPr bwMode="auto">
          <a:xfrm>
            <a:off x="0" y="4104417"/>
            <a:ext cx="9144000" cy="37407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" name="Group 94"/>
          <p:cNvGrpSpPr>
            <a:grpSpLocks/>
          </p:cNvGrpSpPr>
          <p:nvPr/>
        </p:nvGrpSpPr>
        <p:grpSpPr bwMode="auto">
          <a:xfrm>
            <a:off x="5482936" y="3986654"/>
            <a:ext cx="710046" cy="696190"/>
            <a:chOff x="2112" y="2016"/>
            <a:chExt cx="288" cy="288"/>
          </a:xfrm>
        </p:grpSpPr>
        <p:sp>
          <p:nvSpPr>
            <p:cNvPr id="110" name="Rectangle 95"/>
            <p:cNvSpPr>
              <a:spLocks noChangeArrowheads="1"/>
            </p:cNvSpPr>
            <p:nvPr/>
          </p:nvSpPr>
          <p:spPr bwMode="auto">
            <a:xfrm>
              <a:off x="2112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" name="Rectangle 96"/>
            <p:cNvSpPr>
              <a:spLocks noChangeArrowheads="1"/>
            </p:cNvSpPr>
            <p:nvPr/>
          </p:nvSpPr>
          <p:spPr bwMode="auto">
            <a:xfrm>
              <a:off x="2304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" name="Rectangle 97"/>
            <p:cNvSpPr>
              <a:spLocks noChangeArrowheads="1"/>
            </p:cNvSpPr>
            <p:nvPr/>
          </p:nvSpPr>
          <p:spPr bwMode="auto">
            <a:xfrm>
              <a:off x="2208" y="2016"/>
              <a:ext cx="96" cy="288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211" name="Text Box 14"/>
          <p:cNvSpPr txBox="1">
            <a:spLocks noChangeArrowheads="1"/>
          </p:cNvSpPr>
          <p:nvPr/>
        </p:nvSpPr>
        <p:spPr bwMode="auto">
          <a:xfrm>
            <a:off x="7148512" y="4464347"/>
            <a:ext cx="1995488" cy="5302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0" dirty="0"/>
              <a:t>внутриклеточная</a:t>
            </a:r>
          </a:p>
          <a:p>
            <a:pPr>
              <a:lnSpc>
                <a:spcPct val="80000"/>
              </a:lnSpc>
            </a:pPr>
            <a:r>
              <a:rPr lang="ru-RU" sz="1800" b="0" dirty="0"/>
              <a:t>среда</a:t>
            </a:r>
          </a:p>
        </p:txBody>
      </p:sp>
      <p:grpSp>
        <p:nvGrpSpPr>
          <p:cNvPr id="3" name="Group 94"/>
          <p:cNvGrpSpPr>
            <a:grpSpLocks/>
          </p:cNvGrpSpPr>
          <p:nvPr/>
        </p:nvGrpSpPr>
        <p:grpSpPr bwMode="auto">
          <a:xfrm>
            <a:off x="3408218" y="3979727"/>
            <a:ext cx="710046" cy="696190"/>
            <a:chOff x="2112" y="2016"/>
            <a:chExt cx="288" cy="288"/>
          </a:xfrm>
        </p:grpSpPr>
        <p:sp>
          <p:nvSpPr>
            <p:cNvPr id="8208" name="Rectangle 95"/>
            <p:cNvSpPr>
              <a:spLocks noChangeArrowheads="1"/>
            </p:cNvSpPr>
            <p:nvPr/>
          </p:nvSpPr>
          <p:spPr bwMode="auto">
            <a:xfrm>
              <a:off x="2112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9" name="Rectangle 96"/>
            <p:cNvSpPr>
              <a:spLocks noChangeArrowheads="1"/>
            </p:cNvSpPr>
            <p:nvPr/>
          </p:nvSpPr>
          <p:spPr bwMode="auto">
            <a:xfrm>
              <a:off x="2304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0" name="Rectangle 97"/>
            <p:cNvSpPr>
              <a:spLocks noChangeArrowheads="1"/>
            </p:cNvSpPr>
            <p:nvPr/>
          </p:nvSpPr>
          <p:spPr bwMode="auto">
            <a:xfrm>
              <a:off x="2208" y="2016"/>
              <a:ext cx="96" cy="288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8" name="Text Box 39"/>
          <p:cNvSpPr txBox="1">
            <a:spLocks noChangeArrowheads="1"/>
          </p:cNvSpPr>
          <p:nvPr/>
        </p:nvSpPr>
        <p:spPr bwMode="auto">
          <a:xfrm>
            <a:off x="137968" y="3550237"/>
            <a:ext cx="1709738" cy="57767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0" dirty="0"/>
              <a:t>межклеточная</a:t>
            </a:r>
          </a:p>
          <a:p>
            <a:r>
              <a:rPr lang="ru-RU" sz="1800" b="0" dirty="0"/>
              <a:t>среда</a:t>
            </a:r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3882739" y="5479481"/>
            <a:ext cx="465138" cy="457200"/>
            <a:chOff x="3648" y="1920"/>
            <a:chExt cx="293" cy="288"/>
          </a:xfrm>
        </p:grpSpPr>
        <p:sp>
          <p:nvSpPr>
            <p:cNvPr id="101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3089566" y="2587343"/>
            <a:ext cx="465138" cy="457200"/>
            <a:chOff x="3648" y="1920"/>
            <a:chExt cx="293" cy="288"/>
          </a:xfrm>
        </p:grpSpPr>
        <p:sp>
          <p:nvSpPr>
            <p:cNvPr id="104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3148447" y="5337473"/>
            <a:ext cx="465138" cy="457200"/>
            <a:chOff x="3648" y="1920"/>
            <a:chExt cx="293" cy="288"/>
          </a:xfrm>
        </p:grpSpPr>
        <p:sp>
          <p:nvSpPr>
            <p:cNvPr id="109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6016339" y="5285517"/>
            <a:ext cx="465138" cy="457200"/>
            <a:chOff x="3648" y="1920"/>
            <a:chExt cx="293" cy="288"/>
          </a:xfrm>
        </p:grpSpPr>
        <p:sp>
          <p:nvSpPr>
            <p:cNvPr id="115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6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5905502" y="2649689"/>
            <a:ext cx="465138" cy="457200"/>
            <a:chOff x="3648" y="1920"/>
            <a:chExt cx="293" cy="288"/>
          </a:xfrm>
        </p:grpSpPr>
        <p:sp>
          <p:nvSpPr>
            <p:cNvPr id="121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5195457" y="5576463"/>
            <a:ext cx="465138" cy="457200"/>
            <a:chOff x="3648" y="1920"/>
            <a:chExt cx="293" cy="288"/>
          </a:xfrm>
        </p:grpSpPr>
        <p:sp>
          <p:nvSpPr>
            <p:cNvPr id="124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0" name="Group 27"/>
          <p:cNvGrpSpPr>
            <a:grpSpLocks/>
          </p:cNvGrpSpPr>
          <p:nvPr/>
        </p:nvGrpSpPr>
        <p:grpSpPr bwMode="auto">
          <a:xfrm>
            <a:off x="6442364" y="3051472"/>
            <a:ext cx="465138" cy="457200"/>
            <a:chOff x="3648" y="1920"/>
            <a:chExt cx="293" cy="288"/>
          </a:xfrm>
        </p:grpSpPr>
        <p:sp>
          <p:nvSpPr>
            <p:cNvPr id="127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8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1" name="Group 27"/>
          <p:cNvGrpSpPr>
            <a:grpSpLocks/>
          </p:cNvGrpSpPr>
          <p:nvPr/>
        </p:nvGrpSpPr>
        <p:grpSpPr bwMode="auto">
          <a:xfrm>
            <a:off x="2279073" y="2992590"/>
            <a:ext cx="465138" cy="457200"/>
            <a:chOff x="3648" y="1920"/>
            <a:chExt cx="293" cy="288"/>
          </a:xfrm>
        </p:grpSpPr>
        <p:sp>
          <p:nvSpPr>
            <p:cNvPr id="133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4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2" name="Группа 144"/>
          <p:cNvGrpSpPr/>
          <p:nvPr/>
        </p:nvGrpSpPr>
        <p:grpSpPr>
          <a:xfrm>
            <a:off x="71005" y="4648208"/>
            <a:ext cx="1555172" cy="1291937"/>
            <a:chOff x="71005" y="3702627"/>
            <a:chExt cx="1555172" cy="1291937"/>
          </a:xfrm>
        </p:grpSpPr>
        <p:sp>
          <p:nvSpPr>
            <p:cNvPr id="144" name="Полилиния 143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13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8269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70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4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36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7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39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0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6" name="Group 27"/>
          <p:cNvGrpSpPr>
            <a:grpSpLocks/>
          </p:cNvGrpSpPr>
          <p:nvPr/>
        </p:nvGrpSpPr>
        <p:grpSpPr bwMode="auto">
          <a:xfrm>
            <a:off x="3886202" y="2781308"/>
            <a:ext cx="465138" cy="457200"/>
            <a:chOff x="3648" y="1920"/>
            <a:chExt cx="293" cy="288"/>
          </a:xfrm>
        </p:grpSpPr>
        <p:sp>
          <p:nvSpPr>
            <p:cNvPr id="147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8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7" name="Группа 148"/>
          <p:cNvGrpSpPr/>
          <p:nvPr/>
        </p:nvGrpSpPr>
        <p:grpSpPr>
          <a:xfrm rot="1993904">
            <a:off x="1376795" y="4883735"/>
            <a:ext cx="1555172" cy="1291937"/>
            <a:chOff x="71005" y="3702627"/>
            <a:chExt cx="1555172" cy="1291937"/>
          </a:xfrm>
        </p:grpSpPr>
        <p:sp>
          <p:nvSpPr>
            <p:cNvPr id="150" name="Полилиния 149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18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158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9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9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56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0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54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5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1" name="Группа 159"/>
          <p:cNvGrpSpPr/>
          <p:nvPr/>
        </p:nvGrpSpPr>
        <p:grpSpPr>
          <a:xfrm rot="1572530">
            <a:off x="6821632" y="4842173"/>
            <a:ext cx="1555172" cy="1291937"/>
            <a:chOff x="71005" y="3702627"/>
            <a:chExt cx="1555172" cy="1291937"/>
          </a:xfrm>
        </p:grpSpPr>
        <p:sp>
          <p:nvSpPr>
            <p:cNvPr id="161" name="Полилиния 160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22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169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0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3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67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8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4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65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6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5" name="Группа 170"/>
          <p:cNvGrpSpPr/>
          <p:nvPr/>
        </p:nvGrpSpPr>
        <p:grpSpPr>
          <a:xfrm>
            <a:off x="7289223" y="2628908"/>
            <a:ext cx="1555172" cy="1291937"/>
            <a:chOff x="71005" y="3702627"/>
            <a:chExt cx="1555172" cy="1291937"/>
          </a:xfrm>
        </p:grpSpPr>
        <p:sp>
          <p:nvSpPr>
            <p:cNvPr id="172" name="Полилиния 171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26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180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1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7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78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9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8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76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7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82" name="Text Box 36"/>
          <p:cNvSpPr txBox="1">
            <a:spLocks noChangeArrowheads="1"/>
          </p:cNvSpPr>
          <p:nvPr/>
        </p:nvSpPr>
        <p:spPr bwMode="auto">
          <a:xfrm>
            <a:off x="209261" y="157739"/>
            <a:ext cx="8713788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457200" indent="-457200">
              <a:lnSpc>
                <a:spcPct val="90000"/>
              </a:lnSpc>
            </a:pPr>
            <a:r>
              <a:rPr lang="ru-RU" sz="2400" b="0" i="1" dirty="0" smtClean="0">
                <a:solidFill>
                  <a:srgbClr val="990000"/>
                </a:solidFill>
              </a:rPr>
              <a:t>ЭДС препятствует диффузии и в конце концов останавливает её. </a:t>
            </a:r>
          </a:p>
          <a:p>
            <a:pPr marL="457200" indent="-457200">
              <a:lnSpc>
                <a:spcPct val="90000"/>
              </a:lnSpc>
            </a:pPr>
            <a:r>
              <a:rPr lang="ru-RU" sz="2400" b="0" i="1" dirty="0" smtClean="0">
                <a:solidFill>
                  <a:srgbClr val="990000"/>
                </a:solidFill>
              </a:rPr>
              <a:t>Возникает состояние </a:t>
            </a:r>
            <a:r>
              <a:rPr lang="ru-RU" sz="2400" i="1" dirty="0" smtClean="0">
                <a:solidFill>
                  <a:srgbClr val="006600"/>
                </a:solidFill>
              </a:rPr>
              <a:t>«динамического равновесия»</a:t>
            </a:r>
            <a:r>
              <a:rPr lang="ru-RU" sz="2400" b="0" i="1" dirty="0" smtClean="0">
                <a:solidFill>
                  <a:srgbClr val="990000"/>
                </a:solidFill>
              </a:rPr>
              <a:t>: </a:t>
            </a:r>
          </a:p>
          <a:p>
            <a:pPr marL="457200" indent="-457200">
              <a:lnSpc>
                <a:spcPct val="90000"/>
              </a:lnSpc>
            </a:pPr>
            <a:r>
              <a:rPr lang="ru-RU" sz="2400" b="0" i="1" dirty="0" smtClean="0">
                <a:solidFill>
                  <a:srgbClr val="990000"/>
                </a:solidFill>
              </a:rPr>
              <a:t>число ионов К</a:t>
            </a:r>
            <a:r>
              <a:rPr lang="en-US" sz="2400" b="0" i="1" baseline="30000" dirty="0" smtClean="0">
                <a:solidFill>
                  <a:srgbClr val="990000"/>
                </a:solidFill>
              </a:rPr>
              <a:t>+</a:t>
            </a:r>
            <a:r>
              <a:rPr lang="ru-RU" sz="2400" b="0" i="1" dirty="0" smtClean="0">
                <a:solidFill>
                  <a:srgbClr val="990000"/>
                </a:solidFill>
              </a:rPr>
              <a:t>, покинувших клетку благодаря диффузии равно числу ионов К</a:t>
            </a:r>
            <a:r>
              <a:rPr lang="en-US" sz="2400" b="0" i="1" baseline="30000" dirty="0" smtClean="0">
                <a:solidFill>
                  <a:srgbClr val="990000"/>
                </a:solidFill>
              </a:rPr>
              <a:t>+</a:t>
            </a:r>
            <a:r>
              <a:rPr lang="ru-RU" sz="2400" b="0" i="1" dirty="0" smtClean="0">
                <a:solidFill>
                  <a:srgbClr val="990000"/>
                </a:solidFill>
              </a:rPr>
              <a:t>, втянутых в клетку ЭДС.</a:t>
            </a:r>
            <a:endParaRPr lang="ru-RU" sz="2400" b="0" dirty="0">
              <a:solidFill>
                <a:srgbClr val="990000"/>
              </a:solidFill>
            </a:endParaRPr>
          </a:p>
        </p:txBody>
      </p:sp>
      <p:sp>
        <p:nvSpPr>
          <p:cNvPr id="205" name="Полилиния 204"/>
          <p:cNvSpPr/>
          <p:nvPr/>
        </p:nvSpPr>
        <p:spPr bwMode="auto">
          <a:xfrm flipH="1">
            <a:off x="5373833" y="3238500"/>
            <a:ext cx="524740" cy="1984664"/>
          </a:xfrm>
          <a:custGeom>
            <a:avLst/>
            <a:gdLst>
              <a:gd name="connsiteX0" fmla="*/ 524740 w 524740"/>
              <a:gd name="connsiteY0" fmla="*/ 1984664 h 1984664"/>
              <a:gd name="connsiteX1" fmla="*/ 223404 w 524740"/>
              <a:gd name="connsiteY1" fmla="*/ 1776846 h 1984664"/>
              <a:gd name="connsiteX2" fmla="*/ 77931 w 524740"/>
              <a:gd name="connsiteY2" fmla="*/ 1381991 h 1984664"/>
              <a:gd name="connsiteX3" fmla="*/ 15586 w 524740"/>
              <a:gd name="connsiteY3" fmla="*/ 374073 h 1984664"/>
              <a:gd name="connsiteX4" fmla="*/ 171449 w 524740"/>
              <a:gd name="connsiteY4" fmla="*/ 0 h 198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740" h="1984664">
                <a:moveTo>
                  <a:pt x="524740" y="1984664"/>
                </a:moveTo>
                <a:cubicBezTo>
                  <a:pt x="411306" y="1930977"/>
                  <a:pt x="297872" y="1877291"/>
                  <a:pt x="223404" y="1776846"/>
                </a:cubicBezTo>
                <a:cubicBezTo>
                  <a:pt x="148936" y="1676401"/>
                  <a:pt x="112567" y="1615787"/>
                  <a:pt x="77931" y="1381991"/>
                </a:cubicBezTo>
                <a:cubicBezTo>
                  <a:pt x="43295" y="1148196"/>
                  <a:pt x="0" y="604405"/>
                  <a:pt x="15586" y="374073"/>
                </a:cubicBezTo>
                <a:cubicBezTo>
                  <a:pt x="31172" y="143741"/>
                  <a:pt x="101310" y="71870"/>
                  <a:pt x="171449" y="0"/>
                </a:cubicBezTo>
              </a:path>
            </a:pathLst>
          </a:custGeom>
          <a:noFill/>
          <a:ln w="41275" cap="flat" cmpd="sng" algn="ctr">
            <a:solidFill>
              <a:srgbClr val="C00000"/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9" name="Группа 182"/>
          <p:cNvGrpSpPr/>
          <p:nvPr/>
        </p:nvGrpSpPr>
        <p:grpSpPr>
          <a:xfrm rot="20049660">
            <a:off x="7578436" y="5649191"/>
            <a:ext cx="1555172" cy="1291937"/>
            <a:chOff x="71005" y="3702627"/>
            <a:chExt cx="1555172" cy="1291937"/>
          </a:xfrm>
        </p:grpSpPr>
        <p:sp>
          <p:nvSpPr>
            <p:cNvPr id="184" name="Полилиния 183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30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192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3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1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90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1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6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88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9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97" name="Group 27"/>
          <p:cNvGrpSpPr>
            <a:grpSpLocks/>
          </p:cNvGrpSpPr>
          <p:nvPr/>
        </p:nvGrpSpPr>
        <p:grpSpPr bwMode="auto">
          <a:xfrm>
            <a:off x="5732322" y="5843163"/>
            <a:ext cx="465138" cy="457200"/>
            <a:chOff x="3648" y="1920"/>
            <a:chExt cx="293" cy="288"/>
          </a:xfrm>
        </p:grpSpPr>
        <p:sp>
          <p:nvSpPr>
            <p:cNvPr id="195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6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00" name="Group 27"/>
          <p:cNvGrpSpPr>
            <a:grpSpLocks/>
          </p:cNvGrpSpPr>
          <p:nvPr/>
        </p:nvGrpSpPr>
        <p:grpSpPr bwMode="auto">
          <a:xfrm>
            <a:off x="4502731" y="5922826"/>
            <a:ext cx="465138" cy="457200"/>
            <a:chOff x="3648" y="1920"/>
            <a:chExt cx="293" cy="288"/>
          </a:xfrm>
        </p:grpSpPr>
        <p:sp>
          <p:nvSpPr>
            <p:cNvPr id="198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9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03" name="Group 27"/>
          <p:cNvGrpSpPr>
            <a:grpSpLocks/>
          </p:cNvGrpSpPr>
          <p:nvPr/>
        </p:nvGrpSpPr>
        <p:grpSpPr bwMode="auto">
          <a:xfrm>
            <a:off x="3491350" y="5877798"/>
            <a:ext cx="465138" cy="457200"/>
            <a:chOff x="3648" y="1920"/>
            <a:chExt cx="293" cy="288"/>
          </a:xfrm>
        </p:grpSpPr>
        <p:sp>
          <p:nvSpPr>
            <p:cNvPr id="201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2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sp>
        <p:nvSpPr>
          <p:cNvPr id="204" name="Полилиния 203"/>
          <p:cNvSpPr/>
          <p:nvPr/>
        </p:nvSpPr>
        <p:spPr bwMode="auto">
          <a:xfrm>
            <a:off x="3673187" y="3148445"/>
            <a:ext cx="524740" cy="1984664"/>
          </a:xfrm>
          <a:custGeom>
            <a:avLst/>
            <a:gdLst>
              <a:gd name="connsiteX0" fmla="*/ 524740 w 524740"/>
              <a:gd name="connsiteY0" fmla="*/ 1984664 h 1984664"/>
              <a:gd name="connsiteX1" fmla="*/ 223404 w 524740"/>
              <a:gd name="connsiteY1" fmla="*/ 1776846 h 1984664"/>
              <a:gd name="connsiteX2" fmla="*/ 77931 w 524740"/>
              <a:gd name="connsiteY2" fmla="*/ 1381991 h 1984664"/>
              <a:gd name="connsiteX3" fmla="*/ 15586 w 524740"/>
              <a:gd name="connsiteY3" fmla="*/ 374073 h 1984664"/>
              <a:gd name="connsiteX4" fmla="*/ 171449 w 524740"/>
              <a:gd name="connsiteY4" fmla="*/ 0 h 198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740" h="1984664">
                <a:moveTo>
                  <a:pt x="524740" y="1984664"/>
                </a:moveTo>
                <a:cubicBezTo>
                  <a:pt x="411306" y="1930977"/>
                  <a:pt x="297872" y="1877291"/>
                  <a:pt x="223404" y="1776846"/>
                </a:cubicBezTo>
                <a:cubicBezTo>
                  <a:pt x="148936" y="1676401"/>
                  <a:pt x="112567" y="1615787"/>
                  <a:pt x="77931" y="1381991"/>
                </a:cubicBezTo>
                <a:cubicBezTo>
                  <a:pt x="43295" y="1148196"/>
                  <a:pt x="0" y="604405"/>
                  <a:pt x="15586" y="374073"/>
                </a:cubicBezTo>
                <a:cubicBezTo>
                  <a:pt x="31172" y="143741"/>
                  <a:pt x="101310" y="71870"/>
                  <a:pt x="171449" y="0"/>
                </a:cubicBezTo>
              </a:path>
            </a:pathLst>
          </a:custGeom>
          <a:noFill/>
          <a:ln w="41275" cap="flat" cmpd="sng" algn="ctr">
            <a:solidFill>
              <a:srgbClr val="C00000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0" name="Стрелка вниз 119"/>
          <p:cNvSpPr/>
          <p:nvPr/>
        </p:nvSpPr>
        <p:spPr bwMode="auto">
          <a:xfrm>
            <a:off x="4436918" y="3304309"/>
            <a:ext cx="727364" cy="1735282"/>
          </a:xfrm>
          <a:prstGeom prst="downArrow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ЭДС</a:t>
            </a:r>
          </a:p>
        </p:txBody>
      </p:sp>
      <p:grpSp>
        <p:nvGrpSpPr>
          <p:cNvPr id="106" name="Group 27"/>
          <p:cNvGrpSpPr>
            <a:grpSpLocks/>
          </p:cNvGrpSpPr>
          <p:nvPr/>
        </p:nvGrpSpPr>
        <p:grpSpPr bwMode="auto">
          <a:xfrm>
            <a:off x="4145975" y="5046525"/>
            <a:ext cx="465138" cy="457200"/>
            <a:chOff x="3648" y="1920"/>
            <a:chExt cx="293" cy="288"/>
          </a:xfrm>
        </p:grpSpPr>
        <p:sp>
          <p:nvSpPr>
            <p:cNvPr id="98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9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14" name="Group 27"/>
          <p:cNvGrpSpPr>
            <a:grpSpLocks/>
          </p:cNvGrpSpPr>
          <p:nvPr/>
        </p:nvGrpSpPr>
        <p:grpSpPr bwMode="auto">
          <a:xfrm>
            <a:off x="4911438" y="5105408"/>
            <a:ext cx="465138" cy="457200"/>
            <a:chOff x="3648" y="1920"/>
            <a:chExt cx="293" cy="288"/>
          </a:xfrm>
        </p:grpSpPr>
        <p:sp>
          <p:nvSpPr>
            <p:cNvPr id="118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9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17" name="Group 27"/>
          <p:cNvGrpSpPr>
            <a:grpSpLocks/>
          </p:cNvGrpSpPr>
          <p:nvPr/>
        </p:nvGrpSpPr>
        <p:grpSpPr bwMode="auto">
          <a:xfrm>
            <a:off x="5275118" y="2798627"/>
            <a:ext cx="465138" cy="457200"/>
            <a:chOff x="3648" y="1920"/>
            <a:chExt cx="293" cy="288"/>
          </a:xfrm>
        </p:grpSpPr>
        <p:sp>
          <p:nvSpPr>
            <p:cNvPr id="130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1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92593E-6 C -0.02257 0.00278 -0.04497 0.00579 -0.05573 -0.003 C -0.0665 -0.0118 -0.06181 -0.03009 -0.06476 -0.053 C -0.06771 -0.07592 -0.07431 -0.10624 -0.07396 -0.14073 C -0.07361 -0.17522 -0.06858 -0.23263 -0.0625 -0.26041 C -0.05643 -0.28819 -0.04167 -0.29953 -0.0375 -0.3074 " pathEditMode="relative" ptsTypes="aaaaaA">
                                      <p:cBhvr>
                                        <p:cTn id="25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33333E-6 C 0.01007 -0.00833 0.02031 -0.01666 0.03524 -0.02268 C 0.05017 -0.0287 0.07118 -0.03935 0.08975 -0.03634 C 0.10833 -0.03333 0.12743 -0.01898 0.14652 -0.00463 " pathEditMode="relative" ptsTypes="aaaA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5.55556E-6 C 0.01562 0.00994 0.03125 0.0199 0.0375 0.04837 C 0.04375 0.07684 0.03941 0.13425 0.0375 0.17129 C 0.03559 0.20832 0.03264 0.24837 0.02604 0.27129 C 0.01944 0.2942 0.00885 0.2986 -0.00226 0.30902 C -0.01337 0.31944 -0.03438 0.32916 -0.04097 0.33332 " pathEditMode="relative" ptsTypes="aaaaaA">
                                      <p:cBhvr>
                                        <p:cTn id="29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5.92593E-6 C -0.00885 0.00694 -0.0177 0.01411 -0.02829 0.01666 C -0.03888 0.01921 -0.05486 0.0199 -0.06354 0.01504 C -0.07222 0.01018 -0.07638 -0.00116 -0.08055 -0.01227 " pathEditMode="relative" ptsTypes="aaaA">
                                      <p:cBhvr>
                                        <p:cTn id="31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 build="p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175" name="Picture 111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t="4802" b="16505"/>
          <a:stretch>
            <a:fillRect/>
          </a:stretch>
        </p:blipFill>
        <p:spPr bwMode="auto">
          <a:xfrm>
            <a:off x="0" y="2854325"/>
            <a:ext cx="2633663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176" name="Text Box 112"/>
          <p:cNvSpPr txBox="1">
            <a:spLocks noChangeArrowheads="1"/>
          </p:cNvSpPr>
          <p:nvPr/>
        </p:nvSpPr>
        <p:spPr bwMode="auto">
          <a:xfrm>
            <a:off x="122238" y="6040438"/>
            <a:ext cx="187628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/>
              <a:t>Вальтер Нернст</a:t>
            </a:r>
          </a:p>
          <a:p>
            <a:r>
              <a:rPr lang="ru-RU" sz="2000" b="0"/>
              <a:t>(Ноб.пр. 1921)</a:t>
            </a:r>
          </a:p>
        </p:txBody>
      </p:sp>
      <p:sp>
        <p:nvSpPr>
          <p:cNvPr id="88177" name="Text Box 113"/>
          <p:cNvSpPr txBox="1">
            <a:spLocks noChangeArrowheads="1"/>
          </p:cNvSpPr>
          <p:nvPr/>
        </p:nvSpPr>
        <p:spPr bwMode="auto">
          <a:xfrm>
            <a:off x="0" y="375661"/>
            <a:ext cx="8953500" cy="128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3600" dirty="0"/>
              <a:t>«Уравнение Нернста»:</a:t>
            </a:r>
            <a:r>
              <a:rPr lang="en-US" sz="3600" dirty="0"/>
              <a:t>   </a:t>
            </a:r>
            <a:endParaRPr lang="ru-RU" sz="3600" dirty="0" smtClean="0"/>
          </a:p>
          <a:p>
            <a:pPr>
              <a:lnSpc>
                <a:spcPct val="90000"/>
              </a:lnSpc>
            </a:pPr>
            <a:r>
              <a:rPr lang="ru-RU" sz="3200" dirty="0" smtClean="0"/>
              <a:t>Равновесный потенциал Е</a:t>
            </a:r>
            <a:r>
              <a:rPr lang="ru-RU" sz="3200" baseline="-25000" dirty="0" smtClean="0"/>
              <a:t>р</a:t>
            </a:r>
            <a:r>
              <a:rPr lang="ru-RU" sz="3200" dirty="0" smtClean="0"/>
              <a:t>  </a:t>
            </a:r>
          </a:p>
          <a:p>
            <a:pPr>
              <a:lnSpc>
                <a:spcPct val="90000"/>
              </a:lnSpc>
            </a:pPr>
            <a:endParaRPr lang="en-US" b="0" dirty="0"/>
          </a:p>
        </p:txBody>
      </p:sp>
      <p:sp>
        <p:nvSpPr>
          <p:cNvPr id="88179" name="Text Box 115"/>
          <p:cNvSpPr txBox="1">
            <a:spLocks noChangeArrowheads="1"/>
          </p:cNvSpPr>
          <p:nvPr/>
        </p:nvSpPr>
        <p:spPr bwMode="auto">
          <a:xfrm>
            <a:off x="2628898" y="4160549"/>
            <a:ext cx="6431973" cy="1588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600" dirty="0"/>
              <a:t>С учетом этого МП = -91 мВ</a:t>
            </a:r>
            <a:endParaRPr lang="en-US" sz="3600" dirty="0"/>
          </a:p>
          <a:p>
            <a:pPr>
              <a:lnSpc>
                <a:spcPct val="90000"/>
              </a:lnSpc>
            </a:pPr>
            <a:r>
              <a:rPr lang="ru-RU" sz="3600" dirty="0"/>
              <a:t>(«равновесный п</a:t>
            </a:r>
            <a:r>
              <a:rPr lang="ru-RU" sz="3600" dirty="0" smtClean="0"/>
              <a:t>отенциал</a:t>
            </a:r>
            <a:r>
              <a:rPr lang="ru-RU" sz="3600" dirty="0"/>
              <a:t>» для К+)</a:t>
            </a:r>
          </a:p>
        </p:txBody>
      </p:sp>
      <p:sp>
        <p:nvSpPr>
          <p:cNvPr id="116" name="Прямоугольник 115"/>
          <p:cNvSpPr/>
          <p:nvPr/>
        </p:nvSpPr>
        <p:spPr>
          <a:xfrm>
            <a:off x="2613110" y="1932711"/>
            <a:ext cx="11587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err="1" smtClean="0"/>
              <a:t>Е</a:t>
            </a:r>
            <a:r>
              <a:rPr lang="ru-RU" sz="4000" baseline="-25000" dirty="0" err="1" smtClean="0"/>
              <a:t>к</a:t>
            </a:r>
            <a:r>
              <a:rPr lang="ru-RU" sz="4000" dirty="0" err="1" smtClean="0">
                <a:cs typeface="Arial" charset="0"/>
              </a:rPr>
              <a:t>=</a:t>
            </a:r>
            <a:endParaRPr lang="ru-RU" sz="4000" dirty="0"/>
          </a:p>
        </p:txBody>
      </p:sp>
      <p:cxnSp>
        <p:nvCxnSpPr>
          <p:cNvPr id="119" name="Прямая соединительная линия 118"/>
          <p:cNvCxnSpPr>
            <a:stCxn id="116" idx="3"/>
            <a:endCxn id="123" idx="1"/>
          </p:cNvCxnSpPr>
          <p:nvPr/>
        </p:nvCxnSpPr>
        <p:spPr bwMode="auto">
          <a:xfrm flipV="1">
            <a:off x="3771901" y="2276477"/>
            <a:ext cx="982015" cy="1017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1" name="Прямоугольник 120"/>
          <p:cNvSpPr/>
          <p:nvPr/>
        </p:nvSpPr>
        <p:spPr>
          <a:xfrm>
            <a:off x="3700692" y="1503221"/>
            <a:ext cx="11587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RT</a:t>
            </a:r>
            <a:endParaRPr lang="ru-RU" sz="4000" dirty="0"/>
          </a:p>
        </p:txBody>
      </p:sp>
      <p:sp>
        <p:nvSpPr>
          <p:cNvPr id="122" name="Прямоугольник 121"/>
          <p:cNvSpPr/>
          <p:nvPr/>
        </p:nvSpPr>
        <p:spPr>
          <a:xfrm>
            <a:off x="3728400" y="2331030"/>
            <a:ext cx="11587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ZF</a:t>
            </a:r>
            <a:endParaRPr lang="ru-RU" sz="4000" dirty="0"/>
          </a:p>
        </p:txBody>
      </p:sp>
      <p:sp>
        <p:nvSpPr>
          <p:cNvPr id="123" name="Прямоугольник 122"/>
          <p:cNvSpPr/>
          <p:nvPr/>
        </p:nvSpPr>
        <p:spPr>
          <a:xfrm>
            <a:off x="4753916" y="1984089"/>
            <a:ext cx="4956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cs typeface="Arial" charset="0"/>
              </a:rPr>
              <a:t>ln</a:t>
            </a:r>
            <a:endParaRPr lang="ru-RU" dirty="0"/>
          </a:p>
        </p:txBody>
      </p:sp>
      <p:cxnSp>
        <p:nvCxnSpPr>
          <p:cNvPr id="125" name="Прямая соединительная линия 124"/>
          <p:cNvCxnSpPr>
            <a:stCxn id="123" idx="3"/>
          </p:cNvCxnSpPr>
          <p:nvPr/>
        </p:nvCxnSpPr>
        <p:spPr bwMode="auto">
          <a:xfrm>
            <a:off x="5249565" y="2276477"/>
            <a:ext cx="986787" cy="69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7" name="Прямоугольник 126"/>
          <p:cNvSpPr/>
          <p:nvPr/>
        </p:nvSpPr>
        <p:spPr>
          <a:xfrm>
            <a:off x="5243442" y="1477091"/>
            <a:ext cx="11063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0" dirty="0" smtClean="0"/>
              <a:t>К</a:t>
            </a:r>
            <a:r>
              <a:rPr lang="en-US" sz="4000" baseline="30000" dirty="0" smtClean="0"/>
              <a:t>+</a:t>
            </a:r>
            <a:r>
              <a:rPr lang="en-US" sz="4000" baseline="-14000" dirty="0" smtClean="0"/>
              <a:t>out</a:t>
            </a:r>
            <a:endParaRPr lang="ru-RU" sz="4000" dirty="0"/>
          </a:p>
        </p:txBody>
      </p:sp>
      <p:sp>
        <p:nvSpPr>
          <p:cNvPr id="128" name="Прямоугольник 127"/>
          <p:cNvSpPr/>
          <p:nvPr/>
        </p:nvSpPr>
        <p:spPr>
          <a:xfrm>
            <a:off x="5271150" y="2356852"/>
            <a:ext cx="8915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0" dirty="0" smtClean="0"/>
              <a:t>К</a:t>
            </a:r>
            <a:r>
              <a:rPr lang="en-US" sz="4000" baseline="30000" dirty="0" smtClean="0"/>
              <a:t>+</a:t>
            </a:r>
            <a:r>
              <a:rPr lang="en-US" sz="4000" baseline="-14000" dirty="0" smtClean="0"/>
              <a:t>in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8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8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8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8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176" grpId="0"/>
      <p:bldP spid="88177" grpId="0"/>
      <p:bldP spid="88179" grpId="0" animBg="1"/>
      <p:bldP spid="116" grpId="0"/>
      <p:bldP spid="121" grpId="0"/>
      <p:bldP spid="122" grpId="0"/>
      <p:bldP spid="123" grpId="0"/>
      <p:bldP spid="127" grpId="0"/>
      <p:bldP spid="12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Скругленный прямоугольник 26"/>
          <p:cNvSpPr/>
          <p:nvPr/>
        </p:nvSpPr>
        <p:spPr bwMode="auto">
          <a:xfrm>
            <a:off x="0" y="0"/>
            <a:ext cx="9144000" cy="6858000"/>
          </a:xfrm>
          <a:prstGeom prst="roundRect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31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3C88BA-C24A-4695-B13B-4105602C7691}" type="slidenum">
              <a:rPr lang="ru-RU" smtClean="0"/>
              <a:pPr/>
              <a:t>49</a:t>
            </a:fld>
            <a:endParaRPr lang="ru-RU" smtClean="0"/>
          </a:p>
        </p:txBody>
      </p:sp>
      <p:sp>
        <p:nvSpPr>
          <p:cNvPr id="13315" name="Text Box 36"/>
          <p:cNvSpPr txBox="1">
            <a:spLocks noChangeArrowheads="1"/>
          </p:cNvSpPr>
          <p:nvPr/>
        </p:nvSpPr>
        <p:spPr bwMode="auto">
          <a:xfrm>
            <a:off x="0" y="115888"/>
            <a:ext cx="89535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2200"/>
              <a:t>Такой вход </a:t>
            </a:r>
            <a:r>
              <a:rPr lang="en-US" sz="2200"/>
              <a:t>Na</a:t>
            </a:r>
            <a:r>
              <a:rPr lang="en-US" sz="2200" baseline="30000"/>
              <a:t>+</a:t>
            </a:r>
            <a:r>
              <a:rPr lang="en-US" sz="2200"/>
              <a:t> </a:t>
            </a:r>
            <a:r>
              <a:rPr lang="ru-RU" sz="2200"/>
              <a:t>ведет к сдвигу заряда цитоплазмы вверх</a:t>
            </a:r>
          </a:p>
          <a:p>
            <a:pPr>
              <a:lnSpc>
                <a:spcPct val="90000"/>
              </a:lnSpc>
            </a:pPr>
            <a:r>
              <a:rPr lang="ru-RU" sz="2200"/>
              <a:t>и частичной потере ПП (отсюда название – «ток утечки» </a:t>
            </a:r>
            <a:r>
              <a:rPr lang="en-US" sz="2200"/>
              <a:t>Na</a:t>
            </a:r>
            <a:r>
              <a:rPr lang="en-US" sz="2200" baseline="30000"/>
              <a:t>+</a:t>
            </a:r>
            <a:r>
              <a:rPr lang="en-US" sz="2200"/>
              <a:t>)</a:t>
            </a:r>
            <a:r>
              <a:rPr lang="ru-RU" sz="2200"/>
              <a:t>.</a:t>
            </a:r>
            <a:endParaRPr lang="en-US" sz="2200"/>
          </a:p>
        </p:txBody>
      </p:sp>
      <p:sp>
        <p:nvSpPr>
          <p:cNvPr id="13317" name="Text Box 96"/>
          <p:cNvSpPr txBox="1">
            <a:spLocks noChangeArrowheads="1"/>
          </p:cNvSpPr>
          <p:nvPr/>
        </p:nvSpPr>
        <p:spPr bwMode="auto">
          <a:xfrm>
            <a:off x="0" y="0"/>
            <a:ext cx="9144000" cy="126682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endParaRPr lang="ru-RU" dirty="0"/>
          </a:p>
          <a:p>
            <a:pPr>
              <a:lnSpc>
                <a:spcPct val="110000"/>
              </a:lnSpc>
            </a:pPr>
            <a:r>
              <a:rPr lang="ru-RU" sz="2200" dirty="0"/>
              <a:t>Диффузия </a:t>
            </a:r>
            <a:r>
              <a:rPr lang="en-US" sz="2200" dirty="0"/>
              <a:t>K</a:t>
            </a:r>
            <a:r>
              <a:rPr lang="en-US" sz="2200" baseline="30000" dirty="0"/>
              <a:t>+</a:t>
            </a:r>
            <a:r>
              <a:rPr lang="ru-RU" sz="2200" dirty="0"/>
              <a:t> из клетки определяется разностью </a:t>
            </a:r>
          </a:p>
          <a:p>
            <a:pPr>
              <a:lnSpc>
                <a:spcPct val="110000"/>
              </a:lnSpc>
            </a:pPr>
            <a:r>
              <a:rPr lang="ru-RU" sz="2200" dirty="0"/>
              <a:t>концентраций К</a:t>
            </a:r>
            <a:r>
              <a:rPr lang="en-US" sz="2200" baseline="30000" dirty="0"/>
              <a:t>+</a:t>
            </a:r>
            <a:r>
              <a:rPr lang="en-US" sz="2200" baseline="-14000" dirty="0"/>
              <a:t>out</a:t>
            </a:r>
            <a:r>
              <a:rPr lang="en-US" sz="2200" dirty="0"/>
              <a:t> </a:t>
            </a:r>
            <a:r>
              <a:rPr lang="ru-RU" sz="2200" dirty="0"/>
              <a:t> и К</a:t>
            </a:r>
            <a:r>
              <a:rPr lang="en-US" sz="2200" baseline="30000" dirty="0"/>
              <a:t>+</a:t>
            </a:r>
            <a:r>
              <a:rPr lang="en-US" sz="2200" baseline="-14000" dirty="0"/>
              <a:t>in</a:t>
            </a:r>
            <a:r>
              <a:rPr lang="ru-RU" sz="2200" baseline="-14000" dirty="0"/>
              <a:t> </a:t>
            </a:r>
            <a:r>
              <a:rPr lang="ru-RU" sz="2200" dirty="0"/>
              <a:t>. </a:t>
            </a:r>
          </a:p>
          <a:p>
            <a:pPr algn="l">
              <a:lnSpc>
                <a:spcPct val="110000"/>
              </a:lnSpc>
            </a:pPr>
            <a:endParaRPr lang="ru-RU" sz="800" b="0" dirty="0"/>
          </a:p>
          <a:p>
            <a:pPr algn="l">
              <a:lnSpc>
                <a:spcPct val="110000"/>
              </a:lnSpc>
            </a:pPr>
            <a:endParaRPr lang="ru-RU" sz="800" b="0" dirty="0"/>
          </a:p>
        </p:txBody>
      </p:sp>
      <p:sp>
        <p:nvSpPr>
          <p:cNvPr id="13337" name="Line 112"/>
          <p:cNvSpPr>
            <a:spLocks noChangeShapeType="1"/>
          </p:cNvSpPr>
          <p:nvPr/>
        </p:nvSpPr>
        <p:spPr bwMode="auto">
          <a:xfrm>
            <a:off x="7493000" y="5002439"/>
            <a:ext cx="720725" cy="503238"/>
          </a:xfrm>
          <a:prstGeom prst="line">
            <a:avLst/>
          </a:prstGeom>
          <a:noFill/>
          <a:ln w="88900">
            <a:solidFill>
              <a:srgbClr val="CC00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8" name="Line 116"/>
          <p:cNvSpPr>
            <a:spLocks noChangeShapeType="1"/>
          </p:cNvSpPr>
          <p:nvPr/>
        </p:nvSpPr>
        <p:spPr bwMode="auto">
          <a:xfrm>
            <a:off x="8213725" y="5494791"/>
            <a:ext cx="827088" cy="0"/>
          </a:xfrm>
          <a:prstGeom prst="line">
            <a:avLst/>
          </a:prstGeom>
          <a:noFill/>
          <a:ln w="88900">
            <a:solidFill>
              <a:srgbClr val="CC00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9" name="Line 118"/>
          <p:cNvSpPr>
            <a:spLocks noChangeShapeType="1"/>
          </p:cNvSpPr>
          <p:nvPr/>
        </p:nvSpPr>
        <p:spPr bwMode="auto">
          <a:xfrm flipV="1">
            <a:off x="7493000" y="5516563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40" name="Text Box 120"/>
          <p:cNvSpPr txBox="1">
            <a:spLocks noChangeArrowheads="1"/>
          </p:cNvSpPr>
          <p:nvPr/>
        </p:nvSpPr>
        <p:spPr bwMode="auto">
          <a:xfrm>
            <a:off x="6629400" y="6216650"/>
            <a:ext cx="1162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dirty="0"/>
              <a:t>снижение</a:t>
            </a:r>
          </a:p>
          <a:p>
            <a:r>
              <a:rPr lang="ru-RU" sz="2000" dirty="0"/>
              <a:t>К</a:t>
            </a:r>
            <a:r>
              <a:rPr lang="en-US" sz="2000" b="0" baseline="30000" dirty="0"/>
              <a:t>+</a:t>
            </a:r>
            <a:r>
              <a:rPr lang="en-US" sz="2000" baseline="-14000" dirty="0"/>
              <a:t>out</a:t>
            </a:r>
            <a:endParaRPr lang="ru-RU" sz="2000" baseline="-14000" dirty="0"/>
          </a:p>
        </p:txBody>
      </p:sp>
      <p:sp>
        <p:nvSpPr>
          <p:cNvPr id="13329" name="Line 107"/>
          <p:cNvSpPr>
            <a:spLocks noChangeShapeType="1"/>
          </p:cNvSpPr>
          <p:nvPr/>
        </p:nvSpPr>
        <p:spPr bwMode="auto">
          <a:xfrm>
            <a:off x="4670425" y="5300663"/>
            <a:ext cx="914400" cy="0"/>
          </a:xfrm>
          <a:prstGeom prst="line">
            <a:avLst/>
          </a:prstGeom>
          <a:noFill/>
          <a:ln w="88900">
            <a:solidFill>
              <a:srgbClr val="CC00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0" name="Line 108"/>
          <p:cNvSpPr>
            <a:spLocks noChangeShapeType="1"/>
          </p:cNvSpPr>
          <p:nvPr/>
        </p:nvSpPr>
        <p:spPr bwMode="auto">
          <a:xfrm flipH="1">
            <a:off x="5529263" y="5006975"/>
            <a:ext cx="795338" cy="293688"/>
          </a:xfrm>
          <a:prstGeom prst="line">
            <a:avLst/>
          </a:prstGeom>
          <a:noFill/>
          <a:ln w="88900">
            <a:solidFill>
              <a:srgbClr val="CC00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1" name="Line 110"/>
          <p:cNvSpPr>
            <a:spLocks noChangeShapeType="1"/>
          </p:cNvSpPr>
          <p:nvPr/>
        </p:nvSpPr>
        <p:spPr bwMode="auto">
          <a:xfrm flipV="1">
            <a:off x="5605463" y="5516563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32" name="Text Box 111"/>
          <p:cNvSpPr txBox="1">
            <a:spLocks noChangeArrowheads="1"/>
          </p:cNvSpPr>
          <p:nvPr/>
        </p:nvSpPr>
        <p:spPr bwMode="auto">
          <a:xfrm>
            <a:off x="4643438" y="6243638"/>
            <a:ext cx="13795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dirty="0"/>
              <a:t>увеличение</a:t>
            </a:r>
          </a:p>
          <a:p>
            <a:r>
              <a:rPr lang="ru-RU" sz="2000" dirty="0"/>
              <a:t>К</a:t>
            </a:r>
            <a:r>
              <a:rPr lang="en-US" sz="2000" b="0" baseline="30000" dirty="0"/>
              <a:t>+</a:t>
            </a:r>
            <a:r>
              <a:rPr lang="en-US" sz="2000" baseline="-14000" dirty="0"/>
              <a:t>out</a:t>
            </a:r>
            <a:endParaRPr lang="ru-RU" sz="2000" baseline="-14000" dirty="0"/>
          </a:p>
        </p:txBody>
      </p:sp>
      <p:grpSp>
        <p:nvGrpSpPr>
          <p:cNvPr id="2" name="Группа 27"/>
          <p:cNvGrpSpPr/>
          <p:nvPr/>
        </p:nvGrpSpPr>
        <p:grpSpPr>
          <a:xfrm>
            <a:off x="4048125" y="2997200"/>
            <a:ext cx="5049838" cy="3314700"/>
            <a:chOff x="4048125" y="2997200"/>
            <a:chExt cx="5049838" cy="3314700"/>
          </a:xfrm>
        </p:grpSpPr>
        <p:sp>
          <p:nvSpPr>
            <p:cNvPr id="13336" name="Text Box 100"/>
            <p:cNvSpPr txBox="1">
              <a:spLocks noChangeArrowheads="1"/>
            </p:cNvSpPr>
            <p:nvPr/>
          </p:nvSpPr>
          <p:spPr bwMode="auto">
            <a:xfrm>
              <a:off x="8186738" y="5876925"/>
              <a:ext cx="873125" cy="434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70000"/>
                </a:lnSpc>
              </a:pPr>
              <a:r>
                <a:rPr lang="ru-RU" sz="1600"/>
                <a:t>время,</a:t>
              </a:r>
            </a:p>
            <a:p>
              <a:pPr algn="l">
                <a:lnSpc>
                  <a:spcPct val="70000"/>
                </a:lnSpc>
              </a:pPr>
              <a:r>
                <a:rPr lang="ru-RU" sz="1600"/>
                <a:t> мин</a:t>
              </a:r>
            </a:p>
          </p:txBody>
        </p:sp>
        <p:sp>
          <p:nvSpPr>
            <p:cNvPr id="13324" name="Line 99"/>
            <p:cNvSpPr>
              <a:spLocks noChangeShapeType="1"/>
            </p:cNvSpPr>
            <p:nvPr/>
          </p:nvSpPr>
          <p:spPr bwMode="auto">
            <a:xfrm flipV="1">
              <a:off x="4670425" y="6092825"/>
              <a:ext cx="442753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5" name="Line 102"/>
            <p:cNvSpPr>
              <a:spLocks noChangeShapeType="1"/>
            </p:cNvSpPr>
            <p:nvPr/>
          </p:nvSpPr>
          <p:spPr bwMode="auto">
            <a:xfrm flipV="1">
              <a:off x="4670425" y="3500438"/>
              <a:ext cx="0" cy="25923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6" name="Line 103"/>
            <p:cNvSpPr>
              <a:spLocks noChangeShapeType="1"/>
            </p:cNvSpPr>
            <p:nvPr/>
          </p:nvSpPr>
          <p:spPr bwMode="auto">
            <a:xfrm flipV="1">
              <a:off x="4670425" y="4005263"/>
              <a:ext cx="44275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7" name="Text Box 104"/>
            <p:cNvSpPr txBox="1">
              <a:spLocks noChangeArrowheads="1"/>
            </p:cNvSpPr>
            <p:nvPr/>
          </p:nvSpPr>
          <p:spPr bwMode="auto">
            <a:xfrm>
              <a:off x="4886325" y="2997200"/>
              <a:ext cx="1798638" cy="48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ru-RU" sz="1600"/>
                <a:t>показания </a:t>
              </a:r>
            </a:p>
            <a:p>
              <a:pPr algn="l">
                <a:lnSpc>
                  <a:spcPct val="80000"/>
                </a:lnSpc>
              </a:pPr>
              <a:r>
                <a:rPr lang="ru-RU" sz="1600"/>
                <a:t>вольтметра, мВ</a:t>
              </a:r>
            </a:p>
          </p:txBody>
        </p:sp>
        <p:sp>
          <p:nvSpPr>
            <p:cNvPr id="13328" name="Text Box 105"/>
            <p:cNvSpPr txBox="1">
              <a:spLocks noChangeArrowheads="1"/>
            </p:cNvSpPr>
            <p:nvPr/>
          </p:nvSpPr>
          <p:spPr bwMode="auto">
            <a:xfrm>
              <a:off x="4373563" y="3860800"/>
              <a:ext cx="296863" cy="287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ru-RU" sz="1600"/>
                <a:t>0</a:t>
              </a:r>
            </a:p>
          </p:txBody>
        </p:sp>
        <p:sp>
          <p:nvSpPr>
            <p:cNvPr id="13333" name="Line 117"/>
            <p:cNvSpPr>
              <a:spLocks noChangeShapeType="1"/>
            </p:cNvSpPr>
            <p:nvPr/>
          </p:nvSpPr>
          <p:spPr bwMode="auto">
            <a:xfrm flipV="1">
              <a:off x="4670425" y="5300663"/>
              <a:ext cx="44275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5" name="Text Box 121"/>
            <p:cNvSpPr txBox="1">
              <a:spLocks noChangeArrowheads="1"/>
            </p:cNvSpPr>
            <p:nvPr/>
          </p:nvSpPr>
          <p:spPr bwMode="auto">
            <a:xfrm>
              <a:off x="4048125" y="5140325"/>
              <a:ext cx="582211" cy="312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70000"/>
                </a:lnSpc>
              </a:pPr>
              <a:r>
                <a:rPr lang="ru-RU" sz="2000" dirty="0" smtClean="0"/>
                <a:t>МП</a:t>
              </a:r>
              <a:endParaRPr lang="ru-RU" sz="2000" dirty="0"/>
            </a:p>
          </p:txBody>
        </p:sp>
      </p:grpSp>
      <p:sp>
        <p:nvSpPr>
          <p:cNvPr id="94337" name="Text Box 129"/>
          <p:cNvSpPr txBox="1">
            <a:spLocks noChangeArrowheads="1"/>
          </p:cNvSpPr>
          <p:nvPr/>
        </p:nvSpPr>
        <p:spPr bwMode="auto">
          <a:xfrm>
            <a:off x="0" y="1414690"/>
            <a:ext cx="9144000" cy="12715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2200" b="0" dirty="0"/>
              <a:t>Если увеличить К</a:t>
            </a:r>
            <a:r>
              <a:rPr lang="en-US" sz="2200" baseline="30000" dirty="0"/>
              <a:t>+</a:t>
            </a:r>
            <a:r>
              <a:rPr lang="en-US" sz="2200" baseline="-14000" dirty="0"/>
              <a:t>out</a:t>
            </a:r>
            <a:r>
              <a:rPr lang="en-US" sz="2200" b="0" dirty="0"/>
              <a:t> </a:t>
            </a:r>
            <a:r>
              <a:rPr lang="ru-RU" sz="2200" b="0" dirty="0"/>
              <a:t>, то разность концентраций станет меньше, диффузия – слабее, и для ее остановки потребуется не столь значительный </a:t>
            </a:r>
            <a:r>
              <a:rPr lang="ru-RU" sz="2200" b="0" dirty="0" smtClean="0"/>
              <a:t>МП </a:t>
            </a:r>
            <a:r>
              <a:rPr lang="ru-RU" sz="2000" b="0" i="1" dirty="0"/>
              <a:t>(произойдет сдвиг заряда цито-</a:t>
            </a:r>
          </a:p>
          <a:p>
            <a:pPr algn="l">
              <a:lnSpc>
                <a:spcPct val="90000"/>
              </a:lnSpc>
            </a:pPr>
            <a:r>
              <a:rPr lang="ru-RU" sz="2000" b="0" i="1" dirty="0"/>
              <a:t>плазмы вверх до достижения новой точки равновесия).</a:t>
            </a:r>
          </a:p>
        </p:txBody>
      </p:sp>
      <p:sp>
        <p:nvSpPr>
          <p:cNvPr id="94338" name="Text Box 130"/>
          <p:cNvSpPr txBox="1">
            <a:spLocks noChangeArrowheads="1"/>
          </p:cNvSpPr>
          <p:nvPr/>
        </p:nvSpPr>
        <p:spPr bwMode="auto">
          <a:xfrm>
            <a:off x="218209" y="2905970"/>
            <a:ext cx="3962400" cy="217646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2200" b="0" dirty="0"/>
              <a:t>Если снизить К</a:t>
            </a:r>
            <a:r>
              <a:rPr lang="en-US" sz="2200" baseline="30000" dirty="0"/>
              <a:t>+</a:t>
            </a:r>
            <a:r>
              <a:rPr lang="en-US" sz="2200" baseline="-14000" dirty="0"/>
              <a:t>out</a:t>
            </a:r>
            <a:r>
              <a:rPr lang="en-US" sz="2200" b="0" dirty="0"/>
              <a:t> </a:t>
            </a:r>
            <a:r>
              <a:rPr lang="ru-RU" sz="2200" b="0" dirty="0"/>
              <a:t>, то </a:t>
            </a:r>
            <a:r>
              <a:rPr lang="ru-RU" sz="2200" b="0" dirty="0" err="1"/>
              <a:t>раз-ность</a:t>
            </a:r>
            <a:r>
              <a:rPr lang="ru-RU" sz="2200" b="0" dirty="0"/>
              <a:t> концентраций станет больше, диффузия – </a:t>
            </a:r>
            <a:r>
              <a:rPr lang="ru-RU" sz="2200" b="0" dirty="0" err="1"/>
              <a:t>силь-нее</a:t>
            </a:r>
            <a:r>
              <a:rPr lang="ru-RU" sz="2200" b="0" dirty="0"/>
              <a:t>, и для ее остановки </a:t>
            </a:r>
            <a:r>
              <a:rPr lang="ru-RU" sz="2200" b="0" dirty="0" err="1"/>
              <a:t>по-требуется</a:t>
            </a:r>
            <a:r>
              <a:rPr lang="ru-RU" sz="2200" b="0" dirty="0"/>
              <a:t> более </a:t>
            </a:r>
            <a:r>
              <a:rPr lang="ru-RU" sz="2200" b="0" dirty="0" err="1"/>
              <a:t>значитель-ный</a:t>
            </a:r>
            <a:r>
              <a:rPr lang="ru-RU" sz="2200" b="0" dirty="0"/>
              <a:t> </a:t>
            </a:r>
            <a:r>
              <a:rPr lang="ru-RU" sz="2200" b="0" dirty="0" smtClean="0"/>
              <a:t>МП </a:t>
            </a:r>
            <a:r>
              <a:rPr lang="ru-RU" sz="2000" b="0" i="1" dirty="0"/>
              <a:t>(сдвиг заряда </a:t>
            </a:r>
            <a:r>
              <a:rPr lang="ru-RU" sz="2000" b="0" i="1" dirty="0" err="1"/>
              <a:t>цито-плазмы</a:t>
            </a:r>
            <a:r>
              <a:rPr lang="ru-RU" sz="2000" b="0" i="1" dirty="0"/>
              <a:t> вниз).</a:t>
            </a:r>
            <a:endParaRPr lang="ru-RU" dirty="0"/>
          </a:p>
        </p:txBody>
      </p:sp>
      <p:sp>
        <p:nvSpPr>
          <p:cNvPr id="94333" name="Text Box 125"/>
          <p:cNvSpPr txBox="1">
            <a:spLocks noChangeArrowheads="1"/>
          </p:cNvSpPr>
          <p:nvPr/>
        </p:nvSpPr>
        <p:spPr bwMode="auto">
          <a:xfrm>
            <a:off x="153885" y="5242173"/>
            <a:ext cx="3823855" cy="1615827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200" dirty="0">
                <a:solidFill>
                  <a:schemeClr val="bg1"/>
                </a:solidFill>
              </a:rPr>
              <a:t>Этот график можно </a:t>
            </a:r>
            <a:r>
              <a:rPr lang="ru-RU" sz="2200" dirty="0" smtClean="0">
                <a:solidFill>
                  <a:schemeClr val="bg1"/>
                </a:solidFill>
              </a:rPr>
              <a:t>получить </a:t>
            </a:r>
            <a:r>
              <a:rPr lang="ru-RU" sz="2200" dirty="0">
                <a:solidFill>
                  <a:schemeClr val="bg1"/>
                </a:solidFill>
              </a:rPr>
              <a:t>в </a:t>
            </a:r>
            <a:r>
              <a:rPr lang="ru-RU" sz="2200" dirty="0" smtClean="0">
                <a:solidFill>
                  <a:schemeClr val="bg1"/>
                </a:solidFill>
              </a:rPr>
              <a:t>эксперименте</a:t>
            </a:r>
            <a:r>
              <a:rPr lang="ru-RU" sz="2200" dirty="0">
                <a:solidFill>
                  <a:schemeClr val="bg1"/>
                </a:solidFill>
              </a:rPr>
              <a:t>, но в </a:t>
            </a:r>
            <a:r>
              <a:rPr lang="ru-RU" sz="2200" dirty="0" smtClean="0">
                <a:solidFill>
                  <a:schemeClr val="bg1"/>
                </a:solidFill>
              </a:rPr>
              <a:t>реальном </a:t>
            </a:r>
            <a:r>
              <a:rPr lang="ru-RU" sz="2200" dirty="0">
                <a:solidFill>
                  <a:schemeClr val="bg1"/>
                </a:solidFill>
              </a:rPr>
              <a:t>мозге в норме такого не происходит</a:t>
            </a:r>
            <a:endParaRPr lang="en-US" sz="2200" dirty="0">
              <a:solidFill>
                <a:schemeClr val="bg1"/>
              </a:solidFill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 bwMode="auto">
          <a:xfrm rot="5400000" flipH="1" flipV="1">
            <a:off x="6629627" y="4702402"/>
            <a:ext cx="10432" cy="620485"/>
          </a:xfrm>
          <a:prstGeom prst="line">
            <a:avLst/>
          </a:prstGeom>
          <a:noFill/>
          <a:ln w="88900">
            <a:solidFill>
              <a:srgbClr val="CC0099"/>
            </a:solidFill>
            <a:round/>
            <a:headEnd/>
            <a:tailEnd/>
          </a:ln>
        </p:spPr>
      </p:cxnSp>
      <p:cxnSp>
        <p:nvCxnSpPr>
          <p:cNvPr id="31" name="Прямая соединительная линия 30"/>
          <p:cNvCxnSpPr/>
          <p:nvPr/>
        </p:nvCxnSpPr>
        <p:spPr bwMode="auto">
          <a:xfrm>
            <a:off x="6934203" y="5006975"/>
            <a:ext cx="587828" cy="11339"/>
          </a:xfrm>
          <a:prstGeom prst="line">
            <a:avLst/>
          </a:prstGeom>
          <a:noFill/>
          <a:ln w="88900">
            <a:solidFill>
              <a:srgbClr val="CC0099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4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7" grpId="0" animBg="1"/>
      <p:bldP spid="13338" grpId="0" animBg="1"/>
      <p:bldP spid="13339" grpId="0" animBg="1"/>
      <p:bldP spid="13340" grpId="0"/>
      <p:bldP spid="13329" grpId="0" animBg="1"/>
      <p:bldP spid="13330" grpId="0" animBg="1"/>
      <p:bldP spid="13331" grpId="0" animBg="1"/>
      <p:bldP spid="13332" grpId="0"/>
      <p:bldP spid="94337" grpId="0" animBg="1" autoUpdateAnimBg="0"/>
      <p:bldP spid="94338" grpId="0" animBg="1" autoUpdateAnimBg="0"/>
      <p:bldP spid="94333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Главными функциональными элементами, погруженными в сравнительно инертный липидный матрикс мембраны, являются</a:t>
            </a:r>
            <a:r>
              <a:rPr lang="ru-RU" sz="3600" b="1" dirty="0" smtClean="0"/>
              <a:t> белки</a:t>
            </a:r>
            <a:r>
              <a:rPr lang="ru-RU" sz="3600" dirty="0" smtClean="0"/>
              <a:t>. </a:t>
            </a:r>
          </a:p>
          <a:p>
            <a:r>
              <a:rPr lang="ru-RU" sz="3600" dirty="0" smtClean="0"/>
              <a:t>Белок по массе составляет от 25 до 75% в различных мембранах.</a:t>
            </a:r>
          </a:p>
          <a:p>
            <a:endParaRPr lang="ru-RU" sz="3600" dirty="0" smtClean="0"/>
          </a:p>
          <a:p>
            <a:r>
              <a:rPr lang="ru-RU" sz="3600" dirty="0" smtClean="0"/>
              <a:t>25–30 % генома кодирует именно их синтез.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Скругленный прямоугольник 134"/>
          <p:cNvSpPr/>
          <p:nvPr/>
        </p:nvSpPr>
        <p:spPr bwMode="auto">
          <a:xfrm>
            <a:off x="0" y="0"/>
            <a:ext cx="9144000" cy="6858000"/>
          </a:xfrm>
          <a:prstGeom prst="roundRect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7" name="Прямоугольник 106"/>
          <p:cNvSpPr/>
          <p:nvPr/>
        </p:nvSpPr>
        <p:spPr bwMode="auto">
          <a:xfrm>
            <a:off x="0" y="4104417"/>
            <a:ext cx="9144000" cy="37407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" name="Group 94"/>
          <p:cNvGrpSpPr>
            <a:grpSpLocks/>
          </p:cNvGrpSpPr>
          <p:nvPr/>
        </p:nvGrpSpPr>
        <p:grpSpPr bwMode="auto">
          <a:xfrm>
            <a:off x="4017817" y="3965873"/>
            <a:ext cx="710046" cy="696190"/>
            <a:chOff x="2112" y="2016"/>
            <a:chExt cx="288" cy="288"/>
          </a:xfrm>
        </p:grpSpPr>
        <p:sp>
          <p:nvSpPr>
            <p:cNvPr id="110" name="Rectangle 95"/>
            <p:cNvSpPr>
              <a:spLocks noChangeArrowheads="1"/>
            </p:cNvSpPr>
            <p:nvPr/>
          </p:nvSpPr>
          <p:spPr bwMode="auto">
            <a:xfrm>
              <a:off x="2112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" name="Rectangle 96"/>
            <p:cNvSpPr>
              <a:spLocks noChangeArrowheads="1"/>
            </p:cNvSpPr>
            <p:nvPr/>
          </p:nvSpPr>
          <p:spPr bwMode="auto">
            <a:xfrm>
              <a:off x="2304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" name="Rectangle 97"/>
            <p:cNvSpPr>
              <a:spLocks noChangeArrowheads="1"/>
            </p:cNvSpPr>
            <p:nvPr/>
          </p:nvSpPr>
          <p:spPr bwMode="auto">
            <a:xfrm>
              <a:off x="2208" y="2016"/>
              <a:ext cx="96" cy="288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211" name="Text Box 14"/>
          <p:cNvSpPr txBox="1">
            <a:spLocks noChangeArrowheads="1"/>
          </p:cNvSpPr>
          <p:nvPr/>
        </p:nvSpPr>
        <p:spPr bwMode="auto">
          <a:xfrm>
            <a:off x="7148512" y="4464347"/>
            <a:ext cx="1995488" cy="5302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0" dirty="0"/>
              <a:t>внутриклеточная</a:t>
            </a:r>
          </a:p>
          <a:p>
            <a:pPr>
              <a:lnSpc>
                <a:spcPct val="80000"/>
              </a:lnSpc>
            </a:pPr>
            <a:r>
              <a:rPr lang="ru-RU" sz="1800" b="0" dirty="0"/>
              <a:t>среда</a:t>
            </a:r>
          </a:p>
        </p:txBody>
      </p:sp>
      <p:grpSp>
        <p:nvGrpSpPr>
          <p:cNvPr id="3" name="Group 94"/>
          <p:cNvGrpSpPr>
            <a:grpSpLocks/>
          </p:cNvGrpSpPr>
          <p:nvPr/>
        </p:nvGrpSpPr>
        <p:grpSpPr bwMode="auto">
          <a:xfrm>
            <a:off x="1943099" y="3958946"/>
            <a:ext cx="710046" cy="696190"/>
            <a:chOff x="2112" y="2016"/>
            <a:chExt cx="288" cy="288"/>
          </a:xfrm>
        </p:grpSpPr>
        <p:sp>
          <p:nvSpPr>
            <p:cNvPr id="8208" name="Rectangle 95"/>
            <p:cNvSpPr>
              <a:spLocks noChangeArrowheads="1"/>
            </p:cNvSpPr>
            <p:nvPr/>
          </p:nvSpPr>
          <p:spPr bwMode="auto">
            <a:xfrm>
              <a:off x="2112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9" name="Rectangle 96"/>
            <p:cNvSpPr>
              <a:spLocks noChangeArrowheads="1"/>
            </p:cNvSpPr>
            <p:nvPr/>
          </p:nvSpPr>
          <p:spPr bwMode="auto">
            <a:xfrm>
              <a:off x="2304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0" name="Rectangle 97"/>
            <p:cNvSpPr>
              <a:spLocks noChangeArrowheads="1"/>
            </p:cNvSpPr>
            <p:nvPr/>
          </p:nvSpPr>
          <p:spPr bwMode="auto">
            <a:xfrm>
              <a:off x="2208" y="2016"/>
              <a:ext cx="96" cy="288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8" name="Text Box 39"/>
          <p:cNvSpPr txBox="1">
            <a:spLocks noChangeArrowheads="1"/>
          </p:cNvSpPr>
          <p:nvPr/>
        </p:nvSpPr>
        <p:spPr bwMode="auto">
          <a:xfrm>
            <a:off x="137968" y="3550237"/>
            <a:ext cx="1709738" cy="57767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0" dirty="0"/>
              <a:t>межклеточная</a:t>
            </a:r>
          </a:p>
          <a:p>
            <a:r>
              <a:rPr lang="ru-RU" sz="1800" b="0" dirty="0"/>
              <a:t>среда</a:t>
            </a:r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2417620" y="5458700"/>
            <a:ext cx="465138" cy="457200"/>
            <a:chOff x="3648" y="1920"/>
            <a:chExt cx="293" cy="288"/>
          </a:xfrm>
        </p:grpSpPr>
        <p:sp>
          <p:nvSpPr>
            <p:cNvPr id="101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1624447" y="2566562"/>
            <a:ext cx="465138" cy="457200"/>
            <a:chOff x="3648" y="1920"/>
            <a:chExt cx="293" cy="288"/>
          </a:xfrm>
        </p:grpSpPr>
        <p:sp>
          <p:nvSpPr>
            <p:cNvPr id="104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1683328" y="5316692"/>
            <a:ext cx="465138" cy="457200"/>
            <a:chOff x="3648" y="1920"/>
            <a:chExt cx="293" cy="288"/>
          </a:xfrm>
        </p:grpSpPr>
        <p:sp>
          <p:nvSpPr>
            <p:cNvPr id="109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4551220" y="5264736"/>
            <a:ext cx="465138" cy="457200"/>
            <a:chOff x="3648" y="1920"/>
            <a:chExt cx="293" cy="288"/>
          </a:xfrm>
        </p:grpSpPr>
        <p:sp>
          <p:nvSpPr>
            <p:cNvPr id="115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6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4440383" y="2628908"/>
            <a:ext cx="465138" cy="457200"/>
            <a:chOff x="3648" y="1920"/>
            <a:chExt cx="293" cy="288"/>
          </a:xfrm>
        </p:grpSpPr>
        <p:sp>
          <p:nvSpPr>
            <p:cNvPr id="121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3730338" y="5555682"/>
            <a:ext cx="465138" cy="457200"/>
            <a:chOff x="3648" y="1920"/>
            <a:chExt cx="293" cy="288"/>
          </a:xfrm>
        </p:grpSpPr>
        <p:sp>
          <p:nvSpPr>
            <p:cNvPr id="124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0" name="Group 27"/>
          <p:cNvGrpSpPr>
            <a:grpSpLocks/>
          </p:cNvGrpSpPr>
          <p:nvPr/>
        </p:nvGrpSpPr>
        <p:grpSpPr bwMode="auto">
          <a:xfrm>
            <a:off x="4551218" y="3238509"/>
            <a:ext cx="465138" cy="457200"/>
            <a:chOff x="3648" y="1920"/>
            <a:chExt cx="293" cy="288"/>
          </a:xfrm>
        </p:grpSpPr>
        <p:sp>
          <p:nvSpPr>
            <p:cNvPr id="127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8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1" name="Group 27"/>
          <p:cNvGrpSpPr>
            <a:grpSpLocks/>
          </p:cNvGrpSpPr>
          <p:nvPr/>
        </p:nvGrpSpPr>
        <p:grpSpPr bwMode="auto">
          <a:xfrm>
            <a:off x="1666009" y="3044545"/>
            <a:ext cx="465138" cy="457200"/>
            <a:chOff x="3648" y="1920"/>
            <a:chExt cx="293" cy="288"/>
          </a:xfrm>
        </p:grpSpPr>
        <p:sp>
          <p:nvSpPr>
            <p:cNvPr id="133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4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2" name="Группа 144"/>
          <p:cNvGrpSpPr/>
          <p:nvPr/>
        </p:nvGrpSpPr>
        <p:grpSpPr>
          <a:xfrm>
            <a:off x="0" y="4481954"/>
            <a:ext cx="1555172" cy="1291937"/>
            <a:chOff x="71005" y="3702627"/>
            <a:chExt cx="1555172" cy="1291937"/>
          </a:xfrm>
        </p:grpSpPr>
        <p:sp>
          <p:nvSpPr>
            <p:cNvPr id="144" name="Полилиния 143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13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8269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70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4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36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7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39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0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6" name="Group 27"/>
          <p:cNvGrpSpPr>
            <a:grpSpLocks/>
          </p:cNvGrpSpPr>
          <p:nvPr/>
        </p:nvGrpSpPr>
        <p:grpSpPr bwMode="auto">
          <a:xfrm>
            <a:off x="2421083" y="2760527"/>
            <a:ext cx="465138" cy="457200"/>
            <a:chOff x="3648" y="1920"/>
            <a:chExt cx="293" cy="288"/>
          </a:xfrm>
        </p:grpSpPr>
        <p:sp>
          <p:nvSpPr>
            <p:cNvPr id="147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8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7" name="Группа 148"/>
          <p:cNvGrpSpPr/>
          <p:nvPr/>
        </p:nvGrpSpPr>
        <p:grpSpPr>
          <a:xfrm rot="1993904">
            <a:off x="226841" y="5434454"/>
            <a:ext cx="1555172" cy="1291937"/>
            <a:chOff x="71005" y="3702627"/>
            <a:chExt cx="1555172" cy="1291937"/>
          </a:xfrm>
        </p:grpSpPr>
        <p:sp>
          <p:nvSpPr>
            <p:cNvPr id="150" name="Полилиния 149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18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158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9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9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56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0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54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5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1" name="Группа 159"/>
          <p:cNvGrpSpPr/>
          <p:nvPr/>
        </p:nvGrpSpPr>
        <p:grpSpPr>
          <a:xfrm rot="1572530">
            <a:off x="6821632" y="4842173"/>
            <a:ext cx="1555172" cy="1291937"/>
            <a:chOff x="71005" y="3702627"/>
            <a:chExt cx="1555172" cy="1291937"/>
          </a:xfrm>
        </p:grpSpPr>
        <p:sp>
          <p:nvSpPr>
            <p:cNvPr id="161" name="Полилиния 160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22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169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0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3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67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8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4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65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6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5" name="Группа 170"/>
          <p:cNvGrpSpPr/>
          <p:nvPr/>
        </p:nvGrpSpPr>
        <p:grpSpPr>
          <a:xfrm>
            <a:off x="7289223" y="2628908"/>
            <a:ext cx="1555172" cy="1291937"/>
            <a:chOff x="71005" y="3702627"/>
            <a:chExt cx="1555172" cy="1291937"/>
          </a:xfrm>
        </p:grpSpPr>
        <p:sp>
          <p:nvSpPr>
            <p:cNvPr id="172" name="Полилиния 171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26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180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1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7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78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9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8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76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7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05" name="Полилиния 204"/>
          <p:cNvSpPr/>
          <p:nvPr/>
        </p:nvSpPr>
        <p:spPr bwMode="auto">
          <a:xfrm flipH="1">
            <a:off x="3908714" y="3217719"/>
            <a:ext cx="524740" cy="1984664"/>
          </a:xfrm>
          <a:custGeom>
            <a:avLst/>
            <a:gdLst>
              <a:gd name="connsiteX0" fmla="*/ 524740 w 524740"/>
              <a:gd name="connsiteY0" fmla="*/ 1984664 h 1984664"/>
              <a:gd name="connsiteX1" fmla="*/ 223404 w 524740"/>
              <a:gd name="connsiteY1" fmla="*/ 1776846 h 1984664"/>
              <a:gd name="connsiteX2" fmla="*/ 77931 w 524740"/>
              <a:gd name="connsiteY2" fmla="*/ 1381991 h 1984664"/>
              <a:gd name="connsiteX3" fmla="*/ 15586 w 524740"/>
              <a:gd name="connsiteY3" fmla="*/ 374073 h 1984664"/>
              <a:gd name="connsiteX4" fmla="*/ 171449 w 524740"/>
              <a:gd name="connsiteY4" fmla="*/ 0 h 198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740" h="1984664">
                <a:moveTo>
                  <a:pt x="524740" y="1984664"/>
                </a:moveTo>
                <a:cubicBezTo>
                  <a:pt x="411306" y="1930977"/>
                  <a:pt x="297872" y="1877291"/>
                  <a:pt x="223404" y="1776846"/>
                </a:cubicBezTo>
                <a:cubicBezTo>
                  <a:pt x="148936" y="1676401"/>
                  <a:pt x="112567" y="1615787"/>
                  <a:pt x="77931" y="1381991"/>
                </a:cubicBezTo>
                <a:cubicBezTo>
                  <a:pt x="43295" y="1148196"/>
                  <a:pt x="0" y="604405"/>
                  <a:pt x="15586" y="374073"/>
                </a:cubicBezTo>
                <a:cubicBezTo>
                  <a:pt x="31172" y="143741"/>
                  <a:pt x="101310" y="71870"/>
                  <a:pt x="171449" y="0"/>
                </a:cubicBezTo>
              </a:path>
            </a:pathLst>
          </a:custGeom>
          <a:noFill/>
          <a:ln w="41275" cap="flat" cmpd="sng" algn="ctr">
            <a:solidFill>
              <a:srgbClr val="C00000"/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9" name="Группа 182"/>
          <p:cNvGrpSpPr/>
          <p:nvPr/>
        </p:nvGrpSpPr>
        <p:grpSpPr>
          <a:xfrm rot="20049660">
            <a:off x="7578436" y="5649191"/>
            <a:ext cx="1555172" cy="1291937"/>
            <a:chOff x="71005" y="3702627"/>
            <a:chExt cx="1555172" cy="1291937"/>
          </a:xfrm>
        </p:grpSpPr>
        <p:sp>
          <p:nvSpPr>
            <p:cNvPr id="184" name="Полилиния 183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30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192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3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1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90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1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6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88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9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97" name="Group 27"/>
          <p:cNvGrpSpPr>
            <a:grpSpLocks/>
          </p:cNvGrpSpPr>
          <p:nvPr/>
        </p:nvGrpSpPr>
        <p:grpSpPr bwMode="auto">
          <a:xfrm>
            <a:off x="4267203" y="5822382"/>
            <a:ext cx="465138" cy="457200"/>
            <a:chOff x="3648" y="1920"/>
            <a:chExt cx="293" cy="288"/>
          </a:xfrm>
        </p:grpSpPr>
        <p:sp>
          <p:nvSpPr>
            <p:cNvPr id="195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6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00" name="Group 27"/>
          <p:cNvGrpSpPr>
            <a:grpSpLocks/>
          </p:cNvGrpSpPr>
          <p:nvPr/>
        </p:nvGrpSpPr>
        <p:grpSpPr bwMode="auto">
          <a:xfrm>
            <a:off x="3037612" y="5902045"/>
            <a:ext cx="465138" cy="457200"/>
            <a:chOff x="3648" y="1920"/>
            <a:chExt cx="293" cy="288"/>
          </a:xfrm>
        </p:grpSpPr>
        <p:sp>
          <p:nvSpPr>
            <p:cNvPr id="198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9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03" name="Group 27"/>
          <p:cNvGrpSpPr>
            <a:grpSpLocks/>
          </p:cNvGrpSpPr>
          <p:nvPr/>
        </p:nvGrpSpPr>
        <p:grpSpPr bwMode="auto">
          <a:xfrm>
            <a:off x="2026231" y="5857017"/>
            <a:ext cx="465138" cy="457200"/>
            <a:chOff x="3648" y="1920"/>
            <a:chExt cx="293" cy="288"/>
          </a:xfrm>
        </p:grpSpPr>
        <p:sp>
          <p:nvSpPr>
            <p:cNvPr id="201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2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sp>
        <p:nvSpPr>
          <p:cNvPr id="204" name="Полилиния 203"/>
          <p:cNvSpPr/>
          <p:nvPr/>
        </p:nvSpPr>
        <p:spPr bwMode="auto">
          <a:xfrm>
            <a:off x="2208068" y="3127664"/>
            <a:ext cx="524740" cy="1984664"/>
          </a:xfrm>
          <a:custGeom>
            <a:avLst/>
            <a:gdLst>
              <a:gd name="connsiteX0" fmla="*/ 524740 w 524740"/>
              <a:gd name="connsiteY0" fmla="*/ 1984664 h 1984664"/>
              <a:gd name="connsiteX1" fmla="*/ 223404 w 524740"/>
              <a:gd name="connsiteY1" fmla="*/ 1776846 h 1984664"/>
              <a:gd name="connsiteX2" fmla="*/ 77931 w 524740"/>
              <a:gd name="connsiteY2" fmla="*/ 1381991 h 1984664"/>
              <a:gd name="connsiteX3" fmla="*/ 15586 w 524740"/>
              <a:gd name="connsiteY3" fmla="*/ 374073 h 1984664"/>
              <a:gd name="connsiteX4" fmla="*/ 171449 w 524740"/>
              <a:gd name="connsiteY4" fmla="*/ 0 h 198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740" h="1984664">
                <a:moveTo>
                  <a:pt x="524740" y="1984664"/>
                </a:moveTo>
                <a:cubicBezTo>
                  <a:pt x="411306" y="1930977"/>
                  <a:pt x="297872" y="1877291"/>
                  <a:pt x="223404" y="1776846"/>
                </a:cubicBezTo>
                <a:cubicBezTo>
                  <a:pt x="148936" y="1676401"/>
                  <a:pt x="112567" y="1615787"/>
                  <a:pt x="77931" y="1381991"/>
                </a:cubicBezTo>
                <a:cubicBezTo>
                  <a:pt x="43295" y="1148196"/>
                  <a:pt x="0" y="604405"/>
                  <a:pt x="15586" y="374073"/>
                </a:cubicBezTo>
                <a:cubicBezTo>
                  <a:pt x="31172" y="143741"/>
                  <a:pt x="101310" y="71870"/>
                  <a:pt x="171449" y="0"/>
                </a:cubicBezTo>
              </a:path>
            </a:pathLst>
          </a:custGeom>
          <a:noFill/>
          <a:ln w="41275" cap="flat" cmpd="sng" algn="ctr">
            <a:solidFill>
              <a:srgbClr val="C00000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0" name="Стрелка вниз 119"/>
          <p:cNvSpPr/>
          <p:nvPr/>
        </p:nvSpPr>
        <p:spPr bwMode="auto">
          <a:xfrm>
            <a:off x="2971799" y="3283528"/>
            <a:ext cx="727364" cy="1735282"/>
          </a:xfrm>
          <a:prstGeom prst="downArrow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ЭДС</a:t>
            </a:r>
          </a:p>
        </p:txBody>
      </p:sp>
      <p:grpSp>
        <p:nvGrpSpPr>
          <p:cNvPr id="106" name="Group 27"/>
          <p:cNvGrpSpPr>
            <a:grpSpLocks/>
          </p:cNvGrpSpPr>
          <p:nvPr/>
        </p:nvGrpSpPr>
        <p:grpSpPr bwMode="auto">
          <a:xfrm>
            <a:off x="2680856" y="5025744"/>
            <a:ext cx="465138" cy="457200"/>
            <a:chOff x="3648" y="1920"/>
            <a:chExt cx="293" cy="288"/>
          </a:xfrm>
        </p:grpSpPr>
        <p:sp>
          <p:nvSpPr>
            <p:cNvPr id="98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9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14" name="Group 27"/>
          <p:cNvGrpSpPr>
            <a:grpSpLocks/>
          </p:cNvGrpSpPr>
          <p:nvPr/>
        </p:nvGrpSpPr>
        <p:grpSpPr bwMode="auto">
          <a:xfrm>
            <a:off x="3446319" y="5084627"/>
            <a:ext cx="465138" cy="457200"/>
            <a:chOff x="3648" y="1920"/>
            <a:chExt cx="293" cy="288"/>
          </a:xfrm>
        </p:grpSpPr>
        <p:sp>
          <p:nvSpPr>
            <p:cNvPr id="118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9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17" name="Group 27"/>
          <p:cNvGrpSpPr>
            <a:grpSpLocks/>
          </p:cNvGrpSpPr>
          <p:nvPr/>
        </p:nvGrpSpPr>
        <p:grpSpPr bwMode="auto">
          <a:xfrm>
            <a:off x="3809999" y="2777846"/>
            <a:ext cx="465138" cy="457200"/>
            <a:chOff x="3648" y="1920"/>
            <a:chExt cx="293" cy="288"/>
          </a:xfrm>
        </p:grpSpPr>
        <p:sp>
          <p:nvSpPr>
            <p:cNvPr id="130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1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23" name="Group 94"/>
          <p:cNvGrpSpPr>
            <a:grpSpLocks/>
          </p:cNvGrpSpPr>
          <p:nvPr/>
        </p:nvGrpSpPr>
        <p:grpSpPr bwMode="auto">
          <a:xfrm>
            <a:off x="5635335" y="3972800"/>
            <a:ext cx="710046" cy="696190"/>
            <a:chOff x="2112" y="2016"/>
            <a:chExt cx="288" cy="288"/>
          </a:xfrm>
        </p:grpSpPr>
        <p:sp>
          <p:nvSpPr>
            <p:cNvPr id="126" name="Rectangle 95"/>
            <p:cNvSpPr>
              <a:spLocks noChangeArrowheads="1"/>
            </p:cNvSpPr>
            <p:nvPr/>
          </p:nvSpPr>
          <p:spPr bwMode="auto">
            <a:xfrm>
              <a:off x="2112" y="2016"/>
              <a:ext cx="96" cy="288"/>
            </a:xfrm>
            <a:prstGeom prst="rect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9" name="Rectangle 96"/>
            <p:cNvSpPr>
              <a:spLocks noChangeArrowheads="1"/>
            </p:cNvSpPr>
            <p:nvPr/>
          </p:nvSpPr>
          <p:spPr bwMode="auto">
            <a:xfrm>
              <a:off x="2304" y="2016"/>
              <a:ext cx="96" cy="288"/>
            </a:xfrm>
            <a:prstGeom prst="rect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2" name="Rectangle 97"/>
            <p:cNvSpPr>
              <a:spLocks noChangeArrowheads="1"/>
            </p:cNvSpPr>
            <p:nvPr/>
          </p:nvSpPr>
          <p:spPr bwMode="auto">
            <a:xfrm>
              <a:off x="2208" y="2016"/>
              <a:ext cx="96" cy="288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51" name="Text Box 36"/>
          <p:cNvSpPr txBox="1">
            <a:spLocks noChangeArrowheads="1"/>
          </p:cNvSpPr>
          <p:nvPr/>
        </p:nvSpPr>
        <p:spPr bwMode="auto">
          <a:xfrm>
            <a:off x="198870" y="323993"/>
            <a:ext cx="8713788" cy="16435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0" dirty="0" smtClean="0">
                <a:solidFill>
                  <a:srgbClr val="C00000"/>
                </a:solidFill>
              </a:rPr>
              <a:t>В реальной клетке МП находится ближе к нулю </a:t>
            </a:r>
          </a:p>
          <a:p>
            <a:pPr>
              <a:lnSpc>
                <a:spcPct val="90000"/>
              </a:lnSpc>
            </a:pPr>
            <a:r>
              <a:rPr lang="ru-RU" sz="2800" b="0" dirty="0" smtClean="0">
                <a:solidFill>
                  <a:srgbClr val="C00000"/>
                </a:solidFill>
              </a:rPr>
              <a:t>(в среднем -70 мВ).</a:t>
            </a:r>
          </a:p>
          <a:p>
            <a:pPr>
              <a:lnSpc>
                <a:spcPct val="90000"/>
              </a:lnSpc>
            </a:pPr>
            <a:r>
              <a:rPr lang="ru-RU" sz="2800" b="0" dirty="0" smtClean="0">
                <a:solidFill>
                  <a:srgbClr val="C00000"/>
                </a:solidFill>
              </a:rPr>
              <a:t>Причина: существование небольшого количества</a:t>
            </a:r>
          </a:p>
          <a:p>
            <a:pPr>
              <a:lnSpc>
                <a:spcPct val="90000"/>
              </a:lnSpc>
            </a:pPr>
            <a:r>
              <a:rPr lang="ru-RU" sz="2800" b="0" dirty="0" smtClean="0">
                <a:solidFill>
                  <a:srgbClr val="C00000"/>
                </a:solidFill>
              </a:rPr>
              <a:t>постоянно открытых каналов</a:t>
            </a:r>
            <a:r>
              <a:rPr lang="en-US" sz="2800" b="0" dirty="0" smtClean="0">
                <a:solidFill>
                  <a:srgbClr val="C00000"/>
                </a:solidFill>
              </a:rPr>
              <a:t> </a:t>
            </a:r>
            <a:r>
              <a:rPr lang="ru-RU" sz="2800" b="0" dirty="0" smtClean="0">
                <a:solidFill>
                  <a:srgbClr val="C00000"/>
                </a:solidFill>
              </a:rPr>
              <a:t>для ионов </a:t>
            </a:r>
            <a:r>
              <a:rPr lang="en-US" sz="2800" b="0" dirty="0" smtClean="0">
                <a:solidFill>
                  <a:srgbClr val="C00000"/>
                </a:solidFill>
              </a:rPr>
              <a:t>Na</a:t>
            </a:r>
            <a:r>
              <a:rPr lang="en-US" sz="2800" baseline="30000" dirty="0" smtClean="0">
                <a:solidFill>
                  <a:srgbClr val="C00000"/>
                </a:solidFill>
              </a:rPr>
              <a:t>+</a:t>
            </a:r>
            <a:r>
              <a:rPr lang="ru-RU" sz="2800" b="0" dirty="0" smtClean="0">
                <a:solidFill>
                  <a:srgbClr val="C00000"/>
                </a:solidFill>
              </a:rPr>
              <a:t>.</a:t>
            </a:r>
            <a:endParaRPr lang="en-US" sz="2800" b="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92593E-6 C -0.02257 0.00278 -0.04497 0.00579 -0.05573 -0.003 C -0.0665 -0.0118 -0.06181 -0.03009 -0.06476 -0.053 C -0.06771 -0.07592 -0.07431 -0.10624 -0.07396 -0.14073 C -0.07361 -0.17522 -0.06858 -0.23263 -0.0625 -0.26041 C -0.05643 -0.28819 -0.04167 -0.29953 -0.0375 -0.3074 " pathEditMode="relative" ptsTypes="aaaaaA">
                                      <p:cBhvr>
                                        <p:cTn id="6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33333E-6 C 0.01007 -0.00833 0.02031 -0.01666 0.03524 -0.02268 C 0.05017 -0.0287 0.07118 -0.03935 0.08975 -0.03634 C 0.10833 -0.03333 0.12743 -0.01898 0.14652 -0.00463 " pathEditMode="relative" ptsTypes="aaaA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5.55556E-6 C 0.01562 0.00994 0.03125 0.0199 0.0375 0.04837 C 0.04375 0.07684 0.03941 0.13425 0.0375 0.17129 C 0.03559 0.20832 0.03264 0.24837 0.02604 0.27129 C 0.01944 0.2942 0.00885 0.2986 -0.00226 0.30902 C -0.01337 0.31944 -0.03438 0.32916 -0.04097 0.33332 " pathEditMode="relative" ptsTypes="aaaaaA">
                                      <p:cBhvr>
                                        <p:cTn id="10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5.92593E-6 C -0.00885 0.00694 -0.0177 0.01411 -0.02829 0.01666 C -0.03888 0.01921 -0.05486 0.0199 -0.06354 0.01504 C -0.07222 0.01018 -0.07638 -0.00116 -0.08055 -0.01227 " pathEditMode="relative" ptsTypes="aaaA">
                                      <p:cBhvr>
                                        <p:cTn id="12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 build="p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Скругленный прямоугольник 174"/>
          <p:cNvSpPr/>
          <p:nvPr/>
        </p:nvSpPr>
        <p:spPr bwMode="auto">
          <a:xfrm>
            <a:off x="0" y="0"/>
            <a:ext cx="9144000" cy="6858000"/>
          </a:xfrm>
          <a:prstGeom prst="roundRect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7" name="Прямоугольник 106"/>
          <p:cNvSpPr/>
          <p:nvPr/>
        </p:nvSpPr>
        <p:spPr bwMode="auto">
          <a:xfrm>
            <a:off x="0" y="4104417"/>
            <a:ext cx="9144000" cy="37407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" name="Group 94"/>
          <p:cNvGrpSpPr>
            <a:grpSpLocks/>
          </p:cNvGrpSpPr>
          <p:nvPr/>
        </p:nvGrpSpPr>
        <p:grpSpPr bwMode="auto">
          <a:xfrm>
            <a:off x="4017817" y="3965873"/>
            <a:ext cx="710046" cy="696190"/>
            <a:chOff x="2112" y="2016"/>
            <a:chExt cx="288" cy="288"/>
          </a:xfrm>
        </p:grpSpPr>
        <p:sp>
          <p:nvSpPr>
            <p:cNvPr id="110" name="Rectangle 95"/>
            <p:cNvSpPr>
              <a:spLocks noChangeArrowheads="1"/>
            </p:cNvSpPr>
            <p:nvPr/>
          </p:nvSpPr>
          <p:spPr bwMode="auto">
            <a:xfrm>
              <a:off x="2112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" name="Rectangle 96"/>
            <p:cNvSpPr>
              <a:spLocks noChangeArrowheads="1"/>
            </p:cNvSpPr>
            <p:nvPr/>
          </p:nvSpPr>
          <p:spPr bwMode="auto">
            <a:xfrm>
              <a:off x="2304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" name="Rectangle 97"/>
            <p:cNvSpPr>
              <a:spLocks noChangeArrowheads="1"/>
            </p:cNvSpPr>
            <p:nvPr/>
          </p:nvSpPr>
          <p:spPr bwMode="auto">
            <a:xfrm>
              <a:off x="2208" y="2016"/>
              <a:ext cx="96" cy="288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211" name="Text Box 14"/>
          <p:cNvSpPr txBox="1">
            <a:spLocks noChangeArrowheads="1"/>
          </p:cNvSpPr>
          <p:nvPr/>
        </p:nvSpPr>
        <p:spPr bwMode="auto">
          <a:xfrm>
            <a:off x="7148512" y="4464347"/>
            <a:ext cx="1995488" cy="5302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0" dirty="0"/>
              <a:t>внутриклеточная</a:t>
            </a:r>
          </a:p>
          <a:p>
            <a:pPr>
              <a:lnSpc>
                <a:spcPct val="80000"/>
              </a:lnSpc>
            </a:pPr>
            <a:r>
              <a:rPr lang="ru-RU" sz="1800" b="0" dirty="0"/>
              <a:t>среда</a:t>
            </a:r>
          </a:p>
        </p:txBody>
      </p:sp>
      <p:grpSp>
        <p:nvGrpSpPr>
          <p:cNvPr id="3" name="Group 94"/>
          <p:cNvGrpSpPr>
            <a:grpSpLocks/>
          </p:cNvGrpSpPr>
          <p:nvPr/>
        </p:nvGrpSpPr>
        <p:grpSpPr bwMode="auto">
          <a:xfrm>
            <a:off x="1943099" y="3958946"/>
            <a:ext cx="710046" cy="696190"/>
            <a:chOff x="2112" y="2016"/>
            <a:chExt cx="288" cy="288"/>
          </a:xfrm>
        </p:grpSpPr>
        <p:sp>
          <p:nvSpPr>
            <p:cNvPr id="8208" name="Rectangle 95"/>
            <p:cNvSpPr>
              <a:spLocks noChangeArrowheads="1"/>
            </p:cNvSpPr>
            <p:nvPr/>
          </p:nvSpPr>
          <p:spPr bwMode="auto">
            <a:xfrm>
              <a:off x="2112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9" name="Rectangle 96"/>
            <p:cNvSpPr>
              <a:spLocks noChangeArrowheads="1"/>
            </p:cNvSpPr>
            <p:nvPr/>
          </p:nvSpPr>
          <p:spPr bwMode="auto">
            <a:xfrm>
              <a:off x="2304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0" name="Rectangle 97"/>
            <p:cNvSpPr>
              <a:spLocks noChangeArrowheads="1"/>
            </p:cNvSpPr>
            <p:nvPr/>
          </p:nvSpPr>
          <p:spPr bwMode="auto">
            <a:xfrm>
              <a:off x="2208" y="2016"/>
              <a:ext cx="96" cy="288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8" name="Text Box 39"/>
          <p:cNvSpPr txBox="1">
            <a:spLocks noChangeArrowheads="1"/>
          </p:cNvSpPr>
          <p:nvPr/>
        </p:nvSpPr>
        <p:spPr bwMode="auto">
          <a:xfrm>
            <a:off x="137968" y="3550237"/>
            <a:ext cx="1709738" cy="57767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0" dirty="0"/>
              <a:t>межклеточная</a:t>
            </a:r>
          </a:p>
          <a:p>
            <a:r>
              <a:rPr lang="ru-RU" sz="1800" b="0" dirty="0"/>
              <a:t>среда</a:t>
            </a:r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2417620" y="5458700"/>
            <a:ext cx="465138" cy="457200"/>
            <a:chOff x="3648" y="1920"/>
            <a:chExt cx="293" cy="288"/>
          </a:xfrm>
        </p:grpSpPr>
        <p:sp>
          <p:nvSpPr>
            <p:cNvPr id="101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1624447" y="2566562"/>
            <a:ext cx="465138" cy="457200"/>
            <a:chOff x="3648" y="1920"/>
            <a:chExt cx="293" cy="288"/>
          </a:xfrm>
        </p:grpSpPr>
        <p:sp>
          <p:nvSpPr>
            <p:cNvPr id="104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1683328" y="5316692"/>
            <a:ext cx="465138" cy="457200"/>
            <a:chOff x="3648" y="1920"/>
            <a:chExt cx="293" cy="288"/>
          </a:xfrm>
        </p:grpSpPr>
        <p:sp>
          <p:nvSpPr>
            <p:cNvPr id="109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4551220" y="5264736"/>
            <a:ext cx="465138" cy="457200"/>
            <a:chOff x="3648" y="1920"/>
            <a:chExt cx="293" cy="288"/>
          </a:xfrm>
        </p:grpSpPr>
        <p:sp>
          <p:nvSpPr>
            <p:cNvPr id="115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6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4440383" y="2628908"/>
            <a:ext cx="465138" cy="457200"/>
            <a:chOff x="3648" y="1920"/>
            <a:chExt cx="293" cy="288"/>
          </a:xfrm>
        </p:grpSpPr>
        <p:sp>
          <p:nvSpPr>
            <p:cNvPr id="121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3730338" y="5555682"/>
            <a:ext cx="465138" cy="457200"/>
            <a:chOff x="3648" y="1920"/>
            <a:chExt cx="293" cy="288"/>
          </a:xfrm>
        </p:grpSpPr>
        <p:sp>
          <p:nvSpPr>
            <p:cNvPr id="124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0" name="Group 27"/>
          <p:cNvGrpSpPr>
            <a:grpSpLocks/>
          </p:cNvGrpSpPr>
          <p:nvPr/>
        </p:nvGrpSpPr>
        <p:grpSpPr bwMode="auto">
          <a:xfrm>
            <a:off x="4551218" y="3238509"/>
            <a:ext cx="465138" cy="457200"/>
            <a:chOff x="3648" y="1920"/>
            <a:chExt cx="293" cy="288"/>
          </a:xfrm>
        </p:grpSpPr>
        <p:sp>
          <p:nvSpPr>
            <p:cNvPr id="127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8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1" name="Group 27"/>
          <p:cNvGrpSpPr>
            <a:grpSpLocks/>
          </p:cNvGrpSpPr>
          <p:nvPr/>
        </p:nvGrpSpPr>
        <p:grpSpPr bwMode="auto">
          <a:xfrm>
            <a:off x="1666009" y="3044545"/>
            <a:ext cx="465138" cy="457200"/>
            <a:chOff x="3648" y="1920"/>
            <a:chExt cx="293" cy="288"/>
          </a:xfrm>
        </p:grpSpPr>
        <p:sp>
          <p:nvSpPr>
            <p:cNvPr id="133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4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2" name="Группа 144"/>
          <p:cNvGrpSpPr/>
          <p:nvPr/>
        </p:nvGrpSpPr>
        <p:grpSpPr>
          <a:xfrm>
            <a:off x="0" y="4481954"/>
            <a:ext cx="1555172" cy="1291937"/>
            <a:chOff x="71005" y="3702627"/>
            <a:chExt cx="1555172" cy="1291937"/>
          </a:xfrm>
        </p:grpSpPr>
        <p:sp>
          <p:nvSpPr>
            <p:cNvPr id="144" name="Полилиния 143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13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8269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70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4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36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7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39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0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6" name="Group 27"/>
          <p:cNvGrpSpPr>
            <a:grpSpLocks/>
          </p:cNvGrpSpPr>
          <p:nvPr/>
        </p:nvGrpSpPr>
        <p:grpSpPr bwMode="auto">
          <a:xfrm>
            <a:off x="2421083" y="2760527"/>
            <a:ext cx="465138" cy="457200"/>
            <a:chOff x="3648" y="1920"/>
            <a:chExt cx="293" cy="288"/>
          </a:xfrm>
        </p:grpSpPr>
        <p:sp>
          <p:nvSpPr>
            <p:cNvPr id="147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8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7" name="Группа 148"/>
          <p:cNvGrpSpPr/>
          <p:nvPr/>
        </p:nvGrpSpPr>
        <p:grpSpPr>
          <a:xfrm rot="1993904">
            <a:off x="226841" y="5434454"/>
            <a:ext cx="1555172" cy="1291937"/>
            <a:chOff x="71005" y="3702627"/>
            <a:chExt cx="1555172" cy="1291937"/>
          </a:xfrm>
        </p:grpSpPr>
        <p:sp>
          <p:nvSpPr>
            <p:cNvPr id="150" name="Полилиния 149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18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158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9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9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56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0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54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5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1" name="Группа 159"/>
          <p:cNvGrpSpPr/>
          <p:nvPr/>
        </p:nvGrpSpPr>
        <p:grpSpPr>
          <a:xfrm rot="1572530">
            <a:off x="6821632" y="4842173"/>
            <a:ext cx="1555172" cy="1291937"/>
            <a:chOff x="71005" y="3702627"/>
            <a:chExt cx="1555172" cy="1291937"/>
          </a:xfrm>
        </p:grpSpPr>
        <p:sp>
          <p:nvSpPr>
            <p:cNvPr id="161" name="Полилиния 160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22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169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0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3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67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8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4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65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6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5" name="Группа 170"/>
          <p:cNvGrpSpPr/>
          <p:nvPr/>
        </p:nvGrpSpPr>
        <p:grpSpPr>
          <a:xfrm>
            <a:off x="7289223" y="2628908"/>
            <a:ext cx="1555172" cy="1291937"/>
            <a:chOff x="71005" y="3702627"/>
            <a:chExt cx="1555172" cy="1291937"/>
          </a:xfrm>
        </p:grpSpPr>
        <p:sp>
          <p:nvSpPr>
            <p:cNvPr id="172" name="Полилиния 171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26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180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1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7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78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9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8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76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7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05" name="Полилиния 204"/>
          <p:cNvSpPr/>
          <p:nvPr/>
        </p:nvSpPr>
        <p:spPr bwMode="auto">
          <a:xfrm flipH="1">
            <a:off x="3908714" y="3217719"/>
            <a:ext cx="524740" cy="1984664"/>
          </a:xfrm>
          <a:custGeom>
            <a:avLst/>
            <a:gdLst>
              <a:gd name="connsiteX0" fmla="*/ 524740 w 524740"/>
              <a:gd name="connsiteY0" fmla="*/ 1984664 h 1984664"/>
              <a:gd name="connsiteX1" fmla="*/ 223404 w 524740"/>
              <a:gd name="connsiteY1" fmla="*/ 1776846 h 1984664"/>
              <a:gd name="connsiteX2" fmla="*/ 77931 w 524740"/>
              <a:gd name="connsiteY2" fmla="*/ 1381991 h 1984664"/>
              <a:gd name="connsiteX3" fmla="*/ 15586 w 524740"/>
              <a:gd name="connsiteY3" fmla="*/ 374073 h 1984664"/>
              <a:gd name="connsiteX4" fmla="*/ 171449 w 524740"/>
              <a:gd name="connsiteY4" fmla="*/ 0 h 198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740" h="1984664">
                <a:moveTo>
                  <a:pt x="524740" y="1984664"/>
                </a:moveTo>
                <a:cubicBezTo>
                  <a:pt x="411306" y="1930977"/>
                  <a:pt x="297872" y="1877291"/>
                  <a:pt x="223404" y="1776846"/>
                </a:cubicBezTo>
                <a:cubicBezTo>
                  <a:pt x="148936" y="1676401"/>
                  <a:pt x="112567" y="1615787"/>
                  <a:pt x="77931" y="1381991"/>
                </a:cubicBezTo>
                <a:cubicBezTo>
                  <a:pt x="43295" y="1148196"/>
                  <a:pt x="0" y="604405"/>
                  <a:pt x="15586" y="374073"/>
                </a:cubicBezTo>
                <a:cubicBezTo>
                  <a:pt x="31172" y="143741"/>
                  <a:pt x="101310" y="71870"/>
                  <a:pt x="171449" y="0"/>
                </a:cubicBezTo>
              </a:path>
            </a:pathLst>
          </a:custGeom>
          <a:noFill/>
          <a:ln w="41275" cap="flat" cmpd="sng" algn="ctr">
            <a:solidFill>
              <a:srgbClr val="C00000"/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9" name="Группа 182"/>
          <p:cNvGrpSpPr/>
          <p:nvPr/>
        </p:nvGrpSpPr>
        <p:grpSpPr>
          <a:xfrm rot="20049660">
            <a:off x="7578436" y="5649191"/>
            <a:ext cx="1555172" cy="1291937"/>
            <a:chOff x="71005" y="3702627"/>
            <a:chExt cx="1555172" cy="1291937"/>
          </a:xfrm>
        </p:grpSpPr>
        <p:sp>
          <p:nvSpPr>
            <p:cNvPr id="184" name="Полилиния 183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30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192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3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1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90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1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6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88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9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97" name="Group 27"/>
          <p:cNvGrpSpPr>
            <a:grpSpLocks/>
          </p:cNvGrpSpPr>
          <p:nvPr/>
        </p:nvGrpSpPr>
        <p:grpSpPr bwMode="auto">
          <a:xfrm>
            <a:off x="4267203" y="5822382"/>
            <a:ext cx="465138" cy="457200"/>
            <a:chOff x="3648" y="1920"/>
            <a:chExt cx="293" cy="288"/>
          </a:xfrm>
        </p:grpSpPr>
        <p:sp>
          <p:nvSpPr>
            <p:cNvPr id="195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6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00" name="Group 27"/>
          <p:cNvGrpSpPr>
            <a:grpSpLocks/>
          </p:cNvGrpSpPr>
          <p:nvPr/>
        </p:nvGrpSpPr>
        <p:grpSpPr bwMode="auto">
          <a:xfrm>
            <a:off x="3037612" y="5902045"/>
            <a:ext cx="465138" cy="457200"/>
            <a:chOff x="3648" y="1920"/>
            <a:chExt cx="293" cy="288"/>
          </a:xfrm>
        </p:grpSpPr>
        <p:sp>
          <p:nvSpPr>
            <p:cNvPr id="198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9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03" name="Group 27"/>
          <p:cNvGrpSpPr>
            <a:grpSpLocks/>
          </p:cNvGrpSpPr>
          <p:nvPr/>
        </p:nvGrpSpPr>
        <p:grpSpPr bwMode="auto">
          <a:xfrm>
            <a:off x="2026231" y="5857017"/>
            <a:ext cx="465138" cy="457200"/>
            <a:chOff x="3648" y="1920"/>
            <a:chExt cx="293" cy="288"/>
          </a:xfrm>
        </p:grpSpPr>
        <p:sp>
          <p:nvSpPr>
            <p:cNvPr id="201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2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sp>
        <p:nvSpPr>
          <p:cNvPr id="204" name="Полилиния 203"/>
          <p:cNvSpPr/>
          <p:nvPr/>
        </p:nvSpPr>
        <p:spPr bwMode="auto">
          <a:xfrm>
            <a:off x="2208068" y="3127664"/>
            <a:ext cx="524740" cy="1984664"/>
          </a:xfrm>
          <a:custGeom>
            <a:avLst/>
            <a:gdLst>
              <a:gd name="connsiteX0" fmla="*/ 524740 w 524740"/>
              <a:gd name="connsiteY0" fmla="*/ 1984664 h 1984664"/>
              <a:gd name="connsiteX1" fmla="*/ 223404 w 524740"/>
              <a:gd name="connsiteY1" fmla="*/ 1776846 h 1984664"/>
              <a:gd name="connsiteX2" fmla="*/ 77931 w 524740"/>
              <a:gd name="connsiteY2" fmla="*/ 1381991 h 1984664"/>
              <a:gd name="connsiteX3" fmla="*/ 15586 w 524740"/>
              <a:gd name="connsiteY3" fmla="*/ 374073 h 1984664"/>
              <a:gd name="connsiteX4" fmla="*/ 171449 w 524740"/>
              <a:gd name="connsiteY4" fmla="*/ 0 h 198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740" h="1984664">
                <a:moveTo>
                  <a:pt x="524740" y="1984664"/>
                </a:moveTo>
                <a:cubicBezTo>
                  <a:pt x="411306" y="1930977"/>
                  <a:pt x="297872" y="1877291"/>
                  <a:pt x="223404" y="1776846"/>
                </a:cubicBezTo>
                <a:cubicBezTo>
                  <a:pt x="148936" y="1676401"/>
                  <a:pt x="112567" y="1615787"/>
                  <a:pt x="77931" y="1381991"/>
                </a:cubicBezTo>
                <a:cubicBezTo>
                  <a:pt x="43295" y="1148196"/>
                  <a:pt x="0" y="604405"/>
                  <a:pt x="15586" y="374073"/>
                </a:cubicBezTo>
                <a:cubicBezTo>
                  <a:pt x="31172" y="143741"/>
                  <a:pt x="101310" y="71870"/>
                  <a:pt x="171449" y="0"/>
                </a:cubicBezTo>
              </a:path>
            </a:pathLst>
          </a:custGeom>
          <a:noFill/>
          <a:ln w="41275" cap="flat" cmpd="sng" algn="ctr">
            <a:solidFill>
              <a:srgbClr val="C00000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0" name="Стрелка вниз 119"/>
          <p:cNvSpPr/>
          <p:nvPr/>
        </p:nvSpPr>
        <p:spPr bwMode="auto">
          <a:xfrm>
            <a:off x="2971799" y="3283528"/>
            <a:ext cx="727364" cy="1735282"/>
          </a:xfrm>
          <a:prstGeom prst="downArrow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ЭДС</a:t>
            </a:r>
          </a:p>
        </p:txBody>
      </p:sp>
      <p:grpSp>
        <p:nvGrpSpPr>
          <p:cNvPr id="106" name="Group 27"/>
          <p:cNvGrpSpPr>
            <a:grpSpLocks/>
          </p:cNvGrpSpPr>
          <p:nvPr/>
        </p:nvGrpSpPr>
        <p:grpSpPr bwMode="auto">
          <a:xfrm>
            <a:off x="2680856" y="5025744"/>
            <a:ext cx="465138" cy="457200"/>
            <a:chOff x="3648" y="1920"/>
            <a:chExt cx="293" cy="288"/>
          </a:xfrm>
        </p:grpSpPr>
        <p:sp>
          <p:nvSpPr>
            <p:cNvPr id="98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9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14" name="Group 27"/>
          <p:cNvGrpSpPr>
            <a:grpSpLocks/>
          </p:cNvGrpSpPr>
          <p:nvPr/>
        </p:nvGrpSpPr>
        <p:grpSpPr bwMode="auto">
          <a:xfrm>
            <a:off x="3446319" y="5084627"/>
            <a:ext cx="465138" cy="457200"/>
            <a:chOff x="3648" y="1920"/>
            <a:chExt cx="293" cy="288"/>
          </a:xfrm>
        </p:grpSpPr>
        <p:sp>
          <p:nvSpPr>
            <p:cNvPr id="118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9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17" name="Group 27"/>
          <p:cNvGrpSpPr>
            <a:grpSpLocks/>
          </p:cNvGrpSpPr>
          <p:nvPr/>
        </p:nvGrpSpPr>
        <p:grpSpPr bwMode="auto">
          <a:xfrm>
            <a:off x="3809999" y="2777846"/>
            <a:ext cx="465138" cy="457200"/>
            <a:chOff x="3648" y="1920"/>
            <a:chExt cx="293" cy="288"/>
          </a:xfrm>
        </p:grpSpPr>
        <p:sp>
          <p:nvSpPr>
            <p:cNvPr id="130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1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23" name="Group 94"/>
          <p:cNvGrpSpPr>
            <a:grpSpLocks/>
          </p:cNvGrpSpPr>
          <p:nvPr/>
        </p:nvGrpSpPr>
        <p:grpSpPr bwMode="auto">
          <a:xfrm>
            <a:off x="5635335" y="3972800"/>
            <a:ext cx="710046" cy="696190"/>
            <a:chOff x="2112" y="2016"/>
            <a:chExt cx="288" cy="288"/>
          </a:xfrm>
        </p:grpSpPr>
        <p:sp>
          <p:nvSpPr>
            <p:cNvPr id="126" name="Rectangle 95"/>
            <p:cNvSpPr>
              <a:spLocks noChangeArrowheads="1"/>
            </p:cNvSpPr>
            <p:nvPr/>
          </p:nvSpPr>
          <p:spPr bwMode="auto">
            <a:xfrm>
              <a:off x="2112" y="2016"/>
              <a:ext cx="96" cy="288"/>
            </a:xfrm>
            <a:prstGeom prst="rect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9" name="Rectangle 96"/>
            <p:cNvSpPr>
              <a:spLocks noChangeArrowheads="1"/>
            </p:cNvSpPr>
            <p:nvPr/>
          </p:nvSpPr>
          <p:spPr bwMode="auto">
            <a:xfrm>
              <a:off x="2304" y="2016"/>
              <a:ext cx="96" cy="288"/>
            </a:xfrm>
            <a:prstGeom prst="rect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2" name="Rectangle 97"/>
            <p:cNvSpPr>
              <a:spLocks noChangeArrowheads="1"/>
            </p:cNvSpPr>
            <p:nvPr/>
          </p:nvSpPr>
          <p:spPr bwMode="auto">
            <a:xfrm>
              <a:off x="2208" y="2016"/>
              <a:ext cx="96" cy="288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192" name="Group 59"/>
          <p:cNvGrpSpPr>
            <a:grpSpLocks/>
          </p:cNvGrpSpPr>
          <p:nvPr/>
        </p:nvGrpSpPr>
        <p:grpSpPr bwMode="auto">
          <a:xfrm>
            <a:off x="5818909" y="2479969"/>
            <a:ext cx="533400" cy="457200"/>
            <a:chOff x="3552" y="1824"/>
            <a:chExt cx="336" cy="288"/>
          </a:xfrm>
        </p:grpSpPr>
        <p:sp>
          <p:nvSpPr>
            <p:cNvPr id="138" name="Oval 60"/>
            <p:cNvSpPr>
              <a:spLocks noChangeArrowheads="1"/>
            </p:cNvSpPr>
            <p:nvPr/>
          </p:nvSpPr>
          <p:spPr bwMode="auto">
            <a:xfrm>
              <a:off x="3552" y="1824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1" name="Text Box 61"/>
            <p:cNvSpPr txBox="1">
              <a:spLocks noChangeArrowheads="1"/>
            </p:cNvSpPr>
            <p:nvPr/>
          </p:nvSpPr>
          <p:spPr bwMode="auto">
            <a:xfrm>
              <a:off x="3558" y="1872"/>
              <a:ext cx="33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 dirty="0"/>
                <a:t>Na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8193" name="Group 59"/>
          <p:cNvGrpSpPr>
            <a:grpSpLocks/>
          </p:cNvGrpSpPr>
          <p:nvPr/>
        </p:nvGrpSpPr>
        <p:grpSpPr bwMode="auto">
          <a:xfrm>
            <a:off x="5150428" y="2185560"/>
            <a:ext cx="533400" cy="457200"/>
            <a:chOff x="3552" y="1824"/>
            <a:chExt cx="336" cy="288"/>
          </a:xfrm>
        </p:grpSpPr>
        <p:sp>
          <p:nvSpPr>
            <p:cNvPr id="143" name="Oval 60"/>
            <p:cNvSpPr>
              <a:spLocks noChangeArrowheads="1"/>
            </p:cNvSpPr>
            <p:nvPr/>
          </p:nvSpPr>
          <p:spPr bwMode="auto">
            <a:xfrm>
              <a:off x="3552" y="1824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5" name="Text Box 61"/>
            <p:cNvSpPr txBox="1">
              <a:spLocks noChangeArrowheads="1"/>
            </p:cNvSpPr>
            <p:nvPr/>
          </p:nvSpPr>
          <p:spPr bwMode="auto">
            <a:xfrm>
              <a:off x="3558" y="1872"/>
              <a:ext cx="33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 dirty="0"/>
                <a:t>Na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8194" name="Group 59"/>
          <p:cNvGrpSpPr>
            <a:grpSpLocks/>
          </p:cNvGrpSpPr>
          <p:nvPr/>
        </p:nvGrpSpPr>
        <p:grpSpPr bwMode="auto">
          <a:xfrm>
            <a:off x="6712527" y="3144987"/>
            <a:ext cx="533400" cy="457200"/>
            <a:chOff x="3552" y="1824"/>
            <a:chExt cx="336" cy="288"/>
          </a:xfrm>
        </p:grpSpPr>
        <p:sp>
          <p:nvSpPr>
            <p:cNvPr id="153" name="Oval 60"/>
            <p:cNvSpPr>
              <a:spLocks noChangeArrowheads="1"/>
            </p:cNvSpPr>
            <p:nvPr/>
          </p:nvSpPr>
          <p:spPr bwMode="auto">
            <a:xfrm>
              <a:off x="3552" y="1824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0" name="Text Box 61"/>
            <p:cNvSpPr txBox="1">
              <a:spLocks noChangeArrowheads="1"/>
            </p:cNvSpPr>
            <p:nvPr/>
          </p:nvSpPr>
          <p:spPr bwMode="auto">
            <a:xfrm>
              <a:off x="3558" y="1872"/>
              <a:ext cx="33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 dirty="0"/>
                <a:t>Na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8195" name="Group 59"/>
          <p:cNvGrpSpPr>
            <a:grpSpLocks/>
          </p:cNvGrpSpPr>
          <p:nvPr/>
        </p:nvGrpSpPr>
        <p:grpSpPr bwMode="auto">
          <a:xfrm>
            <a:off x="6698673" y="2414159"/>
            <a:ext cx="533400" cy="457200"/>
            <a:chOff x="3552" y="1824"/>
            <a:chExt cx="336" cy="288"/>
          </a:xfrm>
        </p:grpSpPr>
        <p:sp>
          <p:nvSpPr>
            <p:cNvPr id="163" name="Oval 60"/>
            <p:cNvSpPr>
              <a:spLocks noChangeArrowheads="1"/>
            </p:cNvSpPr>
            <p:nvPr/>
          </p:nvSpPr>
          <p:spPr bwMode="auto">
            <a:xfrm>
              <a:off x="3552" y="1824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" name="Text Box 61"/>
            <p:cNvSpPr txBox="1">
              <a:spLocks noChangeArrowheads="1"/>
            </p:cNvSpPr>
            <p:nvPr/>
          </p:nvSpPr>
          <p:spPr bwMode="auto">
            <a:xfrm>
              <a:off x="3558" y="1872"/>
              <a:ext cx="33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 dirty="0"/>
                <a:t>Na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8196" name="Group 59"/>
          <p:cNvGrpSpPr>
            <a:grpSpLocks/>
          </p:cNvGrpSpPr>
          <p:nvPr/>
        </p:nvGrpSpPr>
        <p:grpSpPr bwMode="auto">
          <a:xfrm>
            <a:off x="5649191" y="5458696"/>
            <a:ext cx="533400" cy="457200"/>
            <a:chOff x="3552" y="1824"/>
            <a:chExt cx="336" cy="288"/>
          </a:xfrm>
        </p:grpSpPr>
        <p:sp>
          <p:nvSpPr>
            <p:cNvPr id="173" name="Oval 60"/>
            <p:cNvSpPr>
              <a:spLocks noChangeArrowheads="1"/>
            </p:cNvSpPr>
            <p:nvPr/>
          </p:nvSpPr>
          <p:spPr bwMode="auto">
            <a:xfrm>
              <a:off x="3552" y="1824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" name="Text Box 61"/>
            <p:cNvSpPr txBox="1">
              <a:spLocks noChangeArrowheads="1"/>
            </p:cNvSpPr>
            <p:nvPr/>
          </p:nvSpPr>
          <p:spPr bwMode="auto">
            <a:xfrm>
              <a:off x="3558" y="1872"/>
              <a:ext cx="33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 dirty="0"/>
                <a:t>Na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cxnSp>
        <p:nvCxnSpPr>
          <p:cNvPr id="183" name="Прямая со стрелкой 182"/>
          <p:cNvCxnSpPr/>
          <p:nvPr/>
        </p:nvCxnSpPr>
        <p:spPr bwMode="auto">
          <a:xfrm rot="5400000" flipH="1" flipV="1">
            <a:off x="5075959" y="4338206"/>
            <a:ext cx="1828802" cy="10390"/>
          </a:xfrm>
          <a:prstGeom prst="straightConnector1">
            <a:avLst/>
          </a:prstGeom>
          <a:noFill/>
          <a:ln w="41275" cap="flat" cmpd="sng" algn="ctr">
            <a:solidFill>
              <a:srgbClr val="C00000"/>
            </a:solidFill>
            <a:prstDash val="sysDash"/>
            <a:round/>
            <a:headEnd type="triangle" w="med" len="med"/>
            <a:tailEnd type="none" w="med" len="med"/>
          </a:ln>
          <a:effectLst/>
        </p:spPr>
      </p:cxnSp>
      <p:grpSp>
        <p:nvGrpSpPr>
          <p:cNvPr id="8197" name="Group 59"/>
          <p:cNvGrpSpPr>
            <a:grpSpLocks/>
          </p:cNvGrpSpPr>
          <p:nvPr/>
        </p:nvGrpSpPr>
        <p:grpSpPr bwMode="auto">
          <a:xfrm>
            <a:off x="5469081" y="2961415"/>
            <a:ext cx="533400" cy="457200"/>
            <a:chOff x="3552" y="1824"/>
            <a:chExt cx="336" cy="288"/>
          </a:xfrm>
        </p:grpSpPr>
        <p:sp>
          <p:nvSpPr>
            <p:cNvPr id="149" name="Oval 60"/>
            <p:cNvSpPr>
              <a:spLocks noChangeArrowheads="1"/>
            </p:cNvSpPr>
            <p:nvPr/>
          </p:nvSpPr>
          <p:spPr bwMode="auto">
            <a:xfrm>
              <a:off x="3552" y="1824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1" name="Text Box 61"/>
            <p:cNvSpPr txBox="1">
              <a:spLocks noChangeArrowheads="1"/>
            </p:cNvSpPr>
            <p:nvPr/>
          </p:nvSpPr>
          <p:spPr bwMode="auto">
            <a:xfrm>
              <a:off x="3558" y="1872"/>
              <a:ext cx="33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 dirty="0"/>
                <a:t>Na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sp>
        <p:nvSpPr>
          <p:cNvPr id="200" name="Text Box 36"/>
          <p:cNvSpPr txBox="1">
            <a:spLocks noChangeArrowheads="1"/>
          </p:cNvSpPr>
          <p:nvPr/>
        </p:nvSpPr>
        <p:spPr bwMode="auto">
          <a:xfrm>
            <a:off x="261215" y="188911"/>
            <a:ext cx="8713788" cy="16435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0" dirty="0" smtClean="0">
                <a:solidFill>
                  <a:srgbClr val="C00000"/>
                </a:solidFill>
              </a:rPr>
              <a:t>Избыток ионов </a:t>
            </a:r>
            <a:r>
              <a:rPr lang="en-US" sz="2800" b="0" dirty="0" smtClean="0">
                <a:solidFill>
                  <a:srgbClr val="C00000"/>
                </a:solidFill>
              </a:rPr>
              <a:t>Na</a:t>
            </a:r>
            <a:r>
              <a:rPr lang="en-US" sz="2800" baseline="30000" dirty="0" smtClean="0">
                <a:solidFill>
                  <a:srgbClr val="C00000"/>
                </a:solidFill>
              </a:rPr>
              <a:t>+</a:t>
            </a:r>
            <a:r>
              <a:rPr lang="ru-RU" sz="2800" baseline="30000" dirty="0" smtClean="0">
                <a:solidFill>
                  <a:srgbClr val="C00000"/>
                </a:solidFill>
              </a:rPr>
              <a:t> </a:t>
            </a:r>
            <a:r>
              <a:rPr lang="ru-RU" sz="2800" b="0" dirty="0" smtClean="0">
                <a:solidFill>
                  <a:srgbClr val="C00000"/>
                </a:solidFill>
              </a:rPr>
              <a:t>в межклеточной среде, </a:t>
            </a:r>
          </a:p>
          <a:p>
            <a:pPr>
              <a:lnSpc>
                <a:spcPct val="90000"/>
              </a:lnSpc>
            </a:pPr>
            <a:r>
              <a:rPr lang="ru-RU" sz="2800" b="0" dirty="0" smtClean="0">
                <a:solidFill>
                  <a:srgbClr val="C00000"/>
                </a:solidFill>
              </a:rPr>
              <a:t>а также их притяжение к отрицательно заряженной цитоплазме </a:t>
            </a:r>
          </a:p>
          <a:p>
            <a:pPr>
              <a:lnSpc>
                <a:spcPct val="90000"/>
              </a:lnSpc>
            </a:pPr>
            <a:r>
              <a:rPr lang="ru-RU" sz="2800" b="0" dirty="0" smtClean="0">
                <a:solidFill>
                  <a:srgbClr val="C00000"/>
                </a:solidFill>
              </a:rPr>
              <a:t>приводят к входу </a:t>
            </a:r>
            <a:r>
              <a:rPr lang="en-US" sz="2800" b="0" dirty="0" smtClean="0">
                <a:solidFill>
                  <a:srgbClr val="C00000"/>
                </a:solidFill>
              </a:rPr>
              <a:t>Na</a:t>
            </a:r>
            <a:r>
              <a:rPr lang="en-US" sz="2800" baseline="30000" dirty="0" smtClean="0">
                <a:solidFill>
                  <a:srgbClr val="C00000"/>
                </a:solidFill>
              </a:rPr>
              <a:t>+</a:t>
            </a:r>
            <a:r>
              <a:rPr lang="ru-RU" sz="2800" b="0" dirty="0" smtClean="0">
                <a:solidFill>
                  <a:srgbClr val="C00000"/>
                </a:solidFill>
              </a:rPr>
              <a:t> в клетку.</a:t>
            </a:r>
            <a:endParaRPr lang="ru-RU" sz="3200" b="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92593E-6 C -0.02257 0.00278 -0.04497 0.00579 -0.05573 -0.003 C -0.0665 -0.0118 -0.06181 -0.03009 -0.06476 -0.053 C -0.06771 -0.07592 -0.07431 -0.10624 -0.07396 -0.14073 C -0.07361 -0.17522 -0.06858 -0.23263 -0.0625 -0.26041 C -0.05643 -0.28819 -0.04167 -0.29953 -0.0375 -0.3074 " pathEditMode="relative" ptsTypes="aaaaaA">
                                      <p:cBhvr>
                                        <p:cTn id="6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33333E-6 C 0.01007 -0.00833 0.02031 -0.01666 0.03524 -0.02268 C 0.05017 -0.0287 0.07118 -0.03935 0.08975 -0.03634 C 0.10833 -0.03333 0.12743 -0.01898 0.14652 -0.00463 " pathEditMode="relative" ptsTypes="aaaA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5.55556E-6 C 0.01562 0.00994 0.03125 0.0199 0.0375 0.04837 C 0.04375 0.07684 0.03941 0.13425 0.0375 0.17129 C 0.03559 0.20832 0.03264 0.24837 0.02604 0.27129 C 0.01944 0.2942 0.00885 0.2986 -0.00226 0.30902 C -0.01337 0.31944 -0.03438 0.32916 -0.04097 0.33332 " pathEditMode="relative" ptsTypes="aaaaaA">
                                      <p:cBhvr>
                                        <p:cTn id="10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5.92593E-6 C -0.00885 0.00694 -0.0177 0.01411 -0.02829 0.01666 C -0.03888 0.01921 -0.05486 0.0199 -0.06354 0.01504 C -0.07222 0.01018 -0.07638 -0.00116 -0.08055 -0.01227 " pathEditMode="relative" ptsTypes="aaaA">
                                      <p:cBhvr>
                                        <p:cTn id="12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77778E-6 -7.40741E-7 C 0.00572 0.00069 0.01163 0.00162 0.02395 0.00625 C 0.03628 0.01088 0.07291 0.01759 0.07395 0.02731 C 0.07499 0.03703 0.04305 0.05671 0.03072 0.06527 C 0.0184 0.07384 -0.00278 0.07639 -7.77778E-6 0.07893 C 0.00277 0.08148 0.04097 0.07708 0.04774 0.08032 C 0.05451 0.08356 0.04427 0.09051 0.04097 0.09861 C 0.03767 0.10671 0.0276 0.12129 0.02743 0.12893 C 0.02725 0.13657 0.04045 0.14027 0.03993 0.14398 C 0.0394 0.14768 0.02447 0.14676 0.02395 0.15162 C 0.02343 0.15648 0.03611 0.16736 0.03645 0.17291 C 0.0368 0.17847 0.02604 0.1794 0.02621 0.18495 C 0.02638 0.19051 0.03802 0.20231 0.03749 0.20625 C 0.03697 0.21018 0.02256 0.20347 0.02274 0.20926 C 0.02291 0.21504 0.03003 0.23055 0.03871 0.24097 C 0.04739 0.25139 0.06302 0.25347 0.07499 0.27129 C 0.08697 0.28912 0.11197 0.33009 0.11024 0.34861 C 0.1085 0.36713 0.07951 0.3787 0.06493 0.38194 C 0.05034 0.38518 0.02934 0.3706 0.02274 0.36828 " pathEditMode="relative" ptsTypes="aaaaaaaaaaaaaaaaaaA">
                                      <p:cBhvr>
                                        <p:cTn id="63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" grpId="0" build="p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Скругленный прямоугольник 141"/>
          <p:cNvSpPr/>
          <p:nvPr/>
        </p:nvSpPr>
        <p:spPr bwMode="auto">
          <a:xfrm>
            <a:off x="0" y="0"/>
            <a:ext cx="9144000" cy="6858000"/>
          </a:xfrm>
          <a:prstGeom prst="roundRect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7" name="Прямоугольник 106"/>
          <p:cNvSpPr/>
          <p:nvPr/>
        </p:nvSpPr>
        <p:spPr bwMode="auto">
          <a:xfrm>
            <a:off x="0" y="4104417"/>
            <a:ext cx="9144000" cy="37407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" name="Group 94"/>
          <p:cNvGrpSpPr>
            <a:grpSpLocks/>
          </p:cNvGrpSpPr>
          <p:nvPr/>
        </p:nvGrpSpPr>
        <p:grpSpPr bwMode="auto">
          <a:xfrm>
            <a:off x="4017817" y="3965873"/>
            <a:ext cx="710046" cy="696190"/>
            <a:chOff x="2112" y="2016"/>
            <a:chExt cx="288" cy="288"/>
          </a:xfrm>
        </p:grpSpPr>
        <p:sp>
          <p:nvSpPr>
            <p:cNvPr id="110" name="Rectangle 95"/>
            <p:cNvSpPr>
              <a:spLocks noChangeArrowheads="1"/>
            </p:cNvSpPr>
            <p:nvPr/>
          </p:nvSpPr>
          <p:spPr bwMode="auto">
            <a:xfrm>
              <a:off x="2112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" name="Rectangle 96"/>
            <p:cNvSpPr>
              <a:spLocks noChangeArrowheads="1"/>
            </p:cNvSpPr>
            <p:nvPr/>
          </p:nvSpPr>
          <p:spPr bwMode="auto">
            <a:xfrm>
              <a:off x="2304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" name="Rectangle 97"/>
            <p:cNvSpPr>
              <a:spLocks noChangeArrowheads="1"/>
            </p:cNvSpPr>
            <p:nvPr/>
          </p:nvSpPr>
          <p:spPr bwMode="auto">
            <a:xfrm>
              <a:off x="2208" y="2016"/>
              <a:ext cx="96" cy="288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211" name="Text Box 14"/>
          <p:cNvSpPr txBox="1">
            <a:spLocks noChangeArrowheads="1"/>
          </p:cNvSpPr>
          <p:nvPr/>
        </p:nvSpPr>
        <p:spPr bwMode="auto">
          <a:xfrm>
            <a:off x="7148512" y="4464347"/>
            <a:ext cx="1995488" cy="5302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0" dirty="0"/>
              <a:t>внутриклеточная</a:t>
            </a:r>
          </a:p>
          <a:p>
            <a:pPr>
              <a:lnSpc>
                <a:spcPct val="80000"/>
              </a:lnSpc>
            </a:pPr>
            <a:r>
              <a:rPr lang="ru-RU" sz="1800" b="0" dirty="0"/>
              <a:t>среда</a:t>
            </a:r>
          </a:p>
        </p:txBody>
      </p:sp>
      <p:grpSp>
        <p:nvGrpSpPr>
          <p:cNvPr id="3" name="Group 94"/>
          <p:cNvGrpSpPr>
            <a:grpSpLocks/>
          </p:cNvGrpSpPr>
          <p:nvPr/>
        </p:nvGrpSpPr>
        <p:grpSpPr bwMode="auto">
          <a:xfrm>
            <a:off x="1943099" y="3958946"/>
            <a:ext cx="710046" cy="696190"/>
            <a:chOff x="2112" y="2016"/>
            <a:chExt cx="288" cy="288"/>
          </a:xfrm>
        </p:grpSpPr>
        <p:sp>
          <p:nvSpPr>
            <p:cNvPr id="8208" name="Rectangle 95"/>
            <p:cNvSpPr>
              <a:spLocks noChangeArrowheads="1"/>
            </p:cNvSpPr>
            <p:nvPr/>
          </p:nvSpPr>
          <p:spPr bwMode="auto">
            <a:xfrm>
              <a:off x="2112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9" name="Rectangle 96"/>
            <p:cNvSpPr>
              <a:spLocks noChangeArrowheads="1"/>
            </p:cNvSpPr>
            <p:nvPr/>
          </p:nvSpPr>
          <p:spPr bwMode="auto">
            <a:xfrm>
              <a:off x="2304" y="2016"/>
              <a:ext cx="96" cy="2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0" name="Rectangle 97"/>
            <p:cNvSpPr>
              <a:spLocks noChangeArrowheads="1"/>
            </p:cNvSpPr>
            <p:nvPr/>
          </p:nvSpPr>
          <p:spPr bwMode="auto">
            <a:xfrm>
              <a:off x="2208" y="2016"/>
              <a:ext cx="96" cy="288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8" name="Text Box 39"/>
          <p:cNvSpPr txBox="1">
            <a:spLocks noChangeArrowheads="1"/>
          </p:cNvSpPr>
          <p:nvPr/>
        </p:nvSpPr>
        <p:spPr bwMode="auto">
          <a:xfrm>
            <a:off x="137968" y="3550237"/>
            <a:ext cx="1709738" cy="57767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0" dirty="0"/>
              <a:t>межклеточная</a:t>
            </a:r>
          </a:p>
          <a:p>
            <a:r>
              <a:rPr lang="ru-RU" sz="1800" b="0" dirty="0"/>
              <a:t>среда</a:t>
            </a:r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2417620" y="5458700"/>
            <a:ext cx="465138" cy="457200"/>
            <a:chOff x="3648" y="1920"/>
            <a:chExt cx="293" cy="288"/>
          </a:xfrm>
        </p:grpSpPr>
        <p:sp>
          <p:nvSpPr>
            <p:cNvPr id="101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1624447" y="2566562"/>
            <a:ext cx="465138" cy="457200"/>
            <a:chOff x="3648" y="1920"/>
            <a:chExt cx="293" cy="288"/>
          </a:xfrm>
        </p:grpSpPr>
        <p:sp>
          <p:nvSpPr>
            <p:cNvPr id="104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1683328" y="5316692"/>
            <a:ext cx="465138" cy="457200"/>
            <a:chOff x="3648" y="1920"/>
            <a:chExt cx="293" cy="288"/>
          </a:xfrm>
        </p:grpSpPr>
        <p:sp>
          <p:nvSpPr>
            <p:cNvPr id="109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4551220" y="5264736"/>
            <a:ext cx="465138" cy="457200"/>
            <a:chOff x="3648" y="1920"/>
            <a:chExt cx="293" cy="288"/>
          </a:xfrm>
        </p:grpSpPr>
        <p:sp>
          <p:nvSpPr>
            <p:cNvPr id="115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6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4440383" y="2628908"/>
            <a:ext cx="465138" cy="457200"/>
            <a:chOff x="3648" y="1920"/>
            <a:chExt cx="293" cy="288"/>
          </a:xfrm>
        </p:grpSpPr>
        <p:sp>
          <p:nvSpPr>
            <p:cNvPr id="121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3730338" y="5555682"/>
            <a:ext cx="465138" cy="457200"/>
            <a:chOff x="3648" y="1920"/>
            <a:chExt cx="293" cy="288"/>
          </a:xfrm>
        </p:grpSpPr>
        <p:sp>
          <p:nvSpPr>
            <p:cNvPr id="124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5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0" name="Group 27"/>
          <p:cNvGrpSpPr>
            <a:grpSpLocks/>
          </p:cNvGrpSpPr>
          <p:nvPr/>
        </p:nvGrpSpPr>
        <p:grpSpPr bwMode="auto">
          <a:xfrm>
            <a:off x="4551218" y="3238509"/>
            <a:ext cx="465138" cy="457200"/>
            <a:chOff x="3648" y="1920"/>
            <a:chExt cx="293" cy="288"/>
          </a:xfrm>
        </p:grpSpPr>
        <p:sp>
          <p:nvSpPr>
            <p:cNvPr id="127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8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1" name="Group 27"/>
          <p:cNvGrpSpPr>
            <a:grpSpLocks/>
          </p:cNvGrpSpPr>
          <p:nvPr/>
        </p:nvGrpSpPr>
        <p:grpSpPr bwMode="auto">
          <a:xfrm>
            <a:off x="1666009" y="3044545"/>
            <a:ext cx="465138" cy="457200"/>
            <a:chOff x="3648" y="1920"/>
            <a:chExt cx="293" cy="288"/>
          </a:xfrm>
        </p:grpSpPr>
        <p:sp>
          <p:nvSpPr>
            <p:cNvPr id="133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4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2" name="Группа 144"/>
          <p:cNvGrpSpPr/>
          <p:nvPr/>
        </p:nvGrpSpPr>
        <p:grpSpPr>
          <a:xfrm>
            <a:off x="0" y="4481954"/>
            <a:ext cx="1555172" cy="1291937"/>
            <a:chOff x="71005" y="3702627"/>
            <a:chExt cx="1555172" cy="1291937"/>
          </a:xfrm>
        </p:grpSpPr>
        <p:sp>
          <p:nvSpPr>
            <p:cNvPr id="144" name="Полилиния 143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13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8269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70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4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36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7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39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0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6" name="Group 27"/>
          <p:cNvGrpSpPr>
            <a:grpSpLocks/>
          </p:cNvGrpSpPr>
          <p:nvPr/>
        </p:nvGrpSpPr>
        <p:grpSpPr bwMode="auto">
          <a:xfrm>
            <a:off x="2421083" y="2760527"/>
            <a:ext cx="465138" cy="457200"/>
            <a:chOff x="3648" y="1920"/>
            <a:chExt cx="293" cy="288"/>
          </a:xfrm>
        </p:grpSpPr>
        <p:sp>
          <p:nvSpPr>
            <p:cNvPr id="147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8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7" name="Группа 148"/>
          <p:cNvGrpSpPr/>
          <p:nvPr/>
        </p:nvGrpSpPr>
        <p:grpSpPr>
          <a:xfrm rot="1993904">
            <a:off x="226841" y="5434454"/>
            <a:ext cx="1555172" cy="1291937"/>
            <a:chOff x="71005" y="3702627"/>
            <a:chExt cx="1555172" cy="1291937"/>
          </a:xfrm>
        </p:grpSpPr>
        <p:sp>
          <p:nvSpPr>
            <p:cNvPr id="150" name="Полилиния 149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18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158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9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9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56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0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54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5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1" name="Группа 159"/>
          <p:cNvGrpSpPr/>
          <p:nvPr/>
        </p:nvGrpSpPr>
        <p:grpSpPr>
          <a:xfrm rot="1572530">
            <a:off x="6821632" y="4842173"/>
            <a:ext cx="1555172" cy="1291937"/>
            <a:chOff x="71005" y="3702627"/>
            <a:chExt cx="1555172" cy="1291937"/>
          </a:xfrm>
        </p:grpSpPr>
        <p:sp>
          <p:nvSpPr>
            <p:cNvPr id="161" name="Полилиния 160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22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169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0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3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67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8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4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65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6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5" name="Группа 170"/>
          <p:cNvGrpSpPr/>
          <p:nvPr/>
        </p:nvGrpSpPr>
        <p:grpSpPr>
          <a:xfrm>
            <a:off x="7289223" y="2628908"/>
            <a:ext cx="1555172" cy="1291937"/>
            <a:chOff x="71005" y="3702627"/>
            <a:chExt cx="1555172" cy="1291937"/>
          </a:xfrm>
        </p:grpSpPr>
        <p:sp>
          <p:nvSpPr>
            <p:cNvPr id="172" name="Полилиния 171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26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180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1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7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78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9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8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76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7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05" name="Полилиния 204"/>
          <p:cNvSpPr/>
          <p:nvPr/>
        </p:nvSpPr>
        <p:spPr bwMode="auto">
          <a:xfrm flipH="1">
            <a:off x="3908714" y="3217719"/>
            <a:ext cx="524740" cy="1984664"/>
          </a:xfrm>
          <a:custGeom>
            <a:avLst/>
            <a:gdLst>
              <a:gd name="connsiteX0" fmla="*/ 524740 w 524740"/>
              <a:gd name="connsiteY0" fmla="*/ 1984664 h 1984664"/>
              <a:gd name="connsiteX1" fmla="*/ 223404 w 524740"/>
              <a:gd name="connsiteY1" fmla="*/ 1776846 h 1984664"/>
              <a:gd name="connsiteX2" fmla="*/ 77931 w 524740"/>
              <a:gd name="connsiteY2" fmla="*/ 1381991 h 1984664"/>
              <a:gd name="connsiteX3" fmla="*/ 15586 w 524740"/>
              <a:gd name="connsiteY3" fmla="*/ 374073 h 1984664"/>
              <a:gd name="connsiteX4" fmla="*/ 171449 w 524740"/>
              <a:gd name="connsiteY4" fmla="*/ 0 h 198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740" h="1984664">
                <a:moveTo>
                  <a:pt x="524740" y="1984664"/>
                </a:moveTo>
                <a:cubicBezTo>
                  <a:pt x="411306" y="1930977"/>
                  <a:pt x="297872" y="1877291"/>
                  <a:pt x="223404" y="1776846"/>
                </a:cubicBezTo>
                <a:cubicBezTo>
                  <a:pt x="148936" y="1676401"/>
                  <a:pt x="112567" y="1615787"/>
                  <a:pt x="77931" y="1381991"/>
                </a:cubicBezTo>
                <a:cubicBezTo>
                  <a:pt x="43295" y="1148196"/>
                  <a:pt x="0" y="604405"/>
                  <a:pt x="15586" y="374073"/>
                </a:cubicBezTo>
                <a:cubicBezTo>
                  <a:pt x="31172" y="143741"/>
                  <a:pt x="101310" y="71870"/>
                  <a:pt x="171449" y="0"/>
                </a:cubicBezTo>
              </a:path>
            </a:pathLst>
          </a:custGeom>
          <a:noFill/>
          <a:ln w="41275" cap="flat" cmpd="sng" algn="ctr">
            <a:solidFill>
              <a:srgbClr val="C00000"/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9" name="Группа 182"/>
          <p:cNvGrpSpPr/>
          <p:nvPr/>
        </p:nvGrpSpPr>
        <p:grpSpPr>
          <a:xfrm rot="20049660">
            <a:off x="7578436" y="5649191"/>
            <a:ext cx="1555172" cy="1291937"/>
            <a:chOff x="71005" y="3702627"/>
            <a:chExt cx="1555172" cy="1291937"/>
          </a:xfrm>
        </p:grpSpPr>
        <p:sp>
          <p:nvSpPr>
            <p:cNvPr id="184" name="Полилиния 183"/>
            <p:cNvSpPr/>
            <p:nvPr/>
          </p:nvSpPr>
          <p:spPr bwMode="auto">
            <a:xfrm>
              <a:off x="71005" y="3702627"/>
              <a:ext cx="1555172" cy="1291937"/>
            </a:xfrm>
            <a:custGeom>
              <a:avLst/>
              <a:gdLst>
                <a:gd name="connsiteX0" fmla="*/ 375804 w 1555172"/>
                <a:gd name="connsiteY0" fmla="*/ 381000 h 1291937"/>
                <a:gd name="connsiteX1" fmla="*/ 760268 w 1555172"/>
                <a:gd name="connsiteY1" fmla="*/ 339437 h 1291937"/>
                <a:gd name="connsiteX2" fmla="*/ 1030431 w 1555172"/>
                <a:gd name="connsiteY2" fmla="*/ 38100 h 1291937"/>
                <a:gd name="connsiteX3" fmla="*/ 1508413 w 1555172"/>
                <a:gd name="connsiteY3" fmla="*/ 110837 h 1291937"/>
                <a:gd name="connsiteX4" fmla="*/ 1310986 w 1555172"/>
                <a:gd name="connsiteY4" fmla="*/ 474518 h 1291937"/>
                <a:gd name="connsiteX5" fmla="*/ 1321377 w 1555172"/>
                <a:gd name="connsiteY5" fmla="*/ 807028 h 1291937"/>
                <a:gd name="connsiteX6" fmla="*/ 1290204 w 1555172"/>
                <a:gd name="connsiteY6" fmla="*/ 1233055 h 1291937"/>
                <a:gd name="connsiteX7" fmla="*/ 853786 w 1555172"/>
                <a:gd name="connsiteY7" fmla="*/ 1160318 h 1291937"/>
                <a:gd name="connsiteX8" fmla="*/ 729095 w 1555172"/>
                <a:gd name="connsiteY8" fmla="*/ 775855 h 1291937"/>
                <a:gd name="connsiteX9" fmla="*/ 490104 w 1555172"/>
                <a:gd name="connsiteY9" fmla="*/ 900546 h 1291937"/>
                <a:gd name="connsiteX10" fmla="*/ 126422 w 1555172"/>
                <a:gd name="connsiteY10" fmla="*/ 900546 h 1291937"/>
                <a:gd name="connsiteX11" fmla="*/ 43295 w 1555172"/>
                <a:gd name="connsiteY11" fmla="*/ 495300 h 1291937"/>
                <a:gd name="connsiteX12" fmla="*/ 375804 w 1555172"/>
                <a:gd name="connsiteY12" fmla="*/ 381000 h 129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5172" h="1291937">
                  <a:moveTo>
                    <a:pt x="375804" y="381000"/>
                  </a:moveTo>
                  <a:cubicBezTo>
                    <a:pt x="495299" y="355023"/>
                    <a:pt x="651164" y="396587"/>
                    <a:pt x="760268" y="339437"/>
                  </a:cubicBezTo>
                  <a:cubicBezTo>
                    <a:pt x="869372" y="282287"/>
                    <a:pt x="905740" y="76200"/>
                    <a:pt x="1030431" y="38100"/>
                  </a:cubicBezTo>
                  <a:cubicBezTo>
                    <a:pt x="1155122" y="0"/>
                    <a:pt x="1461654" y="38101"/>
                    <a:pt x="1508413" y="110837"/>
                  </a:cubicBezTo>
                  <a:cubicBezTo>
                    <a:pt x="1555172" y="183573"/>
                    <a:pt x="1342159" y="358486"/>
                    <a:pt x="1310986" y="474518"/>
                  </a:cubicBezTo>
                  <a:cubicBezTo>
                    <a:pt x="1279813" y="590550"/>
                    <a:pt x="1324841" y="680605"/>
                    <a:pt x="1321377" y="807028"/>
                  </a:cubicBezTo>
                  <a:cubicBezTo>
                    <a:pt x="1317913" y="933451"/>
                    <a:pt x="1368136" y="1174173"/>
                    <a:pt x="1290204" y="1233055"/>
                  </a:cubicBezTo>
                  <a:cubicBezTo>
                    <a:pt x="1212272" y="1291937"/>
                    <a:pt x="947304" y="1236518"/>
                    <a:pt x="853786" y="1160318"/>
                  </a:cubicBezTo>
                  <a:cubicBezTo>
                    <a:pt x="760268" y="1084118"/>
                    <a:pt x="789709" y="819150"/>
                    <a:pt x="729095" y="775855"/>
                  </a:cubicBezTo>
                  <a:cubicBezTo>
                    <a:pt x="668481" y="732560"/>
                    <a:pt x="590549" y="879764"/>
                    <a:pt x="490104" y="900546"/>
                  </a:cubicBezTo>
                  <a:cubicBezTo>
                    <a:pt x="389659" y="921328"/>
                    <a:pt x="200890" y="968087"/>
                    <a:pt x="126422" y="900546"/>
                  </a:cubicBezTo>
                  <a:cubicBezTo>
                    <a:pt x="51954" y="833005"/>
                    <a:pt x="0" y="581891"/>
                    <a:pt x="43295" y="495300"/>
                  </a:cubicBezTo>
                  <a:cubicBezTo>
                    <a:pt x="86590" y="408709"/>
                    <a:pt x="256309" y="406977"/>
                    <a:pt x="375804" y="3810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ОА</a:t>
              </a:r>
            </a:p>
          </p:txBody>
        </p:sp>
        <p:grpSp>
          <p:nvGrpSpPr>
            <p:cNvPr id="30" name="Group 44"/>
            <p:cNvGrpSpPr>
              <a:grpSpLocks/>
            </p:cNvGrpSpPr>
            <p:nvPr/>
          </p:nvGrpSpPr>
          <p:grpSpPr bwMode="auto">
            <a:xfrm>
              <a:off x="1125683" y="3799610"/>
              <a:ext cx="304800" cy="304800"/>
              <a:chOff x="3264" y="2256"/>
              <a:chExt cx="192" cy="192"/>
            </a:xfrm>
          </p:grpSpPr>
          <p:sp>
            <p:nvSpPr>
              <p:cNvPr id="192" name="Oval 45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3" name="Line 46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1" name="Group 35"/>
            <p:cNvGrpSpPr>
              <a:grpSpLocks/>
            </p:cNvGrpSpPr>
            <p:nvPr/>
          </p:nvGrpSpPr>
          <p:grpSpPr bwMode="auto">
            <a:xfrm>
              <a:off x="200891" y="4187537"/>
              <a:ext cx="304800" cy="304800"/>
              <a:chOff x="3264" y="2256"/>
              <a:chExt cx="192" cy="192"/>
            </a:xfrm>
          </p:grpSpPr>
          <p:sp>
            <p:nvSpPr>
              <p:cNvPr id="190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1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6" name="Group 35"/>
            <p:cNvGrpSpPr>
              <a:grpSpLocks/>
            </p:cNvGrpSpPr>
            <p:nvPr/>
          </p:nvGrpSpPr>
          <p:grpSpPr bwMode="auto">
            <a:xfrm>
              <a:off x="1049482" y="4610100"/>
              <a:ext cx="304800" cy="304800"/>
              <a:chOff x="3264" y="2256"/>
              <a:chExt cx="192" cy="192"/>
            </a:xfrm>
          </p:grpSpPr>
          <p:sp>
            <p:nvSpPr>
              <p:cNvPr id="188" name="Oval 36"/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399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9" name="Line 37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97" name="Group 27"/>
          <p:cNvGrpSpPr>
            <a:grpSpLocks/>
          </p:cNvGrpSpPr>
          <p:nvPr/>
        </p:nvGrpSpPr>
        <p:grpSpPr bwMode="auto">
          <a:xfrm>
            <a:off x="4267203" y="5822382"/>
            <a:ext cx="465138" cy="457200"/>
            <a:chOff x="3648" y="1920"/>
            <a:chExt cx="293" cy="288"/>
          </a:xfrm>
        </p:grpSpPr>
        <p:sp>
          <p:nvSpPr>
            <p:cNvPr id="195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6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00" name="Group 27"/>
          <p:cNvGrpSpPr>
            <a:grpSpLocks/>
          </p:cNvGrpSpPr>
          <p:nvPr/>
        </p:nvGrpSpPr>
        <p:grpSpPr bwMode="auto">
          <a:xfrm>
            <a:off x="3037612" y="5902045"/>
            <a:ext cx="465138" cy="457200"/>
            <a:chOff x="3648" y="1920"/>
            <a:chExt cx="293" cy="288"/>
          </a:xfrm>
        </p:grpSpPr>
        <p:sp>
          <p:nvSpPr>
            <p:cNvPr id="198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9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03" name="Group 27"/>
          <p:cNvGrpSpPr>
            <a:grpSpLocks/>
          </p:cNvGrpSpPr>
          <p:nvPr/>
        </p:nvGrpSpPr>
        <p:grpSpPr bwMode="auto">
          <a:xfrm>
            <a:off x="2026231" y="5857017"/>
            <a:ext cx="465138" cy="457200"/>
            <a:chOff x="3648" y="1920"/>
            <a:chExt cx="293" cy="288"/>
          </a:xfrm>
        </p:grpSpPr>
        <p:sp>
          <p:nvSpPr>
            <p:cNvPr id="201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2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sp>
        <p:nvSpPr>
          <p:cNvPr id="204" name="Полилиния 203"/>
          <p:cNvSpPr/>
          <p:nvPr/>
        </p:nvSpPr>
        <p:spPr bwMode="auto">
          <a:xfrm>
            <a:off x="2208068" y="3127664"/>
            <a:ext cx="524740" cy="1984664"/>
          </a:xfrm>
          <a:custGeom>
            <a:avLst/>
            <a:gdLst>
              <a:gd name="connsiteX0" fmla="*/ 524740 w 524740"/>
              <a:gd name="connsiteY0" fmla="*/ 1984664 h 1984664"/>
              <a:gd name="connsiteX1" fmla="*/ 223404 w 524740"/>
              <a:gd name="connsiteY1" fmla="*/ 1776846 h 1984664"/>
              <a:gd name="connsiteX2" fmla="*/ 77931 w 524740"/>
              <a:gd name="connsiteY2" fmla="*/ 1381991 h 1984664"/>
              <a:gd name="connsiteX3" fmla="*/ 15586 w 524740"/>
              <a:gd name="connsiteY3" fmla="*/ 374073 h 1984664"/>
              <a:gd name="connsiteX4" fmla="*/ 171449 w 524740"/>
              <a:gd name="connsiteY4" fmla="*/ 0 h 198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740" h="1984664">
                <a:moveTo>
                  <a:pt x="524740" y="1984664"/>
                </a:moveTo>
                <a:cubicBezTo>
                  <a:pt x="411306" y="1930977"/>
                  <a:pt x="297872" y="1877291"/>
                  <a:pt x="223404" y="1776846"/>
                </a:cubicBezTo>
                <a:cubicBezTo>
                  <a:pt x="148936" y="1676401"/>
                  <a:pt x="112567" y="1615787"/>
                  <a:pt x="77931" y="1381991"/>
                </a:cubicBezTo>
                <a:cubicBezTo>
                  <a:pt x="43295" y="1148196"/>
                  <a:pt x="0" y="604405"/>
                  <a:pt x="15586" y="374073"/>
                </a:cubicBezTo>
                <a:cubicBezTo>
                  <a:pt x="31172" y="143741"/>
                  <a:pt x="101310" y="71870"/>
                  <a:pt x="171449" y="0"/>
                </a:cubicBezTo>
              </a:path>
            </a:pathLst>
          </a:custGeom>
          <a:noFill/>
          <a:ln w="41275" cap="flat" cmpd="sng" algn="ctr">
            <a:solidFill>
              <a:srgbClr val="C00000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0" name="Стрелка вниз 119"/>
          <p:cNvSpPr/>
          <p:nvPr/>
        </p:nvSpPr>
        <p:spPr bwMode="auto">
          <a:xfrm>
            <a:off x="2971799" y="3283528"/>
            <a:ext cx="727364" cy="1735282"/>
          </a:xfrm>
          <a:prstGeom prst="downArrow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ЭДС</a:t>
            </a:r>
          </a:p>
        </p:txBody>
      </p:sp>
      <p:grpSp>
        <p:nvGrpSpPr>
          <p:cNvPr id="106" name="Group 27"/>
          <p:cNvGrpSpPr>
            <a:grpSpLocks/>
          </p:cNvGrpSpPr>
          <p:nvPr/>
        </p:nvGrpSpPr>
        <p:grpSpPr bwMode="auto">
          <a:xfrm>
            <a:off x="2680856" y="5025744"/>
            <a:ext cx="465138" cy="457200"/>
            <a:chOff x="3648" y="1920"/>
            <a:chExt cx="293" cy="288"/>
          </a:xfrm>
        </p:grpSpPr>
        <p:sp>
          <p:nvSpPr>
            <p:cNvPr id="98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9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14" name="Group 27"/>
          <p:cNvGrpSpPr>
            <a:grpSpLocks/>
          </p:cNvGrpSpPr>
          <p:nvPr/>
        </p:nvGrpSpPr>
        <p:grpSpPr bwMode="auto">
          <a:xfrm>
            <a:off x="3446319" y="5084627"/>
            <a:ext cx="465138" cy="457200"/>
            <a:chOff x="3648" y="1920"/>
            <a:chExt cx="293" cy="288"/>
          </a:xfrm>
        </p:grpSpPr>
        <p:sp>
          <p:nvSpPr>
            <p:cNvPr id="118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9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17" name="Group 27"/>
          <p:cNvGrpSpPr>
            <a:grpSpLocks/>
          </p:cNvGrpSpPr>
          <p:nvPr/>
        </p:nvGrpSpPr>
        <p:grpSpPr bwMode="auto">
          <a:xfrm>
            <a:off x="3809999" y="2777846"/>
            <a:ext cx="465138" cy="457200"/>
            <a:chOff x="3648" y="1920"/>
            <a:chExt cx="293" cy="288"/>
          </a:xfrm>
        </p:grpSpPr>
        <p:sp>
          <p:nvSpPr>
            <p:cNvPr id="130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1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23" name="Group 94"/>
          <p:cNvGrpSpPr>
            <a:grpSpLocks/>
          </p:cNvGrpSpPr>
          <p:nvPr/>
        </p:nvGrpSpPr>
        <p:grpSpPr bwMode="auto">
          <a:xfrm>
            <a:off x="5635335" y="3972800"/>
            <a:ext cx="710046" cy="696190"/>
            <a:chOff x="2112" y="2016"/>
            <a:chExt cx="288" cy="288"/>
          </a:xfrm>
        </p:grpSpPr>
        <p:sp>
          <p:nvSpPr>
            <p:cNvPr id="126" name="Rectangle 95"/>
            <p:cNvSpPr>
              <a:spLocks noChangeArrowheads="1"/>
            </p:cNvSpPr>
            <p:nvPr/>
          </p:nvSpPr>
          <p:spPr bwMode="auto">
            <a:xfrm>
              <a:off x="2112" y="2016"/>
              <a:ext cx="96" cy="288"/>
            </a:xfrm>
            <a:prstGeom prst="rect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9" name="Rectangle 96"/>
            <p:cNvSpPr>
              <a:spLocks noChangeArrowheads="1"/>
            </p:cNvSpPr>
            <p:nvPr/>
          </p:nvSpPr>
          <p:spPr bwMode="auto">
            <a:xfrm>
              <a:off x="2304" y="2016"/>
              <a:ext cx="96" cy="288"/>
            </a:xfrm>
            <a:prstGeom prst="rect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2" name="Rectangle 97"/>
            <p:cNvSpPr>
              <a:spLocks noChangeArrowheads="1"/>
            </p:cNvSpPr>
            <p:nvPr/>
          </p:nvSpPr>
          <p:spPr bwMode="auto">
            <a:xfrm>
              <a:off x="2208" y="2016"/>
              <a:ext cx="96" cy="288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35" name="Group 59"/>
          <p:cNvGrpSpPr>
            <a:grpSpLocks/>
          </p:cNvGrpSpPr>
          <p:nvPr/>
        </p:nvGrpSpPr>
        <p:grpSpPr bwMode="auto">
          <a:xfrm>
            <a:off x="5818909" y="2479969"/>
            <a:ext cx="533400" cy="457200"/>
            <a:chOff x="3552" y="1824"/>
            <a:chExt cx="336" cy="288"/>
          </a:xfrm>
        </p:grpSpPr>
        <p:sp>
          <p:nvSpPr>
            <p:cNvPr id="138" name="Oval 60"/>
            <p:cNvSpPr>
              <a:spLocks noChangeArrowheads="1"/>
            </p:cNvSpPr>
            <p:nvPr/>
          </p:nvSpPr>
          <p:spPr bwMode="auto">
            <a:xfrm>
              <a:off x="3552" y="1824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1" name="Text Box 61"/>
            <p:cNvSpPr txBox="1">
              <a:spLocks noChangeArrowheads="1"/>
            </p:cNvSpPr>
            <p:nvPr/>
          </p:nvSpPr>
          <p:spPr bwMode="auto">
            <a:xfrm>
              <a:off x="3558" y="1872"/>
              <a:ext cx="33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 dirty="0"/>
                <a:t>Na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46" name="Group 59"/>
          <p:cNvGrpSpPr>
            <a:grpSpLocks/>
          </p:cNvGrpSpPr>
          <p:nvPr/>
        </p:nvGrpSpPr>
        <p:grpSpPr bwMode="auto">
          <a:xfrm>
            <a:off x="5150428" y="2185560"/>
            <a:ext cx="533400" cy="457200"/>
            <a:chOff x="3552" y="1824"/>
            <a:chExt cx="336" cy="288"/>
          </a:xfrm>
        </p:grpSpPr>
        <p:sp>
          <p:nvSpPr>
            <p:cNvPr id="143" name="Oval 60"/>
            <p:cNvSpPr>
              <a:spLocks noChangeArrowheads="1"/>
            </p:cNvSpPr>
            <p:nvPr/>
          </p:nvSpPr>
          <p:spPr bwMode="auto">
            <a:xfrm>
              <a:off x="3552" y="1824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5" name="Text Box 61"/>
            <p:cNvSpPr txBox="1">
              <a:spLocks noChangeArrowheads="1"/>
            </p:cNvSpPr>
            <p:nvPr/>
          </p:nvSpPr>
          <p:spPr bwMode="auto">
            <a:xfrm>
              <a:off x="3558" y="1872"/>
              <a:ext cx="33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 dirty="0"/>
                <a:t>Na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152" name="Group 59"/>
          <p:cNvGrpSpPr>
            <a:grpSpLocks/>
          </p:cNvGrpSpPr>
          <p:nvPr/>
        </p:nvGrpSpPr>
        <p:grpSpPr bwMode="auto">
          <a:xfrm>
            <a:off x="6712527" y="3144987"/>
            <a:ext cx="533400" cy="457200"/>
            <a:chOff x="3552" y="1824"/>
            <a:chExt cx="336" cy="288"/>
          </a:xfrm>
        </p:grpSpPr>
        <p:sp>
          <p:nvSpPr>
            <p:cNvPr id="153" name="Oval 60"/>
            <p:cNvSpPr>
              <a:spLocks noChangeArrowheads="1"/>
            </p:cNvSpPr>
            <p:nvPr/>
          </p:nvSpPr>
          <p:spPr bwMode="auto">
            <a:xfrm>
              <a:off x="3552" y="1824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0" name="Text Box 61"/>
            <p:cNvSpPr txBox="1">
              <a:spLocks noChangeArrowheads="1"/>
            </p:cNvSpPr>
            <p:nvPr/>
          </p:nvSpPr>
          <p:spPr bwMode="auto">
            <a:xfrm>
              <a:off x="3558" y="1872"/>
              <a:ext cx="33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 dirty="0"/>
                <a:t>Na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8192" name="Group 59"/>
          <p:cNvGrpSpPr>
            <a:grpSpLocks/>
          </p:cNvGrpSpPr>
          <p:nvPr/>
        </p:nvGrpSpPr>
        <p:grpSpPr bwMode="auto">
          <a:xfrm>
            <a:off x="6698673" y="2414159"/>
            <a:ext cx="533400" cy="457200"/>
            <a:chOff x="3552" y="1824"/>
            <a:chExt cx="336" cy="288"/>
          </a:xfrm>
        </p:grpSpPr>
        <p:sp>
          <p:nvSpPr>
            <p:cNvPr id="163" name="Oval 60"/>
            <p:cNvSpPr>
              <a:spLocks noChangeArrowheads="1"/>
            </p:cNvSpPr>
            <p:nvPr/>
          </p:nvSpPr>
          <p:spPr bwMode="auto">
            <a:xfrm>
              <a:off x="3552" y="1824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" name="Text Box 61"/>
            <p:cNvSpPr txBox="1">
              <a:spLocks noChangeArrowheads="1"/>
            </p:cNvSpPr>
            <p:nvPr/>
          </p:nvSpPr>
          <p:spPr bwMode="auto">
            <a:xfrm>
              <a:off x="3558" y="1872"/>
              <a:ext cx="33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 dirty="0"/>
                <a:t>Na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8193" name="Group 59"/>
          <p:cNvGrpSpPr>
            <a:grpSpLocks/>
          </p:cNvGrpSpPr>
          <p:nvPr/>
        </p:nvGrpSpPr>
        <p:grpSpPr bwMode="auto">
          <a:xfrm>
            <a:off x="5649191" y="5458696"/>
            <a:ext cx="533400" cy="457200"/>
            <a:chOff x="3552" y="1824"/>
            <a:chExt cx="336" cy="288"/>
          </a:xfrm>
        </p:grpSpPr>
        <p:sp>
          <p:nvSpPr>
            <p:cNvPr id="173" name="Oval 60"/>
            <p:cNvSpPr>
              <a:spLocks noChangeArrowheads="1"/>
            </p:cNvSpPr>
            <p:nvPr/>
          </p:nvSpPr>
          <p:spPr bwMode="auto">
            <a:xfrm>
              <a:off x="3552" y="1824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" name="Text Box 61"/>
            <p:cNvSpPr txBox="1">
              <a:spLocks noChangeArrowheads="1"/>
            </p:cNvSpPr>
            <p:nvPr/>
          </p:nvSpPr>
          <p:spPr bwMode="auto">
            <a:xfrm>
              <a:off x="3558" y="1872"/>
              <a:ext cx="33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 dirty="0"/>
                <a:t>Na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cxnSp>
        <p:nvCxnSpPr>
          <p:cNvPr id="183" name="Прямая со стрелкой 182"/>
          <p:cNvCxnSpPr/>
          <p:nvPr/>
        </p:nvCxnSpPr>
        <p:spPr bwMode="auto">
          <a:xfrm rot="5400000" flipH="1" flipV="1">
            <a:off x="5075959" y="4338206"/>
            <a:ext cx="1828802" cy="10390"/>
          </a:xfrm>
          <a:prstGeom prst="straightConnector1">
            <a:avLst/>
          </a:prstGeom>
          <a:noFill/>
          <a:ln w="41275" cap="flat" cmpd="sng" algn="ctr">
            <a:solidFill>
              <a:srgbClr val="C00000"/>
            </a:solidFill>
            <a:prstDash val="sysDash"/>
            <a:round/>
            <a:headEnd type="triangle" w="med" len="med"/>
            <a:tailEnd type="none" w="med" len="med"/>
          </a:ln>
          <a:effectLst/>
        </p:spPr>
      </p:cxnSp>
      <p:grpSp>
        <p:nvGrpSpPr>
          <p:cNvPr id="8194" name="Group 59"/>
          <p:cNvGrpSpPr>
            <a:grpSpLocks/>
          </p:cNvGrpSpPr>
          <p:nvPr/>
        </p:nvGrpSpPr>
        <p:grpSpPr bwMode="auto">
          <a:xfrm>
            <a:off x="5469081" y="2961415"/>
            <a:ext cx="533400" cy="457200"/>
            <a:chOff x="3552" y="1824"/>
            <a:chExt cx="336" cy="288"/>
          </a:xfrm>
        </p:grpSpPr>
        <p:sp>
          <p:nvSpPr>
            <p:cNvPr id="149" name="Oval 60"/>
            <p:cNvSpPr>
              <a:spLocks noChangeArrowheads="1"/>
            </p:cNvSpPr>
            <p:nvPr/>
          </p:nvSpPr>
          <p:spPr bwMode="auto">
            <a:xfrm>
              <a:off x="3552" y="1824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1" name="Text Box 61"/>
            <p:cNvSpPr txBox="1">
              <a:spLocks noChangeArrowheads="1"/>
            </p:cNvSpPr>
            <p:nvPr/>
          </p:nvSpPr>
          <p:spPr bwMode="auto">
            <a:xfrm>
              <a:off x="3558" y="1872"/>
              <a:ext cx="33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 dirty="0"/>
                <a:t>Na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sp>
        <p:nvSpPr>
          <p:cNvPr id="200" name="Text Box 36"/>
          <p:cNvSpPr txBox="1">
            <a:spLocks noChangeArrowheads="1"/>
          </p:cNvSpPr>
          <p:nvPr/>
        </p:nvSpPr>
        <p:spPr bwMode="auto">
          <a:xfrm>
            <a:off x="261215" y="188911"/>
            <a:ext cx="8713788" cy="164352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rgbClr val="C00000"/>
                </a:solidFill>
              </a:rPr>
              <a:t>Такой вход </a:t>
            </a:r>
            <a:r>
              <a:rPr lang="en-US" sz="2800" dirty="0" smtClean="0">
                <a:solidFill>
                  <a:srgbClr val="C00000"/>
                </a:solidFill>
              </a:rPr>
              <a:t>Na</a:t>
            </a:r>
            <a:r>
              <a:rPr lang="en-US" sz="2800" baseline="30000" dirty="0" smtClean="0">
                <a:solidFill>
                  <a:srgbClr val="C00000"/>
                </a:solidFill>
              </a:rPr>
              <a:t>+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smtClean="0">
                <a:solidFill>
                  <a:srgbClr val="C00000"/>
                </a:solidFill>
              </a:rPr>
              <a:t>ведет к сдвигу заряда цитоплазмы вверх</a:t>
            </a:r>
          </a:p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rgbClr val="C00000"/>
                </a:solidFill>
              </a:rPr>
              <a:t>и частичной потере МП (отсюда название – «ток утечки </a:t>
            </a:r>
            <a:r>
              <a:rPr lang="en-US" sz="2800" dirty="0" smtClean="0">
                <a:solidFill>
                  <a:srgbClr val="C00000"/>
                </a:solidFill>
              </a:rPr>
              <a:t>Na</a:t>
            </a:r>
            <a:r>
              <a:rPr lang="en-US" sz="2800" baseline="30000" dirty="0" smtClean="0">
                <a:solidFill>
                  <a:srgbClr val="C00000"/>
                </a:solidFill>
              </a:rPr>
              <a:t>+</a:t>
            </a:r>
            <a:r>
              <a:rPr lang="ru-RU" sz="900" baseline="30000" dirty="0" smtClean="0">
                <a:solidFill>
                  <a:srgbClr val="C00000"/>
                </a:solidFill>
              </a:rPr>
              <a:t> </a:t>
            </a:r>
            <a:r>
              <a:rPr lang="ru-RU" sz="2800" dirty="0" smtClean="0">
                <a:solidFill>
                  <a:srgbClr val="C00000"/>
                </a:solidFill>
              </a:rPr>
              <a:t>»).</a:t>
            </a:r>
            <a:endParaRPr lang="ru-RU" sz="3200" b="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92593E-6 C -0.02257 0.00278 -0.04497 0.00579 -0.05573 -0.003 C -0.0665 -0.0118 -0.06181 -0.03009 -0.06476 -0.053 C -0.06771 -0.07592 -0.07431 -0.10624 -0.07396 -0.14073 C -0.07361 -0.17522 -0.06858 -0.23263 -0.0625 -0.26041 C -0.05643 -0.28819 -0.04167 -0.29953 -0.0375 -0.3074 " pathEditMode="relative" ptsTypes="aaaaaA">
                                      <p:cBhvr>
                                        <p:cTn id="6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33333E-6 C 0.01007 -0.00833 0.02031 -0.01666 0.03524 -0.02268 C 0.05017 -0.0287 0.07118 -0.03935 0.08975 -0.03634 C 0.10833 -0.03333 0.12743 -0.01898 0.14652 -0.00463 " pathEditMode="relative" ptsTypes="aaaA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5.55556E-6 C 0.01562 0.00994 0.03125 0.0199 0.0375 0.04837 C 0.04375 0.07684 0.03941 0.13425 0.0375 0.17129 C 0.03559 0.20832 0.03264 0.24837 0.02604 0.27129 C 0.01944 0.2942 0.00885 0.2986 -0.00226 0.30902 C -0.01337 0.31944 -0.03438 0.32916 -0.04097 0.33332 " pathEditMode="relative" ptsTypes="aaaaaA">
                                      <p:cBhvr>
                                        <p:cTn id="10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5.92593E-6 C -0.00885 0.00694 -0.0177 0.01411 -0.02829 0.01666 C -0.03888 0.01921 -0.05486 0.0199 -0.06354 0.01504 C -0.07222 0.01018 -0.07638 -0.00116 -0.08055 -0.01227 " pathEditMode="relative" ptsTypes="aaaA">
                                      <p:cBhvr>
                                        <p:cTn id="12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77778E-6 -7.40741E-7 C 0.00572 0.00069 0.01163 0.00162 0.02395 0.00625 C 0.03628 0.01088 0.07291 0.01759 0.07395 0.02731 C 0.07499 0.03703 0.04305 0.05671 0.03072 0.06527 C 0.0184 0.07384 -0.00278 0.07639 -7.77778E-6 0.07893 C 0.00277 0.08148 0.04097 0.07708 0.04774 0.08032 C 0.05451 0.08356 0.04427 0.09051 0.04097 0.09861 C 0.03767 0.10671 0.0276 0.12129 0.02743 0.12893 C 0.02725 0.13657 0.04045 0.14027 0.03993 0.14398 C 0.0394 0.14768 0.02447 0.14676 0.02395 0.15162 C 0.02343 0.15648 0.03611 0.16736 0.03645 0.17291 C 0.0368 0.17847 0.02604 0.1794 0.02621 0.18495 C 0.02638 0.19051 0.03802 0.20231 0.03749 0.20625 C 0.03697 0.21018 0.02256 0.20347 0.02274 0.20926 C 0.02291 0.21504 0.03003 0.23055 0.03871 0.24097 C 0.04739 0.25139 0.06302 0.25347 0.07499 0.27129 C 0.08697 0.28912 0.11197 0.33009 0.11024 0.34861 C 0.1085 0.36713 0.07951 0.3787 0.06493 0.38194 C 0.05034 0.38518 0.02934 0.3706 0.02274 0.36828 " pathEditMode="relative" ptsTypes="aaaaaaaaaaaaaaaaaaA">
                                      <p:cBhvr>
                                        <p:cTn id="14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" grpId="0" build="p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 bwMode="auto">
          <a:xfrm>
            <a:off x="0" y="2503714"/>
            <a:ext cx="6825343" cy="435428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33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5597A9A-B992-4FA9-B367-F3E2C10918EC}" type="slidenum">
              <a:rPr lang="ru-RU" smtClean="0"/>
              <a:pPr/>
              <a:t>53</a:t>
            </a:fld>
            <a:endParaRPr lang="ru-RU" smtClean="0"/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0" y="115888"/>
            <a:ext cx="89535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2200"/>
              <a:t>Такой вход </a:t>
            </a:r>
            <a:r>
              <a:rPr lang="en-US" sz="2200"/>
              <a:t>Na</a:t>
            </a:r>
            <a:r>
              <a:rPr lang="en-US" sz="2200" baseline="30000"/>
              <a:t>+</a:t>
            </a:r>
            <a:r>
              <a:rPr lang="en-US" sz="2200"/>
              <a:t> </a:t>
            </a:r>
            <a:r>
              <a:rPr lang="ru-RU" sz="2200"/>
              <a:t>ведет к сдвигу заряда цитоплазмы вверх</a:t>
            </a:r>
          </a:p>
          <a:p>
            <a:pPr>
              <a:lnSpc>
                <a:spcPct val="90000"/>
              </a:lnSpc>
            </a:pPr>
            <a:r>
              <a:rPr lang="ru-RU" sz="2200"/>
              <a:t>и частичной потере ПП (отсюда название – «ток утечки» </a:t>
            </a:r>
            <a:r>
              <a:rPr lang="en-US" sz="2200"/>
              <a:t>Na</a:t>
            </a:r>
            <a:r>
              <a:rPr lang="en-US" sz="2200" baseline="30000"/>
              <a:t>+</a:t>
            </a:r>
            <a:r>
              <a:rPr lang="en-US" sz="2200"/>
              <a:t>)</a:t>
            </a:r>
            <a:r>
              <a:rPr lang="ru-RU" sz="2200"/>
              <a:t>.</a:t>
            </a:r>
            <a:endParaRPr lang="en-US" sz="2200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26682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endParaRPr lang="ru-RU"/>
          </a:p>
          <a:p>
            <a:pPr algn="l">
              <a:lnSpc>
                <a:spcPct val="110000"/>
              </a:lnSpc>
            </a:pPr>
            <a:r>
              <a:rPr lang="ru-RU" sz="2200"/>
              <a:t>Диффузия </a:t>
            </a:r>
            <a:r>
              <a:rPr lang="en-US" sz="2200"/>
              <a:t>Na</a:t>
            </a:r>
            <a:r>
              <a:rPr lang="en-US" sz="2200" baseline="30000"/>
              <a:t>+</a:t>
            </a:r>
            <a:r>
              <a:rPr lang="ru-RU" sz="2200"/>
              <a:t> в клетку зависит, прежде всего, от концентра-ции постоянно открытых </a:t>
            </a:r>
            <a:r>
              <a:rPr lang="en-US" sz="2200"/>
              <a:t>Na</a:t>
            </a:r>
            <a:r>
              <a:rPr lang="en-US" sz="2200" baseline="30000"/>
              <a:t>+</a:t>
            </a:r>
            <a:r>
              <a:rPr lang="en-US" sz="2200"/>
              <a:t>-</a:t>
            </a:r>
            <a:r>
              <a:rPr lang="ru-RU" sz="2200"/>
              <a:t>каналов на мембране. </a:t>
            </a:r>
          </a:p>
          <a:p>
            <a:pPr algn="l">
              <a:lnSpc>
                <a:spcPct val="110000"/>
              </a:lnSpc>
            </a:pPr>
            <a:endParaRPr lang="ru-RU" sz="800" b="0"/>
          </a:p>
          <a:p>
            <a:pPr algn="l">
              <a:lnSpc>
                <a:spcPct val="110000"/>
              </a:lnSpc>
            </a:pPr>
            <a:endParaRPr lang="ru-RU" sz="800" b="0"/>
          </a:p>
        </p:txBody>
      </p:sp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0" y="963783"/>
            <a:ext cx="3614057" cy="1006429"/>
          </a:xfrm>
          <a:prstGeom prst="rect">
            <a:avLst/>
          </a:prstGeom>
          <a:solidFill>
            <a:srgbClr val="FFCC99"/>
          </a:solidFill>
          <a:ln w="25400">
            <a:solidFill>
              <a:srgbClr val="00008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2200" b="0" dirty="0"/>
              <a:t>Эта </a:t>
            </a:r>
            <a:r>
              <a:rPr lang="ru-RU" sz="2200" b="0" dirty="0" smtClean="0"/>
              <a:t>величина </a:t>
            </a:r>
            <a:r>
              <a:rPr lang="ru-RU" sz="2200" b="0" dirty="0"/>
              <a:t>является стабильным свойством конкретного нейрона. </a:t>
            </a:r>
            <a:endParaRPr lang="ru-RU" sz="1200" b="0" i="1" dirty="0"/>
          </a:p>
        </p:txBody>
      </p:sp>
      <p:sp>
        <p:nvSpPr>
          <p:cNvPr id="14352" name="Line 15"/>
          <p:cNvSpPr>
            <a:spLocks noChangeShapeType="1"/>
          </p:cNvSpPr>
          <p:nvPr/>
        </p:nvSpPr>
        <p:spPr bwMode="auto">
          <a:xfrm>
            <a:off x="689171" y="6162449"/>
            <a:ext cx="6062332" cy="0"/>
          </a:xfrm>
          <a:prstGeom prst="line">
            <a:avLst/>
          </a:prstGeom>
          <a:noFill/>
          <a:ln w="88900">
            <a:solidFill>
              <a:srgbClr val="CC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4" name="Line 27"/>
          <p:cNvSpPr>
            <a:spLocks noChangeShapeType="1"/>
          </p:cNvSpPr>
          <p:nvPr/>
        </p:nvSpPr>
        <p:spPr bwMode="auto">
          <a:xfrm>
            <a:off x="673955" y="5672472"/>
            <a:ext cx="6025379" cy="0"/>
          </a:xfrm>
          <a:prstGeom prst="line">
            <a:avLst/>
          </a:prstGeom>
          <a:noFill/>
          <a:ln w="889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5" name="Line 28"/>
          <p:cNvSpPr>
            <a:spLocks noChangeShapeType="1"/>
          </p:cNvSpPr>
          <p:nvPr/>
        </p:nvSpPr>
        <p:spPr bwMode="auto">
          <a:xfrm>
            <a:off x="689171" y="6598413"/>
            <a:ext cx="6062332" cy="0"/>
          </a:xfrm>
          <a:prstGeom prst="line">
            <a:avLst/>
          </a:prstGeom>
          <a:noFill/>
          <a:ln w="889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6" name="Text Box 29"/>
          <p:cNvSpPr txBox="1">
            <a:spLocks noChangeArrowheads="1"/>
          </p:cNvSpPr>
          <p:nvPr/>
        </p:nvSpPr>
        <p:spPr bwMode="auto">
          <a:xfrm>
            <a:off x="721776" y="5288593"/>
            <a:ext cx="190468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ru-RU" sz="2000" b="0" dirty="0" smtClean="0">
                <a:solidFill>
                  <a:srgbClr val="FF0066"/>
                </a:solidFill>
              </a:rPr>
              <a:t>МП </a:t>
            </a:r>
            <a:r>
              <a:rPr lang="ru-RU" sz="2000" b="0" dirty="0">
                <a:solidFill>
                  <a:srgbClr val="FF0066"/>
                </a:solidFill>
              </a:rPr>
              <a:t>нейрона</a:t>
            </a:r>
            <a:r>
              <a:rPr lang="ru-RU" sz="2000" dirty="0">
                <a:solidFill>
                  <a:srgbClr val="FF0066"/>
                </a:solidFill>
              </a:rPr>
              <a:t> А</a:t>
            </a:r>
          </a:p>
        </p:txBody>
      </p:sp>
      <p:sp>
        <p:nvSpPr>
          <p:cNvPr id="14357" name="Text Box 30"/>
          <p:cNvSpPr txBox="1">
            <a:spLocks noChangeArrowheads="1"/>
          </p:cNvSpPr>
          <p:nvPr/>
        </p:nvSpPr>
        <p:spPr bwMode="auto">
          <a:xfrm>
            <a:off x="858716" y="5766996"/>
            <a:ext cx="190308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ru-RU" sz="2000" b="0" dirty="0" smtClean="0">
                <a:solidFill>
                  <a:srgbClr val="CC00FF"/>
                </a:solidFill>
              </a:rPr>
              <a:t>МП </a:t>
            </a:r>
            <a:r>
              <a:rPr lang="ru-RU" sz="2000" b="0" dirty="0">
                <a:solidFill>
                  <a:srgbClr val="CC00FF"/>
                </a:solidFill>
              </a:rPr>
              <a:t>нейрона</a:t>
            </a:r>
            <a:r>
              <a:rPr lang="ru-RU" sz="2000" dirty="0">
                <a:solidFill>
                  <a:srgbClr val="CC00FF"/>
                </a:solidFill>
              </a:rPr>
              <a:t> Б</a:t>
            </a:r>
          </a:p>
        </p:txBody>
      </p:sp>
      <p:sp>
        <p:nvSpPr>
          <p:cNvPr id="14358" name="Text Box 31"/>
          <p:cNvSpPr txBox="1">
            <a:spLocks noChangeArrowheads="1"/>
          </p:cNvSpPr>
          <p:nvPr/>
        </p:nvSpPr>
        <p:spPr bwMode="auto">
          <a:xfrm>
            <a:off x="1010872" y="6214533"/>
            <a:ext cx="190468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ru-RU" sz="2000" b="0" dirty="0" smtClean="0">
                <a:solidFill>
                  <a:srgbClr val="0000FF"/>
                </a:solidFill>
              </a:rPr>
              <a:t>МП </a:t>
            </a:r>
            <a:r>
              <a:rPr lang="ru-RU" sz="2000" b="0" dirty="0">
                <a:solidFill>
                  <a:srgbClr val="0000FF"/>
                </a:solidFill>
              </a:rPr>
              <a:t>нейрона </a:t>
            </a:r>
            <a:r>
              <a:rPr lang="ru-RU" sz="2000" dirty="0">
                <a:solidFill>
                  <a:srgbClr val="0000FF"/>
                </a:solidFill>
              </a:rPr>
              <a:t>В</a:t>
            </a:r>
          </a:p>
        </p:txBody>
      </p:sp>
      <p:sp>
        <p:nvSpPr>
          <p:cNvPr id="23" name="Двойная стрелка вверх/вниз 22"/>
          <p:cNvSpPr/>
          <p:nvPr/>
        </p:nvSpPr>
        <p:spPr bwMode="auto">
          <a:xfrm>
            <a:off x="3276600" y="5192489"/>
            <a:ext cx="206828" cy="489857"/>
          </a:xfrm>
          <a:prstGeom prst="upDownArrow">
            <a:avLst/>
          </a:prstGeom>
          <a:solidFill>
            <a:srgbClr val="FF0066"/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Двойная стрелка вверх/вниз 23"/>
          <p:cNvSpPr/>
          <p:nvPr/>
        </p:nvSpPr>
        <p:spPr bwMode="auto">
          <a:xfrm>
            <a:off x="4626432" y="5192489"/>
            <a:ext cx="206828" cy="979715"/>
          </a:xfrm>
          <a:prstGeom prst="upDownArrow">
            <a:avLst/>
          </a:prstGeom>
          <a:solidFill>
            <a:srgbClr val="CC00CC"/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Двойная стрелка вверх/вниз 24"/>
          <p:cNvSpPr/>
          <p:nvPr/>
        </p:nvSpPr>
        <p:spPr bwMode="auto">
          <a:xfrm>
            <a:off x="6041633" y="5181604"/>
            <a:ext cx="195946" cy="1426029"/>
          </a:xfrm>
          <a:prstGeom prst="upDownArrow">
            <a:avLst/>
          </a:prstGeom>
          <a:solidFill>
            <a:srgbClr val="0000FF"/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23448" y="4354283"/>
            <a:ext cx="1611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66"/>
                </a:solidFill>
              </a:rPr>
              <a:t>Пороговый  потенциал </a:t>
            </a:r>
          </a:p>
          <a:p>
            <a:r>
              <a:rPr lang="ru-RU" sz="1600" dirty="0" smtClean="0">
                <a:solidFill>
                  <a:srgbClr val="FF0066"/>
                </a:solidFill>
              </a:rPr>
              <a:t>10 мВ</a:t>
            </a:r>
            <a:endParaRPr lang="ru-RU" sz="1600" dirty="0">
              <a:solidFill>
                <a:srgbClr val="FF0066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84162" y="4343398"/>
            <a:ext cx="1611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CC00CC"/>
                </a:solidFill>
              </a:rPr>
              <a:t>Пороговый  потенциал </a:t>
            </a:r>
          </a:p>
          <a:p>
            <a:r>
              <a:rPr lang="ru-RU" sz="1600" dirty="0" smtClean="0">
                <a:solidFill>
                  <a:srgbClr val="CC00CC"/>
                </a:solidFill>
              </a:rPr>
              <a:t>20 мВ</a:t>
            </a:r>
            <a:endParaRPr lang="ru-RU" sz="1600" dirty="0">
              <a:solidFill>
                <a:srgbClr val="CC00CC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55768" y="4365173"/>
            <a:ext cx="1611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0066"/>
                </a:solidFill>
              </a:rPr>
              <a:t>Пороговый  потенциал </a:t>
            </a:r>
          </a:p>
          <a:p>
            <a:r>
              <a:rPr lang="ru-RU" sz="1600" dirty="0" smtClean="0">
                <a:solidFill>
                  <a:srgbClr val="000066"/>
                </a:solidFill>
              </a:rPr>
              <a:t>30 мВ</a:t>
            </a:r>
            <a:endParaRPr lang="ru-RU" sz="1600" dirty="0">
              <a:solidFill>
                <a:srgbClr val="000066"/>
              </a:solidFill>
            </a:endParaRPr>
          </a:p>
        </p:txBody>
      </p:sp>
      <p:grpSp>
        <p:nvGrpSpPr>
          <p:cNvPr id="2" name="Группа 30"/>
          <p:cNvGrpSpPr/>
          <p:nvPr/>
        </p:nvGrpSpPr>
        <p:grpSpPr>
          <a:xfrm>
            <a:off x="8816" y="2531992"/>
            <a:ext cx="6723124" cy="4126221"/>
            <a:chOff x="8816" y="2531992"/>
            <a:chExt cx="6723124" cy="4126221"/>
          </a:xfrm>
        </p:grpSpPr>
        <p:sp>
          <p:nvSpPr>
            <p:cNvPr id="14346" name="Line 9"/>
            <p:cNvSpPr>
              <a:spLocks noChangeShapeType="1"/>
            </p:cNvSpPr>
            <p:nvPr/>
          </p:nvSpPr>
          <p:spPr bwMode="auto">
            <a:xfrm flipV="1">
              <a:off x="610919" y="3112634"/>
              <a:ext cx="60623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7" name="Text Box 10"/>
            <p:cNvSpPr txBox="1">
              <a:spLocks noChangeArrowheads="1"/>
            </p:cNvSpPr>
            <p:nvPr/>
          </p:nvSpPr>
          <p:spPr bwMode="auto">
            <a:xfrm>
              <a:off x="5246826" y="3160171"/>
              <a:ext cx="1306368" cy="4378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>
                <a:lnSpc>
                  <a:spcPct val="70000"/>
                </a:lnSpc>
              </a:pPr>
              <a:r>
                <a:rPr lang="ru-RU" sz="1600" dirty="0"/>
                <a:t>время, мин</a:t>
              </a:r>
            </a:p>
          </p:txBody>
        </p:sp>
        <p:sp>
          <p:nvSpPr>
            <p:cNvPr id="14348" name="Line 11"/>
            <p:cNvSpPr>
              <a:spLocks noChangeShapeType="1"/>
            </p:cNvSpPr>
            <p:nvPr/>
          </p:nvSpPr>
          <p:spPr bwMode="auto">
            <a:xfrm flipH="1" flipV="1">
              <a:off x="673955" y="2634231"/>
              <a:ext cx="0" cy="402398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9" name="Line 12"/>
            <p:cNvSpPr>
              <a:spLocks noChangeShapeType="1"/>
            </p:cNvSpPr>
            <p:nvPr/>
          </p:nvSpPr>
          <p:spPr bwMode="auto">
            <a:xfrm flipV="1">
              <a:off x="669608" y="5184425"/>
              <a:ext cx="606233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0" name="Text Box 13"/>
            <p:cNvSpPr txBox="1">
              <a:spLocks noChangeArrowheads="1"/>
            </p:cNvSpPr>
            <p:nvPr/>
          </p:nvSpPr>
          <p:spPr bwMode="auto">
            <a:xfrm>
              <a:off x="630482" y="2531992"/>
              <a:ext cx="2251909" cy="8237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ru-RU" sz="1600" dirty="0"/>
                <a:t>показания </a:t>
              </a:r>
            </a:p>
            <a:p>
              <a:pPr algn="l">
                <a:lnSpc>
                  <a:spcPct val="80000"/>
                </a:lnSpc>
              </a:pPr>
              <a:r>
                <a:rPr lang="ru-RU" sz="1600" dirty="0" smtClean="0"/>
                <a:t>вольтметра</a:t>
              </a:r>
              <a:r>
                <a:rPr lang="ru-RU" sz="1600" dirty="0"/>
                <a:t>, мВ</a:t>
              </a:r>
            </a:p>
          </p:txBody>
        </p:sp>
        <p:sp>
          <p:nvSpPr>
            <p:cNvPr id="14351" name="Text Box 14"/>
            <p:cNvSpPr txBox="1">
              <a:spLocks noChangeArrowheads="1"/>
            </p:cNvSpPr>
            <p:nvPr/>
          </p:nvSpPr>
          <p:spPr bwMode="auto">
            <a:xfrm>
              <a:off x="82720" y="2962168"/>
              <a:ext cx="426037" cy="3780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ru-RU" sz="1800"/>
                <a:t>0</a:t>
              </a:r>
            </a:p>
          </p:txBody>
        </p:sp>
        <p:sp>
          <p:nvSpPr>
            <p:cNvPr id="14353" name="Text Box 25"/>
            <p:cNvSpPr txBox="1">
              <a:spLocks noChangeArrowheads="1"/>
            </p:cNvSpPr>
            <p:nvPr/>
          </p:nvSpPr>
          <p:spPr bwMode="auto">
            <a:xfrm>
              <a:off x="8816" y="5072540"/>
              <a:ext cx="691223" cy="1545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>
                <a:lnSpc>
                  <a:spcPct val="80000"/>
                </a:lnSpc>
                <a:buFontTx/>
                <a:buChar char="-"/>
              </a:pPr>
              <a:r>
                <a:rPr lang="ru-RU" sz="2000" dirty="0" smtClean="0"/>
                <a:t>50</a:t>
              </a:r>
            </a:p>
            <a:p>
              <a:pPr algn="l">
                <a:lnSpc>
                  <a:spcPct val="80000"/>
                </a:lnSpc>
              </a:pPr>
              <a:endParaRPr lang="ru-RU" dirty="0" smtClean="0"/>
            </a:p>
            <a:p>
              <a:pPr algn="l">
                <a:lnSpc>
                  <a:spcPct val="80000"/>
                </a:lnSpc>
                <a:buFontTx/>
                <a:buChar char="-"/>
              </a:pPr>
              <a:r>
                <a:rPr lang="ru-RU" sz="2000" dirty="0" smtClean="0"/>
                <a:t>60</a:t>
              </a:r>
              <a:endParaRPr lang="ru-RU" sz="2000" dirty="0"/>
            </a:p>
            <a:p>
              <a:pPr algn="l">
                <a:lnSpc>
                  <a:spcPct val="80000"/>
                </a:lnSpc>
              </a:pPr>
              <a:endParaRPr lang="ru-RU" sz="1400" dirty="0"/>
            </a:p>
            <a:p>
              <a:pPr algn="l">
                <a:lnSpc>
                  <a:spcPct val="80000"/>
                </a:lnSpc>
              </a:pPr>
              <a:r>
                <a:rPr lang="ru-RU" sz="2000" dirty="0"/>
                <a:t>-70</a:t>
              </a:r>
            </a:p>
            <a:p>
              <a:pPr algn="l">
                <a:lnSpc>
                  <a:spcPct val="80000"/>
                </a:lnSpc>
              </a:pPr>
              <a:endParaRPr lang="ru-RU" sz="1400" dirty="0"/>
            </a:p>
            <a:p>
              <a:pPr algn="l">
                <a:lnSpc>
                  <a:spcPct val="80000"/>
                </a:lnSpc>
              </a:pPr>
              <a:r>
                <a:rPr lang="ru-RU" sz="2000" dirty="0"/>
                <a:t>-80</a:t>
              </a:r>
            </a:p>
          </p:txBody>
        </p:sp>
      </p:grp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3254830" y="0"/>
            <a:ext cx="5704114" cy="2751522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2400" b="0" dirty="0" smtClean="0">
                <a:solidFill>
                  <a:schemeClr val="bg1"/>
                </a:solidFill>
              </a:rPr>
              <a:t>Нейрон А </a:t>
            </a:r>
            <a:r>
              <a:rPr lang="ru-RU" sz="2400" b="0" dirty="0">
                <a:solidFill>
                  <a:schemeClr val="bg1"/>
                </a:solidFill>
              </a:rPr>
              <a:t>с большим числом </a:t>
            </a:r>
            <a:r>
              <a:rPr lang="en-US" sz="2400" b="0" dirty="0">
                <a:solidFill>
                  <a:schemeClr val="bg1"/>
                </a:solidFill>
              </a:rPr>
              <a:t>Na</a:t>
            </a:r>
            <a:r>
              <a:rPr lang="en-US" sz="2400" baseline="30000" dirty="0">
                <a:solidFill>
                  <a:schemeClr val="bg1"/>
                </a:solidFill>
              </a:rPr>
              <a:t>+</a:t>
            </a:r>
            <a:r>
              <a:rPr lang="en-US" sz="2400" b="0" dirty="0">
                <a:solidFill>
                  <a:schemeClr val="bg1"/>
                </a:solidFill>
              </a:rPr>
              <a:t>-</a:t>
            </a:r>
            <a:r>
              <a:rPr lang="ru-RU" sz="2400" b="0" dirty="0" smtClean="0">
                <a:solidFill>
                  <a:schemeClr val="bg1"/>
                </a:solidFill>
              </a:rPr>
              <a:t>каналов имеет высокую возбудимость</a:t>
            </a:r>
            <a:endParaRPr lang="ru-RU" sz="2400" b="0" dirty="0">
              <a:solidFill>
                <a:schemeClr val="bg1"/>
              </a:solidFill>
            </a:endParaRPr>
          </a:p>
          <a:p>
            <a:pPr algn="l">
              <a:lnSpc>
                <a:spcPct val="90000"/>
              </a:lnSpc>
            </a:pPr>
            <a:endParaRPr lang="ru-RU" sz="2400" b="0" dirty="0" smtClean="0">
              <a:solidFill>
                <a:schemeClr val="bg1"/>
              </a:solidFill>
            </a:endParaRPr>
          </a:p>
          <a:p>
            <a:pPr algn="l">
              <a:lnSpc>
                <a:spcPct val="90000"/>
              </a:lnSpc>
            </a:pPr>
            <a:r>
              <a:rPr lang="ru-RU" sz="2400" b="0" dirty="0" smtClean="0">
                <a:solidFill>
                  <a:schemeClr val="bg1"/>
                </a:solidFill>
              </a:rPr>
              <a:t>Нейрон Б со </a:t>
            </a:r>
            <a:r>
              <a:rPr lang="ru-RU" sz="2400" b="0" dirty="0">
                <a:solidFill>
                  <a:schemeClr val="bg1"/>
                </a:solidFill>
              </a:rPr>
              <a:t>средним числом </a:t>
            </a:r>
            <a:r>
              <a:rPr lang="en-US" sz="2400" b="0" dirty="0">
                <a:solidFill>
                  <a:schemeClr val="bg1"/>
                </a:solidFill>
              </a:rPr>
              <a:t>Na</a:t>
            </a:r>
            <a:r>
              <a:rPr lang="en-US" sz="2400" baseline="30000" dirty="0">
                <a:solidFill>
                  <a:schemeClr val="bg1"/>
                </a:solidFill>
              </a:rPr>
              <a:t>+</a:t>
            </a:r>
            <a:r>
              <a:rPr lang="en-US" sz="2400" b="0" dirty="0">
                <a:solidFill>
                  <a:schemeClr val="bg1"/>
                </a:solidFill>
              </a:rPr>
              <a:t>-</a:t>
            </a:r>
            <a:r>
              <a:rPr lang="ru-RU" sz="2400" b="0" dirty="0" smtClean="0">
                <a:solidFill>
                  <a:schemeClr val="bg1"/>
                </a:solidFill>
              </a:rPr>
              <a:t>каналов имеет среднюю возбудимость</a:t>
            </a:r>
          </a:p>
          <a:p>
            <a:pPr algn="l">
              <a:lnSpc>
                <a:spcPct val="90000"/>
              </a:lnSpc>
            </a:pPr>
            <a:endParaRPr lang="ru-RU" sz="2400" b="0" dirty="0">
              <a:solidFill>
                <a:schemeClr val="bg1"/>
              </a:solidFill>
            </a:endParaRPr>
          </a:p>
          <a:p>
            <a:pPr algn="l">
              <a:lnSpc>
                <a:spcPct val="90000"/>
              </a:lnSpc>
            </a:pPr>
            <a:r>
              <a:rPr lang="ru-RU" sz="2400" b="0" dirty="0" smtClean="0">
                <a:solidFill>
                  <a:schemeClr val="bg1"/>
                </a:solidFill>
              </a:rPr>
              <a:t>Нейрон В с </a:t>
            </a:r>
            <a:r>
              <a:rPr lang="ru-RU" sz="2400" b="0" dirty="0">
                <a:solidFill>
                  <a:schemeClr val="bg1"/>
                </a:solidFill>
              </a:rPr>
              <a:t>малым числом </a:t>
            </a:r>
            <a:r>
              <a:rPr lang="en-US" sz="2400" b="0" dirty="0">
                <a:solidFill>
                  <a:schemeClr val="bg1"/>
                </a:solidFill>
              </a:rPr>
              <a:t>Na</a:t>
            </a:r>
            <a:r>
              <a:rPr lang="en-US" sz="2400" baseline="30000" dirty="0">
                <a:solidFill>
                  <a:schemeClr val="bg1"/>
                </a:solidFill>
              </a:rPr>
              <a:t>+</a:t>
            </a:r>
            <a:r>
              <a:rPr lang="en-US" sz="2400" b="0" dirty="0">
                <a:solidFill>
                  <a:schemeClr val="bg1"/>
                </a:solidFill>
              </a:rPr>
              <a:t>-</a:t>
            </a:r>
            <a:r>
              <a:rPr lang="ru-RU" sz="2400" b="0" dirty="0" smtClean="0">
                <a:solidFill>
                  <a:schemeClr val="bg1"/>
                </a:solidFill>
              </a:rPr>
              <a:t>каналов имеет низкую возбудимость</a:t>
            </a:r>
            <a:endParaRPr lang="en-US" sz="2400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96261" grpId="0" animBg="1" autoUpdateAnimBg="0"/>
      <p:bldP spid="14352" grpId="0" animBg="1"/>
      <p:bldP spid="14354" grpId="0" animBg="1"/>
      <p:bldP spid="14355" grpId="0" animBg="1"/>
      <p:bldP spid="14356" grpId="0"/>
      <p:bldP spid="14357" grpId="0"/>
      <p:bldP spid="14358" grpId="0"/>
      <p:bldP spid="23" grpId="0" animBg="1"/>
      <p:bldP spid="24" grpId="0" animBg="1"/>
      <p:bldP spid="25" grpId="0" animBg="1"/>
      <p:bldP spid="27" grpId="0"/>
      <p:bldP spid="28" grpId="0"/>
      <p:bldP spid="29" grpId="0" build="p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02D59D-4A22-4832-B0D3-9614D7C7CFC1}" type="slidenum">
              <a:rPr lang="ru-RU" smtClean="0"/>
              <a:pPr>
                <a:defRPr/>
              </a:pPr>
              <a:t>54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96292" y="2493819"/>
            <a:ext cx="6276109" cy="1323439"/>
          </a:xfrm>
          <a:prstGeom prst="rect">
            <a:avLst/>
          </a:prstGeom>
          <a:solidFill>
            <a:srgbClr val="CCFF66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ible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000" dirty="0" smtClean="0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Насосный </a:t>
            </a:r>
            <a:r>
              <a:rPr lang="ru-RU" sz="4000" dirty="0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</a:t>
            </a:r>
            <a:r>
              <a:rPr lang="ru-RU" sz="4000" dirty="0" smtClean="0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еханизм формирования МП.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Скругленный прямоугольник 40"/>
          <p:cNvSpPr/>
          <p:nvPr/>
        </p:nvSpPr>
        <p:spPr bwMode="auto">
          <a:xfrm>
            <a:off x="0" y="0"/>
            <a:ext cx="9144000" cy="6858000"/>
          </a:xfrm>
          <a:prstGeom prst="roundRect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Прямоугольник 34"/>
          <p:cNvSpPr/>
          <p:nvPr/>
        </p:nvSpPr>
        <p:spPr bwMode="auto">
          <a:xfrm>
            <a:off x="5202381" y="3789229"/>
            <a:ext cx="3744192" cy="37407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Прямоугольник 33"/>
          <p:cNvSpPr/>
          <p:nvPr/>
        </p:nvSpPr>
        <p:spPr bwMode="auto">
          <a:xfrm>
            <a:off x="353291" y="3813474"/>
            <a:ext cx="3699163" cy="37407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243177" y="1249940"/>
            <a:ext cx="8713787" cy="4247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b="0" dirty="0" err="1" smtClean="0">
                <a:solidFill>
                  <a:schemeClr val="tx1"/>
                </a:solidFill>
              </a:rPr>
              <a:t>Электрогенность</a:t>
            </a:r>
            <a:r>
              <a:rPr lang="ru-RU" sz="2400" b="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Na</a:t>
            </a:r>
            <a:r>
              <a:rPr lang="en-US" sz="2400" baseline="30000" dirty="0">
                <a:solidFill>
                  <a:schemeClr val="tx1"/>
                </a:solidFill>
              </a:rPr>
              <a:t>+</a:t>
            </a:r>
            <a:r>
              <a:rPr lang="en-US" sz="2400" dirty="0">
                <a:solidFill>
                  <a:schemeClr val="tx1"/>
                </a:solidFill>
              </a:rPr>
              <a:t>-K</a:t>
            </a:r>
            <a:r>
              <a:rPr lang="en-US" sz="2400" baseline="30000" dirty="0">
                <a:solidFill>
                  <a:schemeClr val="tx1"/>
                </a:solidFill>
              </a:rPr>
              <a:t>+</a:t>
            </a:r>
            <a:r>
              <a:rPr lang="ru-RU" sz="2400" dirty="0">
                <a:solidFill>
                  <a:schemeClr val="tx1"/>
                </a:solidFill>
              </a:rPr>
              <a:t>-</a:t>
            </a:r>
            <a:r>
              <a:rPr lang="ru-RU" sz="2400" dirty="0" err="1">
                <a:solidFill>
                  <a:schemeClr val="tx1"/>
                </a:solidFill>
              </a:rPr>
              <a:t>АТФазы</a:t>
            </a:r>
            <a:r>
              <a:rPr lang="ru-RU" sz="2400" b="0" dirty="0">
                <a:solidFill>
                  <a:schemeClr val="tx1"/>
                </a:solidFill>
              </a:rPr>
              <a:t> (</a:t>
            </a:r>
            <a:r>
              <a:rPr lang="en-US" sz="2400" b="0" dirty="0">
                <a:solidFill>
                  <a:schemeClr val="tx1"/>
                </a:solidFill>
              </a:rPr>
              <a:t>Na</a:t>
            </a:r>
            <a:r>
              <a:rPr lang="en-US" sz="2400" baseline="30000" dirty="0">
                <a:solidFill>
                  <a:schemeClr val="tx1"/>
                </a:solidFill>
              </a:rPr>
              <a:t>+</a:t>
            </a:r>
            <a:r>
              <a:rPr lang="en-US" sz="2400" b="0" dirty="0">
                <a:solidFill>
                  <a:schemeClr val="tx1"/>
                </a:solidFill>
              </a:rPr>
              <a:t>-</a:t>
            </a:r>
            <a:r>
              <a:rPr lang="ru-RU" sz="2400" b="0" dirty="0">
                <a:solidFill>
                  <a:schemeClr val="tx1"/>
                </a:solidFill>
              </a:rPr>
              <a:t>К</a:t>
            </a:r>
            <a:r>
              <a:rPr lang="en-US" sz="2400" baseline="30000" dirty="0">
                <a:solidFill>
                  <a:schemeClr val="tx1"/>
                </a:solidFill>
              </a:rPr>
              <a:t>+</a:t>
            </a:r>
            <a:r>
              <a:rPr lang="ru-RU" sz="2400" b="0" dirty="0">
                <a:solidFill>
                  <a:schemeClr val="tx1"/>
                </a:solidFill>
              </a:rPr>
              <a:t>-насоса).</a:t>
            </a:r>
          </a:p>
        </p:txBody>
      </p:sp>
      <p:sp>
        <p:nvSpPr>
          <p:cNvPr id="7173" name="Freeform 6"/>
          <p:cNvSpPr>
            <a:spLocks/>
          </p:cNvSpPr>
          <p:nvPr/>
        </p:nvSpPr>
        <p:spPr bwMode="auto">
          <a:xfrm rot="20142110">
            <a:off x="3923219" y="3365871"/>
            <a:ext cx="604837" cy="1143000"/>
          </a:xfrm>
          <a:custGeom>
            <a:avLst/>
            <a:gdLst>
              <a:gd name="T0" fmla="*/ 267993 w 571"/>
              <a:gd name="T1" fmla="*/ 54209 h 991"/>
              <a:gd name="T2" fmla="*/ 118637 w 571"/>
              <a:gd name="T3" fmla="*/ 158013 h 991"/>
              <a:gd name="T4" fmla="*/ 70970 w 571"/>
              <a:gd name="T5" fmla="*/ 227216 h 991"/>
              <a:gd name="T6" fmla="*/ 29659 w 571"/>
              <a:gd name="T7" fmla="*/ 327560 h 991"/>
              <a:gd name="T8" fmla="*/ 20126 w 571"/>
              <a:gd name="T9" fmla="*/ 362162 h 991"/>
              <a:gd name="T10" fmla="*/ 16948 w 571"/>
              <a:gd name="T11" fmla="*/ 372542 h 991"/>
              <a:gd name="T12" fmla="*/ 7415 w 571"/>
              <a:gd name="T13" fmla="*/ 507487 h 991"/>
              <a:gd name="T14" fmla="*/ 26482 w 571"/>
              <a:gd name="T15" fmla="*/ 784299 h 991"/>
              <a:gd name="T16" fmla="*/ 83682 w 571"/>
              <a:gd name="T17" fmla="*/ 940005 h 991"/>
              <a:gd name="T18" fmla="*/ 118637 w 571"/>
              <a:gd name="T19" fmla="*/ 1016128 h 991"/>
              <a:gd name="T20" fmla="*/ 188548 w 571"/>
              <a:gd name="T21" fmla="*/ 1085331 h 991"/>
              <a:gd name="T22" fmla="*/ 341082 w 571"/>
              <a:gd name="T23" fmla="*/ 1140693 h 991"/>
              <a:gd name="T24" fmla="*/ 471371 w 571"/>
              <a:gd name="T25" fmla="*/ 1133773 h 991"/>
              <a:gd name="T26" fmla="*/ 522216 w 571"/>
              <a:gd name="T27" fmla="*/ 1113012 h 991"/>
              <a:gd name="T28" fmla="*/ 579416 w 571"/>
              <a:gd name="T29" fmla="*/ 1054190 h 991"/>
              <a:gd name="T30" fmla="*/ 592127 w 571"/>
              <a:gd name="T31" fmla="*/ 1002288 h 991"/>
              <a:gd name="T32" fmla="*/ 576238 w 571"/>
              <a:gd name="T33" fmla="*/ 829281 h 991"/>
              <a:gd name="T34" fmla="*/ 538104 w 571"/>
              <a:gd name="T35" fmla="*/ 753158 h 991"/>
              <a:gd name="T36" fmla="*/ 499971 w 571"/>
              <a:gd name="T37" fmla="*/ 604371 h 991"/>
              <a:gd name="T38" fmla="*/ 522216 w 571"/>
              <a:gd name="T39" fmla="*/ 417524 h 991"/>
              <a:gd name="T40" fmla="*/ 598482 w 571"/>
              <a:gd name="T41" fmla="*/ 268738 h 991"/>
              <a:gd name="T42" fmla="*/ 566705 w 571"/>
              <a:gd name="T43" fmla="*/ 78430 h 991"/>
              <a:gd name="T44" fmla="*/ 404638 w 571"/>
              <a:gd name="T45" fmla="*/ 9227 h 991"/>
              <a:gd name="T46" fmla="*/ 331549 w 571"/>
              <a:gd name="T47" fmla="*/ 12687 h 991"/>
              <a:gd name="T48" fmla="*/ 315660 w 571"/>
              <a:gd name="T49" fmla="*/ 19607 h 991"/>
              <a:gd name="T50" fmla="*/ 306126 w 571"/>
              <a:gd name="T51" fmla="*/ 26528 h 991"/>
              <a:gd name="T52" fmla="*/ 287060 w 571"/>
              <a:gd name="T53" fmla="*/ 33448 h 991"/>
              <a:gd name="T54" fmla="*/ 267993 w 571"/>
              <a:gd name="T55" fmla="*/ 54209 h 99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71"/>
              <a:gd name="T85" fmla="*/ 0 h 991"/>
              <a:gd name="T86" fmla="*/ 571 w 571"/>
              <a:gd name="T87" fmla="*/ 991 h 99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71" h="991">
                <a:moveTo>
                  <a:pt x="253" y="47"/>
                </a:moveTo>
                <a:cubicBezTo>
                  <a:pt x="198" y="52"/>
                  <a:pt x="138" y="85"/>
                  <a:pt x="112" y="137"/>
                </a:cubicBezTo>
                <a:cubicBezTo>
                  <a:pt x="103" y="155"/>
                  <a:pt x="83" y="186"/>
                  <a:pt x="67" y="197"/>
                </a:cubicBezTo>
                <a:cubicBezTo>
                  <a:pt x="57" y="227"/>
                  <a:pt x="39" y="254"/>
                  <a:pt x="28" y="284"/>
                </a:cubicBezTo>
                <a:cubicBezTo>
                  <a:pt x="24" y="294"/>
                  <a:pt x="22" y="304"/>
                  <a:pt x="19" y="314"/>
                </a:cubicBezTo>
                <a:cubicBezTo>
                  <a:pt x="18" y="317"/>
                  <a:pt x="16" y="323"/>
                  <a:pt x="16" y="323"/>
                </a:cubicBezTo>
                <a:cubicBezTo>
                  <a:pt x="10" y="432"/>
                  <a:pt x="19" y="394"/>
                  <a:pt x="7" y="440"/>
                </a:cubicBezTo>
                <a:cubicBezTo>
                  <a:pt x="8" y="517"/>
                  <a:pt x="0" y="604"/>
                  <a:pt x="25" y="680"/>
                </a:cubicBezTo>
                <a:cubicBezTo>
                  <a:pt x="31" y="729"/>
                  <a:pt x="55" y="772"/>
                  <a:pt x="79" y="815"/>
                </a:cubicBezTo>
                <a:cubicBezTo>
                  <a:pt x="89" y="832"/>
                  <a:pt x="95" y="869"/>
                  <a:pt x="112" y="881"/>
                </a:cubicBezTo>
                <a:cubicBezTo>
                  <a:pt x="137" y="898"/>
                  <a:pt x="154" y="923"/>
                  <a:pt x="178" y="941"/>
                </a:cubicBezTo>
                <a:cubicBezTo>
                  <a:pt x="217" y="971"/>
                  <a:pt x="274" y="985"/>
                  <a:pt x="322" y="989"/>
                </a:cubicBezTo>
                <a:cubicBezTo>
                  <a:pt x="363" y="988"/>
                  <a:pt x="405" y="991"/>
                  <a:pt x="445" y="983"/>
                </a:cubicBezTo>
                <a:cubicBezTo>
                  <a:pt x="463" y="979"/>
                  <a:pt x="476" y="969"/>
                  <a:pt x="493" y="965"/>
                </a:cubicBezTo>
                <a:cubicBezTo>
                  <a:pt x="519" y="946"/>
                  <a:pt x="528" y="942"/>
                  <a:pt x="547" y="914"/>
                </a:cubicBezTo>
                <a:cubicBezTo>
                  <a:pt x="551" y="898"/>
                  <a:pt x="557" y="886"/>
                  <a:pt x="559" y="869"/>
                </a:cubicBezTo>
                <a:cubicBezTo>
                  <a:pt x="558" y="838"/>
                  <a:pt x="570" y="759"/>
                  <a:pt x="544" y="719"/>
                </a:cubicBezTo>
                <a:cubicBezTo>
                  <a:pt x="537" y="691"/>
                  <a:pt x="520" y="677"/>
                  <a:pt x="508" y="653"/>
                </a:cubicBezTo>
                <a:cubicBezTo>
                  <a:pt x="488" y="613"/>
                  <a:pt x="481" y="568"/>
                  <a:pt x="472" y="524"/>
                </a:cubicBezTo>
                <a:cubicBezTo>
                  <a:pt x="473" y="494"/>
                  <a:pt x="467" y="401"/>
                  <a:pt x="493" y="362"/>
                </a:cubicBezTo>
                <a:cubicBezTo>
                  <a:pt x="519" y="323"/>
                  <a:pt x="553" y="279"/>
                  <a:pt x="565" y="233"/>
                </a:cubicBezTo>
                <a:cubicBezTo>
                  <a:pt x="563" y="174"/>
                  <a:pt x="571" y="116"/>
                  <a:pt x="535" y="68"/>
                </a:cubicBezTo>
                <a:cubicBezTo>
                  <a:pt x="518" y="18"/>
                  <a:pt x="424" y="11"/>
                  <a:pt x="382" y="8"/>
                </a:cubicBezTo>
                <a:cubicBezTo>
                  <a:pt x="351" y="3"/>
                  <a:pt x="341" y="0"/>
                  <a:pt x="313" y="11"/>
                </a:cubicBezTo>
                <a:cubicBezTo>
                  <a:pt x="308" y="13"/>
                  <a:pt x="303" y="15"/>
                  <a:pt x="298" y="17"/>
                </a:cubicBezTo>
                <a:cubicBezTo>
                  <a:pt x="295" y="19"/>
                  <a:pt x="292" y="22"/>
                  <a:pt x="289" y="23"/>
                </a:cubicBezTo>
                <a:cubicBezTo>
                  <a:pt x="283" y="26"/>
                  <a:pt x="271" y="29"/>
                  <a:pt x="271" y="29"/>
                </a:cubicBezTo>
                <a:cubicBezTo>
                  <a:pt x="259" y="41"/>
                  <a:pt x="226" y="54"/>
                  <a:pt x="253" y="47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4" name="Freeform 5"/>
          <p:cNvSpPr>
            <a:spLocks/>
          </p:cNvSpPr>
          <p:nvPr/>
        </p:nvSpPr>
        <p:spPr bwMode="auto">
          <a:xfrm rot="11757925">
            <a:off x="4797136" y="3311247"/>
            <a:ext cx="604838" cy="1143000"/>
          </a:xfrm>
          <a:custGeom>
            <a:avLst/>
            <a:gdLst>
              <a:gd name="T0" fmla="*/ 267993 w 571"/>
              <a:gd name="T1" fmla="*/ 54209 h 991"/>
              <a:gd name="T2" fmla="*/ 118637 w 571"/>
              <a:gd name="T3" fmla="*/ 158013 h 991"/>
              <a:gd name="T4" fmla="*/ 70970 w 571"/>
              <a:gd name="T5" fmla="*/ 227216 h 991"/>
              <a:gd name="T6" fmla="*/ 29659 w 571"/>
              <a:gd name="T7" fmla="*/ 327560 h 991"/>
              <a:gd name="T8" fmla="*/ 20126 w 571"/>
              <a:gd name="T9" fmla="*/ 362162 h 991"/>
              <a:gd name="T10" fmla="*/ 16948 w 571"/>
              <a:gd name="T11" fmla="*/ 372542 h 991"/>
              <a:gd name="T12" fmla="*/ 7415 w 571"/>
              <a:gd name="T13" fmla="*/ 507487 h 991"/>
              <a:gd name="T14" fmla="*/ 26482 w 571"/>
              <a:gd name="T15" fmla="*/ 784299 h 991"/>
              <a:gd name="T16" fmla="*/ 83682 w 571"/>
              <a:gd name="T17" fmla="*/ 940005 h 991"/>
              <a:gd name="T18" fmla="*/ 118637 w 571"/>
              <a:gd name="T19" fmla="*/ 1016128 h 991"/>
              <a:gd name="T20" fmla="*/ 188548 w 571"/>
              <a:gd name="T21" fmla="*/ 1085331 h 991"/>
              <a:gd name="T22" fmla="*/ 341082 w 571"/>
              <a:gd name="T23" fmla="*/ 1140693 h 991"/>
              <a:gd name="T24" fmla="*/ 471371 w 571"/>
              <a:gd name="T25" fmla="*/ 1133773 h 991"/>
              <a:gd name="T26" fmla="*/ 522216 w 571"/>
              <a:gd name="T27" fmla="*/ 1113012 h 991"/>
              <a:gd name="T28" fmla="*/ 579416 w 571"/>
              <a:gd name="T29" fmla="*/ 1054190 h 991"/>
              <a:gd name="T30" fmla="*/ 592127 w 571"/>
              <a:gd name="T31" fmla="*/ 1002288 h 991"/>
              <a:gd name="T32" fmla="*/ 576238 w 571"/>
              <a:gd name="T33" fmla="*/ 829281 h 991"/>
              <a:gd name="T34" fmla="*/ 538104 w 571"/>
              <a:gd name="T35" fmla="*/ 753158 h 991"/>
              <a:gd name="T36" fmla="*/ 499971 w 571"/>
              <a:gd name="T37" fmla="*/ 604371 h 991"/>
              <a:gd name="T38" fmla="*/ 522216 w 571"/>
              <a:gd name="T39" fmla="*/ 417524 h 991"/>
              <a:gd name="T40" fmla="*/ 598482 w 571"/>
              <a:gd name="T41" fmla="*/ 268738 h 991"/>
              <a:gd name="T42" fmla="*/ 566705 w 571"/>
              <a:gd name="T43" fmla="*/ 78430 h 991"/>
              <a:gd name="T44" fmla="*/ 404638 w 571"/>
              <a:gd name="T45" fmla="*/ 9227 h 991"/>
              <a:gd name="T46" fmla="*/ 331549 w 571"/>
              <a:gd name="T47" fmla="*/ 12687 h 991"/>
              <a:gd name="T48" fmla="*/ 315660 w 571"/>
              <a:gd name="T49" fmla="*/ 19607 h 991"/>
              <a:gd name="T50" fmla="*/ 306126 w 571"/>
              <a:gd name="T51" fmla="*/ 26528 h 991"/>
              <a:gd name="T52" fmla="*/ 287060 w 571"/>
              <a:gd name="T53" fmla="*/ 33448 h 991"/>
              <a:gd name="T54" fmla="*/ 267993 w 571"/>
              <a:gd name="T55" fmla="*/ 54209 h 99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71"/>
              <a:gd name="T85" fmla="*/ 0 h 991"/>
              <a:gd name="T86" fmla="*/ 571 w 571"/>
              <a:gd name="T87" fmla="*/ 991 h 99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71" h="991">
                <a:moveTo>
                  <a:pt x="253" y="47"/>
                </a:moveTo>
                <a:cubicBezTo>
                  <a:pt x="198" y="52"/>
                  <a:pt x="138" y="85"/>
                  <a:pt x="112" y="137"/>
                </a:cubicBezTo>
                <a:cubicBezTo>
                  <a:pt x="103" y="155"/>
                  <a:pt x="83" y="186"/>
                  <a:pt x="67" y="197"/>
                </a:cubicBezTo>
                <a:cubicBezTo>
                  <a:pt x="57" y="227"/>
                  <a:pt x="39" y="254"/>
                  <a:pt x="28" y="284"/>
                </a:cubicBezTo>
                <a:cubicBezTo>
                  <a:pt x="24" y="294"/>
                  <a:pt x="22" y="304"/>
                  <a:pt x="19" y="314"/>
                </a:cubicBezTo>
                <a:cubicBezTo>
                  <a:pt x="18" y="317"/>
                  <a:pt x="16" y="323"/>
                  <a:pt x="16" y="323"/>
                </a:cubicBezTo>
                <a:cubicBezTo>
                  <a:pt x="10" y="432"/>
                  <a:pt x="19" y="394"/>
                  <a:pt x="7" y="440"/>
                </a:cubicBezTo>
                <a:cubicBezTo>
                  <a:pt x="8" y="517"/>
                  <a:pt x="0" y="604"/>
                  <a:pt x="25" y="680"/>
                </a:cubicBezTo>
                <a:cubicBezTo>
                  <a:pt x="31" y="729"/>
                  <a:pt x="55" y="772"/>
                  <a:pt x="79" y="815"/>
                </a:cubicBezTo>
                <a:cubicBezTo>
                  <a:pt x="89" y="832"/>
                  <a:pt x="95" y="869"/>
                  <a:pt x="112" y="881"/>
                </a:cubicBezTo>
                <a:cubicBezTo>
                  <a:pt x="137" y="898"/>
                  <a:pt x="154" y="923"/>
                  <a:pt x="178" y="941"/>
                </a:cubicBezTo>
                <a:cubicBezTo>
                  <a:pt x="217" y="971"/>
                  <a:pt x="274" y="985"/>
                  <a:pt x="322" y="989"/>
                </a:cubicBezTo>
                <a:cubicBezTo>
                  <a:pt x="363" y="988"/>
                  <a:pt x="405" y="991"/>
                  <a:pt x="445" y="983"/>
                </a:cubicBezTo>
                <a:cubicBezTo>
                  <a:pt x="463" y="979"/>
                  <a:pt x="476" y="969"/>
                  <a:pt x="493" y="965"/>
                </a:cubicBezTo>
                <a:cubicBezTo>
                  <a:pt x="519" y="946"/>
                  <a:pt x="528" y="942"/>
                  <a:pt x="547" y="914"/>
                </a:cubicBezTo>
                <a:cubicBezTo>
                  <a:pt x="551" y="898"/>
                  <a:pt x="557" y="886"/>
                  <a:pt x="559" y="869"/>
                </a:cubicBezTo>
                <a:cubicBezTo>
                  <a:pt x="558" y="838"/>
                  <a:pt x="570" y="759"/>
                  <a:pt x="544" y="719"/>
                </a:cubicBezTo>
                <a:cubicBezTo>
                  <a:pt x="537" y="691"/>
                  <a:pt x="520" y="677"/>
                  <a:pt x="508" y="653"/>
                </a:cubicBezTo>
                <a:cubicBezTo>
                  <a:pt x="488" y="613"/>
                  <a:pt x="481" y="568"/>
                  <a:pt x="472" y="524"/>
                </a:cubicBezTo>
                <a:cubicBezTo>
                  <a:pt x="473" y="494"/>
                  <a:pt x="467" y="401"/>
                  <a:pt x="493" y="362"/>
                </a:cubicBezTo>
                <a:cubicBezTo>
                  <a:pt x="519" y="323"/>
                  <a:pt x="553" y="279"/>
                  <a:pt x="565" y="233"/>
                </a:cubicBezTo>
                <a:cubicBezTo>
                  <a:pt x="563" y="174"/>
                  <a:pt x="571" y="116"/>
                  <a:pt x="535" y="68"/>
                </a:cubicBezTo>
                <a:cubicBezTo>
                  <a:pt x="518" y="18"/>
                  <a:pt x="424" y="11"/>
                  <a:pt x="382" y="8"/>
                </a:cubicBezTo>
                <a:cubicBezTo>
                  <a:pt x="351" y="3"/>
                  <a:pt x="341" y="0"/>
                  <a:pt x="313" y="11"/>
                </a:cubicBezTo>
                <a:cubicBezTo>
                  <a:pt x="308" y="13"/>
                  <a:pt x="303" y="15"/>
                  <a:pt x="298" y="17"/>
                </a:cubicBezTo>
                <a:cubicBezTo>
                  <a:pt x="295" y="19"/>
                  <a:pt x="292" y="22"/>
                  <a:pt x="289" y="23"/>
                </a:cubicBezTo>
                <a:cubicBezTo>
                  <a:pt x="283" y="26"/>
                  <a:pt x="271" y="29"/>
                  <a:pt x="271" y="29"/>
                </a:cubicBezTo>
                <a:cubicBezTo>
                  <a:pt x="259" y="41"/>
                  <a:pt x="226" y="54"/>
                  <a:pt x="253" y="47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7" name="Text Box 15"/>
          <p:cNvSpPr txBox="1">
            <a:spLocks noChangeArrowheads="1"/>
          </p:cNvSpPr>
          <p:nvPr/>
        </p:nvSpPr>
        <p:spPr bwMode="auto">
          <a:xfrm>
            <a:off x="6951664" y="4171531"/>
            <a:ext cx="1995487" cy="6413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0" dirty="0"/>
              <a:t>внутриклеточная</a:t>
            </a:r>
          </a:p>
          <a:p>
            <a:r>
              <a:rPr lang="ru-RU" sz="1800" b="0" dirty="0"/>
              <a:t>среда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813465" y="2656621"/>
            <a:ext cx="465138" cy="457200"/>
            <a:chOff x="3648" y="1920"/>
            <a:chExt cx="293" cy="288"/>
          </a:xfrm>
        </p:grpSpPr>
        <p:sp>
          <p:nvSpPr>
            <p:cNvPr id="7197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98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cxnSp>
        <p:nvCxnSpPr>
          <p:cNvPr id="7196" name="AutoShape 31"/>
          <p:cNvCxnSpPr>
            <a:cxnSpLocks noChangeShapeType="1"/>
          </p:cNvCxnSpPr>
          <p:nvPr/>
        </p:nvCxnSpPr>
        <p:spPr bwMode="auto">
          <a:xfrm>
            <a:off x="4270665" y="2885221"/>
            <a:ext cx="66820" cy="1824615"/>
          </a:xfrm>
          <a:prstGeom prst="curvedConnector3">
            <a:avLst>
              <a:gd name="adj1" fmla="val 442113"/>
            </a:avLst>
          </a:prstGeom>
          <a:noFill/>
          <a:ln w="57150">
            <a:solidFill>
              <a:srgbClr val="D60093"/>
            </a:solidFill>
            <a:prstDash val="dash"/>
            <a:round/>
            <a:headEnd/>
            <a:tailEnd type="stealth" w="med" len="med"/>
          </a:ln>
        </p:spPr>
      </p:cxnSp>
      <p:grpSp>
        <p:nvGrpSpPr>
          <p:cNvPr id="3" name="Group 58"/>
          <p:cNvGrpSpPr>
            <a:grpSpLocks/>
          </p:cNvGrpSpPr>
          <p:nvPr/>
        </p:nvGrpSpPr>
        <p:grpSpPr bwMode="auto">
          <a:xfrm>
            <a:off x="5399812" y="4911451"/>
            <a:ext cx="533400" cy="457200"/>
            <a:chOff x="3552" y="1824"/>
            <a:chExt cx="336" cy="288"/>
          </a:xfrm>
        </p:grpSpPr>
        <p:sp>
          <p:nvSpPr>
            <p:cNvPr id="7187" name="Oval 33"/>
            <p:cNvSpPr>
              <a:spLocks noChangeArrowheads="1"/>
            </p:cNvSpPr>
            <p:nvPr/>
          </p:nvSpPr>
          <p:spPr bwMode="auto">
            <a:xfrm>
              <a:off x="3552" y="1824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8" name="Text Box 34"/>
            <p:cNvSpPr txBox="1">
              <a:spLocks noChangeArrowheads="1"/>
            </p:cNvSpPr>
            <p:nvPr/>
          </p:nvSpPr>
          <p:spPr bwMode="auto">
            <a:xfrm>
              <a:off x="3558" y="1872"/>
              <a:ext cx="33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/>
                <a:t>Na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5063839" y="2566569"/>
            <a:ext cx="533400" cy="457200"/>
            <a:chOff x="3552" y="1824"/>
            <a:chExt cx="336" cy="288"/>
          </a:xfrm>
        </p:grpSpPr>
        <p:sp>
          <p:nvSpPr>
            <p:cNvPr id="7185" name="Oval 60"/>
            <p:cNvSpPr>
              <a:spLocks noChangeArrowheads="1"/>
            </p:cNvSpPr>
            <p:nvPr/>
          </p:nvSpPr>
          <p:spPr bwMode="auto">
            <a:xfrm>
              <a:off x="3552" y="1824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6" name="Text Box 61"/>
            <p:cNvSpPr txBox="1">
              <a:spLocks noChangeArrowheads="1"/>
            </p:cNvSpPr>
            <p:nvPr/>
          </p:nvSpPr>
          <p:spPr bwMode="auto">
            <a:xfrm>
              <a:off x="3558" y="1872"/>
              <a:ext cx="33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 dirty="0"/>
                <a:t>Na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sp>
        <p:nvSpPr>
          <p:cNvPr id="33" name="Text Box 39"/>
          <p:cNvSpPr txBox="1">
            <a:spLocks noChangeArrowheads="1"/>
          </p:cNvSpPr>
          <p:nvPr/>
        </p:nvSpPr>
        <p:spPr bwMode="auto">
          <a:xfrm>
            <a:off x="359642" y="3241975"/>
            <a:ext cx="1709738" cy="57767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0" dirty="0"/>
              <a:t>межклеточная</a:t>
            </a:r>
          </a:p>
          <a:p>
            <a:r>
              <a:rPr lang="ru-RU" sz="1800" b="0" dirty="0"/>
              <a:t>среда</a:t>
            </a:r>
          </a:p>
        </p:txBody>
      </p: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3872347" y="4492348"/>
            <a:ext cx="465138" cy="457200"/>
            <a:chOff x="3648" y="1920"/>
            <a:chExt cx="293" cy="288"/>
          </a:xfrm>
        </p:grpSpPr>
        <p:sp>
          <p:nvSpPr>
            <p:cNvPr id="62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cxnSp>
        <p:nvCxnSpPr>
          <p:cNvPr id="64" name="AutoShape 31"/>
          <p:cNvCxnSpPr>
            <a:cxnSpLocks noChangeShapeType="1"/>
          </p:cNvCxnSpPr>
          <p:nvPr/>
        </p:nvCxnSpPr>
        <p:spPr bwMode="auto">
          <a:xfrm rot="10800000">
            <a:off x="5073365" y="2811044"/>
            <a:ext cx="335973" cy="2344882"/>
          </a:xfrm>
          <a:prstGeom prst="curvedConnector3">
            <a:avLst>
              <a:gd name="adj1" fmla="val 168041"/>
            </a:avLst>
          </a:prstGeom>
          <a:noFill/>
          <a:ln w="57150">
            <a:solidFill>
              <a:srgbClr val="D60093"/>
            </a:solidFill>
            <a:prstDash val="dash"/>
            <a:round/>
            <a:headEnd/>
            <a:tailEnd type="stealth" w="med" len="med"/>
          </a:ln>
        </p:spPr>
      </p:cxnSp>
      <p:grpSp>
        <p:nvGrpSpPr>
          <p:cNvPr id="6" name="Group 59"/>
          <p:cNvGrpSpPr>
            <a:grpSpLocks/>
          </p:cNvGrpSpPr>
          <p:nvPr/>
        </p:nvGrpSpPr>
        <p:grpSpPr bwMode="auto">
          <a:xfrm>
            <a:off x="5216239" y="2718969"/>
            <a:ext cx="533400" cy="457200"/>
            <a:chOff x="3552" y="1824"/>
            <a:chExt cx="336" cy="288"/>
          </a:xfrm>
        </p:grpSpPr>
        <p:sp>
          <p:nvSpPr>
            <p:cNvPr id="44" name="Oval 60"/>
            <p:cNvSpPr>
              <a:spLocks noChangeArrowheads="1"/>
            </p:cNvSpPr>
            <p:nvPr/>
          </p:nvSpPr>
          <p:spPr bwMode="auto">
            <a:xfrm>
              <a:off x="3552" y="1824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" name="Text Box 61"/>
            <p:cNvSpPr txBox="1">
              <a:spLocks noChangeArrowheads="1"/>
            </p:cNvSpPr>
            <p:nvPr/>
          </p:nvSpPr>
          <p:spPr bwMode="auto">
            <a:xfrm>
              <a:off x="3558" y="1872"/>
              <a:ext cx="33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 dirty="0"/>
                <a:t>Na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7" name="Group 59"/>
          <p:cNvGrpSpPr>
            <a:grpSpLocks/>
          </p:cNvGrpSpPr>
          <p:nvPr/>
        </p:nvGrpSpPr>
        <p:grpSpPr bwMode="auto">
          <a:xfrm>
            <a:off x="5368639" y="2871369"/>
            <a:ext cx="533400" cy="457200"/>
            <a:chOff x="3552" y="1824"/>
            <a:chExt cx="336" cy="288"/>
          </a:xfrm>
        </p:grpSpPr>
        <p:sp>
          <p:nvSpPr>
            <p:cNvPr id="47" name="Oval 60"/>
            <p:cNvSpPr>
              <a:spLocks noChangeArrowheads="1"/>
            </p:cNvSpPr>
            <p:nvPr/>
          </p:nvSpPr>
          <p:spPr bwMode="auto">
            <a:xfrm>
              <a:off x="3552" y="1824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" name="Text Box 61"/>
            <p:cNvSpPr txBox="1">
              <a:spLocks noChangeArrowheads="1"/>
            </p:cNvSpPr>
            <p:nvPr/>
          </p:nvSpPr>
          <p:spPr bwMode="auto">
            <a:xfrm>
              <a:off x="3558" y="1872"/>
              <a:ext cx="33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 dirty="0"/>
                <a:t>Na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  <p:grpSp>
        <p:nvGrpSpPr>
          <p:cNvPr id="8" name="Group 58"/>
          <p:cNvGrpSpPr>
            <a:grpSpLocks/>
          </p:cNvGrpSpPr>
          <p:nvPr/>
        </p:nvGrpSpPr>
        <p:grpSpPr bwMode="auto">
          <a:xfrm>
            <a:off x="5552212" y="5063851"/>
            <a:ext cx="533400" cy="457200"/>
            <a:chOff x="3552" y="1824"/>
            <a:chExt cx="336" cy="288"/>
          </a:xfrm>
        </p:grpSpPr>
        <p:sp>
          <p:nvSpPr>
            <p:cNvPr id="50" name="Oval 33"/>
            <p:cNvSpPr>
              <a:spLocks noChangeArrowheads="1"/>
            </p:cNvSpPr>
            <p:nvPr/>
          </p:nvSpPr>
          <p:spPr bwMode="auto">
            <a:xfrm>
              <a:off x="3552" y="1824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" name="Text Box 34"/>
            <p:cNvSpPr txBox="1">
              <a:spLocks noChangeArrowheads="1"/>
            </p:cNvSpPr>
            <p:nvPr/>
          </p:nvSpPr>
          <p:spPr bwMode="auto">
            <a:xfrm>
              <a:off x="3558" y="1872"/>
              <a:ext cx="33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/>
                <a:t>Na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9" name="Group 58"/>
          <p:cNvGrpSpPr>
            <a:grpSpLocks/>
          </p:cNvGrpSpPr>
          <p:nvPr/>
        </p:nvGrpSpPr>
        <p:grpSpPr bwMode="auto">
          <a:xfrm>
            <a:off x="5704612" y="5216251"/>
            <a:ext cx="533400" cy="457200"/>
            <a:chOff x="3552" y="1824"/>
            <a:chExt cx="336" cy="288"/>
          </a:xfrm>
        </p:grpSpPr>
        <p:sp>
          <p:nvSpPr>
            <p:cNvPr id="58" name="Oval 33"/>
            <p:cNvSpPr>
              <a:spLocks noChangeArrowheads="1"/>
            </p:cNvSpPr>
            <p:nvPr/>
          </p:nvSpPr>
          <p:spPr bwMode="auto">
            <a:xfrm>
              <a:off x="3552" y="1824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" name="Text Box 34"/>
            <p:cNvSpPr txBox="1">
              <a:spLocks noChangeArrowheads="1"/>
            </p:cNvSpPr>
            <p:nvPr/>
          </p:nvSpPr>
          <p:spPr bwMode="auto">
            <a:xfrm>
              <a:off x="3558" y="1872"/>
              <a:ext cx="33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/>
                <a:t>Na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0" name="Group 27"/>
          <p:cNvGrpSpPr>
            <a:grpSpLocks/>
          </p:cNvGrpSpPr>
          <p:nvPr/>
        </p:nvGrpSpPr>
        <p:grpSpPr bwMode="auto">
          <a:xfrm>
            <a:off x="3965865" y="2809021"/>
            <a:ext cx="465138" cy="457200"/>
            <a:chOff x="3648" y="1920"/>
            <a:chExt cx="293" cy="288"/>
          </a:xfrm>
        </p:grpSpPr>
        <p:sp>
          <p:nvSpPr>
            <p:cNvPr id="66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7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/>
                <a:t>К</a:t>
              </a:r>
              <a:r>
                <a:rPr lang="en-US" sz="1600" baseline="30000"/>
                <a:t>+</a:t>
              </a:r>
              <a:endParaRPr lang="ru-RU" sz="1600" baseline="30000"/>
            </a:p>
          </p:txBody>
        </p:sp>
      </p:grpSp>
      <p:grpSp>
        <p:nvGrpSpPr>
          <p:cNvPr id="11" name="Group 27"/>
          <p:cNvGrpSpPr>
            <a:grpSpLocks/>
          </p:cNvGrpSpPr>
          <p:nvPr/>
        </p:nvGrpSpPr>
        <p:grpSpPr bwMode="auto">
          <a:xfrm>
            <a:off x="4024747" y="4644748"/>
            <a:ext cx="465138" cy="457200"/>
            <a:chOff x="3648" y="1920"/>
            <a:chExt cx="293" cy="288"/>
          </a:xfrm>
        </p:grpSpPr>
        <p:sp>
          <p:nvSpPr>
            <p:cNvPr id="70" name="Oval 28"/>
            <p:cNvSpPr>
              <a:spLocks noChangeArrowheads="1"/>
            </p:cNvSpPr>
            <p:nvPr/>
          </p:nvSpPr>
          <p:spPr bwMode="auto">
            <a:xfrm>
              <a:off x="3648" y="1920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" name="Text Box 29"/>
            <p:cNvSpPr txBox="1">
              <a:spLocks noChangeArrowheads="1"/>
            </p:cNvSpPr>
            <p:nvPr/>
          </p:nvSpPr>
          <p:spPr bwMode="auto">
            <a:xfrm>
              <a:off x="3696" y="1951"/>
              <a:ext cx="2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ru-RU" sz="1600" dirty="0"/>
                <a:t>К</a:t>
              </a:r>
              <a:r>
                <a:rPr lang="en-US" sz="1600" baseline="30000" dirty="0"/>
                <a:t>+</a:t>
              </a:r>
              <a:endParaRPr lang="ru-RU" sz="1600" baseline="30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A7892F-5AB3-42F8-8FE7-550097ED54D7}" type="slidenum">
              <a:rPr lang="ru-RU" smtClean="0"/>
              <a:pPr/>
              <a:t>56</a:t>
            </a:fld>
            <a:endParaRPr lang="ru-RU" smtClean="0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0" y="0"/>
            <a:ext cx="6400800" cy="126365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endParaRPr lang="ru-RU" sz="400"/>
          </a:p>
          <a:p>
            <a:pPr algn="l">
              <a:lnSpc>
                <a:spcPct val="110000"/>
              </a:lnSpc>
            </a:pPr>
            <a:r>
              <a:rPr lang="ru-RU" sz="2200"/>
              <a:t>Работа </a:t>
            </a:r>
            <a:r>
              <a:rPr lang="en-US" sz="2200"/>
              <a:t>Na</a:t>
            </a:r>
            <a:r>
              <a:rPr lang="en-US" sz="2200" baseline="30000"/>
              <a:t>+</a:t>
            </a:r>
            <a:r>
              <a:rPr lang="en-US" sz="2200"/>
              <a:t>-K</a:t>
            </a:r>
            <a:r>
              <a:rPr lang="en-US" sz="2200" baseline="30000"/>
              <a:t>+</a:t>
            </a:r>
            <a:r>
              <a:rPr lang="ru-RU" sz="2200"/>
              <a:t>-АТФазы может быть наруше-на химич. веществами, например, токсином одной из тропических лиан строфантином.</a:t>
            </a:r>
            <a:endParaRPr lang="ru-RU" sz="800" b="0"/>
          </a:p>
        </p:txBody>
      </p:sp>
      <p:sp>
        <p:nvSpPr>
          <p:cNvPr id="100358" name="Text Box 6"/>
          <p:cNvSpPr txBox="1">
            <a:spLocks noChangeArrowheads="1"/>
          </p:cNvSpPr>
          <p:nvPr/>
        </p:nvSpPr>
        <p:spPr bwMode="auto">
          <a:xfrm>
            <a:off x="0" y="1641475"/>
            <a:ext cx="3962400" cy="2147888"/>
          </a:xfrm>
          <a:prstGeom prst="rect">
            <a:avLst/>
          </a:prstGeom>
          <a:solidFill>
            <a:srgbClr val="FFFF99"/>
          </a:solidFill>
          <a:ln w="25400">
            <a:solidFill>
              <a:srgbClr val="66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2200" b="0" dirty="0"/>
              <a:t>В этом случае ток утечки </a:t>
            </a:r>
            <a:r>
              <a:rPr lang="en-US" sz="2200" b="0" dirty="0"/>
              <a:t>Na</a:t>
            </a:r>
            <a:r>
              <a:rPr lang="en-US" sz="2200" baseline="30000" dirty="0"/>
              <a:t>+</a:t>
            </a:r>
            <a:r>
              <a:rPr lang="ru-RU" sz="2200" b="0" dirty="0"/>
              <a:t> не будет полностью компенсироваться и </a:t>
            </a:r>
            <a:r>
              <a:rPr lang="ru-RU" sz="2200" b="0" dirty="0" smtClean="0"/>
              <a:t>МП  </a:t>
            </a:r>
            <a:r>
              <a:rPr lang="ru-RU" sz="2200" b="0" dirty="0"/>
              <a:t>сместится в сторону нуля </a:t>
            </a:r>
            <a:r>
              <a:rPr lang="ru-RU" sz="2000" b="0" i="1" dirty="0"/>
              <a:t>(степень смещения зависит от дозы токсина = доля заблокированных насосов). </a:t>
            </a:r>
            <a:endParaRPr lang="ru-RU" sz="2000" i="1" dirty="0"/>
          </a:p>
        </p:txBody>
      </p:sp>
      <p:sp>
        <p:nvSpPr>
          <p:cNvPr id="100389" name="Text Box 37"/>
          <p:cNvSpPr txBox="1">
            <a:spLocks noChangeArrowheads="1"/>
          </p:cNvSpPr>
          <p:nvPr/>
        </p:nvSpPr>
        <p:spPr bwMode="auto">
          <a:xfrm>
            <a:off x="152399" y="4350204"/>
            <a:ext cx="3962400" cy="2289175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b="0" dirty="0">
                <a:solidFill>
                  <a:schemeClr val="bg1"/>
                </a:solidFill>
              </a:rPr>
              <a:t>Большая доза токсина  настолько нарушает работу </a:t>
            </a:r>
            <a:r>
              <a:rPr lang="en-US" sz="2000" b="0" dirty="0">
                <a:solidFill>
                  <a:schemeClr val="bg1"/>
                </a:solidFill>
              </a:rPr>
              <a:t>Na</a:t>
            </a:r>
            <a:r>
              <a:rPr lang="en-US" sz="2000" b="0" baseline="30000" dirty="0">
                <a:solidFill>
                  <a:schemeClr val="bg1"/>
                </a:solidFill>
              </a:rPr>
              <a:t>+</a:t>
            </a:r>
            <a:r>
              <a:rPr lang="en-US" sz="2000" b="0" dirty="0">
                <a:solidFill>
                  <a:schemeClr val="bg1"/>
                </a:solidFill>
              </a:rPr>
              <a:t>-K</a:t>
            </a:r>
            <a:r>
              <a:rPr lang="en-US" sz="2000" b="0" baseline="30000" dirty="0">
                <a:solidFill>
                  <a:schemeClr val="bg1"/>
                </a:solidFill>
              </a:rPr>
              <a:t>+</a:t>
            </a:r>
            <a:r>
              <a:rPr lang="ru-RU" sz="2000" b="0" dirty="0">
                <a:solidFill>
                  <a:schemeClr val="bg1"/>
                </a:solidFill>
              </a:rPr>
              <a:t>-</a:t>
            </a:r>
            <a:r>
              <a:rPr lang="ru-RU" sz="2000" b="0" dirty="0" err="1">
                <a:solidFill>
                  <a:schemeClr val="bg1"/>
                </a:solidFill>
              </a:rPr>
              <a:t>АТФаз</a:t>
            </a:r>
            <a:r>
              <a:rPr lang="ru-RU" sz="2000" b="0" dirty="0">
                <a:solidFill>
                  <a:schemeClr val="bg1"/>
                </a:solidFill>
              </a:rPr>
              <a:t>, что </a:t>
            </a:r>
            <a:r>
              <a:rPr lang="ru-RU" sz="2000" b="0" dirty="0" smtClean="0">
                <a:solidFill>
                  <a:schemeClr val="bg1"/>
                </a:solidFill>
              </a:rPr>
              <a:t>МП </a:t>
            </a:r>
            <a:r>
              <a:rPr lang="ru-RU" sz="2000" b="0" dirty="0">
                <a:solidFill>
                  <a:schemeClr val="bg1"/>
                </a:solidFill>
              </a:rPr>
              <a:t>теряется (происходит «разрядка батарейки фонарика»).</a:t>
            </a:r>
          </a:p>
          <a:p>
            <a:pPr>
              <a:lnSpc>
                <a:spcPct val="90000"/>
              </a:lnSpc>
            </a:pPr>
            <a:endParaRPr lang="ru-RU" sz="2000" b="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000" b="0" i="1" u="sng" dirty="0">
                <a:solidFill>
                  <a:schemeClr val="bg1"/>
                </a:solidFill>
              </a:rPr>
              <a:t>Аналогия</a:t>
            </a:r>
            <a:r>
              <a:rPr lang="ru-RU" sz="2000" b="0" i="1" dirty="0">
                <a:solidFill>
                  <a:schemeClr val="bg1"/>
                </a:solidFill>
              </a:rPr>
              <a:t>: </a:t>
            </a:r>
            <a:r>
              <a:rPr lang="en-US" sz="2000" b="0" i="1" dirty="0">
                <a:solidFill>
                  <a:schemeClr val="bg1"/>
                </a:solidFill>
              </a:rPr>
              <a:t>Na</a:t>
            </a:r>
            <a:r>
              <a:rPr lang="en-US" sz="2000" b="0" i="1" baseline="30000" dirty="0">
                <a:solidFill>
                  <a:schemeClr val="bg1"/>
                </a:solidFill>
              </a:rPr>
              <a:t>+</a:t>
            </a:r>
            <a:r>
              <a:rPr lang="en-US" sz="2000" b="0" i="1" dirty="0">
                <a:solidFill>
                  <a:schemeClr val="bg1"/>
                </a:solidFill>
              </a:rPr>
              <a:t>-K</a:t>
            </a:r>
            <a:r>
              <a:rPr lang="en-US" sz="2000" b="0" i="1" baseline="30000" dirty="0">
                <a:solidFill>
                  <a:schemeClr val="bg1"/>
                </a:solidFill>
              </a:rPr>
              <a:t>+</a:t>
            </a:r>
            <a:r>
              <a:rPr lang="ru-RU" sz="2000" b="0" i="1" dirty="0">
                <a:solidFill>
                  <a:schemeClr val="bg1"/>
                </a:solidFill>
              </a:rPr>
              <a:t>-насос = «</a:t>
            </a:r>
            <a:r>
              <a:rPr lang="ru-RU" sz="2000" b="0" i="1" dirty="0" err="1">
                <a:solidFill>
                  <a:schemeClr val="bg1"/>
                </a:solidFill>
              </a:rPr>
              <a:t>за-рядное</a:t>
            </a:r>
            <a:r>
              <a:rPr lang="ru-RU" sz="2000" b="0" i="1" dirty="0">
                <a:solidFill>
                  <a:schemeClr val="bg1"/>
                </a:solidFill>
              </a:rPr>
              <a:t> устройство» нейрона</a:t>
            </a:r>
            <a:endParaRPr lang="en-US" sz="2000" b="0" i="1" dirty="0">
              <a:solidFill>
                <a:schemeClr val="bg1"/>
              </a:solidFill>
            </a:endParaRPr>
          </a:p>
        </p:txBody>
      </p:sp>
      <p:grpSp>
        <p:nvGrpSpPr>
          <p:cNvPr id="2" name="Группа 25"/>
          <p:cNvGrpSpPr/>
          <p:nvPr/>
        </p:nvGrpSpPr>
        <p:grpSpPr>
          <a:xfrm>
            <a:off x="4279900" y="2394857"/>
            <a:ext cx="4864100" cy="4463143"/>
            <a:chOff x="4279900" y="2394857"/>
            <a:chExt cx="4864100" cy="4463143"/>
          </a:xfrm>
        </p:grpSpPr>
        <p:sp>
          <p:nvSpPr>
            <p:cNvPr id="25" name="Прямоугольник 24"/>
            <p:cNvSpPr/>
            <p:nvPr/>
          </p:nvSpPr>
          <p:spPr bwMode="auto">
            <a:xfrm>
              <a:off x="4310743" y="2394857"/>
              <a:ext cx="4833257" cy="4463143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3" name="Group 39"/>
            <p:cNvGrpSpPr>
              <a:grpSpLocks/>
            </p:cNvGrpSpPr>
            <p:nvPr/>
          </p:nvGrpSpPr>
          <p:grpSpPr bwMode="auto">
            <a:xfrm>
              <a:off x="4279900" y="2438400"/>
              <a:ext cx="4254500" cy="3987800"/>
              <a:chOff x="2696" y="1536"/>
              <a:chExt cx="2680" cy="2512"/>
            </a:xfrm>
          </p:grpSpPr>
          <p:sp>
            <p:nvSpPr>
              <p:cNvPr id="15369" name="Text Box 8"/>
              <p:cNvSpPr txBox="1">
                <a:spLocks noChangeArrowheads="1"/>
              </p:cNvSpPr>
              <p:nvPr/>
            </p:nvSpPr>
            <p:spPr bwMode="auto">
              <a:xfrm>
                <a:off x="4538" y="3774"/>
                <a:ext cx="550" cy="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70000"/>
                  </a:lnSpc>
                </a:pPr>
                <a:r>
                  <a:rPr lang="ru-RU" sz="1600"/>
                  <a:t>время,</a:t>
                </a:r>
              </a:p>
              <a:p>
                <a:pPr algn="l">
                  <a:lnSpc>
                    <a:spcPct val="70000"/>
                  </a:lnSpc>
                </a:pPr>
                <a:r>
                  <a:rPr lang="ru-RU" sz="1600"/>
                  <a:t> мин</a:t>
                </a:r>
              </a:p>
            </p:txBody>
          </p:sp>
          <p:sp>
            <p:nvSpPr>
              <p:cNvPr id="15370" name="Line 15"/>
              <p:cNvSpPr>
                <a:spLocks noChangeShapeType="1"/>
              </p:cNvSpPr>
              <p:nvPr/>
            </p:nvSpPr>
            <p:spPr bwMode="auto">
              <a:xfrm flipV="1">
                <a:off x="3120" y="3712"/>
                <a:ext cx="225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71" name="Line 16"/>
              <p:cNvSpPr>
                <a:spLocks noChangeShapeType="1"/>
              </p:cNvSpPr>
              <p:nvPr/>
            </p:nvSpPr>
            <p:spPr bwMode="auto">
              <a:xfrm flipV="1">
                <a:off x="3120" y="2109"/>
                <a:ext cx="0" cy="163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72" name="Line 17"/>
              <p:cNvSpPr>
                <a:spLocks noChangeShapeType="1"/>
              </p:cNvSpPr>
              <p:nvPr/>
            </p:nvSpPr>
            <p:spPr bwMode="auto">
              <a:xfrm>
                <a:off x="3120" y="2368"/>
                <a:ext cx="220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73" name="Text Box 18"/>
              <p:cNvSpPr txBox="1">
                <a:spLocks noChangeArrowheads="1"/>
              </p:cNvSpPr>
              <p:nvPr/>
            </p:nvSpPr>
            <p:spPr bwMode="auto">
              <a:xfrm>
                <a:off x="2928" y="1536"/>
                <a:ext cx="808" cy="4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80000"/>
                  </a:lnSpc>
                </a:pPr>
                <a:r>
                  <a:rPr lang="ru-RU" sz="1600"/>
                  <a:t>показания </a:t>
                </a:r>
              </a:p>
              <a:p>
                <a:pPr algn="l">
                  <a:lnSpc>
                    <a:spcPct val="80000"/>
                  </a:lnSpc>
                </a:pPr>
                <a:r>
                  <a:rPr lang="ru-RU" sz="1600"/>
                  <a:t>вольт-</a:t>
                </a:r>
              </a:p>
              <a:p>
                <a:pPr algn="l">
                  <a:lnSpc>
                    <a:spcPct val="80000"/>
                  </a:lnSpc>
                </a:pPr>
                <a:r>
                  <a:rPr lang="ru-RU" sz="1600"/>
                  <a:t>метра, мВ</a:t>
                </a:r>
              </a:p>
            </p:txBody>
          </p:sp>
          <p:sp>
            <p:nvSpPr>
              <p:cNvPr id="15374" name="Text Box 19"/>
              <p:cNvSpPr txBox="1">
                <a:spLocks noChangeArrowheads="1"/>
              </p:cNvSpPr>
              <p:nvPr/>
            </p:nvSpPr>
            <p:spPr bwMode="auto">
              <a:xfrm>
                <a:off x="2840" y="2304"/>
                <a:ext cx="187" cy="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80000"/>
                  </a:lnSpc>
                </a:pPr>
                <a:r>
                  <a:rPr lang="ru-RU" sz="1600"/>
                  <a:t>0</a:t>
                </a:r>
              </a:p>
            </p:txBody>
          </p:sp>
          <p:sp>
            <p:nvSpPr>
              <p:cNvPr id="15379" name="Line 24"/>
              <p:cNvSpPr>
                <a:spLocks noChangeShapeType="1"/>
              </p:cNvSpPr>
              <p:nvPr/>
            </p:nvSpPr>
            <p:spPr bwMode="auto">
              <a:xfrm flipV="1">
                <a:off x="3120" y="3232"/>
                <a:ext cx="220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0" name="Text Box 26"/>
              <p:cNvSpPr txBox="1">
                <a:spLocks noChangeArrowheads="1"/>
              </p:cNvSpPr>
              <p:nvPr/>
            </p:nvSpPr>
            <p:spPr bwMode="auto">
              <a:xfrm>
                <a:off x="2696" y="3120"/>
                <a:ext cx="367" cy="1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70000"/>
                  </a:lnSpc>
                </a:pPr>
                <a:r>
                  <a:rPr lang="ru-RU" sz="2000" dirty="0" smtClean="0"/>
                  <a:t>МП</a:t>
                </a:r>
                <a:endParaRPr lang="ru-RU" sz="2000" dirty="0"/>
              </a:p>
            </p:txBody>
          </p:sp>
        </p:grpSp>
      </p:grp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5181600" y="6124575"/>
            <a:ext cx="15176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dirty="0"/>
              <a:t>Введение</a:t>
            </a:r>
          </a:p>
          <a:p>
            <a:r>
              <a:rPr lang="ru-RU" sz="1600" dirty="0" err="1"/>
              <a:t>строфантина</a:t>
            </a:r>
            <a:endParaRPr lang="ru-RU" sz="2000" baseline="-14000" dirty="0"/>
          </a:p>
        </p:txBody>
      </p: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6553200" y="152400"/>
            <a:ext cx="2514600" cy="3352800"/>
            <a:chOff x="4032" y="96"/>
            <a:chExt cx="1584" cy="2112"/>
          </a:xfrm>
        </p:grpSpPr>
        <p:pic>
          <p:nvPicPr>
            <p:cNvPr id="15382" name="Picture 2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32" y="96"/>
              <a:ext cx="1532" cy="2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83" name="Text Box 33"/>
            <p:cNvSpPr txBox="1">
              <a:spLocks noChangeArrowheads="1"/>
            </p:cNvSpPr>
            <p:nvPr/>
          </p:nvSpPr>
          <p:spPr bwMode="auto">
            <a:xfrm>
              <a:off x="4744" y="1872"/>
              <a:ext cx="872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Strophanthus </a:t>
              </a:r>
            </a:p>
            <a:p>
              <a:r>
                <a:rPr lang="en-US" sz="1400"/>
                <a:t>kombe</a:t>
              </a:r>
              <a:endParaRPr lang="ru-RU" sz="1400"/>
            </a:p>
          </p:txBody>
        </p:sp>
      </p:grpSp>
      <p:sp>
        <p:nvSpPr>
          <p:cNvPr id="27" name="Стрелка вверх 26"/>
          <p:cNvSpPr/>
          <p:nvPr/>
        </p:nvSpPr>
        <p:spPr bwMode="auto">
          <a:xfrm>
            <a:off x="5856514" y="5203371"/>
            <a:ext cx="206829" cy="805543"/>
          </a:xfrm>
          <a:prstGeom prst="upArrow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Полилиния 27"/>
          <p:cNvSpPr/>
          <p:nvPr/>
        </p:nvSpPr>
        <p:spPr bwMode="auto">
          <a:xfrm>
            <a:off x="4953000" y="4566557"/>
            <a:ext cx="3516086" cy="571500"/>
          </a:xfrm>
          <a:custGeom>
            <a:avLst/>
            <a:gdLst>
              <a:gd name="connsiteX0" fmla="*/ 0 w 3516086"/>
              <a:gd name="connsiteY0" fmla="*/ 560614 h 571500"/>
              <a:gd name="connsiteX1" fmla="*/ 925286 w 3516086"/>
              <a:gd name="connsiteY1" fmla="*/ 560614 h 571500"/>
              <a:gd name="connsiteX2" fmla="*/ 1088571 w 3516086"/>
              <a:gd name="connsiteY2" fmla="*/ 495300 h 571500"/>
              <a:gd name="connsiteX3" fmla="*/ 1153886 w 3516086"/>
              <a:gd name="connsiteY3" fmla="*/ 440872 h 571500"/>
              <a:gd name="connsiteX4" fmla="*/ 1426029 w 3516086"/>
              <a:gd name="connsiteY4" fmla="*/ 179614 h 571500"/>
              <a:gd name="connsiteX5" fmla="*/ 1665514 w 3516086"/>
              <a:gd name="connsiteY5" fmla="*/ 38100 h 571500"/>
              <a:gd name="connsiteX6" fmla="*/ 2188029 w 3516086"/>
              <a:gd name="connsiteY6" fmla="*/ 5443 h 571500"/>
              <a:gd name="connsiteX7" fmla="*/ 3516086 w 3516086"/>
              <a:gd name="connsiteY7" fmla="*/ 5443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16086" h="571500">
                <a:moveTo>
                  <a:pt x="0" y="560614"/>
                </a:moveTo>
                <a:cubicBezTo>
                  <a:pt x="371929" y="566057"/>
                  <a:pt x="743858" y="571500"/>
                  <a:pt x="925286" y="560614"/>
                </a:cubicBezTo>
                <a:cubicBezTo>
                  <a:pt x="1106714" y="549728"/>
                  <a:pt x="1050471" y="515257"/>
                  <a:pt x="1088571" y="495300"/>
                </a:cubicBezTo>
                <a:cubicBezTo>
                  <a:pt x="1126671" y="475343"/>
                  <a:pt x="1097643" y="493486"/>
                  <a:pt x="1153886" y="440872"/>
                </a:cubicBezTo>
                <a:cubicBezTo>
                  <a:pt x="1210129" y="388258"/>
                  <a:pt x="1340758" y="246743"/>
                  <a:pt x="1426029" y="179614"/>
                </a:cubicBezTo>
                <a:cubicBezTo>
                  <a:pt x="1511300" y="112485"/>
                  <a:pt x="1538514" y="67128"/>
                  <a:pt x="1665514" y="38100"/>
                </a:cubicBezTo>
                <a:cubicBezTo>
                  <a:pt x="1792514" y="9072"/>
                  <a:pt x="1879600" y="10886"/>
                  <a:pt x="2188029" y="5443"/>
                </a:cubicBezTo>
                <a:cubicBezTo>
                  <a:pt x="2496458" y="0"/>
                  <a:pt x="3006272" y="2721"/>
                  <a:pt x="3516086" y="5443"/>
                </a:cubicBezTo>
              </a:path>
            </a:pathLst>
          </a:custGeom>
          <a:solidFill>
            <a:schemeClr val="accent1"/>
          </a:solidFill>
          <a:ln w="38100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0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0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8" grpId="0" animBg="1" autoUpdateAnimBg="0"/>
      <p:bldP spid="100389" grpId="0" animBg="1" autoUpdateAnimBg="0"/>
      <p:bldP spid="24" grpId="0"/>
      <p:bldP spid="27" grpId="0" animBg="1"/>
      <p:bldP spid="2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A7892F-5AB3-42F8-8FE7-550097ED54D7}" type="slidenum">
              <a:rPr lang="ru-RU" smtClean="0"/>
              <a:pPr/>
              <a:t>57</a:t>
            </a:fld>
            <a:endParaRPr lang="ru-RU" smtClean="0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892627" y="1282928"/>
            <a:ext cx="7434943" cy="381642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ru-RU" sz="4400" dirty="0">
                <a:solidFill>
                  <a:schemeClr val="bg1"/>
                </a:solidFill>
              </a:rPr>
              <a:t>В целом </a:t>
            </a:r>
            <a:r>
              <a:rPr lang="ru-RU" sz="4400" dirty="0" smtClean="0">
                <a:solidFill>
                  <a:schemeClr val="bg1"/>
                </a:solidFill>
              </a:rPr>
              <a:t>МП </a:t>
            </a:r>
            <a:r>
              <a:rPr lang="ru-RU" sz="4400" dirty="0">
                <a:solidFill>
                  <a:schemeClr val="bg1"/>
                </a:solidFill>
              </a:rPr>
              <a:t>зависит от 3-х главных факторов:</a:t>
            </a:r>
          </a:p>
          <a:p>
            <a:pPr>
              <a:lnSpc>
                <a:spcPct val="110000"/>
              </a:lnSpc>
            </a:pPr>
            <a:r>
              <a:rPr lang="ru-RU" sz="4400" dirty="0">
                <a:solidFill>
                  <a:schemeClr val="bg1"/>
                </a:solidFill>
              </a:rPr>
              <a:t>- диффузии </a:t>
            </a:r>
            <a:r>
              <a:rPr lang="en-US" sz="4400" dirty="0">
                <a:solidFill>
                  <a:schemeClr val="bg1"/>
                </a:solidFill>
              </a:rPr>
              <a:t>K</a:t>
            </a:r>
            <a:r>
              <a:rPr lang="en-US" sz="4400" baseline="30000" dirty="0">
                <a:solidFill>
                  <a:schemeClr val="bg1"/>
                </a:solidFill>
              </a:rPr>
              <a:t>+</a:t>
            </a:r>
            <a:r>
              <a:rPr lang="ru-RU" sz="4400" dirty="0">
                <a:solidFill>
                  <a:schemeClr val="bg1"/>
                </a:solidFill>
              </a:rPr>
              <a:t> из клетки;</a:t>
            </a:r>
          </a:p>
          <a:p>
            <a:pPr>
              <a:lnSpc>
                <a:spcPct val="110000"/>
              </a:lnSpc>
            </a:pPr>
            <a:r>
              <a:rPr lang="ru-RU" sz="4400" dirty="0">
                <a:solidFill>
                  <a:schemeClr val="bg1"/>
                </a:solidFill>
              </a:rPr>
              <a:t>- диффузии </a:t>
            </a:r>
            <a:r>
              <a:rPr lang="en-US" sz="4400" dirty="0">
                <a:solidFill>
                  <a:schemeClr val="bg1"/>
                </a:solidFill>
              </a:rPr>
              <a:t>Na</a:t>
            </a:r>
            <a:r>
              <a:rPr lang="en-US" sz="4400" baseline="30000" dirty="0">
                <a:solidFill>
                  <a:schemeClr val="bg1"/>
                </a:solidFill>
              </a:rPr>
              <a:t>+</a:t>
            </a:r>
            <a:r>
              <a:rPr lang="ru-RU" sz="4400" dirty="0">
                <a:solidFill>
                  <a:schemeClr val="bg1"/>
                </a:solidFill>
              </a:rPr>
              <a:t> в клетку; </a:t>
            </a:r>
          </a:p>
          <a:p>
            <a:pPr>
              <a:lnSpc>
                <a:spcPct val="110000"/>
              </a:lnSpc>
            </a:pPr>
            <a:r>
              <a:rPr lang="ru-RU" sz="4400" dirty="0">
                <a:solidFill>
                  <a:schemeClr val="bg1"/>
                </a:solidFill>
              </a:rPr>
              <a:t>- работы </a:t>
            </a:r>
            <a:r>
              <a:rPr lang="en-US" sz="4400" dirty="0">
                <a:solidFill>
                  <a:schemeClr val="bg1"/>
                </a:solidFill>
              </a:rPr>
              <a:t>Na</a:t>
            </a:r>
            <a:r>
              <a:rPr lang="en-US" sz="4400" baseline="30000" dirty="0">
                <a:solidFill>
                  <a:schemeClr val="bg1"/>
                </a:solidFill>
              </a:rPr>
              <a:t>+</a:t>
            </a:r>
            <a:r>
              <a:rPr lang="en-US" sz="4400" dirty="0">
                <a:solidFill>
                  <a:schemeClr val="bg1"/>
                </a:solidFill>
              </a:rPr>
              <a:t>-K</a:t>
            </a:r>
            <a:r>
              <a:rPr lang="en-US" sz="4400" baseline="30000" dirty="0">
                <a:solidFill>
                  <a:schemeClr val="bg1"/>
                </a:solidFill>
              </a:rPr>
              <a:t>+</a:t>
            </a:r>
            <a:r>
              <a:rPr lang="ru-RU" sz="4400" dirty="0">
                <a:solidFill>
                  <a:schemeClr val="bg1"/>
                </a:solidFill>
              </a:rPr>
              <a:t>-</a:t>
            </a:r>
            <a:r>
              <a:rPr lang="ru-RU" sz="4400" dirty="0" err="1">
                <a:solidFill>
                  <a:schemeClr val="bg1"/>
                </a:solidFill>
              </a:rPr>
              <a:t>АТФазы</a:t>
            </a:r>
            <a:r>
              <a:rPr lang="ru-RU" sz="4400" dirty="0">
                <a:solidFill>
                  <a:schemeClr val="bg1"/>
                </a:solidFill>
              </a:rPr>
              <a:t>.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D81B240-8867-4156-8157-DCDFF864C203}" type="slidenum">
              <a:rPr lang="ru-RU" smtClean="0"/>
              <a:pPr/>
              <a:t>58</a:t>
            </a:fld>
            <a:endParaRPr lang="ru-RU" smtClean="0"/>
          </a:p>
        </p:txBody>
      </p:sp>
      <p:sp>
        <p:nvSpPr>
          <p:cNvPr id="16388" name="Rectangle 10"/>
          <p:cNvSpPr>
            <a:spLocks noChangeArrowheads="1"/>
          </p:cNvSpPr>
          <p:nvPr/>
        </p:nvSpPr>
        <p:spPr bwMode="auto">
          <a:xfrm>
            <a:off x="0" y="5257800"/>
            <a:ext cx="9144000" cy="160020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89" name="AutoShape 9"/>
          <p:cNvSpPr>
            <a:spLocks noChangeArrowheads="1"/>
          </p:cNvSpPr>
          <p:nvPr/>
        </p:nvSpPr>
        <p:spPr bwMode="auto">
          <a:xfrm>
            <a:off x="1676400" y="4495800"/>
            <a:ext cx="6248400" cy="1295400"/>
          </a:xfrm>
          <a:custGeom>
            <a:avLst/>
            <a:gdLst>
              <a:gd name="T0" fmla="*/ 1581582286 w 21600"/>
              <a:gd name="T1" fmla="*/ 38844009 h 21600"/>
              <a:gd name="T2" fmla="*/ 903761596 w 21600"/>
              <a:gd name="T3" fmla="*/ 77688019 h 21600"/>
              <a:gd name="T4" fmla="*/ 225940399 w 21600"/>
              <a:gd name="T5" fmla="*/ 38844009 h 21600"/>
              <a:gd name="T6" fmla="*/ 90376159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80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0" name="Freeform 22"/>
          <p:cNvSpPr>
            <a:spLocks/>
          </p:cNvSpPr>
          <p:nvPr/>
        </p:nvSpPr>
        <p:spPr bwMode="auto">
          <a:xfrm>
            <a:off x="2819400" y="5486400"/>
            <a:ext cx="3962400" cy="304800"/>
          </a:xfrm>
          <a:custGeom>
            <a:avLst/>
            <a:gdLst>
              <a:gd name="T0" fmla="*/ 457200 w 2496"/>
              <a:gd name="T1" fmla="*/ 304800 h 192"/>
              <a:gd name="T2" fmla="*/ 3581400 w 2496"/>
              <a:gd name="T3" fmla="*/ 304800 h 192"/>
              <a:gd name="T4" fmla="*/ 3962400 w 2496"/>
              <a:gd name="T5" fmla="*/ 0 h 192"/>
              <a:gd name="T6" fmla="*/ 0 w 2496"/>
              <a:gd name="T7" fmla="*/ 0 h 192"/>
              <a:gd name="T8" fmla="*/ 381000 w 2496"/>
              <a:gd name="T9" fmla="*/ 3048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96"/>
              <a:gd name="T16" fmla="*/ 0 h 192"/>
              <a:gd name="T17" fmla="*/ 2496 w 2496"/>
              <a:gd name="T18" fmla="*/ 192 h 1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96" h="192">
                <a:moveTo>
                  <a:pt x="288" y="192"/>
                </a:moveTo>
                <a:lnTo>
                  <a:pt x="2256" y="192"/>
                </a:lnTo>
                <a:lnTo>
                  <a:pt x="2496" y="0"/>
                </a:lnTo>
                <a:lnTo>
                  <a:pt x="0" y="0"/>
                </a:lnTo>
                <a:lnTo>
                  <a:pt x="240" y="192"/>
                </a:lnTo>
              </a:path>
            </a:pathLst>
          </a:cu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1" name="Line 11"/>
          <p:cNvSpPr>
            <a:spLocks noChangeShapeType="1"/>
          </p:cNvSpPr>
          <p:nvPr/>
        </p:nvSpPr>
        <p:spPr bwMode="auto">
          <a:xfrm flipH="1">
            <a:off x="457200" y="4495800"/>
            <a:ext cx="12192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2" name="Line 12"/>
          <p:cNvSpPr>
            <a:spLocks noChangeShapeType="1"/>
          </p:cNvSpPr>
          <p:nvPr/>
        </p:nvSpPr>
        <p:spPr bwMode="auto">
          <a:xfrm flipV="1">
            <a:off x="685800" y="4495800"/>
            <a:ext cx="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393" name="Text Box 13"/>
          <p:cNvSpPr txBox="1">
            <a:spLocks noChangeArrowheads="1"/>
          </p:cNvSpPr>
          <p:nvPr/>
        </p:nvSpPr>
        <p:spPr bwMode="auto">
          <a:xfrm>
            <a:off x="752475" y="4662488"/>
            <a:ext cx="695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ПП</a:t>
            </a:r>
          </a:p>
        </p:txBody>
      </p:sp>
      <p:sp>
        <p:nvSpPr>
          <p:cNvPr id="16394" name="Oval 15"/>
          <p:cNvSpPr>
            <a:spLocks noChangeArrowheads="1"/>
          </p:cNvSpPr>
          <p:nvPr/>
        </p:nvSpPr>
        <p:spPr bwMode="auto">
          <a:xfrm>
            <a:off x="4419600" y="5562600"/>
            <a:ext cx="152400" cy="1524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5" name="Oval 16"/>
          <p:cNvSpPr>
            <a:spLocks noChangeArrowheads="1"/>
          </p:cNvSpPr>
          <p:nvPr/>
        </p:nvSpPr>
        <p:spPr bwMode="auto">
          <a:xfrm>
            <a:off x="5105400" y="5562600"/>
            <a:ext cx="152400" cy="1524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6" name="Oval 17"/>
          <p:cNvSpPr>
            <a:spLocks noChangeArrowheads="1"/>
          </p:cNvSpPr>
          <p:nvPr/>
        </p:nvSpPr>
        <p:spPr bwMode="auto">
          <a:xfrm>
            <a:off x="3733800" y="5562600"/>
            <a:ext cx="152400" cy="1524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7" name="Line 18"/>
          <p:cNvSpPr>
            <a:spLocks noChangeShapeType="1"/>
          </p:cNvSpPr>
          <p:nvPr/>
        </p:nvSpPr>
        <p:spPr bwMode="auto">
          <a:xfrm flipH="1">
            <a:off x="3276600" y="5715000"/>
            <a:ext cx="457200" cy="685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triangle" w="lg" len="lg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8" name="Line 19"/>
          <p:cNvSpPr>
            <a:spLocks noChangeShapeType="1"/>
          </p:cNvSpPr>
          <p:nvPr/>
        </p:nvSpPr>
        <p:spPr bwMode="auto">
          <a:xfrm flipH="1">
            <a:off x="3962400" y="5715000"/>
            <a:ext cx="457200" cy="685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triangle" w="lg" len="lg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9" name="Line 20"/>
          <p:cNvSpPr>
            <a:spLocks noChangeShapeType="1"/>
          </p:cNvSpPr>
          <p:nvPr/>
        </p:nvSpPr>
        <p:spPr bwMode="auto">
          <a:xfrm flipH="1">
            <a:off x="4716463" y="5715000"/>
            <a:ext cx="457200" cy="685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triangle" w="lg" len="lg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0" name="Text Box 23"/>
          <p:cNvSpPr txBox="1">
            <a:spLocks noChangeArrowheads="1"/>
          </p:cNvSpPr>
          <p:nvPr/>
        </p:nvSpPr>
        <p:spPr bwMode="auto">
          <a:xfrm>
            <a:off x="2735263" y="6324600"/>
            <a:ext cx="1760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CCFFCC"/>
                </a:solidFill>
              </a:rPr>
              <a:t>ток утечки</a:t>
            </a:r>
          </a:p>
        </p:txBody>
      </p:sp>
      <p:sp>
        <p:nvSpPr>
          <p:cNvPr id="104482" name="Text Box 34"/>
          <p:cNvSpPr txBox="1">
            <a:spLocks noChangeArrowheads="1"/>
          </p:cNvSpPr>
          <p:nvPr/>
        </p:nvSpPr>
        <p:spPr bwMode="auto">
          <a:xfrm>
            <a:off x="7239000" y="5364163"/>
            <a:ext cx="109855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 b="0">
                <a:solidFill>
                  <a:srgbClr val="CCFFCC"/>
                </a:solidFill>
                <a:sym typeface="Webdings" pitchFamily="18" charset="2"/>
              </a:rPr>
              <a:t></a:t>
            </a:r>
            <a:endParaRPr lang="ru-RU" sz="7200" b="0">
              <a:solidFill>
                <a:srgbClr val="CCFFCC"/>
              </a:solidFill>
            </a:endParaRPr>
          </a:p>
        </p:txBody>
      </p:sp>
      <p:sp>
        <p:nvSpPr>
          <p:cNvPr id="104486" name="Text Box 38"/>
          <p:cNvSpPr txBox="1">
            <a:spLocks noChangeArrowheads="1"/>
          </p:cNvSpPr>
          <p:nvPr/>
        </p:nvSpPr>
        <p:spPr bwMode="auto">
          <a:xfrm>
            <a:off x="0" y="5257800"/>
            <a:ext cx="10985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 b="0" dirty="0">
                <a:solidFill>
                  <a:srgbClr val="CCFFCC"/>
                </a:solidFill>
                <a:sym typeface="Webdings" pitchFamily="18" charset="2"/>
              </a:rPr>
              <a:t></a:t>
            </a:r>
            <a:endParaRPr lang="ru-RU" sz="7200" b="0" dirty="0">
              <a:solidFill>
                <a:srgbClr val="CCFFCC"/>
              </a:solidFill>
            </a:endParaRPr>
          </a:p>
        </p:txBody>
      </p:sp>
      <p:sp>
        <p:nvSpPr>
          <p:cNvPr id="104487" name="Text Box 39"/>
          <p:cNvSpPr txBox="1">
            <a:spLocks noChangeArrowheads="1"/>
          </p:cNvSpPr>
          <p:nvPr/>
        </p:nvSpPr>
        <p:spPr bwMode="auto">
          <a:xfrm>
            <a:off x="1371600" y="5562600"/>
            <a:ext cx="10985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 b="0">
                <a:solidFill>
                  <a:srgbClr val="CCFFCC"/>
                </a:solidFill>
                <a:sym typeface="Webdings" pitchFamily="18" charset="2"/>
              </a:rPr>
              <a:t></a:t>
            </a:r>
            <a:endParaRPr lang="ru-RU" sz="7200" b="0">
              <a:solidFill>
                <a:srgbClr val="CCFFCC"/>
              </a:solidFill>
            </a:endParaRPr>
          </a:p>
        </p:txBody>
      </p:sp>
      <p:sp>
        <p:nvSpPr>
          <p:cNvPr id="104488" name="Text Box 40"/>
          <p:cNvSpPr txBox="1">
            <a:spLocks noChangeArrowheads="1"/>
          </p:cNvSpPr>
          <p:nvPr/>
        </p:nvSpPr>
        <p:spPr bwMode="auto">
          <a:xfrm>
            <a:off x="5562600" y="5943600"/>
            <a:ext cx="10985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 b="0">
                <a:solidFill>
                  <a:srgbClr val="CCFFCC"/>
                </a:solidFill>
                <a:sym typeface="Webdings" pitchFamily="18" charset="2"/>
              </a:rPr>
              <a:t></a:t>
            </a:r>
            <a:endParaRPr lang="ru-RU" sz="7200" b="0">
              <a:solidFill>
                <a:srgbClr val="CCFFCC"/>
              </a:solidFill>
            </a:endParaRPr>
          </a:p>
        </p:txBody>
      </p:sp>
      <p:sp>
        <p:nvSpPr>
          <p:cNvPr id="16410" name="Text Box 2"/>
          <p:cNvSpPr txBox="1">
            <a:spLocks noChangeArrowheads="1"/>
          </p:cNvSpPr>
          <p:nvPr/>
        </p:nvSpPr>
        <p:spPr bwMode="auto">
          <a:xfrm>
            <a:off x="0" y="1"/>
            <a:ext cx="9143999" cy="221599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u="sng" dirty="0" smtClean="0"/>
              <a:t>аналогия</a:t>
            </a:r>
            <a:r>
              <a:rPr lang="ru-RU" sz="2400" u="sng" dirty="0"/>
              <a:t>: </a:t>
            </a:r>
            <a:r>
              <a:rPr lang="ru-RU" sz="2200" u="sng" dirty="0"/>
              <a:t>лодка на поверхности водоема.</a:t>
            </a:r>
          </a:p>
          <a:p>
            <a:endParaRPr lang="ru-RU" sz="2200" u="sng" dirty="0"/>
          </a:p>
          <a:p>
            <a:r>
              <a:rPr lang="ru-RU" sz="2200" b="0" dirty="0"/>
              <a:t>Уровень воды = нулевой </a:t>
            </a:r>
            <a:r>
              <a:rPr lang="ru-RU" sz="2200" b="0" dirty="0" smtClean="0"/>
              <a:t>уровень</a:t>
            </a:r>
          </a:p>
          <a:p>
            <a:r>
              <a:rPr lang="ru-RU" sz="2200" b="0" dirty="0" smtClean="0"/>
              <a:t>Уровень </a:t>
            </a:r>
            <a:r>
              <a:rPr lang="ru-RU" sz="2200" b="0" dirty="0"/>
              <a:t>бортов над водой = </a:t>
            </a:r>
            <a:r>
              <a:rPr lang="ru-RU" sz="2200" b="0" dirty="0" smtClean="0"/>
              <a:t>МП </a:t>
            </a:r>
            <a:endParaRPr lang="ru-RU" sz="2200" b="0" dirty="0"/>
          </a:p>
          <a:p>
            <a:pPr>
              <a:lnSpc>
                <a:spcPct val="80000"/>
              </a:lnSpc>
            </a:pPr>
            <a:endParaRPr lang="ru-RU" sz="2000" b="0" i="1" dirty="0" smtClean="0"/>
          </a:p>
          <a:p>
            <a:pPr>
              <a:lnSpc>
                <a:spcPct val="80000"/>
              </a:lnSpc>
            </a:pPr>
            <a:r>
              <a:rPr lang="ru-RU" sz="2000" b="0" i="1" dirty="0" smtClean="0"/>
              <a:t>(</a:t>
            </a:r>
            <a:r>
              <a:rPr lang="ru-RU" sz="2000" b="0" i="1" dirty="0"/>
              <a:t>зависит от «веса лодки» = разность концентраций К</a:t>
            </a:r>
            <a:r>
              <a:rPr lang="ru-RU" sz="2000" b="0" i="1" baseline="30000" dirty="0"/>
              <a:t>+</a:t>
            </a:r>
            <a:r>
              <a:rPr lang="ru-RU" sz="2000" b="0" i="1" dirty="0"/>
              <a:t> </a:t>
            </a:r>
            <a:r>
              <a:rPr lang="ru-RU" sz="2000" b="0" i="1" dirty="0" smtClean="0"/>
              <a:t>во </a:t>
            </a:r>
            <a:r>
              <a:rPr lang="ru-RU" sz="2000" b="0" i="1" dirty="0"/>
              <a:t>внешней среде и цитоплазме).</a:t>
            </a:r>
            <a:r>
              <a:rPr lang="ru-RU" sz="1800" b="0" i="1" dirty="0"/>
              <a:t> </a:t>
            </a:r>
            <a:endParaRPr lang="ru-RU" sz="2200" b="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0" y="2194110"/>
            <a:ext cx="4572000" cy="132343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0" dirty="0" smtClean="0"/>
              <a:t>Ток утечки </a:t>
            </a:r>
            <a:r>
              <a:rPr lang="en-US" sz="2000" b="0" dirty="0" smtClean="0"/>
              <a:t>Na</a:t>
            </a:r>
            <a:r>
              <a:rPr lang="en-US" sz="2000" baseline="30000" dirty="0" smtClean="0"/>
              <a:t>+</a:t>
            </a:r>
            <a:r>
              <a:rPr lang="en-US" sz="2000" b="0" dirty="0" smtClean="0"/>
              <a:t> </a:t>
            </a:r>
            <a:r>
              <a:rPr lang="ru-RU" sz="2000" b="0" dirty="0" smtClean="0"/>
              <a:t>= отверстия в 	</a:t>
            </a:r>
          </a:p>
          <a:p>
            <a:pPr>
              <a:lnSpc>
                <a:spcPct val="80000"/>
              </a:lnSpc>
            </a:pPr>
            <a:r>
              <a:rPr lang="ru-RU" sz="2000" b="0" dirty="0" smtClean="0"/>
              <a:t>лодке, через которые втекает 	</a:t>
            </a:r>
          </a:p>
          <a:p>
            <a:pPr>
              <a:lnSpc>
                <a:spcPct val="80000"/>
              </a:lnSpc>
            </a:pPr>
            <a:r>
              <a:rPr lang="ru-RU" sz="2000" b="0" dirty="0" smtClean="0"/>
              <a:t>вода и снижает абсолютное</a:t>
            </a:r>
            <a:r>
              <a:rPr lang="ru-RU" sz="2000" b="0" i="1" dirty="0" smtClean="0"/>
              <a:t>	</a:t>
            </a:r>
          </a:p>
          <a:p>
            <a:pPr>
              <a:lnSpc>
                <a:spcPct val="80000"/>
              </a:lnSpc>
            </a:pPr>
            <a:r>
              <a:rPr lang="ru-RU" sz="2000" b="0" dirty="0" smtClean="0"/>
              <a:t>значение МП</a:t>
            </a:r>
            <a:r>
              <a:rPr lang="ru-RU" sz="2000" b="0" i="1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ru-RU" sz="2000" b="0" i="1" dirty="0" smtClean="0"/>
              <a:t>(приближая его к 0).</a:t>
            </a:r>
            <a:endParaRPr lang="ru-RU" sz="20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4572000" y="2181845"/>
            <a:ext cx="4572000" cy="1323439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b="0" dirty="0" smtClean="0">
                <a:solidFill>
                  <a:schemeClr val="lt1"/>
                </a:solidFill>
                <a:latin typeface="+mn-lt"/>
              </a:rPr>
              <a:t>Na+-K+-</a:t>
            </a:r>
            <a:r>
              <a:rPr lang="ru-RU" sz="2000" b="0" dirty="0" err="1" smtClean="0">
                <a:solidFill>
                  <a:schemeClr val="lt1"/>
                </a:solidFill>
                <a:latin typeface="+mn-lt"/>
              </a:rPr>
              <a:t>АТФаза</a:t>
            </a:r>
            <a:r>
              <a:rPr lang="ru-RU" sz="2000" b="0" dirty="0" smtClean="0">
                <a:solidFill>
                  <a:schemeClr val="lt1"/>
                </a:solidFill>
                <a:latin typeface="+mn-lt"/>
              </a:rPr>
              <a:t> – помпа, которая выкачивает воду, удерживая </a:t>
            </a:r>
          </a:p>
          <a:p>
            <a:pPr>
              <a:lnSpc>
                <a:spcPct val="80000"/>
              </a:lnSpc>
            </a:pPr>
            <a:r>
              <a:rPr lang="ru-RU" sz="2000" b="0" dirty="0" smtClean="0">
                <a:solidFill>
                  <a:schemeClr val="lt1"/>
                </a:solidFill>
                <a:latin typeface="+mn-lt"/>
              </a:rPr>
              <a:t>лодку на плаву («поломка помпы» </a:t>
            </a:r>
            <a:r>
              <a:rPr lang="ru-RU" sz="2000" b="0" dirty="0" err="1" smtClean="0">
                <a:solidFill>
                  <a:schemeClr val="lt1"/>
                </a:solidFill>
                <a:latin typeface="+mn-lt"/>
              </a:rPr>
              <a:t>стофантином</a:t>
            </a:r>
            <a:r>
              <a:rPr lang="ru-RU" sz="2000" b="0" dirty="0" smtClean="0">
                <a:solidFill>
                  <a:schemeClr val="lt1"/>
                </a:solidFill>
                <a:latin typeface="+mn-lt"/>
              </a:rPr>
              <a:t> приведет к тому,</a:t>
            </a:r>
          </a:p>
          <a:p>
            <a:pPr>
              <a:lnSpc>
                <a:spcPct val="80000"/>
              </a:lnSpc>
            </a:pPr>
            <a:r>
              <a:rPr lang="ru-RU" sz="2000" b="0" dirty="0" smtClean="0">
                <a:solidFill>
                  <a:schemeClr val="lt1"/>
                </a:solidFill>
                <a:latin typeface="+mn-lt"/>
              </a:rPr>
              <a:t> что  лодка утонет)</a:t>
            </a:r>
          </a:p>
        </p:txBody>
      </p:sp>
      <p:grpSp>
        <p:nvGrpSpPr>
          <p:cNvPr id="2" name="Группа 33"/>
          <p:cNvGrpSpPr/>
          <p:nvPr/>
        </p:nvGrpSpPr>
        <p:grpSpPr>
          <a:xfrm>
            <a:off x="6244683" y="3746810"/>
            <a:ext cx="2051823" cy="1873405"/>
            <a:chOff x="6244683" y="3746810"/>
            <a:chExt cx="2051823" cy="1873405"/>
          </a:xfrm>
          <a:solidFill>
            <a:srgbClr val="006600"/>
          </a:solidFill>
        </p:grpSpPr>
        <p:sp>
          <p:nvSpPr>
            <p:cNvPr id="16404" name="Rectangle 29"/>
            <p:cNvSpPr>
              <a:spLocks noChangeArrowheads="1"/>
            </p:cNvSpPr>
            <p:nvPr/>
          </p:nvSpPr>
          <p:spPr bwMode="auto">
            <a:xfrm>
              <a:off x="7051287" y="4282067"/>
              <a:ext cx="1245219" cy="133815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Группа 32"/>
            <p:cNvGrpSpPr/>
            <p:nvPr/>
          </p:nvGrpSpPr>
          <p:grpSpPr>
            <a:xfrm>
              <a:off x="6244683" y="3746810"/>
              <a:ext cx="825190" cy="1873405"/>
              <a:chOff x="6244683" y="3746810"/>
              <a:chExt cx="823330" cy="1873405"/>
            </a:xfrm>
            <a:grpFill/>
          </p:grpSpPr>
          <p:sp>
            <p:nvSpPr>
              <p:cNvPr id="32" name="Фигура, имеющая форму буквы L 31"/>
              <p:cNvSpPr/>
              <p:nvPr/>
            </p:nvSpPr>
            <p:spPr bwMode="auto">
              <a:xfrm flipV="1">
                <a:off x="6244683" y="4270917"/>
                <a:ext cx="312234" cy="1349298"/>
              </a:xfrm>
              <a:prstGeom prst="corner">
                <a:avLst/>
              </a:prstGeom>
              <a:grpFill/>
              <a:ln>
                <a:headEnd type="none" w="med" len="med"/>
                <a:tailEnd type="none" w="med" len="med"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401" name="AutoShape 24"/>
              <p:cNvSpPr>
                <a:spLocks noChangeArrowheads="1"/>
              </p:cNvSpPr>
              <p:nvPr/>
            </p:nvSpPr>
            <p:spPr bwMode="auto">
              <a:xfrm>
                <a:off x="6534613" y="3746810"/>
                <a:ext cx="533400" cy="799171"/>
              </a:xfrm>
              <a:prstGeom prst="can">
                <a:avLst>
                  <a:gd name="adj" fmla="val 25000"/>
                </a:avLst>
              </a:prstGeom>
              <a:grpFill/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vert270" wrap="none" anchor="ctr"/>
              <a:lstStyle/>
              <a:p>
                <a:r>
                  <a:rPr lang="ru-RU" sz="1400" dirty="0" smtClean="0"/>
                  <a:t>помпа</a:t>
                </a:r>
                <a:endParaRPr lang="ru-RU" sz="1400" dirty="0"/>
              </a:p>
            </p:txBody>
          </p:sp>
        </p:grpSp>
      </p:grpSp>
      <p:sp>
        <p:nvSpPr>
          <p:cNvPr id="36" name="Полилиния 35"/>
          <p:cNvSpPr/>
          <p:nvPr/>
        </p:nvSpPr>
        <p:spPr bwMode="auto">
          <a:xfrm flipH="1">
            <a:off x="8263054" y="4360126"/>
            <a:ext cx="122663" cy="267630"/>
          </a:xfrm>
          <a:custGeom>
            <a:avLst/>
            <a:gdLst>
              <a:gd name="connsiteX0" fmla="*/ 104078 w 239751"/>
              <a:gd name="connsiteY0" fmla="*/ 9293 h 263913"/>
              <a:gd name="connsiteX1" fmla="*/ 3717 w 239751"/>
              <a:gd name="connsiteY1" fmla="*/ 176562 h 263913"/>
              <a:gd name="connsiteX2" fmla="*/ 81776 w 239751"/>
              <a:gd name="connsiteY2" fmla="*/ 254620 h 263913"/>
              <a:gd name="connsiteX3" fmla="*/ 215590 w 239751"/>
              <a:gd name="connsiteY3" fmla="*/ 232318 h 263913"/>
              <a:gd name="connsiteX4" fmla="*/ 226741 w 239751"/>
              <a:gd name="connsiteY4" fmla="*/ 120806 h 263913"/>
              <a:gd name="connsiteX5" fmla="*/ 104078 w 239751"/>
              <a:gd name="connsiteY5" fmla="*/ 9293 h 26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751" h="263913">
                <a:moveTo>
                  <a:pt x="104078" y="9293"/>
                </a:moveTo>
                <a:cubicBezTo>
                  <a:pt x="66907" y="18586"/>
                  <a:pt x="7434" y="135674"/>
                  <a:pt x="3717" y="176562"/>
                </a:cubicBezTo>
                <a:cubicBezTo>
                  <a:pt x="0" y="217450"/>
                  <a:pt x="46464" y="245327"/>
                  <a:pt x="81776" y="254620"/>
                </a:cubicBezTo>
                <a:cubicBezTo>
                  <a:pt x="117088" y="263913"/>
                  <a:pt x="191429" y="254620"/>
                  <a:pt x="215590" y="232318"/>
                </a:cubicBezTo>
                <a:cubicBezTo>
                  <a:pt x="239751" y="210016"/>
                  <a:pt x="239751" y="161694"/>
                  <a:pt x="226741" y="120806"/>
                </a:cubicBezTo>
                <a:cubicBezTo>
                  <a:pt x="213731" y="79918"/>
                  <a:pt x="141249" y="0"/>
                  <a:pt x="104078" y="9293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4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4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4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4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4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6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0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3658 " pathEditMode="relative" ptsTypes="AA">
                                      <p:cBhvr>
                                        <p:cTn id="11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  <p:bldP spid="16389" grpId="0" animBg="1"/>
      <p:bldP spid="16390" grpId="0" animBg="1"/>
      <p:bldP spid="16391" grpId="0" animBg="1"/>
      <p:bldP spid="16392" grpId="0" animBg="1"/>
      <p:bldP spid="16393" grpId="0"/>
      <p:bldP spid="16394" grpId="0" animBg="1"/>
      <p:bldP spid="16395" grpId="0" animBg="1"/>
      <p:bldP spid="16396" grpId="0" animBg="1"/>
      <p:bldP spid="16397" grpId="0" animBg="1"/>
      <p:bldP spid="16398" grpId="0" animBg="1"/>
      <p:bldP spid="16399" grpId="0" animBg="1"/>
      <p:bldP spid="16400" grpId="0"/>
      <p:bldP spid="104482" grpId="0"/>
      <p:bldP spid="104486" grpId="0"/>
      <p:bldP spid="104487" grpId="0"/>
      <p:bldP spid="104488" grpId="0"/>
      <p:bldP spid="16410" grpId="0" build="p" animBg="1"/>
      <p:bldP spid="27" grpId="0" animBg="1"/>
      <p:bldP spid="28" grpId="0" animBg="1"/>
      <p:bldP spid="36" grpId="0" animBg="1"/>
      <p:bldP spid="36" grpId="1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Осмос</a:t>
            </a:r>
            <a:br>
              <a:rPr lang="ru-RU" dirty="0" smtClean="0"/>
            </a:br>
            <a:r>
              <a:rPr lang="ru-RU" sz="3100" dirty="0" smtClean="0"/>
              <a:t>(от греческого слова, означающего «усилие»)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движение воды через мембрану вдоль ее концентрационного градиента.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38425"/>
            <a:ext cx="325755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708920"/>
            <a:ext cx="3362325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490066"/>
          </a:xfrm>
        </p:spPr>
        <p:txBody>
          <a:bodyPr>
            <a:noAutofit/>
          </a:bodyPr>
          <a:lstStyle/>
          <a:p>
            <a:r>
              <a:rPr lang="ru-RU" sz="3600" dirty="0" smtClean="0"/>
              <a:t>Топологическая классификация мембранных белков</a:t>
            </a:r>
            <a:endParaRPr lang="ru-RU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0728"/>
            <a:ext cx="3995936" cy="2469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067944" y="1052736"/>
            <a:ext cx="5076056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 err="1" smtClean="0"/>
              <a:t>Политопические</a:t>
            </a:r>
            <a:r>
              <a:rPr lang="ru-RU" sz="2400" dirty="0" smtClean="0"/>
              <a:t>, или трансмембранные, белки полностью пронизывают мембрану и, таким образом, взаимодействуют с обеими сторонами липидного </a:t>
            </a:r>
            <a:r>
              <a:rPr lang="ru-RU" sz="2400" dirty="0" err="1" smtClean="0"/>
              <a:t>бислоя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4005065"/>
            <a:ext cx="5004048" cy="23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0" y="3717032"/>
            <a:ext cx="4211960" cy="30469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/>
              <a:t>Интегральные </a:t>
            </a:r>
            <a:r>
              <a:rPr lang="ru-RU" sz="2400" dirty="0" err="1"/>
              <a:t>монотопические</a:t>
            </a:r>
            <a:r>
              <a:rPr lang="ru-RU" sz="2400" dirty="0"/>
              <a:t> белки постоянно встроены в липидный </a:t>
            </a:r>
            <a:r>
              <a:rPr lang="ru-RU" sz="2400" dirty="0" err="1"/>
              <a:t>бислой</a:t>
            </a:r>
            <a:r>
              <a:rPr lang="ru-RU" sz="2400" dirty="0"/>
              <a:t>, но соединены с мембраной только на одной стороне, не проникая на противоположную сторону.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412776"/>
            <a:ext cx="8229600" cy="1180728"/>
          </a:xfrm>
        </p:spPr>
        <p:txBody>
          <a:bodyPr/>
          <a:lstStyle/>
          <a:p>
            <a:r>
              <a:rPr lang="ru-RU" dirty="0" smtClean="0"/>
              <a:t>Осмос приводит к созданию градиента гидростатического давления.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5135" r="18209" b="47954"/>
          <a:stretch>
            <a:fillRect/>
          </a:stretch>
        </p:blipFill>
        <p:spPr bwMode="auto">
          <a:xfrm>
            <a:off x="755576" y="2672808"/>
            <a:ext cx="3211892" cy="4185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4170" t="58098" r="21194"/>
          <a:stretch>
            <a:fillRect/>
          </a:stretch>
        </p:blipFill>
        <p:spPr bwMode="auto">
          <a:xfrm>
            <a:off x="5580112" y="3169620"/>
            <a:ext cx="3168352" cy="3427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0306"/>
          </a:xfrm>
        </p:spPr>
        <p:txBody>
          <a:bodyPr>
            <a:noAutofit/>
          </a:bodyPr>
          <a:lstStyle/>
          <a:p>
            <a:r>
              <a:rPr lang="ru-RU" sz="3600" dirty="0" smtClean="0"/>
              <a:t>Обратное гидростатическое давление, необходимое для компенсации осмотической диффузии воды называется осмотическим давлением раствора</a:t>
            </a:r>
            <a:endParaRPr lang="ru-RU" sz="36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183" y="2924944"/>
            <a:ext cx="9053817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ru-RU" dirty="0" smtClean="0"/>
              <a:t>Два раствора, в которых создается одинаковое осмотическое давление по разные стороны мембраны, проницаемой только для воды, называются изоосмотическими.</a:t>
            </a:r>
          </a:p>
          <a:p>
            <a:r>
              <a:rPr lang="ru-RU" dirty="0" smtClean="0"/>
              <a:t>Все растворы, содержащие в единице объема одинаковое число растворенных частиц, имеют одинаковую </a:t>
            </a:r>
            <a:r>
              <a:rPr lang="ru-RU" dirty="0" err="1" smtClean="0"/>
              <a:t>осмолярность</a:t>
            </a:r>
            <a:r>
              <a:rPr lang="ru-RU" dirty="0" smtClean="0"/>
              <a:t> и, следовательно, являются изоосмотическими.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Если же в одном из таких растворов осмотическое давление меньше, чем в другом, то он называется гипоосмотическим, а в противном случае – гиперосмотическим по отношению к другому. </a:t>
            </a:r>
            <a:endParaRPr lang="ru-RU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3600" dirty="0" err="1" smtClean="0"/>
              <a:t>Тоничностъ</a:t>
            </a:r>
            <a:r>
              <a:rPr lang="ru-RU" sz="3600" dirty="0" smtClean="0"/>
              <a:t> определяется по реакции клеток или тканей на погружение их в раствор.</a:t>
            </a:r>
            <a:endParaRPr lang="ru-RU" sz="3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12776"/>
            <a:ext cx="684076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ru-RU" dirty="0"/>
              <a:t>В 1988 г. в мембране эритроцитов человека был обнаружен </a:t>
            </a:r>
            <a:r>
              <a:rPr lang="ru-RU" dirty="0" smtClean="0"/>
              <a:t>трансмембранный  </a:t>
            </a:r>
            <a:r>
              <a:rPr lang="ru-RU" dirty="0"/>
              <a:t>белок,  отнесенный  впоследствии  к  семейству  </a:t>
            </a:r>
            <a:r>
              <a:rPr lang="ru-RU" dirty="0" err="1"/>
              <a:t>аквапоринов</a:t>
            </a:r>
            <a:r>
              <a:rPr lang="ru-RU" dirty="0"/>
              <a:t>. В  </a:t>
            </a:r>
            <a:r>
              <a:rPr lang="ru-RU" dirty="0" smtClean="0"/>
              <a:t>плазмалемме </a:t>
            </a:r>
            <a:r>
              <a:rPr lang="ru-RU" dirty="0"/>
              <a:t>он  образует  канал,  предназначенный для  транспортировки  воды  со </a:t>
            </a:r>
            <a:r>
              <a:rPr lang="ru-RU" dirty="0" smtClean="0"/>
              <a:t>скоростью </a:t>
            </a:r>
            <a:r>
              <a:rPr lang="ru-RU" dirty="0"/>
              <a:t>в 10–100 раз превышающей скорость ее обычной диффузии </a:t>
            </a:r>
            <a:r>
              <a:rPr lang="ru-RU" dirty="0" smtClean="0"/>
              <a:t>через </a:t>
            </a:r>
            <a:r>
              <a:rPr lang="ru-RU" dirty="0"/>
              <a:t>мембрану;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Autofit/>
          </a:bodyPr>
          <a:lstStyle/>
          <a:p>
            <a:r>
              <a:rPr lang="ru-RU" sz="3600" dirty="0" smtClean="0"/>
              <a:t>В зависимости </a:t>
            </a:r>
            <a:br>
              <a:rPr lang="ru-RU" sz="3600" dirty="0" smtClean="0"/>
            </a:br>
            <a:r>
              <a:rPr lang="ru-RU" sz="3600" dirty="0" smtClean="0"/>
              <a:t>от  выполняемой  функции  мембранные  белки  подразделяются  на  четыре </a:t>
            </a:r>
            <a:br>
              <a:rPr lang="ru-RU" sz="3600" dirty="0" smtClean="0"/>
            </a:br>
            <a:r>
              <a:rPr lang="ru-RU" sz="3600" dirty="0" smtClean="0"/>
              <a:t>большие группы: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492896"/>
            <a:ext cx="8229600" cy="43651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/>
              <a:t>1) транспортные белки; </a:t>
            </a:r>
          </a:p>
          <a:p>
            <a:pPr>
              <a:buNone/>
            </a:pPr>
            <a:r>
              <a:rPr lang="ru-RU" sz="2800" dirty="0" smtClean="0"/>
              <a:t>2) линкеры – связывают макромолекулы, расположенные как внутри, так и снаружи клетки, с мембраной; </a:t>
            </a:r>
          </a:p>
          <a:p>
            <a:pPr>
              <a:buNone/>
            </a:pPr>
            <a:r>
              <a:rPr lang="ru-RU" sz="2800" dirty="0" smtClean="0"/>
              <a:t>3) рецепторы – предназначены для распознавания и передачи сигнала из внеклеточной  среды  внутрь  клетки; </a:t>
            </a:r>
          </a:p>
          <a:p>
            <a:pPr>
              <a:buNone/>
            </a:pPr>
            <a:r>
              <a:rPr lang="ru-RU" sz="2800" dirty="0" smtClean="0"/>
              <a:t>4) ферменты,  катализирующие  специфические биохимические реакции.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Существуют два типа транспортных мембранных белков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1) белки-переносчики: они связывают растворенное вещество на одной стороне плазмалеммы и переправляют его на противоположную сторону за счет собственных </a:t>
            </a:r>
            <a:r>
              <a:rPr lang="ru-RU" dirty="0" err="1" smtClean="0"/>
              <a:t>конформационных</a:t>
            </a:r>
            <a:r>
              <a:rPr lang="ru-RU" dirty="0" smtClean="0"/>
              <a:t> изменений; </a:t>
            </a:r>
          </a:p>
          <a:p>
            <a:pPr>
              <a:buNone/>
            </a:pPr>
            <a:r>
              <a:rPr lang="ru-RU" dirty="0" smtClean="0"/>
              <a:t>2) канальные белки: формируют мелкие гидрофильные поры, сквозь которые посредством диффузии через мембрану проникают заряженные частицы.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2637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4000" dirty="0" smtClean="0"/>
              <a:t>В  зависимости  от  способности проникать через липидный </a:t>
            </a:r>
            <a:r>
              <a:rPr lang="ru-RU" sz="4000" dirty="0" err="1" smtClean="0"/>
              <a:t>бислой</a:t>
            </a:r>
            <a:r>
              <a:rPr lang="ru-RU" sz="4000" dirty="0" smtClean="0"/>
              <a:t> все многообразие молекул в организме можно разделить на три группы: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3429000"/>
            <a:ext cx="8229600" cy="30243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" dirty="0" smtClean="0"/>
              <a:t>1) мелкие неполярные молекулы; </a:t>
            </a:r>
          </a:p>
          <a:p>
            <a:pPr>
              <a:buNone/>
            </a:pPr>
            <a:r>
              <a:rPr lang="ru-RU" sz="4000" dirty="0" smtClean="0"/>
              <a:t>2) незаряженные полярные молекулы; </a:t>
            </a:r>
          </a:p>
          <a:p>
            <a:pPr>
              <a:buNone/>
            </a:pPr>
            <a:r>
              <a:rPr lang="ru-RU" sz="4000" dirty="0" smtClean="0"/>
              <a:t>3) ионы и  заряженные молекулы.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2188</TotalTime>
  <Words>2919</Words>
  <Application>Microsoft Office PowerPoint</Application>
  <PresentationFormat>Экран (4:3)</PresentationFormat>
  <Paragraphs>665</Paragraphs>
  <Slides>65</Slides>
  <Notes>25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65</vt:i4>
      </vt:variant>
    </vt:vector>
  </HeadingPairs>
  <TitlesOfParts>
    <vt:vector size="66" baseType="lpstr">
      <vt:lpstr>Тема Office</vt:lpstr>
      <vt:lpstr>Транспортные системы клетки</vt:lpstr>
      <vt:lpstr>Животные клетки ограничены плазматической мембраной. Ее строении, очень сходно со строением многих внутриклеточных мембран. </vt:lpstr>
      <vt:lpstr>Слайд 3</vt:lpstr>
      <vt:lpstr>Слайд 4</vt:lpstr>
      <vt:lpstr>Слайд 5</vt:lpstr>
      <vt:lpstr>Топологическая классификация мембранных белков</vt:lpstr>
      <vt:lpstr>В зависимости  от  выполняемой  функции  мембранные  белки  подразделяются  на  четыре  большие группы:</vt:lpstr>
      <vt:lpstr>Существуют два типа транспортных мембранных белков </vt:lpstr>
      <vt:lpstr>В  зависимости  от  способности проникать через липидный бислой все многообразие молекул в организме можно разделить на три группы:</vt:lpstr>
      <vt:lpstr>мелкие неполярные молекулы: </vt:lpstr>
      <vt:lpstr>незаряженные полярные молекулы: </vt:lpstr>
      <vt:lpstr>ионы и  заряженные молекулы: </vt:lpstr>
      <vt:lpstr>Слайд 13</vt:lpstr>
      <vt:lpstr>ВИДЫ  ТРАНСПОРТА </vt:lpstr>
      <vt:lpstr>Диффузия</vt:lpstr>
      <vt:lpstr>Первый закон диффузии Фика</vt:lpstr>
      <vt:lpstr>Ио́нные кана́лы — порообразующие белки (одиночные либо целые комплексы)</vt:lpstr>
      <vt:lpstr>Свойства ионных каналов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Облегченная диффузия</vt:lpstr>
      <vt:lpstr>Слайд 27</vt:lpstr>
      <vt:lpstr>Слайд 28</vt:lpstr>
      <vt:lpstr>Свойства белков-переносчиков</vt:lpstr>
      <vt:lpstr>Перенос  веществ  посредством  транспортных  белков </vt:lpstr>
      <vt:lpstr>Слайд 31</vt:lpstr>
      <vt:lpstr>СИСТЕМЫ  АКТИВНОГО  ТРАНСПОРТА  ВЕЩЕСТВ 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Осмос (от греческого слова, означающего «усилие»)</vt:lpstr>
      <vt:lpstr>Слайд 60</vt:lpstr>
      <vt:lpstr>Обратное гидростатическое давление, необходимое для компенсации осмотической диффузии воды называется осмотическим давлением раствора</vt:lpstr>
      <vt:lpstr>Слайд 62</vt:lpstr>
      <vt:lpstr>Слайд 63</vt:lpstr>
      <vt:lpstr>Тоничностъ определяется по реакции клеток или тканей на погружение их в раствор.</vt:lpstr>
      <vt:lpstr>Слайд 65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Транспортные системы клетки</dc:title>
  <dc:creator>comp</dc:creator>
  <cp:lastModifiedBy>physyology</cp:lastModifiedBy>
  <cp:revision>2</cp:revision>
  <dcterms:created xsi:type="dcterms:W3CDTF">2012-09-04T16:51:02Z</dcterms:created>
  <dcterms:modified xsi:type="dcterms:W3CDTF">2019-09-17T06:08:27Z</dcterms:modified>
</cp:coreProperties>
</file>