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андр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D63CCE6-3910-4992-8295-55FDEE315F23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3BB8F8F-7CBA-4A6B-8C56-66425C31DD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793232"/>
          </a:xfrm>
        </p:spPr>
        <p:txBody>
          <a:bodyPr>
            <a:normAutofit fontScale="90000"/>
          </a:bodyPr>
          <a:lstStyle/>
          <a:p>
            <a:r>
              <a:rPr lang="ru-RU" dirty="0"/>
              <a:t>Лекция 3. </a:t>
            </a:r>
            <a:r>
              <a:rPr lang="ru-RU" sz="4400" dirty="0"/>
              <a:t>Нейрофизиологические изменения при органических поражениях мозга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Клиническая психофизиология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30120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Александр Игоревич </a:t>
            </a:r>
            <a:r>
              <a:rPr lang="ru-RU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Ерзин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– к.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пс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н</a:t>
            </a:r>
            <a:r>
              <a:rPr lang="ru-RU" smtClean="0">
                <a:solidFill>
                  <a:schemeClr val="bg1"/>
                </a:solidFill>
                <a:latin typeface="Arial Narrow" panose="020B0606020202030204" pitchFamily="34" charset="0"/>
              </a:rPr>
              <a:t>., </a:t>
            </a:r>
            <a:r>
              <a:rPr lang="ru-RU" smtClean="0">
                <a:solidFill>
                  <a:schemeClr val="bg1"/>
                </a:solidFill>
                <a:latin typeface="Arial Narrow" panose="020B0606020202030204" pitchFamily="34" charset="0"/>
              </a:rPr>
              <a:t>доцент кафедры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клинической психологии и психотерапии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Абсцесс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Абсцесс </a:t>
            </a:r>
            <a:r>
              <a:rPr lang="ru-RU" dirty="0"/>
              <a:t>головного мозга - очаговое скопление гноя в веществе головного мозга</a:t>
            </a:r>
            <a:endParaRPr lang="ru-RU" dirty="0" smtClean="0"/>
          </a:p>
          <a:p>
            <a:pPr marL="118872" indent="0" algn="just">
              <a:buNone/>
            </a:pPr>
            <a:endParaRPr lang="ru-RU" dirty="0" smtClean="0"/>
          </a:p>
        </p:txBody>
      </p:sp>
      <p:pic>
        <p:nvPicPr>
          <p:cNvPr id="6146" name="Picture 2" descr="Картинки по запросу abscess m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79390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Вентрикулит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err="1" smtClean="0"/>
              <a:t>Вентрикулит</a:t>
            </a:r>
            <a:r>
              <a:rPr lang="ru-RU" dirty="0" smtClean="0"/>
              <a:t> – воспаление боковых желудочков головного мозга</a:t>
            </a:r>
          </a:p>
          <a:p>
            <a:pPr marL="118872" indent="0" algn="just">
              <a:buNone/>
            </a:pPr>
            <a:endParaRPr lang="ru-RU" dirty="0" smtClean="0"/>
          </a:p>
        </p:txBody>
      </p:sp>
      <p:pic>
        <p:nvPicPr>
          <p:cNvPr id="8194" name="Picture 2" descr="Картинки по запросу ventriculitis m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296697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7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Нейросифилис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err="1" smtClean="0"/>
              <a:t>Нейросифилис</a:t>
            </a:r>
            <a:r>
              <a:rPr lang="ru-RU" dirty="0" smtClean="0"/>
              <a:t> является инфекционным заболеванием головного </a:t>
            </a:r>
            <a:r>
              <a:rPr lang="ru-RU" dirty="0"/>
              <a:t>или спинного мозга, </a:t>
            </a:r>
            <a:r>
              <a:rPr lang="ru-RU" dirty="0" smtClean="0"/>
              <a:t>вызванным </a:t>
            </a:r>
            <a:r>
              <a:rPr lang="ru-RU" dirty="0" err="1" smtClean="0"/>
              <a:t>Treponema</a:t>
            </a:r>
            <a:r>
              <a:rPr lang="ru-RU" dirty="0" smtClean="0"/>
              <a:t> </a:t>
            </a:r>
            <a:r>
              <a:rPr lang="ru-RU" dirty="0" err="1"/>
              <a:t>pallidum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9218" name="Picture 2" descr="Картинки по запросу Neurosyphi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33042"/>
            <a:ext cx="2952328" cy="34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НейроСПИД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err="1" smtClean="0"/>
              <a:t>НейроСПИД</a:t>
            </a:r>
            <a:r>
              <a:rPr lang="ru-RU" dirty="0" smtClean="0"/>
              <a:t> – результат конечной стадии СПИД, когда поражается головной мозг</a:t>
            </a:r>
          </a:p>
        </p:txBody>
      </p:sp>
      <p:pic>
        <p:nvPicPr>
          <p:cNvPr id="10242" name="Picture 2" descr="Картинки по запросу нейроспи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4145242" cy="296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34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Опухоли ГМ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92500"/>
          </a:bodyPr>
          <a:lstStyle/>
          <a:p>
            <a:pPr marL="118872" indent="0" algn="just">
              <a:buNone/>
            </a:pPr>
            <a:r>
              <a:rPr lang="ru-RU" b="1" dirty="0" smtClean="0"/>
              <a:t>Опухоли головного мозга </a:t>
            </a:r>
            <a:r>
              <a:rPr lang="ru-RU" dirty="0" smtClean="0"/>
              <a:t>представляют собой гетерогенную группу внутричерепных новообразований</a:t>
            </a:r>
            <a:r>
              <a:rPr lang="ru-RU" dirty="0"/>
              <a:t> </a:t>
            </a:r>
            <a:r>
              <a:rPr lang="ru-RU" dirty="0" smtClean="0"/>
              <a:t>(как доброкачественных, так и злокачественных), </a:t>
            </a:r>
            <a:r>
              <a:rPr lang="ru-RU" dirty="0"/>
              <a:t>возникающих вследствие </a:t>
            </a:r>
            <a:r>
              <a:rPr lang="ru-RU" dirty="0" smtClean="0"/>
              <a:t>аномального </a:t>
            </a:r>
            <a:r>
              <a:rPr lang="ru-RU" u="sng" dirty="0"/>
              <a:t>неконтролируемого деления клеток</a:t>
            </a:r>
            <a:r>
              <a:rPr lang="ru-RU" dirty="0"/>
              <a:t>, которые в прошлом являлись нормальными составляющими </a:t>
            </a:r>
            <a:r>
              <a:rPr lang="ru-RU" dirty="0" smtClean="0"/>
              <a:t>ткани мозга, </a:t>
            </a:r>
            <a:r>
              <a:rPr lang="ru-RU" dirty="0"/>
              <a:t>лимфатической ткани, </a:t>
            </a:r>
            <a:r>
              <a:rPr lang="ru-RU" dirty="0" smtClean="0"/>
              <a:t>сосудов </a:t>
            </a:r>
            <a:r>
              <a:rPr lang="ru-RU" dirty="0"/>
              <a:t>мозга, </a:t>
            </a:r>
            <a:r>
              <a:rPr lang="ru-RU" dirty="0" smtClean="0"/>
              <a:t>нервов</a:t>
            </a:r>
            <a:r>
              <a:rPr lang="ru-RU" dirty="0"/>
              <a:t>, мозговых оболочек, </a:t>
            </a:r>
            <a:r>
              <a:rPr lang="ru-RU" dirty="0" smtClean="0"/>
              <a:t>черепа, </a:t>
            </a:r>
            <a:r>
              <a:rPr lang="ru-RU" dirty="0"/>
              <a:t>или возникающих вследствие </a:t>
            </a:r>
            <a:r>
              <a:rPr lang="ru-RU" u="sng" dirty="0" smtClean="0"/>
              <a:t>метастазирования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9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Опухоли ГМ - Виды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70000" lnSpcReduction="20000"/>
          </a:bodyPr>
          <a:lstStyle/>
          <a:p>
            <a:pPr marL="118872" indent="0" algn="just">
              <a:buNone/>
            </a:pPr>
            <a:r>
              <a:rPr lang="ru-RU" dirty="0" smtClean="0"/>
              <a:t>По </a:t>
            </a:r>
            <a:r>
              <a:rPr lang="ru-RU" b="1" dirty="0" smtClean="0"/>
              <a:t>клеточному составу </a:t>
            </a:r>
            <a:r>
              <a:rPr lang="ru-RU" dirty="0" smtClean="0"/>
              <a:t>выделяют следующие виды опухолей:</a:t>
            </a:r>
          </a:p>
          <a:p>
            <a:pPr marL="118872" indent="0" algn="just">
              <a:buNone/>
            </a:pPr>
            <a:endParaRPr lang="ru-RU" dirty="0"/>
          </a:p>
          <a:p>
            <a:pPr algn="just"/>
            <a:r>
              <a:rPr lang="ru-RU" dirty="0" smtClean="0"/>
              <a:t>Нейроэпителиальные </a:t>
            </a:r>
            <a:r>
              <a:rPr lang="ru-RU" dirty="0"/>
              <a:t>опухоли (</a:t>
            </a:r>
            <a:r>
              <a:rPr lang="ru-RU" i="1" dirty="0" err="1"/>
              <a:t>эпендимома</a:t>
            </a:r>
            <a:r>
              <a:rPr lang="ru-RU" i="1" dirty="0"/>
              <a:t>, глиома, </a:t>
            </a:r>
            <a:r>
              <a:rPr lang="ru-RU" i="1" dirty="0" err="1"/>
              <a:t>астроцитома</a:t>
            </a:r>
            <a:r>
              <a:rPr lang="ru-RU" dirty="0"/>
              <a:t>). Развиваются непосредственно из мозговой ткани. Составляют порядка 60 %.</a:t>
            </a:r>
          </a:p>
          <a:p>
            <a:pPr algn="just"/>
            <a:r>
              <a:rPr lang="ru-RU" dirty="0"/>
              <a:t>Оболочечные опухоли (</a:t>
            </a:r>
            <a:r>
              <a:rPr lang="ru-RU" i="1" dirty="0" err="1"/>
              <a:t>менингиома</a:t>
            </a:r>
            <a:r>
              <a:rPr lang="ru-RU" dirty="0"/>
              <a:t>). Развиваются из тканей мозговых оболочек.</a:t>
            </a:r>
          </a:p>
          <a:p>
            <a:pPr algn="just"/>
            <a:r>
              <a:rPr lang="ru-RU" dirty="0"/>
              <a:t>Опухоли гипофиза (</a:t>
            </a:r>
            <a:r>
              <a:rPr lang="ru-RU" i="1" dirty="0"/>
              <a:t>аденома гипофиза</a:t>
            </a:r>
            <a:r>
              <a:rPr lang="ru-RU" dirty="0"/>
              <a:t>). Формируются из клеток гипофиза.</a:t>
            </a:r>
          </a:p>
          <a:p>
            <a:pPr algn="just"/>
            <a:r>
              <a:rPr lang="ru-RU" dirty="0"/>
              <a:t>Опухоли черепных нервов (</a:t>
            </a:r>
            <a:r>
              <a:rPr lang="ru-RU" i="1" dirty="0"/>
              <a:t>невриномы</a:t>
            </a:r>
            <a:r>
              <a:rPr lang="ru-RU" dirty="0"/>
              <a:t>). Возникают по ходу черепных нервов.</a:t>
            </a:r>
          </a:p>
          <a:p>
            <a:pPr algn="just"/>
            <a:r>
              <a:rPr lang="ru-RU" dirty="0"/>
              <a:t>Метастазы из </a:t>
            </a:r>
            <a:r>
              <a:rPr lang="ru-RU" dirty="0" err="1"/>
              <a:t>внемозговых</a:t>
            </a:r>
            <a:r>
              <a:rPr lang="ru-RU" dirty="0"/>
              <a:t> очагов. Попадают в мозг из других очагов путём метастазирования.</a:t>
            </a:r>
          </a:p>
          <a:p>
            <a:pPr algn="just"/>
            <a:r>
              <a:rPr lang="ru-RU" i="1" dirty="0" err="1"/>
              <a:t>Дизэмбриогенетические</a:t>
            </a:r>
            <a:r>
              <a:rPr lang="ru-RU" i="1" dirty="0"/>
              <a:t> опухоли</a:t>
            </a:r>
            <a:r>
              <a:rPr lang="ru-RU" dirty="0"/>
              <a:t>. Возникают в процессе эмбриогенеза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90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Опухоли</a:t>
            </a:r>
            <a:endParaRPr lang="ru-RU" dirty="0"/>
          </a:p>
        </p:txBody>
      </p:sp>
      <p:pic>
        <p:nvPicPr>
          <p:cNvPr id="11266" name="Picture 2" descr="Картинки по запросу Brain tu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4992"/>
            <a:ext cx="2143125" cy="2600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54241"/>
            <a:ext cx="2664296" cy="28823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42" y="1624992"/>
            <a:ext cx="2520280" cy="27405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Картинки по запросу cyst brain m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87192"/>
            <a:ext cx="2949395" cy="29493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2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Инсульт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Острое нарушение мозгового кровообращения - </a:t>
            </a:r>
            <a:r>
              <a:rPr lang="ru-RU" dirty="0"/>
              <a:t>характеризующееся внезапным </a:t>
            </a:r>
            <a:r>
              <a:rPr lang="ru-RU" dirty="0" smtClean="0"/>
              <a:t>появлением </a:t>
            </a:r>
            <a:r>
              <a:rPr lang="ru-RU" dirty="0"/>
              <a:t>очаговой и/или общемозговой неврологической </a:t>
            </a:r>
            <a:r>
              <a:rPr lang="ru-RU" dirty="0" smtClean="0"/>
              <a:t>симптоматики вследствие </a:t>
            </a:r>
            <a:r>
              <a:rPr lang="ru-RU" dirty="0"/>
              <a:t>цереброваскулярной </a:t>
            </a:r>
            <a:r>
              <a:rPr lang="ru-RU" dirty="0" smtClean="0"/>
              <a:t>патологии. </a:t>
            </a:r>
          </a:p>
          <a:p>
            <a:pPr marL="118872" indent="0" algn="just">
              <a:buNone/>
            </a:pPr>
            <a:r>
              <a:rPr lang="ru-RU" dirty="0" smtClean="0"/>
              <a:t>Включает в себя </a:t>
            </a:r>
            <a:r>
              <a:rPr lang="ru-RU" b="1" dirty="0" smtClean="0"/>
              <a:t>два основных вида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Ишемический инсульт (инфаркт мозга)</a:t>
            </a:r>
          </a:p>
          <a:p>
            <a:pPr algn="just"/>
            <a:r>
              <a:rPr lang="ru-RU" dirty="0" smtClean="0"/>
              <a:t>Геморрагический инсульт (кровоизлияние)</a:t>
            </a:r>
          </a:p>
        </p:txBody>
      </p:sp>
    </p:spTree>
    <p:extLst>
      <p:ext uri="{BB962C8B-B14F-4D97-AF65-F5344CB8AC3E}">
        <p14:creationId xmlns:p14="http://schemas.microsoft.com/office/powerpoint/2010/main" val="25440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Ишемический инсульт</a:t>
            </a:r>
            <a:endParaRPr lang="ru-RU" dirty="0"/>
          </a:p>
        </p:txBody>
      </p:sp>
      <p:pic>
        <p:nvPicPr>
          <p:cNvPr id="1026" name="Picture 2" descr="Картинки по запросу brain Stroke m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4104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Геморрагический </a:t>
            </a:r>
            <a:r>
              <a:rPr lang="ru-RU" dirty="0" smtClean="0"/>
              <a:t>инсульт</a:t>
            </a:r>
            <a:endParaRPr lang="ru-RU" dirty="0"/>
          </a:p>
        </p:txBody>
      </p:sp>
      <p:pic>
        <p:nvPicPr>
          <p:cNvPr id="2050" name="Picture 2" descr="Картинки по запросу hemorrhagic stroke m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16824" cy="450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85000" lnSpcReduction="20000"/>
          </a:bodyPr>
          <a:lstStyle/>
          <a:p>
            <a:pPr marL="118872" indent="0" algn="just">
              <a:buNone/>
            </a:pPr>
            <a:r>
              <a:rPr lang="ru-RU" dirty="0" smtClean="0"/>
              <a:t>Наиболее распространенные </a:t>
            </a:r>
            <a:r>
              <a:rPr lang="ru-RU" b="1" dirty="0" smtClean="0"/>
              <a:t>причины</a:t>
            </a:r>
            <a:r>
              <a:rPr lang="ru-RU" dirty="0" smtClean="0"/>
              <a:t> органических поражений головного мозга:</a:t>
            </a:r>
          </a:p>
          <a:p>
            <a:pPr algn="just"/>
            <a:r>
              <a:rPr lang="ru-RU" dirty="0"/>
              <a:t>Острое нарушение мозгового кровообращения (ОНМК – инсульт)</a:t>
            </a:r>
          </a:p>
          <a:p>
            <a:pPr algn="just"/>
            <a:r>
              <a:rPr lang="ru-RU" dirty="0" smtClean="0"/>
              <a:t>Врождённые </a:t>
            </a:r>
            <a:r>
              <a:rPr lang="ru-RU" dirty="0"/>
              <a:t>аномалии (недоразвитие структур ГМ, </a:t>
            </a:r>
            <a:r>
              <a:rPr lang="ru-RU" dirty="0" err="1"/>
              <a:t>мальформация</a:t>
            </a:r>
            <a:r>
              <a:rPr lang="ru-RU" dirty="0"/>
              <a:t>)</a:t>
            </a:r>
          </a:p>
          <a:p>
            <a:pPr algn="just"/>
            <a:r>
              <a:rPr lang="ru-RU" dirty="0" smtClean="0"/>
              <a:t>Доброкачественные </a:t>
            </a:r>
            <a:r>
              <a:rPr lang="ru-RU" dirty="0"/>
              <a:t>и злокачественные </a:t>
            </a:r>
            <a:r>
              <a:rPr lang="ru-RU" dirty="0" smtClean="0"/>
              <a:t>новообразования </a:t>
            </a:r>
            <a:r>
              <a:rPr lang="ru-RU" dirty="0"/>
              <a:t>– опухоли и паразитарные болезни (токсоплазма, эхинококк)</a:t>
            </a:r>
          </a:p>
          <a:p>
            <a:pPr algn="just"/>
            <a:r>
              <a:rPr lang="ru-RU" dirty="0"/>
              <a:t>Интоксикации</a:t>
            </a:r>
          </a:p>
          <a:p>
            <a:pPr algn="just"/>
            <a:r>
              <a:rPr lang="ru-RU" dirty="0" smtClean="0"/>
              <a:t>Вирусные </a:t>
            </a:r>
            <a:r>
              <a:rPr lang="ru-RU" dirty="0"/>
              <a:t>и инфекционные заболевания</a:t>
            </a:r>
          </a:p>
          <a:p>
            <a:pPr algn="just"/>
            <a:r>
              <a:rPr lang="ru-RU" dirty="0"/>
              <a:t>Атрофия и </a:t>
            </a:r>
            <a:r>
              <a:rPr lang="ru-RU" dirty="0" err="1"/>
              <a:t>нейродегенеративные</a:t>
            </a:r>
            <a:r>
              <a:rPr lang="ru-RU" dirty="0"/>
              <a:t> изменения</a:t>
            </a:r>
          </a:p>
          <a:p>
            <a:pPr algn="just"/>
            <a:r>
              <a:rPr lang="ru-RU" dirty="0" smtClean="0"/>
              <a:t>Травмы</a:t>
            </a:r>
          </a:p>
          <a:p>
            <a:pPr algn="just"/>
            <a:r>
              <a:rPr lang="ru-RU" dirty="0" smtClean="0"/>
              <a:t>Эпилептическая активность</a:t>
            </a:r>
          </a:p>
          <a:p>
            <a:pPr marL="118872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4314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Эпилепсия (</a:t>
            </a:r>
            <a:r>
              <a:rPr lang="en-US" dirty="0" smtClean="0"/>
              <a:t>G 40.9)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Это хроническое неврологическое заболевание, </a:t>
            </a:r>
            <a:r>
              <a:rPr lang="ru-RU" dirty="0"/>
              <a:t>проявляющееся в предрасположенности </a:t>
            </a:r>
            <a:r>
              <a:rPr lang="ru-RU" dirty="0" smtClean="0"/>
              <a:t>к </a:t>
            </a:r>
            <a:r>
              <a:rPr lang="ru-RU" dirty="0"/>
              <a:t>внезапному возникновению судорожных </a:t>
            </a:r>
            <a:r>
              <a:rPr lang="ru-RU" dirty="0" smtClean="0"/>
              <a:t>приступов.</a:t>
            </a:r>
          </a:p>
        </p:txBody>
      </p:sp>
      <p:pic>
        <p:nvPicPr>
          <p:cNvPr id="3074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3744416" cy="2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51432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6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Картинки по запросу epilepsy e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344816" cy="48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Нейрокогнитивный</a:t>
            </a:r>
            <a:r>
              <a:rPr lang="ru-RU" dirty="0" smtClean="0"/>
              <a:t> дефицит при эпилепсии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/>
              <a:t>Единой классификации нарушений в </a:t>
            </a:r>
            <a:r>
              <a:rPr lang="ru-RU" dirty="0" smtClean="0"/>
              <a:t>высшей психической </a:t>
            </a:r>
            <a:r>
              <a:rPr lang="ru-RU" dirty="0"/>
              <a:t>сфере у больных эпилепсией нет.</a:t>
            </a:r>
          </a:p>
          <a:p>
            <a:pPr marL="118872" indent="0" algn="just">
              <a:buNone/>
            </a:pPr>
            <a:r>
              <a:rPr lang="ru-RU" dirty="0"/>
              <a:t>Однако можно выделить когнитивные </a:t>
            </a:r>
            <a:r>
              <a:rPr lang="ru-RU" dirty="0" smtClean="0"/>
              <a:t>нарушения, эпилептические </a:t>
            </a:r>
            <a:r>
              <a:rPr lang="ru-RU" dirty="0"/>
              <a:t>психозы, изменения </a:t>
            </a:r>
            <a:r>
              <a:rPr lang="ru-RU" dirty="0" smtClean="0"/>
              <a:t>эмоционально-аффективной сферы, а </a:t>
            </a:r>
            <a:r>
              <a:rPr lang="ru-RU" dirty="0"/>
              <a:t>также специфические нарушения.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014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Нейрокогнитивный</a:t>
            </a:r>
            <a:r>
              <a:rPr lang="ru-RU" dirty="0" smtClean="0"/>
              <a:t> дефицит при эпилепсии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85000" lnSpcReduction="20000"/>
          </a:bodyPr>
          <a:lstStyle/>
          <a:p>
            <a:pPr marL="118872" indent="0" algn="just">
              <a:buNone/>
            </a:pPr>
            <a:r>
              <a:rPr lang="ru-RU" dirty="0"/>
              <a:t>Общепринято рассматривать в </a:t>
            </a:r>
            <a:r>
              <a:rPr lang="ru-RU" dirty="0" smtClean="0"/>
              <a:t>рамках интеллектуальных </a:t>
            </a:r>
            <a:r>
              <a:rPr lang="ru-RU" dirty="0"/>
              <a:t>нарушений </a:t>
            </a:r>
            <a:r>
              <a:rPr lang="ru-RU" b="1" dirty="0"/>
              <a:t>грубый </a:t>
            </a:r>
            <a:r>
              <a:rPr lang="ru-RU" b="1" dirty="0" smtClean="0"/>
              <a:t>дефицит </a:t>
            </a:r>
            <a:r>
              <a:rPr lang="ru-RU" b="1" dirty="0" err="1" smtClean="0"/>
              <a:t>мнестико</a:t>
            </a:r>
            <a:r>
              <a:rPr lang="ru-RU" b="1" dirty="0" smtClean="0"/>
              <a:t>-интеллектуальной </a:t>
            </a:r>
            <a:r>
              <a:rPr lang="ru-RU" b="1" dirty="0"/>
              <a:t>сферы </a:t>
            </a:r>
            <a:r>
              <a:rPr lang="ru-RU" dirty="0"/>
              <a:t>— </a:t>
            </a:r>
            <a:r>
              <a:rPr lang="ru-RU" dirty="0" smtClean="0"/>
              <a:t>умственную </a:t>
            </a:r>
            <a:r>
              <a:rPr lang="ru-RU" dirty="0"/>
              <a:t>отсталость и эпилептическую </a:t>
            </a:r>
            <a:r>
              <a:rPr lang="ru-RU" dirty="0" smtClean="0"/>
              <a:t>деменцию. Однако </a:t>
            </a:r>
            <a:r>
              <a:rPr lang="ru-RU" dirty="0"/>
              <a:t>в большинстве случаев имеют место </a:t>
            </a:r>
            <a:r>
              <a:rPr lang="ru-RU" b="1" dirty="0" smtClean="0"/>
              <a:t>изолированные </a:t>
            </a:r>
            <a:r>
              <a:rPr lang="ru-RU" b="1" dirty="0"/>
              <a:t>нарушения ВПФ</a:t>
            </a:r>
            <a:r>
              <a:rPr lang="ru-RU" dirty="0"/>
              <a:t> без признаков </a:t>
            </a:r>
            <a:r>
              <a:rPr lang="ru-RU" dirty="0" smtClean="0"/>
              <a:t>интеллектуального </a:t>
            </a:r>
            <a:r>
              <a:rPr lang="ru-RU" dirty="0"/>
              <a:t>снижения, в основном у больных </a:t>
            </a:r>
            <a:r>
              <a:rPr lang="ru-RU" dirty="0" smtClean="0"/>
              <a:t>с симптоматическими </a:t>
            </a:r>
            <a:r>
              <a:rPr lang="ru-RU" dirty="0"/>
              <a:t>фокальными формами </a:t>
            </a:r>
            <a:r>
              <a:rPr lang="ru-RU" dirty="0" smtClean="0"/>
              <a:t>эпилепсии</a:t>
            </a:r>
            <a:r>
              <a:rPr lang="ru-RU" dirty="0"/>
              <a:t>. И лишь у некоторых больных </a:t>
            </a:r>
            <a:r>
              <a:rPr lang="ru-RU" dirty="0" err="1" smtClean="0"/>
              <a:t>прогредиентно</a:t>
            </a:r>
            <a:r>
              <a:rPr lang="ru-RU" dirty="0" smtClean="0"/>
              <a:t> </a:t>
            </a:r>
            <a:r>
              <a:rPr lang="ru-RU" dirty="0"/>
              <a:t>развивается </a:t>
            </a:r>
            <a:r>
              <a:rPr lang="ru-RU" b="1" dirty="0"/>
              <a:t>тотальное нарушение ВПФ </a:t>
            </a:r>
            <a:r>
              <a:rPr lang="ru-RU" b="1" dirty="0" smtClean="0"/>
              <a:t>до степени </a:t>
            </a:r>
            <a:r>
              <a:rPr lang="ru-RU" b="1" dirty="0"/>
              <a:t>эпилептического слабоумия </a:t>
            </a:r>
            <a:r>
              <a:rPr lang="ru-RU" dirty="0"/>
              <a:t>или </a:t>
            </a:r>
            <a:r>
              <a:rPr lang="ru-RU" dirty="0" smtClean="0"/>
              <a:t>диагностируется </a:t>
            </a:r>
            <a:r>
              <a:rPr lang="ru-RU" dirty="0"/>
              <a:t>умственная отсталость, в основном </a:t>
            </a:r>
            <a:r>
              <a:rPr lang="ru-RU" dirty="0" smtClean="0"/>
              <a:t>у больных </a:t>
            </a:r>
            <a:r>
              <a:rPr lang="ru-RU" dirty="0"/>
              <a:t>со злокачественными </a:t>
            </a:r>
            <a:r>
              <a:rPr lang="ru-RU" dirty="0" smtClean="0"/>
              <a:t>эпилептическими </a:t>
            </a:r>
            <a:r>
              <a:rPr lang="ru-RU" dirty="0"/>
              <a:t>энцефалопатиями раннего детского возраста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031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Нейрокогнитивный</a:t>
            </a:r>
            <a:r>
              <a:rPr lang="ru-RU" dirty="0" smtClean="0"/>
              <a:t> дефицит при эпилепсии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92500" lnSpcReduction="20000"/>
          </a:bodyPr>
          <a:lstStyle/>
          <a:p>
            <a:pPr marL="118872" indent="0" algn="just">
              <a:buNone/>
            </a:pPr>
            <a:r>
              <a:rPr lang="ru-RU" dirty="0" smtClean="0"/>
              <a:t>Ранее в литературе когнитивный дефицит рассматривался </a:t>
            </a:r>
            <a:r>
              <a:rPr lang="ru-RU" dirty="0"/>
              <a:t>как неотъемлемый симптом </a:t>
            </a:r>
            <a:r>
              <a:rPr lang="ru-RU" dirty="0" smtClean="0"/>
              <a:t>клинической </a:t>
            </a:r>
            <a:r>
              <a:rPr lang="ru-RU" dirty="0"/>
              <a:t>картины эпилепсии. В дальнейшем </a:t>
            </a:r>
            <a:r>
              <a:rPr lang="ru-RU" dirty="0" smtClean="0"/>
              <a:t>было показано</a:t>
            </a:r>
            <a:r>
              <a:rPr lang="ru-RU" dirty="0"/>
              <a:t>, что </a:t>
            </a:r>
            <a:r>
              <a:rPr lang="ru-RU" b="1" dirty="0"/>
              <a:t>не у всех больных</a:t>
            </a:r>
            <a:r>
              <a:rPr lang="ru-RU" dirty="0"/>
              <a:t> с </a:t>
            </a:r>
            <a:r>
              <a:rPr lang="ru-RU" dirty="0" smtClean="0"/>
              <a:t>эпилепсией развиваются </a:t>
            </a:r>
            <a:r>
              <a:rPr lang="ru-RU" dirty="0"/>
              <a:t>когнитивные нарушения, которые </a:t>
            </a:r>
            <a:r>
              <a:rPr lang="ru-RU" dirty="0" smtClean="0"/>
              <a:t>к тому </a:t>
            </a:r>
            <a:r>
              <a:rPr lang="ru-RU" dirty="0"/>
              <a:t>же могут быть </a:t>
            </a:r>
            <a:r>
              <a:rPr lang="ru-RU" dirty="0" smtClean="0"/>
              <a:t>транзиторными, </a:t>
            </a:r>
            <a:r>
              <a:rPr lang="ru-RU" dirty="0"/>
              <a:t>продолжительными и </a:t>
            </a:r>
            <a:r>
              <a:rPr lang="ru-RU" dirty="0" smtClean="0"/>
              <a:t>постоянными. </a:t>
            </a:r>
            <a:r>
              <a:rPr lang="ru-RU" dirty="0"/>
              <a:t>На фоне </a:t>
            </a:r>
            <a:r>
              <a:rPr lang="ru-RU" dirty="0" smtClean="0"/>
              <a:t>проводимой </a:t>
            </a:r>
            <a:r>
              <a:rPr lang="ru-RU" dirty="0" err="1"/>
              <a:t>антиэпилептической</a:t>
            </a:r>
            <a:r>
              <a:rPr lang="ru-RU" dirty="0"/>
              <a:t> терапии </a:t>
            </a:r>
            <a:r>
              <a:rPr lang="ru-RU" dirty="0" smtClean="0"/>
              <a:t>когнитивные расстройства </a:t>
            </a:r>
            <a:r>
              <a:rPr lang="ru-RU" dirty="0"/>
              <a:t>могут иметь чаще всего </a:t>
            </a:r>
            <a:r>
              <a:rPr lang="ru-RU" dirty="0" err="1" smtClean="0"/>
              <a:t>дозозависимый</a:t>
            </a:r>
            <a:r>
              <a:rPr lang="ru-RU" dirty="0" smtClean="0"/>
              <a:t> </a:t>
            </a:r>
            <a:r>
              <a:rPr lang="ru-RU" dirty="0"/>
              <a:t>транзиторный или более </a:t>
            </a:r>
            <a:r>
              <a:rPr lang="ru-RU" dirty="0" smtClean="0"/>
              <a:t>продолжительный характер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380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Черепно-мозговая травма</a:t>
            </a:r>
            <a:endParaRPr lang="ru-RU" dirty="0"/>
          </a:p>
        </p:txBody>
      </p:sp>
      <p:pic>
        <p:nvPicPr>
          <p:cNvPr id="1026" name="Picture 2" descr="Картинки по запросу brain injur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Виды ЧМТ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Сотрясение ГМ</a:t>
            </a:r>
          </a:p>
          <a:p>
            <a:pPr marL="118872" indent="0" algn="just">
              <a:buNone/>
            </a:pPr>
            <a:r>
              <a:rPr lang="ru-RU" dirty="0" smtClean="0"/>
              <a:t>Перелом костей черепа</a:t>
            </a:r>
          </a:p>
          <a:p>
            <a:pPr marL="118872" indent="0" algn="just">
              <a:buNone/>
            </a:pPr>
            <a:r>
              <a:rPr lang="ru-RU" dirty="0" smtClean="0"/>
              <a:t>Контузия</a:t>
            </a:r>
          </a:p>
          <a:p>
            <a:pPr marL="118872" indent="0" algn="just">
              <a:buNone/>
            </a:pPr>
            <a:r>
              <a:rPr lang="ru-RU" dirty="0" smtClean="0"/>
              <a:t>Компрессия</a:t>
            </a:r>
          </a:p>
          <a:p>
            <a:pPr marL="118872" indent="0" algn="just">
              <a:buNone/>
            </a:pPr>
            <a:r>
              <a:rPr lang="ru-RU" dirty="0" smtClean="0"/>
              <a:t>Диффузное аксональное повреждение</a:t>
            </a:r>
          </a:p>
        </p:txBody>
      </p:sp>
    </p:spTree>
    <p:extLst>
      <p:ext uri="{BB962C8B-B14F-4D97-AF65-F5344CB8AC3E}">
        <p14:creationId xmlns:p14="http://schemas.microsoft.com/office/powerpoint/2010/main" val="15926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8872" indent="0"/>
            <a:r>
              <a:rPr lang="ru-RU" dirty="0" smtClean="0"/>
              <a:t>Сотрясение мозга</a:t>
            </a:r>
            <a:endParaRPr lang="ru-RU" dirty="0"/>
          </a:p>
        </p:txBody>
      </p:sp>
      <p:pic>
        <p:nvPicPr>
          <p:cNvPr id="2052" name="Picture 4" descr="Картинки по запросу concussion b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642083" cy="40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8872" indent="0"/>
            <a:r>
              <a:rPr lang="ru-RU" dirty="0"/>
              <a:t>Контузия</a:t>
            </a: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128443" cy="39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brain contusion m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65089"/>
            <a:ext cx="3872555" cy="39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8872" indent="0"/>
            <a:r>
              <a:rPr lang="ru-RU" dirty="0" smtClean="0"/>
              <a:t>Компрессия</a:t>
            </a:r>
            <a:endParaRPr lang="ru-RU" dirty="0"/>
          </a:p>
        </p:txBody>
      </p:sp>
      <p:pic>
        <p:nvPicPr>
          <p:cNvPr id="4098" name="Picture 2" descr="Картинки по запросу brain compression m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27584" y="2204864"/>
            <a:ext cx="2658900" cy="35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brain compression m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2759276" cy="35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6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8872" indent="0"/>
            <a:r>
              <a:rPr lang="ru-RU" dirty="0"/>
              <a:t>Диффузное аксональное повреждение</a:t>
            </a:r>
          </a:p>
        </p:txBody>
      </p:sp>
      <p:pic>
        <p:nvPicPr>
          <p:cNvPr id="5122" name="Picture 2" descr="Картинки по запросу Diffuse axonal injury m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80" y="1734185"/>
            <a:ext cx="3942808" cy="46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4185"/>
            <a:ext cx="4635464" cy="46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Воспалительные заболевания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Абсцесс</a:t>
            </a:r>
          </a:p>
          <a:p>
            <a:pPr marL="118872" indent="0" algn="just">
              <a:buNone/>
            </a:pPr>
            <a:r>
              <a:rPr lang="ru-RU" dirty="0" err="1" smtClean="0"/>
              <a:t>Вентрикулит</a:t>
            </a:r>
            <a:endParaRPr lang="ru-RU" dirty="0" smtClean="0"/>
          </a:p>
          <a:p>
            <a:pPr marL="118872" indent="0" algn="just">
              <a:buNone/>
            </a:pPr>
            <a:r>
              <a:rPr lang="ru-RU" dirty="0" err="1" smtClean="0"/>
              <a:t>Нейросифилис</a:t>
            </a:r>
            <a:endParaRPr lang="ru-RU" dirty="0" smtClean="0"/>
          </a:p>
          <a:p>
            <a:pPr marL="118872" indent="0" algn="just">
              <a:buNone/>
            </a:pPr>
            <a:r>
              <a:rPr lang="ru-RU" dirty="0" err="1" smtClean="0"/>
              <a:t>НейроСПИД</a:t>
            </a:r>
            <a:endParaRPr lang="ru-RU" dirty="0" smtClean="0"/>
          </a:p>
          <a:p>
            <a:pPr marL="118872" indent="0" algn="just">
              <a:buNone/>
            </a:pPr>
            <a:endParaRPr lang="ru-RU" dirty="0" smtClean="0"/>
          </a:p>
          <a:p>
            <a:pPr marL="118872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2465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399</TotalTime>
  <Words>524</Words>
  <Application>Microsoft Office PowerPoint</Application>
  <PresentationFormat>Экран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Модульная</vt:lpstr>
      <vt:lpstr>Лекция 3. Нейрофизиологические изменения при органических поражениях мозга</vt:lpstr>
      <vt:lpstr>Презентация PowerPoint</vt:lpstr>
      <vt:lpstr>Черепно-мозговая травма</vt:lpstr>
      <vt:lpstr>Виды ЧМТ</vt:lpstr>
      <vt:lpstr>Сотрясение мозга</vt:lpstr>
      <vt:lpstr>Контузия</vt:lpstr>
      <vt:lpstr>Компрессия</vt:lpstr>
      <vt:lpstr>Диффузное аксональное повреждение</vt:lpstr>
      <vt:lpstr>Воспалительные заболевания</vt:lpstr>
      <vt:lpstr>Абсцесс</vt:lpstr>
      <vt:lpstr>Вентрикулит</vt:lpstr>
      <vt:lpstr>Нейросифилис</vt:lpstr>
      <vt:lpstr>НейроСПИД</vt:lpstr>
      <vt:lpstr>Опухоли ГМ</vt:lpstr>
      <vt:lpstr>Опухоли ГМ - Виды</vt:lpstr>
      <vt:lpstr>Опухоли</vt:lpstr>
      <vt:lpstr>Инсульт</vt:lpstr>
      <vt:lpstr>Ишемический инсульт</vt:lpstr>
      <vt:lpstr>Геморрагический инсульт</vt:lpstr>
      <vt:lpstr>Эпилепсия (G 40.9)</vt:lpstr>
      <vt:lpstr>Презентация PowerPoint</vt:lpstr>
      <vt:lpstr>Презентация PowerPoint</vt:lpstr>
      <vt:lpstr>Нейрокогнитивный дефицит при эпилепсии</vt:lpstr>
      <vt:lpstr>Нейрокогнитивный дефицит при эпилепсии</vt:lpstr>
      <vt:lpstr>Нейрокогнитивный дефицит при эпилепсии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Вводная</dc:title>
  <dc:creator>Александр</dc:creator>
  <cp:lastModifiedBy>Александр</cp:lastModifiedBy>
  <cp:revision>137</cp:revision>
  <dcterms:created xsi:type="dcterms:W3CDTF">2017-09-24T04:47:23Z</dcterms:created>
  <dcterms:modified xsi:type="dcterms:W3CDTF">2018-09-24T13:06:09Z</dcterms:modified>
</cp:coreProperties>
</file>