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180A6-C954-4582-B85F-3A1AC66CC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13A393-2504-49A8-8E17-EE4A1088A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D96C8D-28F9-4CEC-BF8A-3879B55B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71FD21-58AB-47F4-BE84-5DB81CC2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D4066E-4A21-4DA3-90E4-BFBF05A1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F6CF2-545C-45F9-A292-5ACDB7CF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C21D3F-BCF6-4128-8A00-7122D90E6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0979BE-E47E-4C29-A3CE-09DF7A13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60016-AE2B-4AEC-AE96-A9205A83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B98496-5E95-4303-A9DB-F0498175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9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8B1683-467F-426F-BBB1-6A6E45798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1E7919-F276-4E52-9B55-47B2737C2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2F206-1B92-41FB-9F54-C6247AE1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0964E6-7AD6-47AA-B500-BE444D93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69F726-CEDB-424F-8667-30B67F52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1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F4BF3-CB52-4350-93AA-6301E61B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F10C5B-AAD4-49D7-84F4-FFD722A21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C7C175-8E30-48A1-9C4C-0B66A015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061C51-1616-436F-915E-820E5224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ED2057-6709-48E4-BF8D-38054A56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1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1B127-7DBF-49B6-AA4B-F325AAE9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6F082E-2FEF-4821-8598-48DDDC140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F71CC5-F9B9-4147-9320-D6FBD6E9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A3256-09EB-46FF-803A-40C08EF5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C7B3F3-7970-4320-86D2-40DC6C35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83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576FE-FC2F-4B74-94DC-77CD9C7F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DAE89-37DE-497D-9FFE-79AFEFC90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0AC7BD-EEDD-4B2A-AD47-16619E24A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6C78A-16CD-47D6-8923-AD9E035A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42E455-7AAE-4F20-BDF9-934AECEF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121038-A47D-4B46-ADCF-EEF43A2C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2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6F081-BE2B-4F65-96AB-107A58DF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FD0E32-FEF4-4320-ADCB-4BCA8F5F0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632B57-F0C1-4560-B39D-B73B180C2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A04B1A-1607-45D3-B7CC-85E886AED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3ABF64-946D-4656-8B31-01E537B19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90A0BA-0089-473D-8831-90963AC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490423-0CB2-4702-B56F-EC8BBA53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8CBB2F0-FC9F-44F2-91D8-45612019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4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26549-BA6D-4F56-8E88-4CF9847E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2C9BCE-2740-4E69-9704-A54BA21F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725770-CD7B-4144-A1FA-DB125061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838E15-A660-4EA2-BE41-539786E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03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291B06-B042-4A84-89EB-A79EA5B1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5E0201-6896-4FA4-8050-3C2D32EF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9FDBC6-F053-47CF-810C-3FB2BF64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1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A05AA-9A74-4055-9B39-2BB75A3F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406D8-0A6B-48AC-AD38-9E8289AF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9A4082-C4A6-42D4-B7DC-82C7117DF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5F361D-7BF5-47CB-A141-3FE50764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5B527C-0B56-4A5C-BFF0-768EC40C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889DCD-07FF-4577-B09D-D3202C46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5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DDFDB-065E-4871-AD30-BC03DC3F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BF5FC0E-2A37-499C-81A0-F8E44847B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15F3B3-83E4-4132-B911-E3C5E9C3C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FCEA95-8767-4DEC-92E1-1A249717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982B7D-9D83-475F-B07A-2BDCB084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DC94F2-6AD1-49A9-9E77-F54965A0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6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CE3C0-BEC5-4D36-9723-C83C630CE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5AEF55-DBC0-436A-ABFF-37DC28DB3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6AA0F3-A4E5-4E24-8AB4-4AE2DA036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29E0-BEDC-4EAF-9F7B-E5F9DF3F1728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3968EA-819F-4108-8D73-549962512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A83030-ECAC-4C04-833E-C869B5358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F05D-5993-482F-9136-3763E9AD8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9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0222E-FFCA-4666-A766-C4CFDF267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Дидактический материал</a:t>
            </a:r>
            <a:br>
              <a:rPr lang="ru-RU" sz="4000" b="1" dirty="0"/>
            </a:br>
            <a:br>
              <a:rPr lang="ru-RU" sz="4000" b="1" dirty="0"/>
            </a:br>
            <a:r>
              <a:rPr lang="ru-RU" sz="4000" b="1" dirty="0">
                <a:solidFill>
                  <a:srgbClr val="FF0000"/>
                </a:solidFill>
              </a:rPr>
              <a:t>Решение задач по молекулярной биологии</a:t>
            </a:r>
          </a:p>
        </p:txBody>
      </p:sp>
    </p:spTree>
    <p:extLst>
      <p:ext uri="{BB962C8B-B14F-4D97-AF65-F5344CB8AC3E}">
        <p14:creationId xmlns:p14="http://schemas.microsoft.com/office/powerpoint/2010/main" val="74446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C9D267-0205-4C44-8B7A-B910E4A6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/>
          <a:lstStyle/>
          <a:p>
            <a:pPr marL="0" indent="0">
              <a:buNone/>
            </a:pPr>
            <a:endParaRPr lang="ru-RU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Средняя молекулярная масса  аминокислоты около 110, а нуклеотида – около 300, определите, что тяжелее и во сколько раз?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79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4BC6296-599F-439D-9EFC-F03370006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32627"/>
              </p:ext>
            </p:extLst>
          </p:nvPr>
        </p:nvGraphicFramePr>
        <p:xfrm>
          <a:off x="1219200" y="728869"/>
          <a:ext cx="9872870" cy="5459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46491">
                  <a:extLst>
                    <a:ext uri="{9D8B030D-6E8A-4147-A177-3AD203B41FA5}">
                      <a16:colId xmlns:a16="http://schemas.microsoft.com/office/drawing/2014/main" val="1510826895"/>
                    </a:ext>
                  </a:extLst>
                </a:gridCol>
                <a:gridCol w="7026379">
                  <a:extLst>
                    <a:ext uri="{9D8B030D-6E8A-4147-A177-3AD203B41FA5}">
                      <a16:colId xmlns:a16="http://schemas.microsoft.com/office/drawing/2014/main" val="3358976553"/>
                    </a:ext>
                  </a:extLst>
                </a:gridCol>
              </a:tblGrid>
              <a:tr h="4549913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 АК = 110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а.е.м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 нуклеотида ≈ 300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а.е.м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Согласно правилу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триплетности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генетического кода 1 АК кодируется 3 нуклеотидами.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Следовательно, вес триплета (кодона) = 300*3=900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а.е.м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Исходя из этого, вес нуклеотида больше, чем вес АК: 900/110=8,2 раза.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076446"/>
                  </a:ext>
                </a:extLst>
              </a:tr>
              <a:tr h="909983">
                <a:tc grid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Ответ: вес нуклеотидов, кодирующих одну аминокислоту, в 8,2 раза больше, чем вес самой АК.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771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66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86F6E4-AD05-40A3-B4B6-F3C8DC725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16979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Нуклеиновая кислота бактериофага имеет молекулярную массу 10</a:t>
            </a:r>
            <a:r>
              <a:rPr lang="ru-RU" baseline="30000" dirty="0">
                <a:effectLst/>
                <a:ea typeface="Times New Roman" panose="02020603050405020304" pitchFamily="18" charset="0"/>
              </a:rPr>
              <a:t>7</a:t>
            </a:r>
            <a:r>
              <a:rPr lang="ru-RU" dirty="0">
                <a:effectLst/>
                <a:ea typeface="Times New Roman" panose="02020603050405020304" pitchFamily="18" charset="0"/>
              </a:rPr>
              <a:t>. Сколько примерно белков закодировано в ней, если принять, что типичный белок состоит в среднем из 400 мономеров, а молекулярная масса нуклеотида около 300?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01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3C6688-E692-400F-9F5F-E1678A46F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0890"/>
              </p:ext>
            </p:extLst>
          </p:nvPr>
        </p:nvGraphicFramePr>
        <p:xfrm>
          <a:off x="980661" y="530087"/>
          <a:ext cx="10482469" cy="56851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9122">
                  <a:extLst>
                    <a:ext uri="{9D8B030D-6E8A-4147-A177-3AD203B41FA5}">
                      <a16:colId xmlns:a16="http://schemas.microsoft.com/office/drawing/2014/main" val="2367718140"/>
                    </a:ext>
                  </a:extLst>
                </a:gridCol>
                <a:gridCol w="6773347">
                  <a:extLst>
                    <a:ext uri="{9D8B030D-6E8A-4147-A177-3AD203B41FA5}">
                      <a16:colId xmlns:a16="http://schemas.microsoft.com/office/drawing/2014/main" val="890869860"/>
                    </a:ext>
                  </a:extLst>
                </a:gridCol>
              </a:tblGrid>
              <a:tr h="5168349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нуклеиновой к-ты бактериофага = 10</a:t>
                      </a:r>
                      <a:r>
                        <a:rPr lang="ru-RU" sz="2400" baseline="30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а.е.м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Белок состоит из 400 мономеров.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1 нуклеотида ≈ 300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а.е.м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_____________________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Сколько белков закодировано в нуклеиновой кислоте ?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Мономером белка является аминокислота.</a:t>
                      </a: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Каждая аминокислота закодирована триплетом нуклеотидов (свойство триплетности генетического кода).</a:t>
                      </a: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Следовательно, 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 триплета = 300*3 = 900 а.е.м.</a:t>
                      </a: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Белок состоит из 400 аминокислот, следовательно, его масса: 900*400 = 360 000 а.е.м.</a:t>
                      </a: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 нуклеиновой к-ты бактериофага = 10</a:t>
                      </a:r>
                      <a:r>
                        <a:rPr lang="ru-RU" sz="2400" baseline="30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 а.е.м. Следовательно, она может закодировать 10</a:t>
                      </a:r>
                      <a:r>
                        <a:rPr lang="ru-RU" sz="2400" baseline="30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 / 360 000 = 10 000 000 / 360 000 = 27,7 белков.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514254"/>
                  </a:ext>
                </a:extLst>
              </a:tr>
              <a:tr h="516834">
                <a:tc gridSpan="2"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Ответ: нуклеиновая кислота бактериофага кодирует около 28 белков.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4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4D1510-5455-4BF7-905C-8DA99331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endParaRPr lang="ru-RU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Исследования одного из видов РНК показали, что в ее молекуле на долю гуанина приходится 34%, а на долю цитозина – 18% всех азотистых оснований. Сколько (%) аденина и тимина содержится в такой части молекулы ДНК, на участке которой в процессе транскрипции образовалась эта РНК?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7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16DE70-6EA3-425D-9A89-8C2AC5C93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effectLst/>
                <a:ea typeface="Times New Roman" panose="02020603050405020304" pitchFamily="18" charset="0"/>
              </a:rPr>
              <a:t>Ответ: </a:t>
            </a:r>
          </a:p>
          <a:p>
            <a:pPr marL="0" indent="0" algn="just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1) Исходя из правила комплементарности при транскрипции гуанину комплементарен цитозин, следует, что % гуанина в ДНК = 18%, а цитозина = 34%</a:t>
            </a:r>
          </a:p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2) На долю всех нуклеотидов молекулы ДНК приходится 100%, следовательно, на долю аденина и тимина будет приходиться 100-(18+34)=48%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1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3DC75A-3CBC-4FF3-B9D3-2FECF623C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Сколько молекул рибозы и фосфорной кислоты содержится в молекуле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иРНК</a:t>
            </a:r>
            <a:r>
              <a:rPr lang="ru-RU" dirty="0">
                <a:effectLst/>
                <a:ea typeface="Times New Roman" panose="02020603050405020304" pitchFamily="18" charset="0"/>
              </a:rPr>
              <a:t>, если количество цитозина – 1000, урацила – 500, гуанина – 600,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адениновых</a:t>
            </a:r>
            <a:r>
              <a:rPr lang="ru-RU" dirty="0">
                <a:effectLst/>
                <a:ea typeface="Times New Roman" panose="02020603050405020304" pitchFamily="18" charset="0"/>
              </a:rPr>
              <a:t> – 400?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83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735206-C096-4B77-ACBD-720EDFCB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Ответ:</a:t>
            </a:r>
          </a:p>
          <a:p>
            <a:pPr marL="228600" indent="-228600" algn="just"/>
            <a:r>
              <a:rPr lang="ru-RU" dirty="0">
                <a:effectLst/>
                <a:ea typeface="Times New Roman" panose="02020603050405020304" pitchFamily="18" charset="0"/>
              </a:rPr>
              <a:t>1)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иРНК</a:t>
            </a:r>
            <a:r>
              <a:rPr lang="ru-RU" dirty="0">
                <a:effectLst/>
                <a:ea typeface="Times New Roman" panose="02020603050405020304" pitchFamily="18" charset="0"/>
              </a:rPr>
              <a:t> – это полинуклеотидная цепочка, мономером которой является нуклеотид.</a:t>
            </a:r>
          </a:p>
          <a:p>
            <a:pPr marL="228600" indent="-228600" algn="just"/>
            <a:r>
              <a:rPr lang="ru-RU" dirty="0">
                <a:effectLst/>
                <a:ea typeface="Times New Roman" panose="02020603050405020304" pitchFamily="18" charset="0"/>
              </a:rPr>
              <a:t>2) В состав каждого нуклеотида входят одно из 4-х азотистых оснований, остаток фосфорной кислоты и сахар-рибоза.</a:t>
            </a:r>
          </a:p>
          <a:p>
            <a:r>
              <a:rPr lang="ru-RU" dirty="0">
                <a:effectLst/>
                <a:ea typeface="Times New Roman" panose="02020603050405020304" pitchFamily="18" charset="0"/>
              </a:rPr>
              <a:t>3) Следовательно, количество рибозы и остатков фосфорной кислоты в каждом нуклеотиде по одному, из этого следует, что рибозы в молекуле </a:t>
            </a:r>
            <a:r>
              <a:rPr lang="ru-RU" dirty="0" err="1">
                <a:effectLst/>
                <a:ea typeface="Times New Roman" panose="02020603050405020304" pitchFamily="18" charset="0"/>
              </a:rPr>
              <a:t>иРНК</a:t>
            </a:r>
            <a:r>
              <a:rPr lang="ru-RU" dirty="0">
                <a:effectLst/>
                <a:ea typeface="Times New Roman" panose="02020603050405020304" pitchFamily="18" charset="0"/>
              </a:rPr>
              <a:t>= 1000+500+600+400=2500 и столько же остатков фосфорной кислоты.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035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D6A577-3C24-40FB-AF88-C6E294AF2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В одной молекуле ДНК нуклеотиды с гуанином (Г) составляют 13% от общего числа нуклеотидов. Определите количество (в процентах) нуклеотидов с цитозином (Ц), аденином (А), тимином (Т) в отдельности в молекуле ДНК и объясните полученные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181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DC7353-32D5-4A78-BD22-64F50C9F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Ответ:</a:t>
            </a:r>
          </a:p>
          <a:p>
            <a:pPr marL="0" indent="0" algn="just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1) Гуанин комплементарен цитозину, поэтому его количество также составляет 13%.</a:t>
            </a:r>
          </a:p>
          <a:p>
            <a:pPr marL="0" indent="0" algn="just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2) Количество гуанина и цитозина суммарно составляет 26%, следовательно, оставшиеся 74% (100-26) приходятся суммарно на долю аденина и тимина.</a:t>
            </a:r>
          </a:p>
          <a:p>
            <a:pPr marL="0" indent="0"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3) Аденин комплементарен тимину, поэтому их количество одинаково и составляет по 37% (74:2)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5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E2718D-D1E4-4981-A2B8-A13BD09B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последовательности фрагмента одной из исходных цепей ДНК – АГЦТЦТТААТГТЦТГ – произошла мутация: выпадение второго триплета. Используя таблицу генетического кода, определите исходную последовательность. Изменится ли первичная структура исходного полипептида? Ответ поясните. К какому виду мутации относится данное изменение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1D3339-507C-4FEA-9BD1-31B19672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61092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цепи ДНК, строим 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используя таблицу генетического кода находим полипептидную цепочку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ДНК: АГЦ-ТЦТ-ТАА-ТГТ-ЦТГ (КОДОГЕННАЯ ЦЕПЬ)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и-РНК : УЦГ-АГА-АУУ-АЦА-ГАЦ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амк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сер-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-иле-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</a:t>
            </a:r>
            <a:endParaRPr lang="ru-RU" sz="9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мутации за счет выпадения 2 триплета ДНК исчезнет АМК 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аргенин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полипептид укоротится на 1 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амк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ДНК: АГЦ-ТАА-ТГТ-ЦТГ (КОДОГЕННАЯ ЦЕПЬ)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и-РНК : УЦГ-АУУ-АЦА-ГАЦ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амк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сер-иле-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</a:t>
            </a:r>
            <a:endParaRPr lang="ru-RU" sz="9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Мутация: генная (</a:t>
            </a:r>
            <a:r>
              <a:rPr lang="ru-RU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точковая</a:t>
            </a:r>
            <a:r>
              <a:rPr lang="ru-RU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7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55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BEA7A-4D5D-4883-BCCE-C6EE0F9B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биосинтезе фрагмента молекулы белка участвовали последовательно молекулы тРНК антикодонами ЦГЦ, УЦЦ, ГЦА,АГА, ЦГА. Определите аминокислотную последовательность синтезируемого фрагмента молекулы белка и нуклеотидную последовательность участка </a:t>
            </a:r>
            <a:r>
              <a:rPr lang="ru-RU" dirty="0" err="1"/>
              <a:t>двуцепочной</a:t>
            </a:r>
            <a:r>
              <a:rPr lang="ru-RU" dirty="0"/>
              <a:t> молекулы  ДНК, в которой закодирована информация о первичной структуре фрагмента белка. Укажите последовательность ваших действий. Для решения задачи используйте таблицу генетического кода.</a:t>
            </a:r>
          </a:p>
        </p:txBody>
      </p:sp>
    </p:spTree>
    <p:extLst>
      <p:ext uri="{BB962C8B-B14F-4D97-AF65-F5344CB8AC3E}">
        <p14:creationId xmlns:p14="http://schemas.microsoft.com/office/powerpoint/2010/main" val="415922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EC263E-BECB-4241-9140-4CA7D0D9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7"/>
            <a:ext cx="10515600" cy="5832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Ответ:</a:t>
            </a:r>
          </a:p>
          <a:p>
            <a:pPr marL="0" indent="0">
              <a:buNone/>
            </a:pPr>
            <a:r>
              <a:rPr lang="ru-RU" dirty="0"/>
              <a:t>Антикодоны тРНК комплементарны кодонам </a:t>
            </a:r>
            <a:r>
              <a:rPr lang="ru-RU" dirty="0" err="1"/>
              <a:t>иРНК</a:t>
            </a:r>
            <a:r>
              <a:rPr lang="ru-RU" dirty="0"/>
              <a:t>, по ним строем цепочку </a:t>
            </a:r>
            <a:r>
              <a:rPr lang="ru-RU" dirty="0" err="1"/>
              <a:t>иРНК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тРНК: ЦГЦ, УЦЦ, ГЦА,АГА, ЦГА</a:t>
            </a:r>
          </a:p>
          <a:p>
            <a:pPr marL="0" indent="0">
              <a:buNone/>
            </a:pPr>
            <a:r>
              <a:rPr lang="ru-RU" dirty="0" err="1"/>
              <a:t>иРНК</a:t>
            </a:r>
            <a:r>
              <a:rPr lang="ru-RU" dirty="0"/>
              <a:t>: ГЦГ-АГГ-ЦГУ-УЦУ-ГЦУ</a:t>
            </a:r>
          </a:p>
          <a:p>
            <a:pPr marL="0" indent="0">
              <a:buNone/>
            </a:pPr>
            <a:r>
              <a:rPr lang="ru-RU" dirty="0" err="1"/>
              <a:t>Амк</a:t>
            </a:r>
            <a:r>
              <a:rPr lang="ru-RU" dirty="0"/>
              <a:t>: ала-</a:t>
            </a:r>
            <a:r>
              <a:rPr lang="ru-RU" dirty="0" err="1"/>
              <a:t>арг</a:t>
            </a:r>
            <a:r>
              <a:rPr lang="ru-RU" dirty="0"/>
              <a:t>-</a:t>
            </a:r>
            <a:r>
              <a:rPr lang="ru-RU" dirty="0" err="1"/>
              <a:t>арг</a:t>
            </a:r>
            <a:r>
              <a:rPr lang="ru-RU" dirty="0"/>
              <a:t>-сер-ала (по </a:t>
            </a:r>
            <a:r>
              <a:rPr lang="ru-RU" dirty="0" err="1"/>
              <a:t>иРНК</a:t>
            </a:r>
            <a:r>
              <a:rPr lang="ru-RU" dirty="0"/>
              <a:t> используя таблицу генетического кода строим последовательность аминокислот в полипептиде).</a:t>
            </a:r>
          </a:p>
          <a:p>
            <a:pPr marL="0" indent="0">
              <a:buNone/>
            </a:pPr>
            <a:r>
              <a:rPr lang="ru-RU" dirty="0"/>
              <a:t>По </a:t>
            </a:r>
            <a:r>
              <a:rPr lang="ru-RU" dirty="0" err="1"/>
              <a:t>иРНК</a:t>
            </a:r>
            <a:r>
              <a:rPr lang="ru-RU" dirty="0"/>
              <a:t> строим участок молекулы ДНК:</a:t>
            </a:r>
          </a:p>
          <a:p>
            <a:pPr marL="0" indent="0">
              <a:buNone/>
            </a:pPr>
            <a:r>
              <a:rPr lang="ru-RU" dirty="0" err="1"/>
              <a:t>иРНК</a:t>
            </a:r>
            <a:r>
              <a:rPr lang="ru-RU" dirty="0"/>
              <a:t>: ГЦГ-АГГ-ЦГУ-УЦУ-ГЦУ</a:t>
            </a:r>
          </a:p>
          <a:p>
            <a:pPr marL="0" indent="0">
              <a:buNone/>
            </a:pPr>
            <a:r>
              <a:rPr lang="ru-RU" dirty="0"/>
              <a:t>ДНК:   ЦГЦ-ТЦЦ-ГЦА-АГА-ЦГА (участок первой цепи ДНК по </a:t>
            </a:r>
            <a:r>
              <a:rPr lang="ru-RU" dirty="0" err="1"/>
              <a:t>иРНК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             ГЦГ-АГГ-ЦГТ-ТЦТ-ГЦТ  (участок второй цепи ДНК)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031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96569A-0AE3-419B-AD81-A7C533DA6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Генетический аппарат вируса представлен молекулой РНК. Фрагмент этой молекулы имеет нуклеотидную последовательность: ГУГАУАГГУЦУАУЦУ. Определите нуклеотидную последовательность </a:t>
            </a:r>
            <a:r>
              <a:rPr lang="ru-RU" dirty="0" err="1"/>
              <a:t>двуцепочной</a:t>
            </a:r>
            <a:r>
              <a:rPr lang="ru-RU" dirty="0"/>
              <a:t> молекулы ДНК, которая синтезируется в результате обратной транскрипции на РНК вируса. Установите последовательность нуклеотидов в </a:t>
            </a:r>
            <a:r>
              <a:rPr lang="ru-RU" dirty="0" err="1"/>
              <a:t>иРНК</a:t>
            </a:r>
            <a:r>
              <a:rPr lang="ru-RU" dirty="0"/>
              <a:t> и аминокислот во фрагменте белка вируса, которая закодирована в найденном фрагменте ДНК. Матрицей для синтеза </a:t>
            </a:r>
            <a:r>
              <a:rPr lang="ru-RU" dirty="0" err="1"/>
              <a:t>иРНК</a:t>
            </a:r>
            <a:r>
              <a:rPr lang="ru-RU" dirty="0"/>
              <a:t>, на которой идет синтез вирусного белка, является вторая цепь ДНК, которая комплементарна первой цепи ДНК, найденной по вирусной РНК. Для решения задания используйте таблицу генетического кода.</a:t>
            </a:r>
          </a:p>
        </p:txBody>
      </p:sp>
    </p:spTree>
    <p:extLst>
      <p:ext uri="{BB962C8B-B14F-4D97-AF65-F5344CB8AC3E}">
        <p14:creationId xmlns:p14="http://schemas.microsoft.com/office/powerpoint/2010/main" val="101554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5E58DE-EDA2-400C-8AA0-2F3097F0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296"/>
            <a:ext cx="10515600" cy="589866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Ответ:</a:t>
            </a:r>
          </a:p>
          <a:p>
            <a:pPr marL="0" indent="0">
              <a:buNone/>
            </a:pPr>
            <a:r>
              <a:rPr lang="ru-RU" dirty="0"/>
              <a:t> Обратная транскрипция идет в направлении: РНК(вируса)-ДНК-</a:t>
            </a:r>
            <a:r>
              <a:rPr lang="ru-RU" dirty="0" err="1"/>
              <a:t>иРНК</a:t>
            </a:r>
            <a:r>
              <a:rPr lang="ru-RU" dirty="0"/>
              <a:t>-белок</a:t>
            </a:r>
          </a:p>
          <a:p>
            <a:pPr marL="0" indent="0">
              <a:buNone/>
            </a:pPr>
            <a:r>
              <a:rPr lang="ru-RU" dirty="0"/>
              <a:t>По вирусной РНК строим цепочки ДНК:</a:t>
            </a:r>
          </a:p>
          <a:p>
            <a:pPr marL="0" indent="0">
              <a:buNone/>
            </a:pPr>
            <a:r>
              <a:rPr lang="ru-RU" dirty="0"/>
              <a:t>РНК: ГУГ-АУА-ГГУ-ЦУА-УЦУ</a:t>
            </a:r>
          </a:p>
          <a:p>
            <a:pPr marL="0" indent="0">
              <a:buNone/>
            </a:pPr>
            <a:r>
              <a:rPr lang="ru-RU" dirty="0"/>
              <a:t>ДНК: ЦАЦ-ТАТ-ЦЦГ-ГАТ-АГА (</a:t>
            </a:r>
            <a:r>
              <a:rPr lang="ru-RU" sz="2000" dirty="0"/>
              <a:t>участок первой цепи ДНК по  вирусной РНК)</a:t>
            </a:r>
          </a:p>
          <a:p>
            <a:pPr marL="0" indent="0">
              <a:buNone/>
            </a:pPr>
            <a:r>
              <a:rPr lang="ru-RU" sz="2000" dirty="0"/>
              <a:t>              </a:t>
            </a:r>
            <a:r>
              <a:rPr lang="ru-RU" dirty="0"/>
              <a:t>ГТГ-АТА-ГГЦ-ЦТА-ТЦТ</a:t>
            </a:r>
            <a:r>
              <a:rPr lang="ru-RU" sz="2000" dirty="0"/>
              <a:t>    (участок второй цепи ДНК)</a:t>
            </a:r>
          </a:p>
          <a:p>
            <a:pPr marL="0" indent="0">
              <a:buNone/>
            </a:pPr>
            <a:r>
              <a:rPr lang="ru-RU" dirty="0"/>
              <a:t>По второй цепочки ДНК (</a:t>
            </a:r>
            <a:r>
              <a:rPr lang="ru-RU" dirty="0" err="1"/>
              <a:t>кодогенной</a:t>
            </a:r>
            <a:r>
              <a:rPr lang="ru-RU" dirty="0"/>
              <a:t>) находим </a:t>
            </a:r>
            <a:r>
              <a:rPr lang="ru-RU" dirty="0" err="1"/>
              <a:t>иРНК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РНК:  ЦАЦ-УАУ-ЦЦГ-ГАУ-АГА   </a:t>
            </a:r>
          </a:p>
          <a:p>
            <a:pPr marL="0" indent="0">
              <a:buNone/>
            </a:pPr>
            <a:r>
              <a:rPr lang="ru-RU" dirty="0"/>
              <a:t>Используя таблицу генетического кода находим последовательность аминокислот</a:t>
            </a:r>
          </a:p>
          <a:p>
            <a:pPr marL="0" indent="0">
              <a:buNone/>
            </a:pPr>
            <a:r>
              <a:rPr lang="ru-RU" dirty="0" err="1"/>
              <a:t>Амк</a:t>
            </a:r>
            <a:r>
              <a:rPr lang="ru-RU" dirty="0"/>
              <a:t>: </a:t>
            </a:r>
            <a:r>
              <a:rPr lang="ru-RU" dirty="0" err="1"/>
              <a:t>гис</a:t>
            </a:r>
            <a:r>
              <a:rPr lang="ru-RU" dirty="0"/>
              <a:t>-тир-про-</a:t>
            </a:r>
            <a:r>
              <a:rPr lang="ru-RU" dirty="0" err="1"/>
              <a:t>асп</a:t>
            </a:r>
            <a:r>
              <a:rPr lang="ru-RU" dirty="0"/>
              <a:t>-</a:t>
            </a:r>
            <a:r>
              <a:rPr lang="ru-RU" dirty="0" err="1"/>
              <a:t>арг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08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E03E26-F933-453B-B311-41FCB25E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 виды РНК синтезируются на ДНК-матрице. Фрагмент молекулы ДНК, на котором синтезируется участок центральной петли тРНК, имеет следующую последовательность нуклеотидов: ТТАЦГТАТГЦГААТГ. Установите нуклеотидную последовательность участка тРНК, который синтезируется на данном фрагменте, и аминокислоту, которую будет переносить эта тРНК в процессе биосинтеза белка, если третий триплет соответствует антикодону тРНК. Ответ поясните. Для решения задания используйте таблицу генетического кода.</a:t>
            </a:r>
          </a:p>
        </p:txBody>
      </p:sp>
    </p:spTree>
    <p:extLst>
      <p:ext uri="{BB962C8B-B14F-4D97-AF65-F5344CB8AC3E}">
        <p14:creationId xmlns:p14="http://schemas.microsoft.com/office/powerpoint/2010/main" val="253048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FE7D87-4E50-44A5-A405-A37158C4D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Ответ:</a:t>
            </a:r>
          </a:p>
          <a:p>
            <a:pPr marL="0" indent="0">
              <a:buNone/>
            </a:pPr>
            <a:r>
              <a:rPr lang="ru-RU" dirty="0"/>
              <a:t>Нуклеотидную последовательность тРНК строим по принципу комплементарности по участку цепи ДНК</a:t>
            </a:r>
          </a:p>
          <a:p>
            <a:pPr marL="0" indent="0">
              <a:buNone/>
            </a:pPr>
            <a:r>
              <a:rPr lang="ru-RU" dirty="0"/>
              <a:t>ДНК: ТТА-ЦГТ-АТГ-ЦГА-АТГ</a:t>
            </a:r>
          </a:p>
          <a:p>
            <a:pPr marL="0" indent="0">
              <a:buNone/>
            </a:pPr>
            <a:r>
              <a:rPr lang="ru-RU" dirty="0"/>
              <a:t>тРНК: ААУ, ГЦА, </a:t>
            </a:r>
            <a:r>
              <a:rPr lang="ru-RU" u="sng" dirty="0"/>
              <a:t>УАЦ</a:t>
            </a:r>
            <a:r>
              <a:rPr lang="ru-RU" dirty="0"/>
              <a:t>, ГЦУ, УАЦ</a:t>
            </a:r>
          </a:p>
          <a:p>
            <a:pPr marL="0" indent="0">
              <a:buNone/>
            </a:pPr>
            <a:r>
              <a:rPr lang="ru-RU" dirty="0"/>
              <a:t>Нуклеотидная последовательность антикодона (третий триплет тРНК) УАЦ комплементарен нуклеотидной последовательности кодона </a:t>
            </a:r>
            <a:r>
              <a:rPr lang="ru-RU" dirty="0" err="1"/>
              <a:t>иРНК</a:t>
            </a:r>
            <a:r>
              <a:rPr lang="ru-RU" dirty="0"/>
              <a:t> АУГ</a:t>
            </a:r>
          </a:p>
          <a:p>
            <a:pPr marL="0" indent="0">
              <a:buNone/>
            </a:pPr>
            <a:r>
              <a:rPr lang="ru-RU" dirty="0" err="1"/>
              <a:t>иРНК</a:t>
            </a:r>
            <a:r>
              <a:rPr lang="ru-RU" dirty="0"/>
              <a:t>: </a:t>
            </a:r>
            <a:r>
              <a:rPr lang="ru-RU" u="sng" dirty="0"/>
              <a:t>АУГ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Амк</a:t>
            </a:r>
            <a:r>
              <a:rPr lang="ru-RU" dirty="0"/>
              <a:t>:  мет</a:t>
            </a:r>
          </a:p>
          <a:p>
            <a:pPr marL="0" indent="0">
              <a:buNone/>
            </a:pPr>
            <a:r>
              <a:rPr lang="ru-RU" dirty="0"/>
              <a:t>По таблице генетического кода этому кодону соответствует аминокислота Мет, которую будет переносить данная т РНК</a:t>
            </a:r>
          </a:p>
        </p:txBody>
      </p:sp>
    </p:spTree>
    <p:extLst>
      <p:ext uri="{BB962C8B-B14F-4D97-AF65-F5344CB8AC3E}">
        <p14:creationId xmlns:p14="http://schemas.microsoft.com/office/powerpoint/2010/main" val="4180250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1123</Words>
  <Application>Microsoft Office PowerPoint</Application>
  <PresentationFormat>Широкоэкранный</PresentationFormat>
  <Paragraphs>90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Дидактический материал  Решение задач по молекулярной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молекулярную биологию</dc:title>
  <dc:creator>Галина Тихомирова</dc:creator>
  <cp:lastModifiedBy>Галина Тихомирова</cp:lastModifiedBy>
  <cp:revision>17</cp:revision>
  <dcterms:created xsi:type="dcterms:W3CDTF">2020-10-30T10:12:41Z</dcterms:created>
  <dcterms:modified xsi:type="dcterms:W3CDTF">2020-12-29T13:12:12Z</dcterms:modified>
</cp:coreProperties>
</file>