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20" r:id="rId2"/>
  </p:sldMasterIdLst>
  <p:notesMasterIdLst>
    <p:notesMasterId r:id="rId55"/>
  </p:notesMasterIdLst>
  <p:sldIdLst>
    <p:sldId id="344" r:id="rId3"/>
    <p:sldId id="261" r:id="rId4"/>
    <p:sldId id="260" r:id="rId5"/>
    <p:sldId id="356" r:id="rId6"/>
    <p:sldId id="528" r:id="rId7"/>
    <p:sldId id="418" r:id="rId8"/>
    <p:sldId id="420" r:id="rId9"/>
    <p:sldId id="421" r:id="rId10"/>
    <p:sldId id="422" r:id="rId11"/>
    <p:sldId id="423" r:id="rId12"/>
    <p:sldId id="529" r:id="rId13"/>
    <p:sldId id="530" r:id="rId14"/>
    <p:sldId id="531" r:id="rId15"/>
    <p:sldId id="533" r:id="rId16"/>
    <p:sldId id="535" r:id="rId17"/>
    <p:sldId id="424" r:id="rId18"/>
    <p:sldId id="538" r:id="rId19"/>
    <p:sldId id="444" r:id="rId20"/>
    <p:sldId id="347" r:id="rId21"/>
    <p:sldId id="348" r:id="rId22"/>
    <p:sldId id="428" r:id="rId23"/>
    <p:sldId id="429" r:id="rId24"/>
    <p:sldId id="430" r:id="rId25"/>
    <p:sldId id="431" r:id="rId26"/>
    <p:sldId id="495" r:id="rId27"/>
    <p:sldId id="446" r:id="rId28"/>
    <p:sldId id="447" r:id="rId29"/>
    <p:sldId id="491" r:id="rId30"/>
    <p:sldId id="493" r:id="rId31"/>
    <p:sldId id="497" r:id="rId32"/>
    <p:sldId id="498" r:id="rId33"/>
    <p:sldId id="500" r:id="rId34"/>
    <p:sldId id="501" r:id="rId35"/>
    <p:sldId id="503" r:id="rId36"/>
    <p:sldId id="506" r:id="rId37"/>
    <p:sldId id="508" r:id="rId38"/>
    <p:sldId id="509" r:id="rId39"/>
    <p:sldId id="510" r:id="rId40"/>
    <p:sldId id="511" r:id="rId41"/>
    <p:sldId id="410" r:id="rId42"/>
    <p:sldId id="413" r:id="rId43"/>
    <p:sldId id="415" r:id="rId44"/>
    <p:sldId id="513" r:id="rId45"/>
    <p:sldId id="475" r:id="rId46"/>
    <p:sldId id="476" r:id="rId47"/>
    <p:sldId id="477" r:id="rId48"/>
    <p:sldId id="514" r:id="rId49"/>
    <p:sldId id="479" r:id="rId50"/>
    <p:sldId id="521" r:id="rId51"/>
    <p:sldId id="432" r:id="rId52"/>
    <p:sldId id="455" r:id="rId53"/>
    <p:sldId id="392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BFE"/>
    <a:srgbClr val="B0DEFE"/>
    <a:srgbClr val="FDD7A5"/>
    <a:srgbClr val="FF0000"/>
    <a:srgbClr val="FCCD8E"/>
    <a:srgbClr val="FCCCAE"/>
    <a:srgbClr val="FBBD97"/>
    <a:srgbClr val="F6CC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3623" autoAdjust="0"/>
  </p:normalViewPr>
  <p:slideViewPr>
    <p:cSldViewPr>
      <p:cViewPr varScale="1">
        <p:scale>
          <a:sx n="85" d="100"/>
          <a:sy n="85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966B081-F67D-44A7-8E49-9C1C88CA89B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969EB9-D53C-40C0-85F0-2488ADBCC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FEC7EE-BBF2-4938-BEA1-A3F83B2FA311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51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51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B6BA6-EB6C-400C-8AD5-0A99857EDD5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D601-2A8A-46A4-B654-FF1B1BF5C0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094E6-9B22-4FCE-832C-C118C267C2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8A90-39F4-4219-B8C0-B71834A8C757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AAEC0-21AC-4043-AF2D-62635A11E4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45BF-8568-46C1-B90F-F99FDA02BD3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92CCD-F531-4DC0-B1C7-0EE6A488A8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86C5D-4830-4AFE-A2C5-E6D4D58373FD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23E3-D2A1-4160-8C10-0E93F1B005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C9A-28C9-4553-9AFA-3EA640DB655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5C9FF7-1F28-46B1-9C61-5AAA5F88F94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4FC97E-6A0F-4BA1-B435-0FD201B11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473D5-86F0-4F1D-B301-DC19EF7576D7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31C10-3680-4411-A62B-356E6C193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327CB5F-BFB9-446E-99DA-D37491304AE2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0401-0B8E-49FA-8DDC-8A72C11A78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CD02-9A2A-43FC-89F2-F573D6661D72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A34B-FC0B-46BF-A1E7-9163496C32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B1455-2BD3-430E-B242-A4E2D737A0C7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7419F-CFF9-423A-996D-7E00CB6E07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ECBF6-84B6-4559-AF2E-3A4F2E4FB161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C465-02C5-4588-B98A-EC447A6EFB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6A94-4FBB-4AB9-A7D4-E58EE5324D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CFF1-4C82-45F7-B238-5664F1976A90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3CD4-146A-4DA8-B83A-12CBD7B51BB8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A2DD1-AC53-4754-A9C3-203DA28F35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B05B-73A7-4435-B1AB-8E5E956A23D3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6259-6227-4912-9855-8EBF4F9DE4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F42BB2-8386-4099-B4B2-27D70DA149D4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4332-86E7-4A75-85DE-9893C8B020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D5C6-7CA2-4863-BFEA-D2AB45E1916F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740E-8748-4655-8A11-25E84103EC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02176A-C12E-4FBB-87EB-571F25B9C637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2AD3-6A68-443D-992D-25CB454F21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3C434-5A80-4967-96A2-48DB88CA6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3FE9B-8F8E-4653-835C-65294E1784D1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835EE-E3AB-4B6B-93DF-9534F11EA1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B6FB4-7F44-4984-A4A1-C1E3298E18BD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74986-7088-4D6C-B54A-ACBA5B08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C9E6-3AFB-4494-AAF2-60DC645DC252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BF3E5-C805-46BD-B5EA-208E694385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F841F-CAD7-4AD3-884B-7D044B1B6992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4D915-FAC6-4166-9EE4-831AB7DA8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7AD4-11ED-43E2-A7C2-C54A2308AC3B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642C9-7FBD-4FFB-A901-03658CFE1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9BDA-A6D6-4F3F-9DF4-E6EA149C647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BC07-FF65-49FF-8DA5-85D1CEE146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B694-99CB-4329-A9DD-176D68BCFA0B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2B17FE62-B103-440B-A158-8EB8A6C950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34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32DDB7-F7C4-4AE4-9246-9930D2372E20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88CCCF62-BE4E-4FFA-8502-954605DE588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5E183C-4148-417C-AD7D-220F07DE3A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75" r:id="rId2"/>
    <p:sldLayoutId id="2147484184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5" r:id="rId9"/>
    <p:sldLayoutId id="2147484181" r:id="rId10"/>
    <p:sldLayoutId id="21474841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ru/5/54/Rain_man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66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7696200" cy="586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1"/>
                </a:solidFill>
              </a:rPr>
              <a:t>Экология</a:t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микроорганизмов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Микроорганизмы                   тела человека</a:t>
            </a: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/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>Санитарная микробиология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24200"/>
            <a:ext cx="5029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905000" y="381000"/>
            <a:ext cx="5684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0086"/>
                </a:solidFill>
                <a:latin typeface="Times New Roman" pitchFamily="18" charset="0"/>
              </a:rPr>
              <a:t>Микрофлора пищевых продуктов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52400" y="593725"/>
            <a:ext cx="85344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sz="2400" b="1">
              <a:latin typeface="Times New Roman" pitchFamily="18" charset="0"/>
            </a:endParaRPr>
          </a:p>
          <a:p>
            <a:r>
              <a:rPr lang="ru-RU" altLang="ru-RU" sz="2400" b="1" i="1">
                <a:latin typeface="Times New Roman" pitchFamily="18" charset="0"/>
              </a:rPr>
              <a:t>Кисломолочные продукты, квашеные овощи, напитки содержат специфические виды микробов</a:t>
            </a:r>
          </a:p>
          <a:p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</a:rPr>
              <a:t>Бифидобактерии, лактобактерии</a:t>
            </a:r>
            <a:r>
              <a:rPr lang="ru-RU" altLang="ru-RU" sz="2400">
                <a:latin typeface="Times New Roman" pitchFamily="18" charset="0"/>
              </a:rPr>
              <a:t>. </a:t>
            </a:r>
          </a:p>
          <a:p>
            <a:endParaRPr lang="ru-RU" altLang="ru-RU" sz="2400">
              <a:latin typeface="Times New Roman" pitchFamily="18" charset="0"/>
            </a:endParaRPr>
          </a:p>
          <a:p>
            <a:r>
              <a:rPr lang="ru-RU" altLang="ru-RU" sz="2400" b="1" i="1">
                <a:latin typeface="Times New Roman" pitchFamily="18" charset="0"/>
              </a:rPr>
              <a:t>Гнилостные бактерии, </a:t>
            </a:r>
          </a:p>
          <a:p>
            <a:r>
              <a:rPr lang="ru-RU" altLang="ru-RU" sz="2400" b="1" i="1">
                <a:latin typeface="Times New Roman" pitchFamily="18" charset="0"/>
              </a:rPr>
              <a:t>уксуснокислые бактерии</a:t>
            </a:r>
            <a:r>
              <a:rPr lang="ru-RU" altLang="ru-RU" sz="2400" i="1">
                <a:latin typeface="Times New Roman" pitchFamily="18" charset="0"/>
              </a:rPr>
              <a:t> </a:t>
            </a:r>
          </a:p>
          <a:p>
            <a:r>
              <a:rPr lang="ru-RU" altLang="ru-RU" sz="2400">
                <a:latin typeface="Times New Roman" pitchFamily="18" charset="0"/>
              </a:rPr>
              <a:t>могут вызывать порчу </a:t>
            </a:r>
          </a:p>
          <a:p>
            <a:r>
              <a:rPr lang="ru-RU" altLang="ru-RU" sz="2400">
                <a:latin typeface="Times New Roman" pitchFamily="18" charset="0"/>
              </a:rPr>
              <a:t>пищевых продуктов.</a:t>
            </a:r>
          </a:p>
          <a:p>
            <a:endParaRPr lang="ru-RU" altLang="ru-RU" sz="2400">
              <a:latin typeface="Times New Roman" pitchFamily="18" charset="0"/>
            </a:endParaRPr>
          </a:p>
          <a:p>
            <a:r>
              <a:rPr lang="ru-RU" altLang="ru-RU" sz="2400" b="1" i="1">
                <a:latin typeface="Times New Roman" pitchFamily="18" charset="0"/>
              </a:rPr>
              <a:t>Факторы передачи: </a:t>
            </a:r>
          </a:p>
          <a:p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</a:rPr>
              <a:t>сальмонеллезов, бруцеллеза,</a:t>
            </a:r>
          </a:p>
          <a:p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</a:rPr>
              <a:t>ботулизма, дизентерии, </a:t>
            </a:r>
          </a:p>
          <a:p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</a:rPr>
              <a:t>холеры, туберкулеза, </a:t>
            </a:r>
          </a:p>
          <a:p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</a:rPr>
              <a:t>сибирской язвы,</a:t>
            </a:r>
          </a:p>
          <a:p>
            <a:r>
              <a:rPr lang="ru-RU" altLang="ru-RU" sz="2400">
                <a:solidFill>
                  <a:srgbClr val="FF0000"/>
                </a:solidFill>
                <a:latin typeface="Times New Roman" pitchFamily="18" charset="0"/>
              </a:rPr>
              <a:t>ПТИ </a:t>
            </a:r>
          </a:p>
          <a:p>
            <a:r>
              <a:rPr lang="ru-RU" altLang="ru-RU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Санитарная микробиология</a:t>
            </a:r>
            <a:r>
              <a:rPr lang="ru-RU" altLang="ru-RU" sz="3200" smtClean="0">
                <a:solidFill>
                  <a:schemeClr val="bg2"/>
                </a:solidFill>
                <a:latin typeface="Times New Roman" pitchFamily="18" charset="0"/>
              </a:rPr>
              <a:t> — это наука, которая изучает микрофлору (микробиоту) окружающей среды и ее вредное влияние на организм человека.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077200" cy="3124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</a:rPr>
              <a:t>Объекты санитарной микробиологии:</a:t>
            </a: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Times New Roman" pitchFamily="18" charset="0"/>
              </a:rPr>
              <a:t>вода, воздух, почва,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Times New Roman" pitchFamily="18" charset="0"/>
              </a:rPr>
              <a:t>объекты окружающей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Times New Roman" pitchFamily="18" charset="0"/>
              </a:rPr>
              <a:t>среды, пищевые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Times New Roman" pitchFamily="18" charset="0"/>
              </a:rPr>
              <a:t>продукты, оборудование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chemeClr val="bg2"/>
                </a:solidFill>
                <a:latin typeface="Times New Roman" pitchFamily="18" charset="0"/>
              </a:rPr>
              <a:t>пищеблоков и т.п.</a:t>
            </a:r>
          </a:p>
        </p:txBody>
      </p:sp>
      <p:pic>
        <p:nvPicPr>
          <p:cNvPr id="19460" name="Picture 5" descr="Статьи &quot; Скачать бесплатные программы для Windows без регистрации и S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19400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</a:rPr>
              <a:t>Основные задачи</a:t>
            </a:r>
            <a:br>
              <a:rPr lang="ru-RU" altLang="ru-RU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</a:rPr>
              <a:t>санитарной микробиологии</a:t>
            </a:r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Гигиеническая и эпидемиологическая оценка объектов внешней среды по микробиологическим показателям.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800" b="1" dirty="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Разработка нормативов, определяющих соответствие микрофлоры исследуемых объектов гигиеническим требованиям.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800" b="1" dirty="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Разработка рекомендаций по оздоровлению объектов внешней среды путем воздействия на их микрофлору и оценка эффективности проводимых мероприятий.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800" b="1" dirty="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800" b="1" dirty="0" smtClean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робоотборник бактериологический Тайфун Р-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962400"/>
            <a:ext cx="45815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</a:rPr>
              <a:t>Методы санитарной микробиологии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321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smtClean="0">
                <a:solidFill>
                  <a:schemeClr val="bg2"/>
                </a:solidFill>
                <a:latin typeface="Times New Roman" pitchFamily="18" charset="0"/>
              </a:rPr>
              <a:t>    1. </a:t>
            </a:r>
            <a:r>
              <a:rPr lang="ru-RU" altLang="ru-RU" sz="2800" b="1" smtClean="0">
                <a:solidFill>
                  <a:schemeClr val="bg2"/>
                </a:solidFill>
                <a:latin typeface="Times New Roman" pitchFamily="18" charset="0"/>
              </a:rPr>
              <a:t>прямое обнаружение </a:t>
            </a:r>
            <a:r>
              <a:rPr lang="ru-RU" altLang="ru-RU" sz="2800" smtClean="0">
                <a:solidFill>
                  <a:schemeClr val="bg2"/>
                </a:solidFill>
                <a:latin typeface="Times New Roman" pitchFamily="18" charset="0"/>
              </a:rPr>
              <a:t>патогенных микроорганизмов;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i="1" smtClean="0">
                <a:solidFill>
                  <a:schemeClr val="bg2"/>
                </a:solidFill>
                <a:latin typeface="Times New Roman" pitchFamily="18" charset="0"/>
              </a:rPr>
              <a:t>      оптический метод прямого подсчета бактерий под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i="1" smtClean="0">
                <a:solidFill>
                  <a:schemeClr val="bg2"/>
                </a:solidFill>
                <a:latin typeface="Times New Roman" pitchFamily="18" charset="0"/>
              </a:rPr>
              <a:t>      микроскопом в камере Горяева;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smtClean="0">
                <a:solidFill>
                  <a:schemeClr val="bg2"/>
                </a:solidFill>
                <a:latin typeface="Times New Roman" pitchFamily="18" charset="0"/>
              </a:rPr>
              <a:t>    2. </a:t>
            </a:r>
            <a:r>
              <a:rPr lang="ru-RU" altLang="ru-RU" sz="2800" b="1" smtClean="0">
                <a:solidFill>
                  <a:schemeClr val="bg2"/>
                </a:solidFill>
                <a:latin typeface="Times New Roman" pitchFamily="18" charset="0"/>
              </a:rPr>
              <a:t>косвенная индикация </a:t>
            </a:r>
            <a:r>
              <a:rPr lang="ru-RU" altLang="ru-RU" sz="2800" smtClean="0">
                <a:solidFill>
                  <a:schemeClr val="bg2"/>
                </a:solidFill>
                <a:latin typeface="Times New Roman" pitchFamily="18" charset="0"/>
              </a:rPr>
              <a:t>возможного присутствия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smtClean="0">
                <a:solidFill>
                  <a:schemeClr val="bg2"/>
                </a:solidFill>
                <a:latin typeface="Times New Roman" pitchFamily="18" charset="0"/>
              </a:rPr>
              <a:t>        патогена: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smtClean="0">
                <a:solidFill>
                  <a:schemeClr val="bg2"/>
                </a:solidFill>
                <a:latin typeface="Times New Roman" pitchFamily="18" charset="0"/>
              </a:rPr>
              <a:t>        </a:t>
            </a:r>
            <a:r>
              <a:rPr lang="ru-RU" altLang="ru-RU" sz="2800" i="1" smtClean="0">
                <a:solidFill>
                  <a:schemeClr val="bg2"/>
                </a:solidFill>
                <a:latin typeface="Times New Roman" pitchFamily="18" charset="0"/>
              </a:rPr>
              <a:t>бактериологический метод (менее точный);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i="1" smtClean="0">
                <a:solidFill>
                  <a:schemeClr val="bg2"/>
                </a:solidFill>
                <a:latin typeface="Times New Roman" pitchFamily="18" charset="0"/>
              </a:rPr>
              <a:t>        измерение биомассы.</a:t>
            </a:r>
            <a:r>
              <a:rPr lang="ru-RU" altLang="ru-RU" sz="2800" b="1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 smtClean="0">
                <a:solidFill>
                  <a:schemeClr val="bg2"/>
                </a:solidFill>
                <a:latin typeface="Times New Roman" pitchFamily="18" charset="0"/>
              </a:rPr>
              <a:t>    </a:t>
            </a:r>
            <a:r>
              <a:rPr lang="ru-RU" altLang="ru-RU" sz="2000" b="1" smtClean="0">
                <a:solidFill>
                  <a:srgbClr val="FF0000"/>
                </a:solidFill>
                <a:latin typeface="Times New Roman" pitchFamily="18" charset="0"/>
              </a:rPr>
              <a:t>общее микробное число</a:t>
            </a: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</a:rPr>
              <a:t> (ОМЧ)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</a:rPr>
              <a:t> — это число всех микроорганизмов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</a:rPr>
              <a:t>      в 1 см3 (мл) или в 1 г субстрата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Ульяновск 2012 Актуальные проблемы инфекционной патологии и биотехнологии - страница 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375" y="4038600"/>
            <a:ext cx="3730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   Санитарно-показательные    </a:t>
            </a:r>
            <a:b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   микроорганизмы (СПМО)</a:t>
            </a:r>
            <a:r>
              <a:rPr lang="ru-RU" altLang="ru-RU" sz="4000" smtClean="0">
                <a:latin typeface="Times New Roman" pitchFamily="18" charset="0"/>
              </a:rPr>
              <a:t> </a:t>
            </a:r>
            <a:r>
              <a:rPr lang="ru-RU" altLang="ru-RU" sz="4000" smtClean="0">
                <a:solidFill>
                  <a:schemeClr val="bg2"/>
                </a:solidFill>
                <a:latin typeface="Times New Roman" pitchFamily="18" charset="0"/>
              </a:rPr>
              <a:t>– </a:t>
            </a:r>
            <a:br>
              <a:rPr lang="ru-RU" altLang="ru-RU" sz="400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altLang="ru-RU" sz="4000" smtClean="0">
                <a:solidFill>
                  <a:schemeClr val="bg2"/>
                </a:solidFill>
                <a:latin typeface="Times New Roman" pitchFamily="18" charset="0"/>
              </a:rPr>
              <a:t>   </a:t>
            </a:r>
            <a:r>
              <a:rPr lang="ru-RU" altLang="ru-RU" sz="3200" smtClean="0">
                <a:solidFill>
                  <a:schemeClr val="bg2"/>
                </a:solidFill>
                <a:latin typeface="Times New Roman" pitchFamily="18" charset="0"/>
              </a:rPr>
              <a:t>микроорганизмы, которые постоянно</a:t>
            </a:r>
            <a:br>
              <a:rPr lang="ru-RU" altLang="ru-RU" sz="320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altLang="ru-RU" sz="3200" smtClean="0">
                <a:solidFill>
                  <a:schemeClr val="bg2"/>
                </a:solidFill>
                <a:latin typeface="Times New Roman" pitchFamily="18" charset="0"/>
              </a:rPr>
              <a:t>    обитают в естественных  полостях</a:t>
            </a:r>
            <a:br>
              <a:rPr lang="ru-RU" altLang="ru-RU" sz="320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altLang="ru-RU" sz="3200" smtClean="0">
                <a:solidFill>
                  <a:schemeClr val="bg2"/>
                </a:solidFill>
                <a:latin typeface="Times New Roman" pitchFamily="18" charset="0"/>
              </a:rPr>
              <a:t>    тела человека (животных) и постоянно</a:t>
            </a:r>
            <a:br>
              <a:rPr lang="ru-RU" altLang="ru-RU" sz="3200" smtClean="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altLang="ru-RU" sz="3200" smtClean="0">
                <a:solidFill>
                  <a:schemeClr val="bg2"/>
                </a:solidFill>
                <a:latin typeface="Times New Roman" pitchFamily="18" charset="0"/>
              </a:rPr>
              <a:t>    выделяются во внешнюю среду.</a:t>
            </a:r>
            <a:r>
              <a:rPr lang="ru-RU" altLang="ru-RU" sz="32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838200" y="542925"/>
            <a:ext cx="76104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Санитарно-показательные микроорганизмы, </a:t>
            </a:r>
            <a:endParaRPr lang="ru-RU" alt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определяемые в объектах</a:t>
            </a: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окружающей среды</a:t>
            </a:r>
            <a:endParaRPr lang="ru-RU" altLang="ru-RU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71011" name="Group 3"/>
          <p:cNvGraphicFramePr>
            <a:graphicFrameLocks noGrp="1"/>
          </p:cNvGraphicFramePr>
          <p:nvPr/>
        </p:nvGraphicFramePr>
        <p:xfrm>
          <a:off x="228600" y="1524000"/>
          <a:ext cx="8534400" cy="4665663"/>
        </p:xfrm>
        <a:graphic>
          <a:graphicData uri="http://schemas.openxmlformats.org/drawingml/2006/table">
            <a:tbl>
              <a:tblPr/>
              <a:tblGrid>
                <a:gridCol w="2971800"/>
                <a:gridCol w="5562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Исследуемые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Санитарно-показательные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микроорганизмы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БГКП, энтерококки, стафилококки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Почва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БГКП, энтерококки, термофилы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клостридии (С. perfringens),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стрептококки, стафилококки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 обихода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БГКП, стафилококки, энтерококки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Пищевые продукты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БГКП, энтерококки, стафилококки, бактерии группы протея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10 интересных фактов о бактери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85800"/>
            <a:ext cx="43434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152400" y="727075"/>
            <a:ext cx="51816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3400" b="1">
                <a:solidFill>
                  <a:srgbClr val="E20000"/>
                </a:solidFill>
                <a:latin typeface="Times New Roman" pitchFamily="18" charset="0"/>
              </a:rPr>
              <a:t>Нормальная микрофлора тела человека</a:t>
            </a:r>
            <a:r>
              <a:rPr lang="ru-RU" altLang="ru-RU" sz="2800">
                <a:solidFill>
                  <a:srgbClr val="000086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altLang="ru-RU" sz="2800" b="1">
                <a:solidFill>
                  <a:srgbClr val="000086"/>
                </a:solidFill>
                <a:latin typeface="Times New Roman" pitchFamily="18" charset="0"/>
              </a:rPr>
              <a:t>совокупность множества микробиоценозов, характеризующихся определенным составом и занимающих определенный биотоп</a:t>
            </a:r>
            <a:r>
              <a:rPr lang="ru-RU" altLang="ru-RU" sz="2800" b="1" i="1">
                <a:solidFill>
                  <a:srgbClr val="000086"/>
                </a:solidFill>
                <a:latin typeface="Times New Roman" pitchFamily="18" charset="0"/>
              </a:rPr>
              <a:t> </a:t>
            </a:r>
            <a:r>
              <a:rPr lang="ru-RU" altLang="ru-RU" sz="2800" b="1">
                <a:solidFill>
                  <a:srgbClr val="000086"/>
                </a:solidFill>
                <a:latin typeface="Times New Roman" pitchFamily="18" charset="0"/>
              </a:rPr>
              <a:t>(кожу и слизистые оболочки) в организме человека, сообщающийся с окружающей средой.</a:t>
            </a:r>
            <a:r>
              <a:rPr lang="ru-RU" altLang="ru-RU" sz="2800">
                <a:solidFill>
                  <a:srgbClr val="00008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381000" y="5226050"/>
            <a:ext cx="8763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800">
                <a:solidFill>
                  <a:srgbClr val="000086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100013"/>
            <a:ext cx="8675687" cy="665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371600" y="1295400"/>
            <a:ext cx="7010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Симбио́з </a:t>
            </a:r>
          </a:p>
          <a:p>
            <a:pPr algn="ctr" eaLnBrk="1" hangingPunct="1"/>
            <a:r>
              <a:rPr lang="ru-RU" altLang="ru-RU" sz="3600" b="1">
                <a:solidFill>
                  <a:srgbClr val="00006C"/>
                </a:solidFill>
                <a:latin typeface="Times New Roman" pitchFamily="18" charset="0"/>
              </a:rPr>
              <a:t>(от греч. </a:t>
            </a:r>
            <a:r>
              <a:rPr lang="en-US" altLang="ru-RU" sz="3600" b="1">
                <a:solidFill>
                  <a:srgbClr val="00006C"/>
                </a:solidFill>
                <a:latin typeface="Times New Roman" pitchFamily="18" charset="0"/>
              </a:rPr>
              <a:t>συμ</a:t>
            </a:r>
            <a:r>
              <a:rPr lang="ru-RU" altLang="ru-RU" sz="3600" b="1">
                <a:solidFill>
                  <a:srgbClr val="00006C"/>
                </a:solidFill>
                <a:latin typeface="Times New Roman" pitchFamily="18" charset="0"/>
              </a:rPr>
              <a:t>- — “совместно” и </a:t>
            </a:r>
            <a:r>
              <a:rPr lang="en-US" altLang="ru-RU" sz="3600" b="1">
                <a:solidFill>
                  <a:srgbClr val="00006C"/>
                </a:solidFill>
                <a:latin typeface="Times New Roman" pitchFamily="18" charset="0"/>
              </a:rPr>
              <a:t>βίος</a:t>
            </a:r>
            <a:r>
              <a:rPr lang="ru-RU" altLang="ru-RU" sz="3600" b="1">
                <a:solidFill>
                  <a:srgbClr val="00006C"/>
                </a:solidFill>
                <a:latin typeface="Times New Roman" pitchFamily="18" charset="0"/>
              </a:rPr>
              <a:t> — “жизнь”) </a:t>
            </a:r>
          </a:p>
          <a:p>
            <a:pPr algn="ctr" eaLnBrk="1" hangingPunct="1"/>
            <a:r>
              <a:rPr lang="ru-RU" altLang="ru-RU" sz="3600" b="1">
                <a:solidFill>
                  <a:srgbClr val="00006C"/>
                </a:solidFill>
                <a:latin typeface="Times New Roman" pitchFamily="18" charset="0"/>
              </a:rPr>
              <a:t> тесное и продолжительное сосуществование  представителей разных биологических видов. </a:t>
            </a:r>
            <a:endParaRPr lang="ru-RU" alt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indent="457200" eaLnBrk="1" hangingPunct="1"/>
            <a:endParaRPr lang="ru-RU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endParaRPr lang="ru-RU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3600" b="1">
                <a:solidFill>
                  <a:srgbClr val="00006C"/>
                </a:solidFill>
                <a:latin typeface="Times New Roman" pitchFamily="18" charset="0"/>
              </a:rPr>
              <a:t>Типы симбиоза в системе </a:t>
            </a:r>
          </a:p>
          <a:p>
            <a:pPr indent="457200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«микроорганизм-человек»</a:t>
            </a:r>
          </a:p>
          <a:p>
            <a:pPr indent="457200" eaLnBrk="1" hangingPunct="1"/>
            <a:endParaRPr lang="ru-RU" altLang="ru-RU" sz="3600" b="1">
              <a:solidFill>
                <a:srgbClr val="FF0000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Паразитизм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– форма антагонизма, когда один вид питается </a:t>
            </a:r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  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за счёт другого, нанося вред своему «хозяину». </a:t>
            </a:r>
          </a:p>
          <a:p>
            <a:pPr indent="457200" eaLnBrk="1" hangingPunct="1"/>
            <a:endParaRPr lang="ru-RU" altLang="ru-RU" sz="1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2800" b="1">
                <a:solidFill>
                  <a:srgbClr val="2CB22C"/>
                </a:solidFill>
                <a:latin typeface="Times New Roman" pitchFamily="18" charset="0"/>
              </a:rPr>
              <a:t>Комменсализм</a:t>
            </a:r>
            <a:r>
              <a:rPr lang="ru-RU" altLang="ru-RU" sz="2800" b="1">
                <a:solidFill>
                  <a:srgbClr val="00006C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- один вид организмов получает от другого</a:t>
            </a:r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  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излишек пищи, пространство для своей жизни и</a:t>
            </a:r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  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не вредит органам своего «хозяина». </a:t>
            </a:r>
          </a:p>
          <a:p>
            <a:pPr indent="457200" eaLnBrk="1" hangingPunct="1"/>
            <a:endParaRPr lang="ru-RU" altLang="ru-RU" sz="1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2800" b="1">
                <a:solidFill>
                  <a:srgbClr val="1515CD"/>
                </a:solidFill>
                <a:latin typeface="Times New Roman" pitchFamily="18" charset="0"/>
              </a:rPr>
              <a:t>Мутуализм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- сотрудничество между двумя видами</a:t>
            </a:r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 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организмов, при этом один организм получает</a:t>
            </a:r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 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от другого питание, и сам вносит вклад в</a:t>
            </a:r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  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поддержание жизни своего «хозяина».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5"/>
          <p:cNvSpPr>
            <a:spLocks noChangeArrowheads="1"/>
          </p:cNvSpPr>
          <p:nvPr/>
        </p:nvSpPr>
        <p:spPr bwMode="auto">
          <a:xfrm>
            <a:off x="1295400" y="990600"/>
            <a:ext cx="6553200" cy="1981200"/>
          </a:xfrm>
          <a:prstGeom prst="ellipse">
            <a:avLst/>
          </a:prstGeom>
          <a:solidFill>
            <a:srgbClr val="00FF00">
              <a:alpha val="23921"/>
            </a:srgbClr>
          </a:solidFill>
          <a:ln w="28575">
            <a:solidFill>
              <a:srgbClr val="00005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 b="1" dirty="0">
                <a:solidFill>
                  <a:srgbClr val="00006C"/>
                </a:solidFill>
              </a:rPr>
              <a:t>ЭКОЛОГИЯ  -  наука о взаимоотношениях </a:t>
            </a:r>
          </a:p>
          <a:p>
            <a:pPr algn="ctr"/>
            <a:r>
              <a:rPr lang="ru-RU" altLang="ru-RU" sz="2000" b="1" dirty="0">
                <a:solidFill>
                  <a:srgbClr val="00006C"/>
                </a:solidFill>
              </a:rPr>
              <a:t>организмов с окружающей средой</a:t>
            </a:r>
          </a:p>
          <a:p>
            <a:pPr algn="ctr"/>
            <a:r>
              <a:rPr lang="ru-RU" altLang="ru-RU" sz="2000" b="1" dirty="0">
                <a:solidFill>
                  <a:srgbClr val="00006C"/>
                </a:solidFill>
              </a:rPr>
              <a:t>    (Э. Геккель, 1866)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09600" y="3276600"/>
            <a:ext cx="8153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/>
              <a:t>Экологическая микробиология </a:t>
            </a:r>
          </a:p>
          <a:p>
            <a:pPr algn="ctr"/>
            <a:r>
              <a:rPr lang="ru-RU" altLang="ru-RU" sz="2400" dirty="0"/>
              <a:t>изучает отношение внутри микробных сообществ, а также взаимоотношения микроорганизмов и </a:t>
            </a:r>
            <a:r>
              <a:rPr lang="ru-RU" altLang="ru-RU" sz="2400" dirty="0" err="1"/>
              <a:t>макроорганизмов</a:t>
            </a:r>
            <a:r>
              <a:rPr lang="ru-RU" altLang="ru-RU" sz="2400"/>
              <a:t>, совместно обитающих в общих биотопах</a:t>
            </a:r>
          </a:p>
          <a:p>
            <a:pPr algn="ctr"/>
            <a:endParaRPr lang="ru-RU" altLang="ru-RU" sz="2400"/>
          </a:p>
          <a:p>
            <a:pPr algn="just"/>
            <a:r>
              <a:rPr lang="ru-RU" altLang="ru-RU" sz="2400"/>
              <a:t>Термин </a:t>
            </a:r>
            <a:r>
              <a:rPr lang="ru-RU" altLang="ru-RU" sz="2400" b="1"/>
              <a:t>«экологическая микробиология» </a:t>
            </a:r>
            <a:r>
              <a:rPr lang="ru-RU" altLang="ru-RU" sz="2400"/>
              <a:t>введен в 1945г. русским микробиологом С.Н. Виноградским (1856-1953гг.)</a:t>
            </a:r>
          </a:p>
          <a:p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0" y="469900"/>
            <a:ext cx="9144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1" hangingPunct="1"/>
            <a:endParaRPr lang="en-US" altLang="ru-RU" sz="2400" b="1">
              <a:solidFill>
                <a:srgbClr val="000086"/>
              </a:solidFill>
              <a:latin typeface="Times New Roman" pitchFamily="18" charset="0"/>
            </a:endParaRPr>
          </a:p>
          <a:p>
            <a:pPr indent="457200" algn="ctr" eaLnBrk="1" hangingPunct="1"/>
            <a:r>
              <a:rPr lang="ru-RU" altLang="ru-RU" sz="3600" b="1">
                <a:solidFill>
                  <a:srgbClr val="000086"/>
                </a:solidFill>
                <a:latin typeface="Times New Roman" pitchFamily="18" charset="0"/>
              </a:rPr>
              <a:t>Типы симбиоза в системе</a:t>
            </a:r>
          </a:p>
          <a:p>
            <a:pPr indent="457200"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 «микроорганизм-микроорганизм»</a:t>
            </a:r>
          </a:p>
          <a:p>
            <a:pPr indent="457200" eaLnBrk="1" hangingPunct="1"/>
            <a:endParaRPr lang="ru-RU" altLang="ru-RU" sz="2800" b="1">
              <a:solidFill>
                <a:srgbClr val="2CB22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2800" b="1">
                <a:solidFill>
                  <a:srgbClr val="2CB22C"/>
                </a:solidFill>
                <a:latin typeface="Times New Roman" pitchFamily="18" charset="0"/>
              </a:rPr>
              <a:t>Нейтрализм </a:t>
            </a: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– не оказывают друг на друга никакого </a:t>
            </a:r>
            <a:endParaRPr lang="en-US" altLang="ru-RU" sz="2400" b="1">
              <a:solidFill>
                <a:srgbClr val="000086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86"/>
                </a:solidFill>
                <a:latin typeface="Times New Roman" pitchFamily="18" charset="0"/>
              </a:rPr>
              <a:t>                          </a:t>
            </a: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действия.</a:t>
            </a:r>
          </a:p>
          <a:p>
            <a:pPr indent="457200" eaLnBrk="1" hangingPunct="1"/>
            <a:endParaRPr lang="ru-RU" altLang="ru-RU" sz="1400" b="1">
              <a:solidFill>
                <a:srgbClr val="000086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2800" b="1">
                <a:solidFill>
                  <a:srgbClr val="81562B"/>
                </a:solidFill>
                <a:latin typeface="Times New Roman" pitchFamily="18" charset="0"/>
              </a:rPr>
              <a:t>Метабиоз</a:t>
            </a: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 – один вид продолжает процессы, вызванные </a:t>
            </a:r>
            <a:endParaRPr lang="en-US" altLang="ru-RU" sz="2400" b="1">
              <a:solidFill>
                <a:srgbClr val="000086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86"/>
                </a:solidFill>
                <a:latin typeface="Times New Roman" pitchFamily="18" charset="0"/>
              </a:rPr>
              <a:t>                     </a:t>
            </a: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другими микроорганизмами, используя</a:t>
            </a:r>
            <a:endParaRPr lang="en-US" altLang="ru-RU" sz="2400" b="1">
              <a:solidFill>
                <a:srgbClr val="000086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86"/>
                </a:solidFill>
                <a:latin typeface="Times New Roman" pitchFamily="18" charset="0"/>
              </a:rPr>
              <a:t>                    </a:t>
            </a: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 продукты их метаболизма.</a:t>
            </a:r>
          </a:p>
          <a:p>
            <a:pPr indent="457200" eaLnBrk="1" hangingPunct="1"/>
            <a:endParaRPr lang="ru-RU" altLang="ru-RU" sz="1400" b="1">
              <a:solidFill>
                <a:srgbClr val="000086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Синергизм</a:t>
            </a: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 – продукты обмена одного микроорганизма</a:t>
            </a:r>
            <a:endParaRPr lang="en-US" altLang="ru-RU" sz="2400" b="1">
              <a:solidFill>
                <a:srgbClr val="000086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86"/>
                </a:solidFill>
                <a:latin typeface="Times New Roman" pitchFamily="18" charset="0"/>
              </a:rPr>
              <a:t>                     </a:t>
            </a: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 стимулируют развитие другого.</a:t>
            </a:r>
          </a:p>
          <a:p>
            <a:pPr indent="457200" eaLnBrk="1" hangingPunct="1"/>
            <a:endParaRPr lang="ru-RU" altLang="ru-RU" sz="1400" b="1">
              <a:solidFill>
                <a:srgbClr val="000086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2800" b="1">
                <a:solidFill>
                  <a:srgbClr val="1515CD"/>
                </a:solidFill>
                <a:latin typeface="Times New Roman" pitchFamily="18" charset="0"/>
              </a:rPr>
              <a:t>Антагонизм</a:t>
            </a: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 – продукты обмена одного микроорганизма</a:t>
            </a:r>
            <a:endParaRPr lang="en-US" altLang="ru-RU" sz="2400" b="1">
              <a:solidFill>
                <a:srgbClr val="000086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86"/>
                </a:solidFill>
                <a:latin typeface="Times New Roman" pitchFamily="18" charset="0"/>
              </a:rPr>
              <a:t>                      </a:t>
            </a: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 подавляют жизнедеятельность другого.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28600" y="498475"/>
            <a:ext cx="8763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228600" algn="l"/>
              </a:tabLst>
            </a:pPr>
            <a:r>
              <a:rPr lang="ru-RU" altLang="ru-RU" sz="3000" b="1">
                <a:solidFill>
                  <a:srgbClr val="FF0000"/>
                </a:solidFill>
                <a:latin typeface="Times New Roman" pitchFamily="18" charset="0"/>
              </a:rPr>
              <a:t>Основные задачи</a:t>
            </a:r>
            <a:r>
              <a:rPr lang="en-US" altLang="ru-RU" sz="30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3000" b="1">
                <a:solidFill>
                  <a:srgbClr val="FF0000"/>
                </a:solidFill>
                <a:latin typeface="Times New Roman" pitchFamily="18" charset="0"/>
              </a:rPr>
              <a:t>медицинской микроэкологии:</a:t>
            </a:r>
          </a:p>
          <a:p>
            <a:pPr eaLnBrk="1" hangingPunct="1"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buFontTx/>
              <a:buChar char="-"/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изучение  роли микроорганизмов в обеспечении</a:t>
            </a:r>
          </a:p>
          <a:p>
            <a:pPr eaLnBrk="1" hangingPunct="1"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 резистентности хозяина к инфекции;</a:t>
            </a:r>
          </a:p>
          <a:p>
            <a:pPr eaLnBrk="1" hangingPunct="1">
              <a:tabLst>
                <a:tab pos="228600" algn="l"/>
              </a:tabLst>
            </a:pPr>
            <a:endParaRPr lang="ru-RU" altLang="ru-RU" sz="1400" b="1">
              <a:solidFill>
                <a:srgbClr val="00006C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-"/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выяснение причинно-следственных связей между </a:t>
            </a:r>
          </a:p>
          <a:p>
            <a:pPr eaLnBrk="1" hangingPunct="1"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  микроорганизмами и патологическими состояниями; </a:t>
            </a:r>
          </a:p>
          <a:p>
            <a:pPr eaLnBrk="1" hangingPunct="1">
              <a:tabLst>
                <a:tab pos="228600" algn="l"/>
              </a:tabLst>
            </a:pPr>
            <a:endParaRPr lang="ru-RU" altLang="ru-RU" sz="1400" b="1">
              <a:solidFill>
                <a:srgbClr val="00006C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-"/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изучение механизмов стабильности и специфичности </a:t>
            </a:r>
          </a:p>
          <a:p>
            <a:pPr eaLnBrk="1" hangingPunct="1"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 микрофлоры организма хозяина; </a:t>
            </a:r>
          </a:p>
          <a:p>
            <a:pPr eaLnBrk="1" hangingPunct="1">
              <a:tabLst>
                <a:tab pos="228600" algn="l"/>
              </a:tabLst>
            </a:pPr>
            <a:endParaRPr lang="ru-RU" altLang="ru-RU" sz="1400" b="1">
              <a:solidFill>
                <a:srgbClr val="00006C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-"/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разработка методов экспресс-диагностики, лечения и</a:t>
            </a:r>
          </a:p>
          <a:p>
            <a:pPr eaLnBrk="1" hangingPunct="1"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  профилактики дисбиозов;</a:t>
            </a:r>
          </a:p>
          <a:p>
            <a:pPr eaLnBrk="1" hangingPunct="1">
              <a:tabLst>
                <a:tab pos="228600" algn="l"/>
              </a:tabLst>
            </a:pPr>
            <a:endParaRPr lang="ru-RU" altLang="ru-RU" sz="1400" b="1">
              <a:solidFill>
                <a:srgbClr val="00006C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-"/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разработка новых принципов и подходов</a:t>
            </a:r>
          </a:p>
          <a:p>
            <a:pPr eaLnBrk="1" hangingPunct="1"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 микроэкологического мониторинга объектов внешней</a:t>
            </a:r>
          </a:p>
          <a:p>
            <a:pPr eaLnBrk="1" hangingPunct="1">
              <a:tabLst>
                <a:tab pos="228600" algn="l"/>
              </a:tabLst>
            </a:pP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 среды для оценки их санитарно-гигиенического состояния.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15"/>
          <p:cNvSpPr>
            <a:spLocks noChangeArrowheads="1"/>
          </p:cNvSpPr>
          <p:nvPr/>
        </p:nvSpPr>
        <p:spPr bwMode="auto">
          <a:xfrm>
            <a:off x="914400" y="762000"/>
            <a:ext cx="7848600" cy="1219200"/>
          </a:xfrm>
          <a:prstGeom prst="ellipse">
            <a:avLst/>
          </a:prstGeom>
          <a:gradFill rotWithShape="1">
            <a:gsLst>
              <a:gs pos="0">
                <a:srgbClr val="05DD2E"/>
              </a:gs>
              <a:gs pos="50000">
                <a:srgbClr val="BAF6C6"/>
              </a:gs>
              <a:gs pos="100000">
                <a:srgbClr val="05DD2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altLang="ru-RU" sz="3200" b="1">
                <a:solidFill>
                  <a:srgbClr val="000086"/>
                </a:solidFill>
                <a:latin typeface="Times New Roman" pitchFamily="18" charset="0"/>
              </a:rPr>
              <a:t>Нормальная микрофлора человека</a:t>
            </a:r>
            <a:endParaRPr lang="ru-RU" altLang="ru-RU" sz="3200">
              <a:solidFill>
                <a:srgbClr val="000086"/>
              </a:solidFill>
              <a:latin typeface="Times New Roman" pitchFamily="18" charset="0"/>
            </a:endParaRPr>
          </a:p>
        </p:txBody>
      </p:sp>
      <p:sp>
        <p:nvSpPr>
          <p:cNvPr id="29699" name="Rectangle 16"/>
          <p:cNvSpPr>
            <a:spLocks noChangeArrowheads="1"/>
          </p:cNvSpPr>
          <p:nvPr/>
        </p:nvSpPr>
        <p:spPr bwMode="auto">
          <a:xfrm>
            <a:off x="304800" y="2743200"/>
            <a:ext cx="3352800" cy="3806825"/>
          </a:xfrm>
          <a:prstGeom prst="rect">
            <a:avLst/>
          </a:prstGeom>
          <a:gradFill rotWithShape="1">
            <a:gsLst>
              <a:gs pos="0">
                <a:srgbClr val="05DD2E"/>
              </a:gs>
              <a:gs pos="50000">
                <a:srgbClr val="E3FBE7"/>
              </a:gs>
              <a:gs pos="100000">
                <a:srgbClr val="05DD2E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Облигатная</a:t>
            </a:r>
          </a:p>
          <a:p>
            <a:pPr algn="ctr" eaLnBrk="1" hangingPunct="1"/>
            <a:endParaRPr lang="ru-RU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2400">
                <a:solidFill>
                  <a:srgbClr val="00006C"/>
                </a:solidFill>
                <a:latin typeface="Times New Roman" pitchFamily="18" charset="0"/>
              </a:rPr>
              <a:t>(постоянная </a:t>
            </a:r>
          </a:p>
          <a:p>
            <a:pPr algn="ctr" eaLnBrk="1" hangingPunct="1"/>
            <a:r>
              <a:rPr lang="ru-RU" altLang="ru-RU" sz="2400">
                <a:solidFill>
                  <a:srgbClr val="00006C"/>
                </a:solidFill>
                <a:latin typeface="Times New Roman" pitchFamily="18" charset="0"/>
              </a:rPr>
              <a:t>обязательная,</a:t>
            </a:r>
          </a:p>
          <a:p>
            <a:pPr algn="ctr" eaLnBrk="1" hangingPunct="1"/>
            <a:r>
              <a:rPr lang="ru-RU" altLang="ru-RU" sz="2400">
                <a:solidFill>
                  <a:srgbClr val="00006C"/>
                </a:solidFill>
                <a:latin typeface="Times New Roman" pitchFamily="18" charset="0"/>
              </a:rPr>
              <a:t>резидентная,</a:t>
            </a:r>
          </a:p>
          <a:p>
            <a:pPr algn="ctr" eaLnBrk="1" hangingPunct="1"/>
            <a:r>
              <a:rPr lang="ru-RU" altLang="ru-RU" sz="2400">
                <a:solidFill>
                  <a:srgbClr val="00006C"/>
                </a:solidFill>
                <a:latin typeface="Times New Roman" pitchFamily="18" charset="0"/>
              </a:rPr>
              <a:t>аутохтонная)</a:t>
            </a:r>
          </a:p>
          <a:p>
            <a:pPr algn="ctr" eaLnBrk="1" hangingPunct="1"/>
            <a:r>
              <a:rPr lang="ru-RU" altLang="ru-RU" sz="2000" b="1">
                <a:solidFill>
                  <a:srgbClr val="00006C"/>
                </a:solidFill>
                <a:latin typeface="Times New Roman" pitchFamily="18" charset="0"/>
              </a:rPr>
              <a:t>максимально приспособленные</a:t>
            </a:r>
          </a:p>
          <a:p>
            <a:pPr algn="ctr" eaLnBrk="1" hangingPunct="1"/>
            <a:r>
              <a:rPr lang="ru-RU" altLang="ru-RU" sz="2000" b="1">
                <a:solidFill>
                  <a:srgbClr val="00006C"/>
                </a:solidFill>
                <a:latin typeface="Times New Roman" pitchFamily="18" charset="0"/>
              </a:rPr>
              <a:t> к существовании</a:t>
            </a:r>
          </a:p>
          <a:p>
            <a:pPr algn="ctr" eaLnBrk="1" hangingPunct="1"/>
            <a:r>
              <a:rPr lang="ru-RU" altLang="ru-RU" sz="2000" b="1">
                <a:solidFill>
                  <a:srgbClr val="00006C"/>
                </a:solidFill>
                <a:latin typeface="Times New Roman" pitchFamily="18" charset="0"/>
              </a:rPr>
              <a:t>в организме микроорганизмы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5562600" y="2754313"/>
            <a:ext cx="3114675" cy="32575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45882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400" b="1">
                <a:solidFill>
                  <a:srgbClr val="00006C"/>
                </a:solidFill>
                <a:latin typeface="Times New Roman" pitchFamily="18" charset="0"/>
              </a:rPr>
              <a:t>Факультативная</a:t>
            </a:r>
          </a:p>
          <a:p>
            <a:pPr algn="ctr" eaLnBrk="1" hangingPunct="1">
              <a:defRPr/>
            </a:pPr>
            <a:endParaRPr 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>
                <a:solidFill>
                  <a:srgbClr val="00006C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0006C"/>
                </a:solidFill>
                <a:latin typeface="Times New Roman" pitchFamily="18" charset="0"/>
              </a:rPr>
              <a:t>(необязательная, 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rgbClr val="00006C"/>
                </a:solidFill>
                <a:latin typeface="Times New Roman" pitchFamily="18" charset="0"/>
              </a:rPr>
              <a:t>транзиторная,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rgbClr val="00006C"/>
                </a:solidFill>
                <a:latin typeface="Times New Roman" pitchFamily="18" charset="0"/>
              </a:rPr>
              <a:t> временная,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rgbClr val="00006C"/>
                </a:solidFill>
                <a:latin typeface="Times New Roman" pitchFamily="18" charset="0"/>
              </a:rPr>
              <a:t> случайная)</a:t>
            </a:r>
          </a:p>
          <a:p>
            <a:pPr algn="ctr" eaLnBrk="1" hangingPunct="1">
              <a:defRPr/>
            </a:pPr>
            <a:r>
              <a:rPr lang="ru-RU" sz="2400" b="1">
                <a:solidFill>
                  <a:srgbClr val="00006C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0006C"/>
                </a:solidFill>
                <a:latin typeface="Times New Roman" pitchFamily="18" charset="0"/>
              </a:rPr>
              <a:t>Определяется контактами с внешней средой</a:t>
            </a:r>
          </a:p>
        </p:txBody>
      </p:sp>
      <p:sp>
        <p:nvSpPr>
          <p:cNvPr id="29701" name="Line 19"/>
          <p:cNvSpPr>
            <a:spLocks noChangeShapeType="1"/>
          </p:cNvSpPr>
          <p:nvPr/>
        </p:nvSpPr>
        <p:spPr bwMode="auto">
          <a:xfrm flipH="1">
            <a:off x="1905000" y="1981200"/>
            <a:ext cx="2133600" cy="762000"/>
          </a:xfrm>
          <a:prstGeom prst="line">
            <a:avLst/>
          </a:prstGeom>
          <a:noFill/>
          <a:ln w="19050">
            <a:solidFill>
              <a:srgbClr val="00008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Line 20"/>
          <p:cNvSpPr>
            <a:spLocks noChangeShapeType="1"/>
          </p:cNvSpPr>
          <p:nvPr/>
        </p:nvSpPr>
        <p:spPr bwMode="auto">
          <a:xfrm>
            <a:off x="5105400" y="1981200"/>
            <a:ext cx="2057400" cy="762000"/>
          </a:xfrm>
          <a:prstGeom prst="line">
            <a:avLst/>
          </a:prstGeom>
          <a:noFill/>
          <a:ln w="19050">
            <a:solidFill>
              <a:srgbClr val="00008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457200" y="477838"/>
            <a:ext cx="791527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Представители индигенной микрофлоры </a:t>
            </a:r>
            <a:endParaRPr lang="ru-RU" altLang="ru-RU" sz="32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разных биотопов человека в норме</a:t>
            </a:r>
            <a:endParaRPr lang="ru-RU" altLang="ru-RU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146644" name="Group 212"/>
          <p:cNvGraphicFramePr>
            <a:graphicFrameLocks noGrp="1"/>
          </p:cNvGraphicFramePr>
          <p:nvPr/>
        </p:nvGraphicFramePr>
        <p:xfrm>
          <a:off x="152400" y="1447800"/>
          <a:ext cx="8763000" cy="5105401"/>
        </p:xfrm>
        <a:graphic>
          <a:graphicData uri="http://schemas.openxmlformats.org/drawingml/2006/table">
            <a:tbl>
              <a:tblPr/>
              <a:tblGrid>
                <a:gridCol w="2667000"/>
                <a:gridCol w="609600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Биотоп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Таксоны:  род,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некоторые виды)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о ж а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(S.epidermidis),  Micrococcus, Corynebacterium,  Propionibacterium (P.acnes)  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Верхние дыхательные пути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Staphylococcus,   Streptococcus,    Corynebacterium, Neisseria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Ротовая полость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Streptococcus, Lactobacillus,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Veillonella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Neisseria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Corynebacterium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Bacteroides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Prevotella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Porphyromonas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Fusobacterium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Толстая кишка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Bifidobacterium, Lactobacillus, Eubacterium, Clostridium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C.perfringens),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Enterococcus,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Bacteroides,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Echerichia (E.coli) 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Влагалище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Lactobacillus (L.acidophilus, L.fermentans)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8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6" name="Rectangle 80"/>
          <p:cNvSpPr>
            <a:spLocks noChangeArrowheads="1"/>
          </p:cNvSpPr>
          <p:nvPr/>
        </p:nvSpPr>
        <p:spPr bwMode="auto">
          <a:xfrm>
            <a:off x="0" y="488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 cstate="print">
            <a:lum bright="34000" contrast="-12000"/>
          </a:blip>
          <a:srcRect r="1637"/>
          <a:stretch>
            <a:fillRect/>
          </a:stretch>
        </p:blipFill>
        <p:spPr bwMode="auto">
          <a:xfrm>
            <a:off x="0" y="1371600"/>
            <a:ext cx="91471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1600200"/>
            <a:ext cx="84582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ru-RU" sz="3200" b="1" dirty="0">
                <a:solidFill>
                  <a:srgbClr val="000086"/>
                </a:solidFill>
                <a:latin typeface="Times New Roman" pitchFamily="18" charset="0"/>
              </a:rPr>
              <a:t>Фактор неспецифической </a:t>
            </a:r>
            <a:r>
              <a:rPr lang="ru-RU" sz="3200" b="1" dirty="0" err="1">
                <a:solidFill>
                  <a:srgbClr val="000086"/>
                </a:solidFill>
                <a:latin typeface="Times New Roman" pitchFamily="18" charset="0"/>
              </a:rPr>
              <a:t>резистентности</a:t>
            </a:r>
            <a:r>
              <a:rPr lang="ru-RU" sz="3200" b="1" dirty="0">
                <a:solidFill>
                  <a:srgbClr val="000086"/>
                </a:solidFill>
                <a:latin typeface="Times New Roman" pitchFamily="18" charset="0"/>
              </a:rPr>
              <a:t> организма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endParaRPr lang="ru-RU" sz="2400" b="1" dirty="0">
              <a:solidFill>
                <a:srgbClr val="000086"/>
              </a:solidFill>
              <a:latin typeface="Times New Roman" pitchFamily="18" charset="0"/>
            </a:endParaRPr>
          </a:p>
          <a:p>
            <a:pPr indent="19050" eaLnBrk="1" hangingPunct="1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E20000"/>
                </a:solidFill>
                <a:latin typeface="Times New Roman" pitchFamily="18" charset="0"/>
              </a:rPr>
              <a:t>Колонизационная </a:t>
            </a:r>
            <a:r>
              <a:rPr lang="ru-RU" sz="2800" b="1" dirty="0" err="1">
                <a:solidFill>
                  <a:srgbClr val="E20000"/>
                </a:solidFill>
                <a:latin typeface="Times New Roman" pitchFamily="18" charset="0"/>
              </a:rPr>
              <a:t>резистентность</a:t>
            </a:r>
            <a:r>
              <a:rPr lang="ru-RU" sz="2400" b="1" dirty="0">
                <a:solidFill>
                  <a:srgbClr val="000086"/>
                </a:solidFill>
                <a:latin typeface="Times New Roman" pitchFamily="18" charset="0"/>
              </a:rPr>
              <a:t> – </a:t>
            </a:r>
          </a:p>
          <a:p>
            <a:pPr indent="19050" eaLnBrk="1" hangingPunct="1"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0086"/>
                </a:solidFill>
                <a:latin typeface="Times New Roman" pitchFamily="18" charset="0"/>
              </a:rPr>
              <a:t>физиологический феномен, направленный на поддержание </a:t>
            </a:r>
            <a:r>
              <a:rPr lang="ru-RU" sz="2400" b="1" dirty="0" err="1">
                <a:solidFill>
                  <a:srgbClr val="000086"/>
                </a:solidFill>
                <a:latin typeface="Times New Roman" pitchFamily="18" charset="0"/>
              </a:rPr>
              <a:t>микроэкологического</a:t>
            </a:r>
            <a:r>
              <a:rPr lang="ru-RU" sz="2400" b="1" dirty="0">
                <a:solidFill>
                  <a:srgbClr val="000086"/>
                </a:solidFill>
                <a:latin typeface="Times New Roman" pitchFamily="18" charset="0"/>
              </a:rPr>
              <a:t> гомеостаза за счет эволюционно сложившихся симбиотических взаимодействий </a:t>
            </a:r>
            <a:r>
              <a:rPr lang="ru-RU" sz="2400" b="1" dirty="0" err="1">
                <a:solidFill>
                  <a:srgbClr val="000086"/>
                </a:solidFill>
                <a:latin typeface="Times New Roman" pitchFamily="18" charset="0"/>
              </a:rPr>
              <a:t>аутохтонной</a:t>
            </a:r>
            <a:r>
              <a:rPr lang="ru-RU" sz="2400" b="1" dirty="0">
                <a:solidFill>
                  <a:srgbClr val="000086"/>
                </a:solidFill>
                <a:latin typeface="Times New Roman" pitchFamily="18" charset="0"/>
              </a:rPr>
              <a:t> микрофлоры и организма хозяина.</a:t>
            </a:r>
            <a:r>
              <a:rPr lang="ru-RU" sz="2400" dirty="0">
                <a:solidFill>
                  <a:srgbClr val="000086"/>
                </a:solidFill>
                <a:latin typeface="Times New Roman" pitchFamily="18" charset="0"/>
              </a:rPr>
              <a:t> 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endParaRPr lang="ru-RU" sz="2400" b="1" dirty="0">
              <a:solidFill>
                <a:srgbClr val="000086"/>
              </a:solidFill>
              <a:latin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endParaRPr lang="ru-RU" sz="2400" b="1" dirty="0">
              <a:solidFill>
                <a:srgbClr val="000086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buFontTx/>
              <a:buAutoNum type="arabicPeriod"/>
              <a:defRPr/>
            </a:pPr>
            <a:endParaRPr lang="ru-RU" sz="1400" b="1" dirty="0">
              <a:solidFill>
                <a:srgbClr val="000086"/>
              </a:solidFill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" y="457200"/>
            <a:ext cx="8764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</a:rPr>
              <a:t>Полезные функции нормальной  микрофлоры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354137"/>
          </a:xfrm>
        </p:spPr>
        <p:txBody>
          <a:bodyPr/>
          <a:lstStyle/>
          <a:p>
            <a:r>
              <a:rPr lang="ru-RU" altLang="ru-RU" sz="3600" b="1" smtClean="0"/>
              <a:t>Факторы нормальной микрофлоры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13787" cy="4751387"/>
          </a:xfrm>
        </p:spPr>
        <p:txBody>
          <a:bodyPr/>
          <a:lstStyle/>
          <a:p>
            <a:pPr>
              <a:defRPr/>
            </a:pPr>
            <a:r>
              <a:rPr lang="ru-RU" altLang="ru-RU" dirty="0" err="1" smtClean="0"/>
              <a:t>Бактериоцины</a:t>
            </a:r>
            <a:r>
              <a:rPr lang="ru-RU" altLang="ru-RU" dirty="0" smtClean="0"/>
              <a:t> и </a:t>
            </a:r>
            <a:r>
              <a:rPr lang="ru-RU" altLang="ru-RU" dirty="0" err="1" smtClean="0"/>
              <a:t>бактериоциноподобные</a:t>
            </a:r>
            <a:r>
              <a:rPr lang="ru-RU" altLang="ru-RU" dirty="0" smtClean="0"/>
              <a:t> вещества (</a:t>
            </a:r>
            <a:r>
              <a:rPr lang="en-US" altLang="ru-RU" dirty="0" smtClean="0"/>
              <a:t>BLIS</a:t>
            </a:r>
            <a:r>
              <a:rPr lang="ru-RU" altLang="ru-RU" dirty="0" smtClean="0"/>
              <a:t>)</a:t>
            </a:r>
            <a:endParaRPr lang="en-US" altLang="ru-RU" dirty="0" smtClean="0"/>
          </a:p>
          <a:p>
            <a:pPr>
              <a:defRPr/>
            </a:pPr>
            <a:r>
              <a:rPr lang="ru-RU" altLang="ru-RU" dirty="0" smtClean="0"/>
              <a:t>Бактериальные мурамидазы (лизоцимы)</a:t>
            </a:r>
          </a:p>
          <a:p>
            <a:pPr>
              <a:defRPr/>
            </a:pPr>
            <a:r>
              <a:rPr lang="ru-RU" altLang="ru-RU" dirty="0" smtClean="0"/>
              <a:t>Перекись водорода</a:t>
            </a:r>
          </a:p>
          <a:p>
            <a:pPr>
              <a:defRPr/>
            </a:pPr>
            <a:r>
              <a:rPr lang="ru-RU" altLang="ru-RU" dirty="0" smtClean="0"/>
              <a:t>Органические кислоты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86"/>
                </a:solidFill>
                <a:latin typeface="Times New Roman" pitchFamily="18" charset="0"/>
              </a:rPr>
              <a:t>2. </a:t>
            </a:r>
            <a:r>
              <a:rPr lang="ru-RU" b="1" dirty="0" err="1" smtClean="0">
                <a:solidFill>
                  <a:srgbClr val="000086"/>
                </a:solidFill>
                <a:latin typeface="Times New Roman" pitchFamily="18" charset="0"/>
              </a:rPr>
              <a:t>Морфокинетическая</a:t>
            </a:r>
            <a:r>
              <a:rPr lang="ru-RU" b="1" dirty="0" smtClean="0">
                <a:solidFill>
                  <a:srgbClr val="000086"/>
                </a:solidFill>
                <a:latin typeface="Times New Roman" pitchFamily="18" charset="0"/>
              </a:rPr>
              <a:t> роль в онтогенезе органов и систем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000086"/>
                </a:solidFill>
                <a:latin typeface="Times New Roman" pitchFamily="18" charset="0"/>
              </a:rPr>
              <a:t>Физиологическое воспаление слизистых оболочек, смена эпителия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86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86"/>
                </a:solidFill>
                <a:latin typeface="Times New Roman" pitchFamily="18" charset="0"/>
              </a:rPr>
              <a:t>3. Участие в обменных процессах</a:t>
            </a:r>
          </a:p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0086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86"/>
                </a:solidFill>
                <a:latin typeface="Times New Roman" pitchFamily="18" charset="0"/>
              </a:rPr>
              <a:t>Водно-солевой обмен, обмен белков, углеводов, жирных кислот; продукция биологически активных соединений: антибиотиков, витаминов (К, группы В), антиоксидантов (витамина Е и </a:t>
            </a:r>
            <a:r>
              <a:rPr lang="ru-RU" sz="2400" b="1" dirty="0" err="1" smtClean="0">
                <a:solidFill>
                  <a:srgbClr val="000086"/>
                </a:solidFill>
                <a:latin typeface="Times New Roman" pitchFamily="18" charset="0"/>
              </a:rPr>
              <a:t>глутатиона</a:t>
            </a:r>
            <a:r>
              <a:rPr lang="ru-RU" sz="2400" b="1" dirty="0" smtClean="0">
                <a:solidFill>
                  <a:srgbClr val="000086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0086"/>
              </a:solidFill>
              <a:latin typeface="Times New Roman" pitchFamily="18" charset="0"/>
            </a:endParaRPr>
          </a:p>
          <a:p>
            <a:pPr marL="0" indent="19050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000086"/>
              </a:solidFill>
              <a:latin typeface="Times New Roman" pitchFamily="18" charset="0"/>
            </a:endParaRP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228600" y="457200"/>
            <a:ext cx="891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</a:rPr>
              <a:t>Полезные функции нормальной  микрофлоры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000086"/>
                </a:solidFill>
                <a:latin typeface="Times New Roman" pitchFamily="18" charset="0"/>
              </a:rPr>
              <a:t>4. Влияние на формирование и   поддержание иммунитета. 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0086"/>
                </a:solidFill>
                <a:latin typeface="Times New Roman" pitchFamily="18" charset="0"/>
              </a:rPr>
              <a:t>Антигены бактерий стимулируют иммунную систему, </a:t>
            </a:r>
            <a:r>
              <a:rPr lang="ru-RU" altLang="ru-RU" sz="2400" b="1" dirty="0" err="1" smtClean="0">
                <a:solidFill>
                  <a:srgbClr val="000086"/>
                </a:solidFill>
                <a:latin typeface="Times New Roman" pitchFamily="18" charset="0"/>
              </a:rPr>
              <a:t>мурамилдипептид</a:t>
            </a:r>
            <a:r>
              <a:rPr lang="ru-RU" altLang="ru-RU" sz="2400" b="1" dirty="0" smtClean="0">
                <a:solidFill>
                  <a:srgbClr val="000086"/>
                </a:solidFill>
                <a:latin typeface="Times New Roman" pitchFamily="18" charset="0"/>
              </a:rPr>
              <a:t>  КС - неспецифический стимулятор иммуногенеза </a:t>
            </a:r>
            <a:endParaRPr lang="ru-RU" altLang="ru-RU" sz="2400" dirty="0" smtClean="0"/>
          </a:p>
          <a:p>
            <a:pPr>
              <a:lnSpc>
                <a:spcPct val="90000"/>
              </a:lnSpc>
            </a:pPr>
            <a:endParaRPr lang="ru-RU" altLang="ru-RU" sz="1800" b="1" dirty="0" smtClean="0">
              <a:solidFill>
                <a:srgbClr val="000086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b="1" dirty="0" smtClean="0">
                <a:solidFill>
                  <a:srgbClr val="000086"/>
                </a:solidFill>
                <a:latin typeface="Times New Roman" pitchFamily="18" charset="0"/>
              </a:rPr>
              <a:t>5. Антимутагенная функция и расщепление экзогенных и эндогенных токсических продуктов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000086"/>
                </a:solidFill>
                <a:latin typeface="Times New Roman" pitchFamily="18" charset="0"/>
              </a:rPr>
              <a:t>Разрушает канцерогенные вещества в кишечнике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b="1" dirty="0" smtClean="0">
              <a:solidFill>
                <a:srgbClr val="000086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86"/>
                </a:solidFill>
                <a:latin typeface="Times New Roman" pitchFamily="18" charset="0"/>
              </a:rPr>
              <a:t>    </a:t>
            </a:r>
            <a:endParaRPr lang="ru-RU" altLang="ru-RU" sz="2400" dirty="0" smtClean="0"/>
          </a:p>
        </p:txBody>
      </p:sp>
      <p:sp>
        <p:nvSpPr>
          <p:cNvPr id="35843" name="Заголовок 3"/>
          <p:cNvSpPr>
            <a:spLocks noGrp="1"/>
          </p:cNvSpPr>
          <p:nvPr>
            <p:ph type="title"/>
          </p:nvPr>
        </p:nvSpPr>
        <p:spPr>
          <a:xfrm>
            <a:off x="0" y="730250"/>
            <a:ext cx="8991600" cy="584200"/>
          </a:xfrm>
        </p:spPr>
        <p:txBody>
          <a:bodyPr>
            <a:spAutoFit/>
          </a:bodyPr>
          <a:lstStyle/>
          <a:p>
            <a:pPr algn="ctr"/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Полезные функции нормальной  микрофлоры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>Продукты катаболизма органических соединений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28800"/>
            <a:ext cx="8218487" cy="4695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dirty="0" smtClean="0"/>
              <a:t>Газообразные соединения (</a:t>
            </a:r>
            <a:r>
              <a:rPr lang="en-US" altLang="ru-RU" sz="2800" dirty="0" smtClean="0"/>
              <a:t>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S, CH</a:t>
            </a:r>
            <a:r>
              <a:rPr lang="en-US" altLang="ru-RU" sz="2800" baseline="-25000" dirty="0" smtClean="0"/>
              <a:t>4</a:t>
            </a:r>
            <a:r>
              <a:rPr lang="en-US" altLang="ru-RU" sz="2800" dirty="0" smtClean="0"/>
              <a:t>, H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, CO</a:t>
            </a:r>
            <a:r>
              <a:rPr lang="en-US" altLang="ru-RU" sz="2800" baseline="-25000" dirty="0" smtClean="0"/>
              <a:t>2</a:t>
            </a:r>
            <a:r>
              <a:rPr lang="en-US" altLang="ru-RU" sz="2800" dirty="0" smtClean="0"/>
              <a:t>, NH</a:t>
            </a:r>
            <a:r>
              <a:rPr lang="en-US" altLang="ru-RU" sz="2800" baseline="-25000" dirty="0" smtClean="0"/>
              <a:t>3</a:t>
            </a:r>
            <a:r>
              <a:rPr lang="ru-RU" altLang="ru-RU" sz="2800" dirty="0" smtClean="0"/>
              <a:t>)</a:t>
            </a:r>
            <a:endParaRPr lang="en-US" altLang="ru-RU" sz="2800" dirty="0" smtClean="0"/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Органические (молочная, янтарная и др.) и жирные кислоты с короткой цепью (уксусная, </a:t>
            </a:r>
            <a:r>
              <a:rPr lang="ru-RU" altLang="ru-RU" sz="2800" dirty="0" err="1" smtClean="0"/>
              <a:t>пропионовая</a:t>
            </a:r>
            <a:r>
              <a:rPr lang="ru-RU" altLang="ru-RU" sz="2800" dirty="0" smtClean="0"/>
              <a:t>, масляная)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Спирты (этанол и др.)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Фенольные и </a:t>
            </a:r>
            <a:r>
              <a:rPr lang="ru-RU" altLang="ru-RU" sz="2800" dirty="0" err="1" smtClean="0"/>
              <a:t>индольные</a:t>
            </a:r>
            <a:r>
              <a:rPr lang="ru-RU" altLang="ru-RU" sz="2800" dirty="0" smtClean="0"/>
              <a:t> соединения (фенол, индол, скатол, </a:t>
            </a:r>
            <a:r>
              <a:rPr lang="ru-RU" altLang="ru-RU" sz="2800" i="1" dirty="0" err="1" smtClean="0"/>
              <a:t>п</a:t>
            </a:r>
            <a:r>
              <a:rPr lang="ru-RU" altLang="ru-RU" sz="2800" dirty="0" err="1" smtClean="0"/>
              <a:t>-крезол</a:t>
            </a:r>
            <a:r>
              <a:rPr lang="ru-RU" altLang="ru-RU" sz="28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Амины (гистамин, </a:t>
            </a:r>
            <a:r>
              <a:rPr lang="ru-RU" altLang="ru-RU" sz="2800" dirty="0" err="1" smtClean="0"/>
              <a:t>серотонин</a:t>
            </a:r>
            <a:r>
              <a:rPr lang="ru-RU" altLang="ru-RU" sz="2800" dirty="0" smtClean="0"/>
              <a:t>, </a:t>
            </a:r>
            <a:r>
              <a:rPr lang="ru-RU" altLang="ru-RU" sz="2800" dirty="0" err="1" smtClean="0"/>
              <a:t>путресцин</a:t>
            </a:r>
            <a:r>
              <a:rPr lang="ru-RU" altLang="ru-RU" sz="2800" dirty="0" smtClean="0"/>
              <a:t>, кадаверин, </a:t>
            </a:r>
            <a:r>
              <a:rPr lang="ru-RU" altLang="ru-RU" sz="2800" dirty="0" err="1" smtClean="0"/>
              <a:t>тирамин</a:t>
            </a:r>
            <a:r>
              <a:rPr lang="ru-RU" altLang="ru-RU" sz="2800" dirty="0" smtClean="0"/>
              <a:t>, </a:t>
            </a:r>
            <a:r>
              <a:rPr lang="ru-RU" altLang="ru-RU" sz="2800" dirty="0" err="1" smtClean="0"/>
              <a:t>агматин</a:t>
            </a:r>
            <a:r>
              <a:rPr lang="ru-RU" altLang="ru-RU" sz="2800" dirty="0" smtClean="0"/>
              <a:t>, пирролидин, пиперидин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altLang="ru-RU" sz="3600" b="1" smtClean="0"/>
              <a:t>Мочекаменная болезнь </a:t>
            </a:r>
            <a:br>
              <a:rPr lang="ru-RU" altLang="ru-RU" sz="3600" b="1" smtClean="0"/>
            </a:br>
            <a:r>
              <a:rPr lang="ru-RU" altLang="ru-RU" sz="3600" b="1" smtClean="0"/>
              <a:t>и </a:t>
            </a:r>
            <a:r>
              <a:rPr lang="en-US" altLang="ru-RU" sz="3600" b="1" i="1" smtClean="0"/>
              <a:t>Oxalobacter</a:t>
            </a:r>
            <a:r>
              <a:rPr lang="en-US" altLang="ru-RU" sz="3600" b="1" smtClean="0"/>
              <a:t> </a:t>
            </a:r>
            <a:r>
              <a:rPr lang="en-US" altLang="ru-RU" sz="3600" b="1" i="1" smtClean="0"/>
              <a:t>formigenes</a:t>
            </a:r>
            <a:r>
              <a:rPr lang="ru-RU" altLang="ru-RU" sz="400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496300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 smtClean="0"/>
              <a:t>обнаружены почти у всех обследованных детей в возрасте 6-8 лет и 60-80% взрослых лиц</a:t>
            </a:r>
          </a:p>
          <a:p>
            <a:pPr>
              <a:lnSpc>
                <a:spcPct val="90000"/>
              </a:lnSpc>
            </a:pPr>
            <a:r>
              <a:rPr lang="ru-RU" altLang="ru-RU" b="1" smtClean="0"/>
              <a:t>является важнейшим элементом гомеостаза – обеспечивая деградацию солей щавелевой кислоты (оксалатов), препятствует развитию гипероксалурии и возникновению мочекаменной болезни</a:t>
            </a:r>
            <a:endParaRPr lang="ru-RU" alt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28600" y="960438"/>
            <a:ext cx="8686800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1" hangingPunct="1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Биотоп</a:t>
            </a:r>
            <a:r>
              <a:rPr lang="ru-RU" altLang="ru-RU" sz="2400" b="1">
                <a:solidFill>
                  <a:srgbClr val="FF1D1D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– ограниченная в пространстве среда обитания</a:t>
            </a:r>
          </a:p>
          <a:p>
            <a:pPr indent="457200" eaLnBrk="1" hangingPunct="1"/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(определённый участок, место обитания),          </a:t>
            </a:r>
          </a:p>
          <a:p>
            <a:pPr indent="457200" eaLnBrk="1" hangingPunct="1"/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состоящая из живых (биотических) и</a:t>
            </a:r>
          </a:p>
          <a:p>
            <a:pPr indent="457200" eaLnBrk="1" hangingPunct="1"/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неживых (абиотических) компонентов. </a:t>
            </a:r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Микробиоценоз</a:t>
            </a:r>
            <a:r>
              <a:rPr lang="en-US" altLang="ru-RU" sz="2400" b="1">
                <a:solidFill>
                  <a:srgbClr val="FF1D1D"/>
                </a:solidFill>
                <a:latin typeface="Times New Roman" pitchFamily="18" charset="0"/>
              </a:rPr>
              <a:t> </a:t>
            </a:r>
            <a:r>
              <a:rPr lang="en-US" altLang="ru-RU" sz="2400" b="1">
                <a:solidFill>
                  <a:srgbClr val="00006C"/>
                </a:solidFill>
                <a:latin typeface="Times New Roman" pitchFamily="18" charset="0"/>
              </a:rPr>
              <a:t>-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это совокупность микроорганизмов,</a:t>
            </a:r>
          </a:p>
          <a:p>
            <a:pPr indent="457200" eaLnBrk="1" hangingPunct="1"/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заселяющих определённый биотоп и связаных</a:t>
            </a:r>
          </a:p>
          <a:p>
            <a:pPr indent="457200" eaLnBrk="1" hangingPunct="1"/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между собой и со средой. </a:t>
            </a:r>
          </a:p>
          <a:p>
            <a:pPr indent="457200" eaLnBrk="1" hangingPunct="1"/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2800" b="1">
                <a:solidFill>
                  <a:srgbClr val="E20000"/>
                </a:solidFill>
                <a:latin typeface="Times New Roman" pitchFamily="18" charset="0"/>
              </a:rPr>
              <a:t>Экосистема</a:t>
            </a:r>
            <a:r>
              <a:rPr lang="ru-RU" altLang="ru-RU" sz="2800" b="1">
                <a:solidFill>
                  <a:srgbClr val="00006C"/>
                </a:solidFill>
                <a:latin typeface="Times New Roman" pitchFamily="18" charset="0"/>
              </a:rPr>
              <a:t>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- биологическая система, состоящая из</a:t>
            </a:r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  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 сообщества живых организмов (биоценоз),</a:t>
            </a:r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   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среды их обитания (биотоп), </a:t>
            </a:r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   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системы связей, осуществляющей обмен</a:t>
            </a:r>
            <a:endParaRPr lang="en-US" altLang="ru-RU" sz="2400" b="1">
              <a:solidFill>
                <a:srgbClr val="00006C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en-US" altLang="ru-RU" sz="2400" b="1">
                <a:solidFill>
                  <a:srgbClr val="00006C"/>
                </a:solidFill>
                <a:latin typeface="Times New Roman" pitchFamily="18" charset="0"/>
              </a:rPr>
              <a:t>                        </a:t>
            </a:r>
            <a:r>
              <a:rPr lang="ru-RU" altLang="ru-RU" sz="2400" b="1">
                <a:solidFill>
                  <a:srgbClr val="00006C"/>
                </a:solidFill>
                <a:latin typeface="Times New Roman" pitchFamily="18" charset="0"/>
              </a:rPr>
              <a:t>веществом и энергией между ними.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79388" y="1125538"/>
          <a:ext cx="4968875" cy="4535487"/>
        </p:xfrm>
        <a:graphic>
          <a:graphicData uri="http://schemas.openxmlformats.org/presentationml/2006/ole">
            <p:oleObj spid="_x0000_s1026" name="Фотография Photo Editor" r:id="rId3" imgW="2286198" imgH="1828959" progId="">
              <p:embed/>
            </p:oleObj>
          </a:graphicData>
        </a:graphic>
      </p:graphicFrame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5292725" y="1143000"/>
            <a:ext cx="3635375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/>
              <a:t>Аутизм (греч. </a:t>
            </a:r>
            <a:r>
              <a:rPr lang="el-GR" altLang="ru-RU" sz="2000" b="1" dirty="0"/>
              <a:t>αυτός</a:t>
            </a:r>
            <a:r>
              <a:rPr lang="ru-RU" altLang="ru-RU" sz="2000" b="1" dirty="0"/>
              <a:t>, </a:t>
            </a:r>
            <a:r>
              <a:rPr lang="ru-RU" altLang="ru-RU" sz="2000" b="1" dirty="0" err="1"/>
              <a:t>autos</a:t>
            </a:r>
            <a:r>
              <a:rPr lang="ru-RU" altLang="ru-RU" sz="2000" b="1" dirty="0"/>
              <a:t> — «сам», аутизм — погружение в себя) - феномен подчинённости познавательных процессов внутренним желаниям</a:t>
            </a:r>
          </a:p>
          <a:p>
            <a:pPr eaLnBrk="1" hangingPunct="1"/>
            <a:r>
              <a:rPr lang="ru-RU" altLang="ru-RU" sz="2000" b="1" dirty="0"/>
              <a:t>и тенденциям субъекта, в результате чего объективная реальность в представлении индивида выглядит более </a:t>
            </a:r>
          </a:p>
          <a:p>
            <a:pPr eaLnBrk="1" hangingPunct="1"/>
            <a:r>
              <a:rPr lang="ru-RU" altLang="ru-RU" sz="2000" b="1" dirty="0"/>
              <a:t>или менее искажённой. </a:t>
            </a:r>
          </a:p>
          <a:p>
            <a:pPr eaLnBrk="1" hangingPunct="1"/>
            <a:endParaRPr lang="ru-RU" altLang="ru-RU" b="1" dirty="0" smtClean="0"/>
          </a:p>
          <a:p>
            <a:pPr eaLnBrk="1" hangingPunct="1"/>
            <a:endParaRPr lang="ru-RU" altLang="ru-RU" b="1" dirty="0" smtClean="0"/>
          </a:p>
          <a:p>
            <a:pPr eaLnBrk="1" hangingPunct="1"/>
            <a:r>
              <a:rPr lang="ru-RU" altLang="ru-RU" b="1" dirty="0" smtClean="0"/>
              <a:t>По </a:t>
            </a:r>
            <a:r>
              <a:rPr lang="ru-RU" altLang="ru-RU" b="1" dirty="0"/>
              <a:t>данным статистики, аутизмом страдают 5-10 детей на 10000.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Изображение:Rain 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49275"/>
            <a:ext cx="3686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4500563" y="1628775"/>
            <a:ext cx="41767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/>
              <a:t>«Человек дождя» </a:t>
            </a:r>
          </a:p>
          <a:p>
            <a:pPr eaLnBrk="1" hangingPunct="1"/>
            <a:r>
              <a:rPr lang="ru-RU" altLang="ru-RU" sz="2400" b="1"/>
              <a:t>(англ. Rain Man) — фильм 1988 года, драма, шедевр мирового кинематографа. </a:t>
            </a:r>
          </a:p>
          <a:p>
            <a:pPr eaLnBrk="1" hangingPunct="1"/>
            <a:r>
              <a:rPr lang="ru-RU" altLang="ru-RU" sz="2400" b="1"/>
              <a:t>4 премии «Оскар».</a:t>
            </a:r>
          </a:p>
          <a:p>
            <a:pPr eaLnBrk="1" hangingPunct="1"/>
            <a:endParaRPr lang="ru-RU" altLang="ru-RU" sz="2400" b="1"/>
          </a:p>
          <a:p>
            <a:pPr eaLnBrk="1" hangingPunct="1"/>
            <a:r>
              <a:rPr lang="ru-RU" altLang="ru-RU" sz="2400" b="1"/>
              <a:t>Роль больного аутизмом (брат Рэймонд) сыграл Дастин Хоффман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sz="3600" b="1" smtClean="0"/>
              <a:t>Инфекционная природа аутизма – гипотеза </a:t>
            </a:r>
            <a:r>
              <a:rPr lang="en-US" altLang="ru-RU" sz="3600" b="1" smtClean="0"/>
              <a:t>E. R. Bolte (1998)</a:t>
            </a:r>
            <a:endParaRPr lang="ru-RU" altLang="ru-RU" sz="3600" b="1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dirty="0" smtClean="0"/>
              <a:t>Столбнячный </a:t>
            </a:r>
            <a:r>
              <a:rPr lang="ru-RU" altLang="ru-RU" sz="2400" b="1" dirty="0" err="1" smtClean="0"/>
              <a:t>нейротоксин</a:t>
            </a:r>
            <a:r>
              <a:rPr lang="ru-RU" altLang="ru-RU" sz="2400" b="1" dirty="0" smtClean="0"/>
              <a:t> (СНТ), попав в головной мозг, нарушает высвобождение </a:t>
            </a:r>
            <a:r>
              <a:rPr lang="ru-RU" altLang="ru-RU" sz="2400" b="1" dirty="0" err="1" smtClean="0"/>
              <a:t>нейротрансмиттеров</a:t>
            </a:r>
            <a:r>
              <a:rPr lang="ru-RU" altLang="ru-RU" sz="2400" b="1" dirty="0" smtClean="0"/>
              <a:t>, </a:t>
            </a:r>
            <a:r>
              <a:rPr lang="ru-RU" altLang="ru-RU" sz="2400" b="1" dirty="0" err="1" smtClean="0"/>
              <a:t>протеолитически</a:t>
            </a:r>
            <a:r>
              <a:rPr lang="ru-RU" altLang="ru-RU" sz="2400" b="1" dirty="0" smtClean="0"/>
              <a:t> расщепляя </a:t>
            </a:r>
            <a:r>
              <a:rPr lang="ru-RU" altLang="ru-RU" sz="2400" b="1" dirty="0" err="1" smtClean="0"/>
              <a:t>синаптобревин</a:t>
            </a:r>
            <a:r>
              <a:rPr lang="ru-RU" altLang="ru-RU" sz="2400" b="1" dirty="0" smtClean="0"/>
              <a:t> – белок мембраны </a:t>
            </a:r>
            <a:r>
              <a:rPr lang="ru-RU" altLang="ru-RU" sz="2400" b="1" dirty="0" err="1" smtClean="0"/>
              <a:t>синаптических</a:t>
            </a:r>
            <a:r>
              <a:rPr lang="ru-RU" altLang="ru-RU" sz="2400" b="1" dirty="0" smtClean="0"/>
              <a:t> пузырьков.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Введение лабораторным животным СНТ в ткань головного мозга приводит к появлению симптомов аутизма.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Лечение детей с аутизмом </a:t>
            </a:r>
            <a:r>
              <a:rPr lang="ru-RU" altLang="ru-RU" sz="2400" b="1" dirty="0" err="1" smtClean="0"/>
              <a:t>антимикробными</a:t>
            </a:r>
            <a:r>
              <a:rPr lang="ru-RU" altLang="ru-RU" sz="2400" b="1" dirty="0" smtClean="0"/>
              <a:t> препаратами, эффективными в отношении патогенных </a:t>
            </a:r>
            <a:r>
              <a:rPr lang="ru-RU" altLang="ru-RU" sz="2400" b="1" dirty="0" err="1" smtClean="0"/>
              <a:t>клостридий</a:t>
            </a:r>
            <a:r>
              <a:rPr lang="ru-RU" altLang="ru-RU" sz="2400" b="1" dirty="0" smtClean="0"/>
              <a:t>, способствует улучшению состояния этих пациентов.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197850" cy="187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2600" i="1" dirty="0" smtClean="0"/>
              <a:t>Clostridium </a:t>
            </a:r>
            <a:r>
              <a:rPr lang="en-US" altLang="ru-RU" sz="2600" i="1" dirty="0" err="1" smtClean="0"/>
              <a:t>bolteae</a:t>
            </a:r>
            <a:r>
              <a:rPr lang="en-US" altLang="ru-RU" sz="2600" dirty="0" smtClean="0"/>
              <a:t> Song et al. 2003</a:t>
            </a:r>
            <a:r>
              <a:rPr lang="ru-RU" altLang="ru-RU" sz="2600" dirty="0" smtClean="0"/>
              <a:t>.</a:t>
            </a:r>
            <a:r>
              <a:rPr lang="en-US" altLang="ru-RU" sz="2600" dirty="0" smtClean="0"/>
              <a:t> </a:t>
            </a:r>
            <a:endParaRPr lang="ru-RU" altLang="ru-RU" sz="2600" dirty="0" smtClean="0"/>
          </a:p>
          <a:p>
            <a:pPr>
              <a:lnSpc>
                <a:spcPct val="90000"/>
              </a:lnSpc>
            </a:pPr>
            <a:r>
              <a:rPr lang="en-US" altLang="ru-RU" sz="2600" i="1" dirty="0" err="1" smtClean="0"/>
              <a:t>Cetobacterium</a:t>
            </a:r>
            <a:r>
              <a:rPr lang="en-US" altLang="ru-RU" sz="2600" i="1" dirty="0" smtClean="0"/>
              <a:t> </a:t>
            </a:r>
            <a:r>
              <a:rPr lang="en-US" altLang="ru-RU" sz="2600" i="1" dirty="0" err="1" smtClean="0"/>
              <a:t>somerae</a:t>
            </a:r>
            <a:r>
              <a:rPr lang="en-US" altLang="ru-RU" sz="2600" dirty="0" smtClean="0"/>
              <a:t> </a:t>
            </a:r>
            <a:r>
              <a:rPr lang="en-US" altLang="ru-RU" sz="2600" dirty="0" err="1" smtClean="0"/>
              <a:t>Finegold</a:t>
            </a:r>
            <a:r>
              <a:rPr lang="en-US" altLang="ru-RU" sz="2600" dirty="0" smtClean="0"/>
              <a:t> et al. 2003.</a:t>
            </a:r>
            <a:endParaRPr lang="ru-RU" altLang="ru-RU" sz="2600" i="1" dirty="0" smtClean="0"/>
          </a:p>
          <a:p>
            <a:pPr>
              <a:lnSpc>
                <a:spcPct val="90000"/>
              </a:lnSpc>
            </a:pPr>
            <a:r>
              <a:rPr lang="en-US" altLang="ru-RU" sz="2600" i="1" dirty="0" err="1" smtClean="0"/>
              <a:t>Anaerofustis</a:t>
            </a:r>
            <a:r>
              <a:rPr lang="en-US" altLang="ru-RU" sz="2600" i="1" dirty="0" smtClean="0"/>
              <a:t> </a:t>
            </a:r>
            <a:r>
              <a:rPr lang="en-US" altLang="ru-RU" sz="2600" i="1" dirty="0" err="1" smtClean="0"/>
              <a:t>stercorihominis</a:t>
            </a:r>
            <a:r>
              <a:rPr lang="en-US" altLang="ru-RU" sz="2600" dirty="0" smtClean="0"/>
              <a:t> </a:t>
            </a:r>
            <a:r>
              <a:rPr lang="en-US" altLang="ru-RU" sz="2600" dirty="0" err="1" smtClean="0"/>
              <a:t>Finegold</a:t>
            </a:r>
            <a:r>
              <a:rPr lang="en-US" altLang="ru-RU" sz="2600" dirty="0" smtClean="0"/>
              <a:t> et al. 2004.</a:t>
            </a:r>
            <a:endParaRPr lang="ru-RU" altLang="ru-RU" sz="2600" dirty="0" smtClean="0"/>
          </a:p>
          <a:p>
            <a:pPr>
              <a:lnSpc>
                <a:spcPct val="90000"/>
              </a:lnSpc>
            </a:pPr>
            <a:r>
              <a:rPr lang="en-US" altLang="ru-RU" sz="2600" i="1" dirty="0" err="1" smtClean="0"/>
              <a:t>Anaerotruncus</a:t>
            </a:r>
            <a:r>
              <a:rPr lang="en-US" altLang="ru-RU" sz="2600" i="1" dirty="0" smtClean="0"/>
              <a:t> </a:t>
            </a:r>
            <a:r>
              <a:rPr lang="en-US" altLang="ru-RU" sz="2600" i="1" dirty="0" err="1" smtClean="0"/>
              <a:t>colihominis</a:t>
            </a:r>
            <a:r>
              <a:rPr lang="en-US" altLang="ru-RU" sz="2600" dirty="0" smtClean="0"/>
              <a:t> Lawson et al. 2004.</a:t>
            </a:r>
            <a:endParaRPr lang="ru-RU" altLang="ru-RU" sz="2600" dirty="0" smtClean="0"/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07375" cy="1800225"/>
          </a:xfrm>
        </p:spPr>
        <p:txBody>
          <a:bodyPr/>
          <a:lstStyle/>
          <a:p>
            <a:r>
              <a:rPr lang="ru-RU" altLang="ru-RU" sz="3600" b="1" smtClean="0"/>
              <a:t>Новые виды микроорганизмов, возможно причастные к развитию аутизма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alzheimer-degenera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3200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4067174" y="1125538"/>
            <a:ext cx="46196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000" b="1" dirty="0"/>
              <a:t>Болезнь Альцгеймера — дегенеративное заболевание центральной нервной системы, характеризующееся прогрессирующим снижением интеллекта, расстройством памяти и изменением поведения.</a:t>
            </a:r>
          </a:p>
          <a:p>
            <a:pPr eaLnBrk="1" hangingPunct="1"/>
            <a:endParaRPr lang="ru-RU" altLang="ru-RU" sz="2000" b="1" dirty="0"/>
          </a:p>
          <a:p>
            <a:pPr eaLnBrk="1" hangingPunct="1"/>
            <a:r>
              <a:rPr lang="ru-RU" altLang="ru-RU" sz="2000" b="1" dirty="0"/>
              <a:t>Патогенез связан с отложением в ткани мозга амилоидного белка, вызывающим дегенерацию нейронов, и нарушением холинэргической </a:t>
            </a:r>
            <a:r>
              <a:rPr lang="ru-RU" altLang="ru-RU" sz="2000" b="1" dirty="0" err="1"/>
              <a:t>синаптической</a:t>
            </a:r>
            <a:r>
              <a:rPr lang="ru-RU" altLang="ru-RU" sz="2000" b="1" dirty="0"/>
              <a:t> передачи.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209675"/>
          </a:xfrm>
        </p:spPr>
        <p:txBody>
          <a:bodyPr/>
          <a:lstStyle/>
          <a:p>
            <a:r>
              <a:rPr lang="ru-RU" altLang="ru-RU" sz="3600" b="1" smtClean="0"/>
              <a:t>Обнаружение трепонем полости рта в ткани головного мозга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713787" cy="4205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ru-RU" sz="2400" b="1" smtClean="0"/>
              <a:t>Riviere G. R., Riviere K. H., Smith K. S. Molecular and immunological evidence of oral Treponema in the human brain and their association with Alzheimer's disease // Oral Microbiol. Immunol. 2002. V. 17, No. 2. P. 113-118.</a:t>
            </a:r>
            <a:endParaRPr lang="ru-RU" altLang="ru-RU" sz="2400" b="1" smtClean="0"/>
          </a:p>
          <a:p>
            <a:pPr>
              <a:lnSpc>
                <a:spcPct val="80000"/>
              </a:lnSpc>
            </a:pPr>
            <a:r>
              <a:rPr lang="ru-RU" altLang="ru-RU" sz="2400" b="1" smtClean="0"/>
              <a:t>При исследовании коры головного мозга трепонемы были обнаружены у 14 из 16 лиц с болезнью Альцгеймера (БА), и только у </a:t>
            </a:r>
            <a:r>
              <a:rPr lang="en-US" altLang="ru-RU" sz="2400" b="1" smtClean="0"/>
              <a:t>4</a:t>
            </a:r>
            <a:r>
              <a:rPr lang="ru-RU" altLang="ru-RU" sz="2400" b="1" smtClean="0"/>
              <a:t> из </a:t>
            </a:r>
            <a:r>
              <a:rPr lang="en-US" altLang="ru-RU" sz="2400" b="1" smtClean="0"/>
              <a:t>18</a:t>
            </a:r>
            <a:r>
              <a:rPr lang="ru-RU" altLang="ru-RU" sz="2400" b="1" smtClean="0"/>
              <a:t> здоровых доноров</a:t>
            </a:r>
            <a:r>
              <a:rPr lang="en-US" altLang="ru-RU" sz="2400" b="1" smtClean="0"/>
              <a:t> (P&lt;0</a:t>
            </a:r>
            <a:r>
              <a:rPr lang="ru-RU" altLang="ru-RU" sz="2400" b="1" smtClean="0"/>
              <a:t>,</a:t>
            </a:r>
            <a:r>
              <a:rPr lang="en-US" altLang="ru-RU" sz="2400" b="1" smtClean="0"/>
              <a:t>001)</a:t>
            </a:r>
            <a:r>
              <a:rPr lang="ru-RU" altLang="ru-RU" sz="2400" b="1" smtClean="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400" b="1" smtClean="0"/>
              <a:t>Антигены </a:t>
            </a:r>
            <a:r>
              <a:rPr lang="en-US" altLang="ru-RU" sz="2400" b="1" i="1" smtClean="0"/>
              <a:t>Treponema pectinovorum </a:t>
            </a:r>
            <a:r>
              <a:rPr lang="en-US" altLang="ru-RU" sz="2400" b="1" smtClean="0"/>
              <a:t> </a:t>
            </a:r>
            <a:r>
              <a:rPr lang="ru-RU" altLang="ru-RU" sz="2400" b="1" smtClean="0"/>
              <a:t>и/или </a:t>
            </a:r>
            <a:r>
              <a:rPr lang="en-US" altLang="ru-RU" sz="2400" b="1" i="1" smtClean="0"/>
              <a:t>Treponema socranskii</a:t>
            </a:r>
            <a:r>
              <a:rPr lang="en-US" altLang="ru-RU" sz="2400" b="1" smtClean="0"/>
              <a:t> </a:t>
            </a:r>
            <a:r>
              <a:rPr lang="ru-RU" altLang="ru-RU" sz="2400" b="1" smtClean="0"/>
              <a:t>обнаружены в коре головного мозга, тканях варолиева моста, гиппокампа и ганглиях тройничного нерва у лиц с БА.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2290762"/>
          </a:xfrm>
        </p:spPr>
        <p:txBody>
          <a:bodyPr/>
          <a:lstStyle/>
          <a:p>
            <a:r>
              <a:rPr lang="ru-RU" altLang="ru-RU" sz="3600" b="1" smtClean="0"/>
              <a:t>Факторы, оказывающие влияние </a:t>
            </a:r>
            <a:br>
              <a:rPr lang="ru-RU" altLang="ru-RU" sz="3600" b="1" smtClean="0"/>
            </a:br>
            <a:r>
              <a:rPr lang="ru-RU" altLang="ru-RU" sz="3600" b="1" smtClean="0"/>
              <a:t>на состав микрофлоры</a:t>
            </a:r>
            <a:r>
              <a:rPr lang="en-US" altLang="ru-RU" sz="3600" i="1" smtClean="0"/>
              <a:t/>
            </a:r>
            <a:br>
              <a:rPr lang="en-US" altLang="ru-RU" sz="3600" i="1" smtClean="0"/>
            </a:br>
            <a:endParaRPr lang="ru-RU" altLang="ru-RU" sz="3600" b="1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229600" cy="2514600"/>
          </a:xfrm>
        </p:spPr>
        <p:txBody>
          <a:bodyPr/>
          <a:lstStyle/>
          <a:p>
            <a:r>
              <a:rPr lang="ru-RU" altLang="ru-RU" sz="2800" b="1" smtClean="0"/>
              <a:t>Физико-химические факторы</a:t>
            </a:r>
          </a:p>
          <a:p>
            <a:r>
              <a:rPr lang="ru-RU" altLang="ru-RU" sz="2800" b="1" smtClean="0"/>
              <a:t>Факторы хозяина (организма человека)</a:t>
            </a:r>
          </a:p>
          <a:p>
            <a:r>
              <a:rPr lang="ru-RU" altLang="ru-RU" sz="2800" b="1" smtClean="0"/>
              <a:t>Факторы микрофлоры</a:t>
            </a:r>
          </a:p>
          <a:p>
            <a:r>
              <a:rPr lang="ru-RU" altLang="ru-RU" sz="2800" b="1" smtClean="0"/>
              <a:t>Внешние факторы</a:t>
            </a:r>
          </a:p>
        </p:txBody>
      </p:sp>
      <p:pic>
        <p:nvPicPr>
          <p:cNvPr id="45060" name="Picture 5" descr="Don't look at these pictures if you're about to make out. 22 Wo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62400"/>
            <a:ext cx="655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38200"/>
            <a:ext cx="8229600" cy="1371600"/>
          </a:xfrm>
        </p:spPr>
        <p:txBody>
          <a:bodyPr/>
          <a:lstStyle/>
          <a:p>
            <a:r>
              <a:rPr lang="ru-RU" altLang="ru-RU" sz="3600" b="1" smtClean="0"/>
              <a:t>Физико-химические</a:t>
            </a:r>
            <a:br>
              <a:rPr lang="ru-RU" altLang="ru-RU" sz="3600" b="1" smtClean="0"/>
            </a:br>
            <a:r>
              <a:rPr lang="ru-RU" altLang="ru-RU" sz="3600" b="1" smtClean="0"/>
              <a:t>факторы: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ru-RU" altLang="ru-RU" sz="2800" b="1" smtClean="0"/>
              <a:t>температура</a:t>
            </a:r>
          </a:p>
          <a:p>
            <a:r>
              <a:rPr lang="ru-RU" altLang="ru-RU" sz="2800" b="1" smtClean="0"/>
              <a:t>рН</a:t>
            </a:r>
          </a:p>
          <a:p>
            <a:r>
              <a:rPr lang="ru-RU" altLang="ru-RU" sz="2800" b="1" smtClean="0"/>
              <a:t>анаэробиоз</a:t>
            </a:r>
          </a:p>
          <a:p>
            <a:r>
              <a:rPr lang="ru-RU" altLang="ru-RU" sz="2800" b="1" smtClean="0"/>
              <a:t>окислительно-восстановительный потенциал</a:t>
            </a:r>
          </a:p>
          <a:p>
            <a:r>
              <a:rPr lang="ru-RU" altLang="ru-RU" sz="2800" b="1" smtClean="0"/>
              <a:t>наличие и доступность питательных веществ</a:t>
            </a:r>
          </a:p>
        </p:txBody>
      </p:sp>
      <p:pic>
        <p:nvPicPr>
          <p:cNvPr id="46084" name="Picture 5" descr="Бактерии в кишечнике влияют на поведение Нанотехнологии Nanonews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785225" cy="1143000"/>
          </a:xfrm>
        </p:spPr>
        <p:txBody>
          <a:bodyPr/>
          <a:lstStyle/>
          <a:p>
            <a:r>
              <a:rPr lang="ru-RU" altLang="ru-RU" sz="3600" b="1" smtClean="0"/>
              <a:t>Факторы хозяина </a:t>
            </a:r>
            <a:br>
              <a:rPr lang="ru-RU" altLang="ru-RU" sz="3600" b="1" smtClean="0"/>
            </a:br>
            <a:r>
              <a:rPr lang="ru-RU" altLang="ru-RU" sz="3600" b="1" smtClean="0"/>
              <a:t>(организма человека):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700462"/>
          </a:xfrm>
        </p:spPr>
        <p:txBody>
          <a:bodyPr/>
          <a:lstStyle/>
          <a:p>
            <a:r>
              <a:rPr lang="ru-RU" altLang="ru-RU" sz="2800" b="1" smtClean="0"/>
              <a:t>генетические факторы</a:t>
            </a:r>
          </a:p>
          <a:p>
            <a:r>
              <a:rPr lang="ru-RU" altLang="ru-RU" sz="2800" b="1" smtClean="0"/>
              <a:t>возраст</a:t>
            </a:r>
          </a:p>
          <a:p>
            <a:r>
              <a:rPr lang="ru-RU" altLang="ru-RU" sz="2800" b="1" smtClean="0"/>
              <a:t>заболевания</a:t>
            </a:r>
          </a:p>
          <a:p>
            <a:r>
              <a:rPr lang="ru-RU" altLang="ru-RU" sz="2800" b="1" smtClean="0"/>
              <a:t>стресс</a:t>
            </a:r>
          </a:p>
          <a:p>
            <a:r>
              <a:rPr lang="ru-RU" altLang="ru-RU" sz="2800" b="1" smtClean="0"/>
              <a:t>гормональные изменения</a:t>
            </a:r>
          </a:p>
          <a:p>
            <a:r>
              <a:rPr lang="ru-RU" altLang="ru-RU" sz="2800" b="1" smtClean="0"/>
              <a:t>состояние иммунитета, факторы естественной резистентности</a:t>
            </a:r>
          </a:p>
        </p:txBody>
      </p:sp>
      <p:pic>
        <p:nvPicPr>
          <p:cNvPr id="47108" name="Picture 5" descr="Микрофлора: что необходимо знать о нормальной работе кишечника О здоровье и о здоровом бизнес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ru-RU" altLang="ru-RU" sz="3600" b="1" smtClean="0"/>
              <a:t>Факторы микрофлоры: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144713"/>
          </a:xfrm>
        </p:spPr>
        <p:txBody>
          <a:bodyPr/>
          <a:lstStyle/>
          <a:p>
            <a:r>
              <a:rPr lang="ru-RU" altLang="ru-RU" sz="2800" b="1" smtClean="0"/>
              <a:t>адгезия</a:t>
            </a:r>
          </a:p>
          <a:p>
            <a:r>
              <a:rPr lang="ru-RU" altLang="ru-RU" sz="2800" b="1" smtClean="0"/>
              <a:t>межмикробные взаимодействия</a:t>
            </a:r>
          </a:p>
          <a:p>
            <a:r>
              <a:rPr lang="ru-RU" altLang="ru-RU" sz="2800" b="1" smtClean="0"/>
              <a:t>персистенция в биотопе</a:t>
            </a:r>
          </a:p>
        </p:txBody>
      </p:sp>
      <p:pic>
        <p:nvPicPr>
          <p:cNvPr id="48132" name="Picture 5" descr="Только проверенные советы по здоровью. - Part 1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124200"/>
            <a:ext cx="55816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/>
          <p:cNvPicPr>
            <a:picLocks noChangeAspect="1" noChangeArrowheads="1"/>
          </p:cNvPicPr>
          <p:nvPr/>
        </p:nvPicPr>
        <p:blipFill>
          <a:blip r:embed="rId2" cstate="print"/>
          <a:srcRect l="1666"/>
          <a:stretch>
            <a:fillRect/>
          </a:stretch>
        </p:blipFill>
        <p:spPr bwMode="auto">
          <a:xfrm>
            <a:off x="0" y="38100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7"/>
          <p:cNvPicPr>
            <a:picLocks noChangeAspect="1" noChangeArrowheads="1"/>
          </p:cNvPicPr>
          <p:nvPr/>
        </p:nvPicPr>
        <p:blipFill>
          <a:blip r:embed="rId3" cstate="print"/>
          <a:srcRect l="47200" r="7999" b="39589"/>
          <a:stretch>
            <a:fillRect/>
          </a:stretch>
        </p:blipFill>
        <p:spPr bwMode="auto">
          <a:xfrm>
            <a:off x="0" y="381000"/>
            <a:ext cx="525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6"/>
          <p:cNvPicPr>
            <a:picLocks noChangeAspect="1" noChangeArrowheads="1"/>
          </p:cNvPicPr>
          <p:nvPr/>
        </p:nvPicPr>
        <p:blipFill>
          <a:blip r:embed="rId4" cstate="print"/>
          <a:srcRect r="1666"/>
          <a:stretch>
            <a:fillRect/>
          </a:stretch>
        </p:blipFill>
        <p:spPr bwMode="auto">
          <a:xfrm>
            <a:off x="4648200" y="381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4"/>
          <p:cNvPicPr>
            <a:picLocks noChangeAspect="1" noChangeArrowheads="1"/>
          </p:cNvPicPr>
          <p:nvPr/>
        </p:nvPicPr>
        <p:blipFill>
          <a:blip r:embed="rId5" cstate="print"/>
          <a:srcRect r="3279"/>
          <a:stretch>
            <a:fillRect/>
          </a:stretch>
        </p:blipFill>
        <p:spPr bwMode="auto">
          <a:xfrm>
            <a:off x="4648200" y="3740150"/>
            <a:ext cx="44958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1143000" y="1066800"/>
            <a:ext cx="6934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6000" b="1">
                <a:solidFill>
                  <a:schemeClr val="bg1"/>
                </a:solidFill>
              </a:rPr>
              <a:t>Микроорганизмы окружающей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/>
          <p:cNvPicPr>
            <a:picLocks noChangeAspect="1" noChangeArrowheads="1"/>
          </p:cNvPicPr>
          <p:nvPr/>
        </p:nvPicPr>
        <p:blipFill>
          <a:blip r:embed="rId2" cstate="print">
            <a:lum bright="60000" contrast="-36000"/>
          </a:blip>
          <a:srcRect b="41975"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304800" y="665163"/>
            <a:ext cx="86868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b="1">
                <a:solidFill>
                  <a:srgbClr val="E20000"/>
                </a:solidFill>
                <a:latin typeface="Times New Roman" pitchFamily="18" charset="0"/>
              </a:rPr>
              <a:t>Биопленка </a:t>
            </a:r>
            <a:r>
              <a:rPr lang="ru-RU" altLang="ru-RU" sz="2800" b="1">
                <a:solidFill>
                  <a:srgbClr val="000086"/>
                </a:solidFill>
                <a:latin typeface="Times New Roman" pitchFamily="18" charset="0"/>
              </a:rPr>
              <a:t>— сообщество микробов, которые прикреплены к поверхности или друг к другу, заключены в матрикс синтезированных ими внеклеточных полимерных веществ, имеют измененный фенотип, проявляют другие </a:t>
            </a:r>
          </a:p>
          <a:p>
            <a:pPr>
              <a:lnSpc>
                <a:spcPct val="90000"/>
              </a:lnSpc>
            </a:pPr>
            <a:r>
              <a:rPr lang="ru-RU" altLang="ru-RU" sz="2800" b="1">
                <a:solidFill>
                  <a:srgbClr val="000086"/>
                </a:solidFill>
                <a:latin typeface="Times New Roman" pitchFamily="18" charset="0"/>
              </a:rPr>
              <a:t>параметры роста и экспрессии специфичных генов.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52400" y="1703388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000086"/>
                </a:solidFill>
                <a:latin typeface="Times New Roman" pitchFamily="18" charset="0"/>
              </a:rPr>
              <a:t>взаимодействующая общность разных типов микроорганизмов;</a:t>
            </a:r>
          </a:p>
          <a:p>
            <a:pPr eaLnBrk="1" hangingPunct="1"/>
            <a:endParaRPr lang="ru-RU" altLang="ru-RU" sz="1400" b="1">
              <a:solidFill>
                <a:srgbClr val="000086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rgbClr val="000086"/>
                </a:solidFill>
                <a:latin typeface="Times New Roman" pitchFamily="18" charset="0"/>
              </a:rPr>
              <a:t>микроорганизмы собраны в микроколонии;</a:t>
            </a:r>
          </a:p>
          <a:p>
            <a:pPr eaLnBrk="1" hangingPunct="1"/>
            <a:endParaRPr lang="ru-RU" altLang="ru-RU" sz="1400" b="1">
              <a:solidFill>
                <a:srgbClr val="000086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rgbClr val="000086"/>
                </a:solidFill>
                <a:latin typeface="Times New Roman" pitchFamily="18" charset="0"/>
              </a:rPr>
              <a:t>микроколонии окружены защитным матриксом;</a:t>
            </a:r>
          </a:p>
          <a:p>
            <a:pPr eaLnBrk="1" hangingPunct="1"/>
            <a:endParaRPr lang="ru-RU" altLang="ru-RU" sz="1400" b="1">
              <a:solidFill>
                <a:srgbClr val="000086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rgbClr val="000086"/>
                </a:solidFill>
                <a:latin typeface="Times New Roman" pitchFamily="18" charset="0"/>
              </a:rPr>
              <a:t>микроорганизмы имеют примитивную систему связи;</a:t>
            </a:r>
          </a:p>
          <a:p>
            <a:pPr eaLnBrk="1" hangingPunct="1"/>
            <a:endParaRPr lang="ru-RU" altLang="ru-RU" sz="1400" b="1">
              <a:solidFill>
                <a:srgbClr val="000086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rgbClr val="000086"/>
                </a:solidFill>
                <a:latin typeface="Times New Roman" pitchFamily="18" charset="0"/>
              </a:rPr>
              <a:t>микроорганизмы в биопленке устойчивы к антибиотикам, антимикробным средствам и реакции организма хозяина.</a:t>
            </a: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 cstate="print"/>
          <a:srcRect t="9361" b="7713"/>
          <a:stretch>
            <a:fillRect/>
          </a:stretch>
        </p:blipFill>
        <p:spPr bwMode="auto">
          <a:xfrm>
            <a:off x="4191000" y="1703388"/>
            <a:ext cx="495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1524000" y="533400"/>
            <a:ext cx="5907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b="1">
                <a:solidFill>
                  <a:srgbClr val="000086"/>
                </a:solidFill>
                <a:latin typeface="Times New Roman" pitchFamily="18" charset="0"/>
              </a:rPr>
              <a:t>Основные свойства биопленки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ChangeArrowheads="1"/>
          </p:cNvSpPr>
          <p:nvPr/>
        </p:nvSpPr>
        <p:spPr bwMode="auto">
          <a:xfrm>
            <a:off x="3048000" y="381000"/>
            <a:ext cx="3141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 sz="3200" b="1">
                <a:solidFill>
                  <a:srgbClr val="000086"/>
                </a:solidFill>
                <a:latin typeface="Times New Roman" pitchFamily="18" charset="0"/>
              </a:rPr>
              <a:t>Quorum sensing </a:t>
            </a:r>
          </a:p>
        </p:txBody>
      </p:sp>
      <p:pic>
        <p:nvPicPr>
          <p:cNvPr id="51203" name="Picture 8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57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876800" y="1447800"/>
            <a:ext cx="4038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Грам «+» бактерии:</a:t>
            </a:r>
          </a:p>
          <a:p>
            <a:pPr eaLnBrk="1" hangingPunct="1">
              <a:buFontTx/>
              <a:buChar char="-"/>
            </a:pP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 олигопептиды, </a:t>
            </a:r>
          </a:p>
          <a:p>
            <a:pPr eaLnBrk="1" hangingPunct="1">
              <a:buFontTx/>
              <a:buChar char="-"/>
            </a:pP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 низкомолекулярные  </a:t>
            </a:r>
          </a:p>
          <a:p>
            <a:pPr eaLnBrk="1" hangingPunct="1"/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  соединения, содержащие</a:t>
            </a:r>
          </a:p>
          <a:p>
            <a:pPr eaLnBrk="1" hangingPunct="1"/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  лактонную группировку,</a:t>
            </a:r>
          </a:p>
          <a:p>
            <a:pPr eaLnBrk="1" hangingPunct="1">
              <a:buFontTx/>
              <a:buChar char="-"/>
            </a:pPr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бутиролактоны.</a:t>
            </a:r>
          </a:p>
          <a:p>
            <a:pPr eaLnBrk="1" hangingPunct="1"/>
            <a:endParaRPr lang="ru-RU" altLang="ru-RU" sz="2400" b="1">
              <a:solidFill>
                <a:srgbClr val="000086"/>
              </a:solidFill>
              <a:latin typeface="Times New Roman" pitchFamily="18" charset="0"/>
            </a:endParaRPr>
          </a:p>
          <a:p>
            <a:pPr eaLnBrk="1" hangingPunct="1"/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Грам «-» бактерии:</a:t>
            </a:r>
          </a:p>
          <a:p>
            <a:pPr eaLnBrk="1" hangingPunct="1"/>
            <a:r>
              <a:rPr lang="ru-RU" altLang="ru-RU" sz="2400" b="1">
                <a:solidFill>
                  <a:srgbClr val="000086"/>
                </a:solidFill>
                <a:latin typeface="Times New Roman" pitchFamily="18" charset="0"/>
              </a:rPr>
              <a:t>- </a:t>
            </a:r>
            <a:r>
              <a:rPr lang="ru-RU" altLang="ru-RU" sz="2200" b="1">
                <a:solidFill>
                  <a:srgbClr val="000086"/>
                </a:solidFill>
                <a:latin typeface="Times New Roman" pitchFamily="18" charset="0"/>
              </a:rPr>
              <a:t>N-ацил-гомосеринлактоны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ru-RU" sz="3600" b="1" smtClean="0"/>
              <a:t>Внешние факторы: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3124200"/>
          </a:xfrm>
        </p:spPr>
        <p:txBody>
          <a:bodyPr/>
          <a:lstStyle/>
          <a:p>
            <a:r>
              <a:rPr lang="ru-RU" altLang="ru-RU" sz="2800" b="1" smtClean="0"/>
              <a:t>окружающая среда</a:t>
            </a:r>
          </a:p>
          <a:p>
            <a:r>
              <a:rPr lang="ru-RU" altLang="ru-RU" sz="2800" b="1" smtClean="0"/>
              <a:t>диета</a:t>
            </a:r>
          </a:p>
          <a:p>
            <a:r>
              <a:rPr lang="ru-RU" altLang="ru-RU" sz="2800" b="1" smtClean="0"/>
              <a:t>антибиотики и химиопрепараты</a:t>
            </a:r>
          </a:p>
          <a:p>
            <a:r>
              <a:rPr lang="ru-RU" altLang="ru-RU" sz="2800" b="1" smtClean="0"/>
              <a:t>лекарственные средства и немедикаментозное лечение</a:t>
            </a:r>
          </a:p>
          <a:p>
            <a:r>
              <a:rPr lang="ru-RU" altLang="ru-RU" sz="2800" b="1" smtClean="0"/>
              <a:t>курение, алкоголь, зубные протезы и др.</a:t>
            </a:r>
          </a:p>
        </p:txBody>
      </p:sp>
      <p:pic>
        <p:nvPicPr>
          <p:cNvPr id="52228" name="Picture 7" descr="Мега Ацидофилус / Mega Acidophilus 1012 Коралловый клуб, Черкас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"/>
            <a:ext cx="2286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9" descr="Алёна ПАРЕЦКАЯ Информация для все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648200"/>
            <a:ext cx="6381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80400" cy="1785937"/>
          </a:xfrm>
        </p:spPr>
        <p:txBody>
          <a:bodyPr/>
          <a:lstStyle/>
          <a:p>
            <a:r>
              <a:rPr lang="ru-RU" altLang="ru-RU" sz="3600" b="1" smtClean="0"/>
              <a:t>Влияние пищевого рациона на микрофлору кишечника </a:t>
            </a:r>
            <a:br>
              <a:rPr lang="ru-RU" altLang="ru-RU" sz="3600" b="1" smtClean="0"/>
            </a:br>
            <a:r>
              <a:rPr lang="ru-RU" altLang="ru-RU" sz="3600" b="1" smtClean="0"/>
              <a:t>[</a:t>
            </a:r>
            <a:r>
              <a:rPr lang="en-US" altLang="ru-RU" sz="3600" b="1" smtClean="0"/>
              <a:t>Benno </a:t>
            </a:r>
            <a:r>
              <a:rPr lang="en-US" altLang="ru-RU" sz="3600" b="1" i="1" smtClean="0"/>
              <a:t>et al</a:t>
            </a:r>
            <a:r>
              <a:rPr lang="ru-RU" altLang="ru-RU" sz="3600" b="1" smtClean="0"/>
              <a:t>., 1986].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514600"/>
            <a:ext cx="8229600" cy="40719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dirty="0" smtClean="0"/>
              <a:t>Сельские жители-японцы (</a:t>
            </a:r>
            <a:r>
              <a:rPr lang="ru-RU" altLang="ru-RU" sz="2400" b="1" dirty="0" err="1" smtClean="0"/>
              <a:t>Tsuyamamachi</a:t>
            </a:r>
            <a:r>
              <a:rPr lang="ru-RU" altLang="ru-RU" sz="2400" b="1" dirty="0" smtClean="0"/>
              <a:t>, префектура </a:t>
            </a:r>
            <a:r>
              <a:rPr lang="ru-RU" altLang="ru-RU" sz="2400" b="1" dirty="0" err="1" smtClean="0"/>
              <a:t>Miyagi</a:t>
            </a:r>
            <a:r>
              <a:rPr lang="ru-RU" altLang="ru-RU" sz="2400" b="1" dirty="0" smtClean="0"/>
              <a:t>) – 9 человек.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Отварной рис, лапша, японский хрен, фрукты, грибы, китайская капуста, огурцы, шпинат, соевый сыр (</a:t>
            </a:r>
            <a:r>
              <a:rPr lang="ru-RU" altLang="ru-RU" sz="2400" b="1" dirty="0" err="1" smtClean="0"/>
              <a:t>natto</a:t>
            </a:r>
            <a:r>
              <a:rPr lang="ru-RU" altLang="ru-RU" sz="2400" b="1" dirty="0" smtClean="0"/>
              <a:t>); рыба-сырец (</a:t>
            </a:r>
            <a:r>
              <a:rPr lang="ru-RU" altLang="ru-RU" sz="2400" b="1" dirty="0" err="1" smtClean="0"/>
              <a:t>sashimi</a:t>
            </a:r>
            <a:r>
              <a:rPr lang="ru-RU" altLang="ru-RU" sz="2400" b="1" dirty="0" smtClean="0"/>
              <a:t>), ракообразные, морская водоросль; квашеные, маринованные овощи;  яйца;  </a:t>
            </a:r>
            <a:r>
              <a:rPr lang="ru-RU" altLang="ru-RU" sz="2400" b="1" dirty="0" err="1" smtClean="0"/>
              <a:t>мисо</a:t>
            </a:r>
            <a:r>
              <a:rPr lang="ru-RU" altLang="ru-RU" sz="2400" b="1" dirty="0" smtClean="0"/>
              <a:t> (ферментированная соевая паста из вареных соевых бобов и риса), соевый творог (</a:t>
            </a:r>
            <a:r>
              <a:rPr lang="ru-RU" altLang="ru-RU" sz="2400" b="1" dirty="0" err="1" smtClean="0"/>
              <a:t>tofu</a:t>
            </a:r>
            <a:r>
              <a:rPr lang="ru-RU" altLang="ru-RU" sz="2400" b="1" dirty="0" smtClean="0"/>
              <a:t>), </a:t>
            </a:r>
            <a:r>
              <a:rPr lang="ru-RU" altLang="ru-RU" sz="2400" b="1" dirty="0" err="1" smtClean="0"/>
              <a:t>нори</a:t>
            </a:r>
            <a:r>
              <a:rPr lang="ru-RU" altLang="ru-RU" sz="2400" b="1" dirty="0" smtClean="0"/>
              <a:t> (сушеная красная водоросль), японский зеленый чай.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80400" cy="1785937"/>
          </a:xfrm>
        </p:spPr>
        <p:txBody>
          <a:bodyPr/>
          <a:lstStyle/>
          <a:p>
            <a:r>
              <a:rPr lang="ru-RU" altLang="ru-RU" sz="3600" b="1" smtClean="0"/>
              <a:t>Влияние пищевого рациона на микрофлору кишечника </a:t>
            </a:r>
            <a:br>
              <a:rPr lang="ru-RU" altLang="ru-RU" sz="3600" b="1" smtClean="0"/>
            </a:br>
            <a:r>
              <a:rPr lang="ru-RU" altLang="ru-RU" sz="3600" b="1" smtClean="0"/>
              <a:t>[</a:t>
            </a:r>
            <a:r>
              <a:rPr lang="en-US" altLang="ru-RU" sz="3600" b="1" smtClean="0"/>
              <a:t>Benno </a:t>
            </a:r>
            <a:r>
              <a:rPr lang="en-US" altLang="ru-RU" sz="3600" b="1" i="1" smtClean="0"/>
              <a:t>et al</a:t>
            </a:r>
            <a:r>
              <a:rPr lang="ru-RU" altLang="ru-RU" sz="3600" b="1" smtClean="0"/>
              <a:t>., 1986].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229600" cy="2881313"/>
          </a:xfrm>
        </p:spPr>
        <p:txBody>
          <a:bodyPr/>
          <a:lstStyle/>
          <a:p>
            <a:r>
              <a:rPr lang="ru-RU" altLang="ru-RU" sz="2400" b="1" smtClean="0"/>
              <a:t>Городские жители-канадцы (Торонто, Онтарио) – 8 человек.</a:t>
            </a:r>
          </a:p>
          <a:p>
            <a:r>
              <a:rPr lang="ru-RU" altLang="ru-RU" sz="2400" b="1" smtClean="0"/>
              <a:t>Говядина, жаренная на открытом огне; бекон, ветчина; яйца; цельное молоко; суп, содержащий молоко и кукурузу (пшеницу); мороженое, торты (пирожные), овощи и фрукты, хлеб, сливочное масло, кофе.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714500"/>
          </a:xfrm>
        </p:spPr>
        <p:txBody>
          <a:bodyPr/>
          <a:lstStyle/>
          <a:p>
            <a:r>
              <a:rPr lang="ru-RU" altLang="ru-RU" sz="3600" b="1" smtClean="0"/>
              <a:t>Влияние пищевого рациона на микрофлору кишечника </a:t>
            </a:r>
            <a:br>
              <a:rPr lang="ru-RU" altLang="ru-RU" sz="3600" b="1" smtClean="0"/>
            </a:br>
            <a:r>
              <a:rPr lang="ru-RU" altLang="ru-RU" sz="3600" b="1" smtClean="0"/>
              <a:t>[</a:t>
            </a:r>
            <a:r>
              <a:rPr lang="en-US" altLang="ru-RU" sz="3600" b="1" smtClean="0"/>
              <a:t>Benno </a:t>
            </a:r>
            <a:r>
              <a:rPr lang="en-US" altLang="ru-RU" sz="3600" b="1" i="1" smtClean="0"/>
              <a:t>et al</a:t>
            </a:r>
            <a:r>
              <a:rPr lang="ru-RU" altLang="ru-RU" sz="3600" b="1" smtClean="0"/>
              <a:t>., 1986]. 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060575"/>
            <a:ext cx="424815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400" b="1" u="sng" smtClean="0"/>
              <a:t>Японцы:</a:t>
            </a:r>
          </a:p>
          <a:p>
            <a:r>
              <a:rPr lang="ru-RU" altLang="ru-RU" sz="2400" smtClean="0"/>
              <a:t>23 рода, </a:t>
            </a:r>
            <a:r>
              <a:rPr lang="en-US" altLang="ru-RU" sz="2400" smtClean="0"/>
              <a:t>&gt; </a:t>
            </a:r>
            <a:r>
              <a:rPr lang="ru-RU" altLang="ru-RU" sz="2400" smtClean="0"/>
              <a:t>75 видов или биоваров </a:t>
            </a:r>
          </a:p>
          <a:p>
            <a:r>
              <a:rPr lang="ru-RU" altLang="ru-RU" sz="2400" smtClean="0">
                <a:sym typeface="Symbol" pitchFamily="18" charset="2"/>
              </a:rPr>
              <a:t></a:t>
            </a:r>
            <a:r>
              <a:rPr lang="ru-RU" altLang="ru-RU" sz="2400" smtClean="0"/>
              <a:t> количество эубактерий, бифидобактерий, бацилл,  лактобацилл и вейлонелл</a:t>
            </a:r>
          </a:p>
          <a:p>
            <a:r>
              <a:rPr lang="ru-RU" altLang="ru-RU" sz="2400" smtClean="0">
                <a:sym typeface="Symbol" pitchFamily="18" charset="2"/>
              </a:rPr>
              <a:t></a:t>
            </a:r>
            <a:r>
              <a:rPr lang="ru-RU" altLang="ru-RU" sz="2400" smtClean="0"/>
              <a:t> частота  встречаемости бифидобактерий</a:t>
            </a:r>
          </a:p>
        </p:txBody>
      </p:sp>
      <p:sp>
        <p:nvSpPr>
          <p:cNvPr id="553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2060575"/>
            <a:ext cx="4608513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400" b="1" u="sng" smtClean="0"/>
              <a:t>Канадцы:</a:t>
            </a:r>
          </a:p>
          <a:p>
            <a:r>
              <a:rPr lang="ru-RU" altLang="ru-RU" sz="2400" smtClean="0"/>
              <a:t>18 родов, </a:t>
            </a:r>
            <a:r>
              <a:rPr lang="en-US" altLang="ru-RU" sz="2400" smtClean="0"/>
              <a:t>&gt; </a:t>
            </a:r>
            <a:r>
              <a:rPr lang="ru-RU" altLang="ru-RU" sz="2400" smtClean="0"/>
              <a:t>66 видов или биоваров</a:t>
            </a:r>
          </a:p>
          <a:p>
            <a:r>
              <a:rPr lang="ru-RU" altLang="ru-RU" sz="2400" smtClean="0">
                <a:sym typeface="Symbol" pitchFamily="18" charset="2"/>
              </a:rPr>
              <a:t></a:t>
            </a:r>
            <a:r>
              <a:rPr lang="ru-RU" altLang="ru-RU" sz="2400" smtClean="0"/>
              <a:t> количество бактероидов и лецитиназоположительных клостридий</a:t>
            </a:r>
          </a:p>
          <a:p>
            <a:r>
              <a:rPr lang="ru-RU" altLang="ru-RU" sz="2400" smtClean="0">
                <a:sym typeface="Symbol" pitchFamily="18" charset="2"/>
              </a:rPr>
              <a:t></a:t>
            </a:r>
            <a:r>
              <a:rPr lang="en-US" altLang="ru-RU" sz="2400" smtClean="0"/>
              <a:t> </a:t>
            </a:r>
            <a:r>
              <a:rPr lang="ru-RU" altLang="ru-RU" sz="2400" smtClean="0"/>
              <a:t>частота</a:t>
            </a:r>
            <a:r>
              <a:rPr lang="en-US" altLang="ru-RU" sz="2400" smtClean="0"/>
              <a:t>  </a:t>
            </a:r>
            <a:r>
              <a:rPr lang="ru-RU" altLang="ru-RU" sz="2400" smtClean="0"/>
              <a:t>встречаемости</a:t>
            </a:r>
            <a:r>
              <a:rPr lang="en-US" altLang="ru-RU" sz="2400" smtClean="0"/>
              <a:t> </a:t>
            </a:r>
            <a:r>
              <a:rPr lang="en-US" altLang="ru-RU" sz="2400" i="1" smtClean="0"/>
              <a:t>Bacteroides uniformis</a:t>
            </a:r>
            <a:r>
              <a:rPr lang="en-US" altLang="ru-RU" sz="2400" smtClean="0"/>
              <a:t>, </a:t>
            </a:r>
            <a:r>
              <a:rPr lang="en-US" altLang="ru-RU" sz="2400" i="1" smtClean="0"/>
              <a:t>Clostridium innocuum</a:t>
            </a:r>
            <a:r>
              <a:rPr lang="en-US" altLang="ru-RU" sz="2400" smtClean="0"/>
              <a:t>  </a:t>
            </a:r>
            <a:r>
              <a:rPr lang="ru-RU" altLang="ru-RU" sz="2400" smtClean="0"/>
              <a:t>и</a:t>
            </a:r>
            <a:r>
              <a:rPr lang="en-US" altLang="ru-RU" sz="2400" smtClean="0"/>
              <a:t> </a:t>
            </a:r>
            <a:r>
              <a:rPr lang="en-US" altLang="ru-RU" sz="2400" i="1" smtClean="0"/>
              <a:t>Bacillus</a:t>
            </a:r>
            <a:r>
              <a:rPr lang="en-US" altLang="ru-RU" sz="2400" smtClean="0"/>
              <a:t> spp.</a:t>
            </a:r>
            <a:r>
              <a:rPr lang="ru-RU" alt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295400"/>
            <a:ext cx="8642350" cy="51847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sz="2000" b="1" u="sng" smtClean="0">
                <a:solidFill>
                  <a:srgbClr val="FF0000"/>
                </a:solidFill>
              </a:rPr>
              <a:t>1</a:t>
            </a:r>
            <a:r>
              <a:rPr lang="ru-RU" altLang="ru-RU" sz="2000" b="1" u="sng" smtClean="0">
                <a:solidFill>
                  <a:srgbClr val="FF0000"/>
                </a:solidFill>
              </a:rPr>
              <a:t>. Антидепрессанты</a:t>
            </a:r>
            <a:r>
              <a:rPr lang="ru-RU" altLang="ru-RU" sz="200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Метралиндол (инказан)</a:t>
            </a:r>
            <a:r>
              <a:rPr lang="ru-RU" altLang="ru-RU" sz="2000" smtClean="0"/>
              <a:t>, </a:t>
            </a:r>
            <a:r>
              <a:rPr lang="ru-RU" altLang="ru-RU" sz="2000" b="1" smtClean="0"/>
              <a:t>Пирлиндол (пиразидол)</a:t>
            </a:r>
            <a:endParaRPr lang="ru-RU" altLang="ru-RU" sz="2000" smtClean="0"/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Тримипрамин (сурмонтил</a:t>
            </a:r>
            <a:r>
              <a:rPr lang="en-US" altLang="ru-RU" sz="2000" b="1" smtClean="0"/>
              <a:t>)</a:t>
            </a:r>
            <a:r>
              <a:rPr lang="ru-RU" alt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u="sng" smtClean="0">
                <a:solidFill>
                  <a:srgbClr val="FF0000"/>
                </a:solidFill>
              </a:rPr>
              <a:t>2. Нейролептики (производные фенотиазина</a:t>
            </a:r>
            <a:r>
              <a:rPr lang="ru-RU" altLang="ru-RU" sz="2000" b="1" u="sng" smtClean="0"/>
              <a:t>)</a:t>
            </a:r>
            <a:r>
              <a:rPr lang="ru-RU" alt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Хлорпромазин</a:t>
            </a:r>
            <a:r>
              <a:rPr lang="en-US" altLang="ru-RU" sz="2000" b="1" smtClean="0"/>
              <a:t> (</a:t>
            </a:r>
            <a:r>
              <a:rPr lang="ru-RU" altLang="ru-RU" sz="2000" b="1" smtClean="0"/>
              <a:t>аминазин</a:t>
            </a:r>
            <a:r>
              <a:rPr lang="en-US" altLang="ru-RU" sz="2000" b="1" smtClean="0"/>
              <a:t>)</a:t>
            </a:r>
            <a:r>
              <a:rPr lang="ru-RU" altLang="ru-RU" sz="2000" smtClean="0"/>
              <a:t>, </a:t>
            </a:r>
            <a:r>
              <a:rPr lang="ru-RU" altLang="ru-RU" sz="2000" b="1" smtClean="0"/>
              <a:t>Промазин </a:t>
            </a:r>
            <a:r>
              <a:rPr lang="en-US" altLang="ru-RU" sz="2000" b="1" smtClean="0"/>
              <a:t>(</a:t>
            </a:r>
            <a:r>
              <a:rPr lang="ru-RU" altLang="ru-RU" sz="2000" b="1" smtClean="0"/>
              <a:t>пропазин</a:t>
            </a:r>
            <a:r>
              <a:rPr lang="en-US" altLang="ru-RU" sz="2000" b="1" smtClean="0"/>
              <a:t>)</a:t>
            </a:r>
            <a:endParaRPr lang="ru-RU" altLang="ru-RU" sz="2000" b="1" smtClean="0"/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Алимемазин (терален, валлерган)</a:t>
            </a:r>
            <a:r>
              <a:rPr lang="ru-RU" altLang="ru-RU" sz="20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u="sng" smtClean="0">
                <a:solidFill>
                  <a:srgbClr val="FF0000"/>
                </a:solidFill>
              </a:rPr>
              <a:t>3. Антигистаминные (производные фенотиазина</a:t>
            </a:r>
            <a:r>
              <a:rPr lang="ru-RU" altLang="ru-RU" sz="2000" b="1" u="sng" smtClean="0"/>
              <a:t>)</a:t>
            </a:r>
            <a:r>
              <a:rPr lang="ru-RU" altLang="ru-RU" sz="20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Прометазин (дипразин, пипольфен)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Дифенгидрамин (димедрол), Клемастин (тавегил)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u="sng" smtClean="0">
                <a:solidFill>
                  <a:srgbClr val="FF0000"/>
                </a:solidFill>
              </a:rPr>
              <a:t>4.Нестероидные противовоспалительные</a:t>
            </a:r>
            <a:r>
              <a:rPr lang="ru-RU" altLang="ru-RU" sz="2000" smtClean="0">
                <a:solidFill>
                  <a:srgbClr val="FF0000"/>
                </a:solidFill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Кислота ацетилсалициловая (аспирин), Ортофен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u="sng" smtClean="0">
                <a:solidFill>
                  <a:srgbClr val="FF0000"/>
                </a:solidFill>
              </a:rPr>
              <a:t>5. Противоязвенные</a:t>
            </a:r>
            <a:r>
              <a:rPr lang="ru-RU" altLang="ru-RU" sz="2000" smtClean="0">
                <a:solidFill>
                  <a:srgbClr val="FF0000"/>
                </a:solidFill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Квидитен</a:t>
            </a:r>
            <a:r>
              <a:rPr lang="ru-RU" altLang="ru-RU" sz="2000" smtClean="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u="sng" smtClean="0">
                <a:solidFill>
                  <a:srgbClr val="FF0000"/>
                </a:solidFill>
              </a:rPr>
              <a:t>6. Противоопухолевые</a:t>
            </a: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Проспидин, Диброспидий хлорид (спиробромин)</a:t>
            </a:r>
            <a:r>
              <a:rPr lang="ru-RU" altLang="ru-RU" sz="2000" smtClean="0"/>
              <a:t>  </a:t>
            </a:r>
            <a:endParaRPr lang="ru-RU" altLang="ru-RU" sz="2000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u="sng" smtClean="0">
                <a:solidFill>
                  <a:srgbClr val="FF0000"/>
                </a:solidFill>
              </a:rPr>
              <a:t>7. Местноанестезирующие</a:t>
            </a:r>
            <a:r>
              <a:rPr lang="ru-RU" altLang="ru-RU" sz="2000" smtClean="0">
                <a:solidFill>
                  <a:srgbClr val="FF0000"/>
                </a:solidFill>
              </a:rPr>
              <a:t> </a:t>
            </a:r>
            <a:endParaRPr lang="ru-RU" altLang="ru-RU" sz="20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b="1" smtClean="0"/>
              <a:t>Новокаин (прокаин), Лидокаин (лигнокаин, ксилокаин)</a:t>
            </a:r>
            <a:endParaRPr lang="ru-RU" altLang="ru-RU" sz="2000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b="1" smtClean="0"/>
              <a:t>Патогенетические лекарственные средства с выявленным антимикробным действием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 descr="Совет по модернизации экономики и инновационному развитию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1013"/>
            <a:ext cx="9144000" cy="733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305800" cy="3962400"/>
          </a:xfrm>
        </p:spPr>
        <p:txBody>
          <a:bodyPr/>
          <a:lstStyle/>
          <a:p>
            <a:pPr algn="ctr"/>
            <a:r>
              <a:rPr lang="ru-RU" altLang="ru-RU" sz="3600" b="1" u="sng" smtClean="0">
                <a:solidFill>
                  <a:schemeClr val="bg1"/>
                </a:solidFill>
              </a:rPr>
              <a:t>Дисбиоз (дисбактериоз)</a:t>
            </a:r>
            <a:br>
              <a:rPr lang="ru-RU" altLang="ru-RU" sz="3600" b="1" u="sng" smtClean="0">
                <a:solidFill>
                  <a:schemeClr val="bg1"/>
                </a:solidFill>
              </a:rPr>
            </a:br>
            <a:r>
              <a:rPr lang="ru-RU" altLang="ru-RU" sz="3600" b="1" smtClean="0">
                <a:solidFill>
                  <a:schemeClr val="bg1"/>
                </a:solidFill>
              </a:rPr>
              <a:t>любое количественное или качественное изменение нормальной микрофлоры, возникающее под действием экзогенных или эндогенных факторов на макроорганизм или микроорганизмы, и являющееся причиной заболевания, либо следствием уже существующих патологических процессов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Под стекло #04/2008 Журнал &quot;Лечащий врач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Роль микроорганизмов в природе 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Минерализация (СО2, </a:t>
            </a:r>
            <a:r>
              <a:rPr lang="en-US" altLang="ru-RU" sz="2400" smtClean="0"/>
              <a:t>NH3, H2, CH4)</a:t>
            </a:r>
            <a:r>
              <a:rPr lang="ru-RU" altLang="ru-RU" sz="2400" smtClean="0"/>
              <a:t>;</a:t>
            </a:r>
          </a:p>
          <a:p>
            <a:r>
              <a:rPr lang="ru-RU" altLang="ru-RU" sz="2400" smtClean="0"/>
              <a:t>Поставка питательных веществ для других микроорганизмов-хемогетеротрофов;</a:t>
            </a:r>
          </a:p>
          <a:p>
            <a:r>
              <a:rPr lang="ru-RU" altLang="ru-RU" sz="2400" smtClean="0"/>
              <a:t>Обеспечение питания для простейших, нематод и др.;</a:t>
            </a:r>
          </a:p>
          <a:p>
            <a:r>
              <a:rPr lang="ru-RU" altLang="ru-RU" sz="2400" smtClean="0"/>
              <a:t>Перевод соединений в растворимую или газообразную форму;</a:t>
            </a:r>
          </a:p>
          <a:p>
            <a:r>
              <a:rPr lang="ru-RU" altLang="ru-RU" sz="2400" smtClean="0"/>
              <a:t>Выделение соединений, подавляющих активность других микроорганизмов (бактериоцины, антибиотики)</a:t>
            </a:r>
          </a:p>
          <a:p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304800" y="609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  <a:latin typeface="Times New Roman" pitchFamily="18" charset="0"/>
              </a:rPr>
              <a:t>Отрицательное влияние микрофлоры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2400" y="1295400"/>
            <a:ext cx="5715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1. Представители нормальной микрофлоры </a:t>
            </a:r>
          </a:p>
          <a:p>
            <a:pPr marL="342900" indent="-342900" eaLnBrk="1" hangingPunct="1"/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    являются источником</a:t>
            </a:r>
          </a:p>
          <a:p>
            <a:pPr marL="342900" indent="-342900" eaLnBrk="1" hangingPunct="1"/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    эндогенной и аутогенной инфекции</a:t>
            </a:r>
          </a:p>
          <a:p>
            <a:pPr marL="342900" indent="-342900" eaLnBrk="1" hangingPunct="1"/>
            <a:endParaRPr lang="ru-RU" altLang="ru-RU" sz="2000" b="1" dirty="0">
              <a:solidFill>
                <a:srgbClr val="000086"/>
              </a:solidFill>
              <a:latin typeface="Times New Roman" pitchFamily="18" charset="0"/>
            </a:endParaRPr>
          </a:p>
          <a:p>
            <a:pPr marL="342900" indent="-342900" eaLnBrk="1" hangingPunct="1"/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2. Продуцируют вредные </a:t>
            </a:r>
          </a:p>
          <a:p>
            <a:pPr marL="342900" indent="-342900" eaLnBrk="1" hangingPunct="1"/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    для организма продукты гниения.</a:t>
            </a:r>
          </a:p>
          <a:p>
            <a:pPr marL="342900" indent="-342900" eaLnBrk="1" hangingPunct="1"/>
            <a:endParaRPr lang="ru-RU" altLang="ru-RU" sz="2000" b="1" dirty="0">
              <a:solidFill>
                <a:srgbClr val="000086"/>
              </a:solidFill>
              <a:latin typeface="Times New Roman" pitchFamily="18" charset="0"/>
            </a:endParaRPr>
          </a:p>
          <a:p>
            <a:pPr marL="342900" indent="-342900" eaLnBrk="1" hangingPunct="1"/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3. При действии микробных </a:t>
            </a:r>
            <a:r>
              <a:rPr lang="ru-RU" altLang="ru-RU" sz="2000" b="1" dirty="0" err="1">
                <a:solidFill>
                  <a:srgbClr val="000086"/>
                </a:solidFill>
                <a:latin typeface="Times New Roman" pitchFamily="18" charset="0"/>
              </a:rPr>
              <a:t>декарбоксилаз</a:t>
            </a:r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 </a:t>
            </a:r>
          </a:p>
          <a:p>
            <a:pPr marL="342900" indent="-342900" eaLnBrk="1" hangingPunct="1"/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    и ЛПС высвобождается дополнительное </a:t>
            </a:r>
          </a:p>
          <a:p>
            <a:pPr marL="342900" indent="-342900" eaLnBrk="1" hangingPunct="1"/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    количество гистамина (аллергия)</a:t>
            </a:r>
          </a:p>
          <a:p>
            <a:pPr marL="342900" indent="-342900" eaLnBrk="1" hangingPunct="1"/>
            <a:endParaRPr lang="ru-RU" altLang="ru-RU" sz="2000" b="1" dirty="0">
              <a:solidFill>
                <a:srgbClr val="000086"/>
              </a:solidFill>
              <a:latin typeface="Times New Roman" pitchFamily="18" charset="0"/>
            </a:endParaRPr>
          </a:p>
          <a:p>
            <a:pPr marL="342900" indent="-342900" eaLnBrk="1" hangingPunct="1"/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4. Способны отщеплять</a:t>
            </a:r>
          </a:p>
          <a:p>
            <a:pPr marL="342900" indent="-342900" eaLnBrk="1" hangingPunct="1"/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    патогенные варианты (</a:t>
            </a:r>
            <a:r>
              <a:rPr lang="ru-RU" altLang="ru-RU" sz="2000" b="1" dirty="0" err="1">
                <a:solidFill>
                  <a:srgbClr val="000086"/>
                </a:solidFill>
                <a:latin typeface="Times New Roman" pitchFamily="18" charset="0"/>
              </a:rPr>
              <a:t>мутировать</a:t>
            </a:r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 –</a:t>
            </a:r>
          </a:p>
          <a:p>
            <a:pPr marL="342900" indent="-342900" eaLnBrk="1" hangingPunct="1"/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    </a:t>
            </a:r>
            <a:r>
              <a:rPr lang="ru-RU" altLang="ru-RU" sz="2000" b="1" dirty="0" err="1">
                <a:solidFill>
                  <a:srgbClr val="000086"/>
                </a:solidFill>
                <a:latin typeface="Times New Roman" pitchFamily="18" charset="0"/>
              </a:rPr>
              <a:t>антибиотикорезистентность</a:t>
            </a:r>
            <a:r>
              <a:rPr lang="ru-RU" altLang="ru-RU" sz="2000" b="1" dirty="0">
                <a:solidFill>
                  <a:srgbClr val="000086"/>
                </a:solidFill>
                <a:latin typeface="Times New Roman" pitchFamily="18" charset="0"/>
              </a:rPr>
              <a:t>).</a:t>
            </a:r>
          </a:p>
        </p:txBody>
      </p:sp>
      <p:pic>
        <p:nvPicPr>
          <p:cNvPr id="62468" name="Picture 6" descr="В настоящее время : Иммун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3457574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9036050" cy="1368425"/>
          </a:xfrm>
        </p:spPr>
        <p:txBody>
          <a:bodyPr/>
          <a:lstStyle/>
          <a:p>
            <a:r>
              <a:rPr lang="ru-RU" altLang="ru-RU" sz="3600" b="1" smtClean="0"/>
              <a:t>Трудности в изучении разнообразия</a:t>
            </a:r>
            <a:br>
              <a:rPr lang="ru-RU" altLang="ru-RU" sz="3600" b="1" smtClean="0"/>
            </a:br>
            <a:r>
              <a:rPr lang="ru-RU" altLang="ru-RU" sz="3600" b="1" smtClean="0"/>
              <a:t>микробиоценозов биотопов человека</a:t>
            </a:r>
            <a:r>
              <a:rPr lang="ru-RU" altLang="ru-RU" sz="4000" smtClean="0"/>
              <a:t> 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2484438" y="2205038"/>
            <a:ext cx="4176712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63492" name="AutoShape 8"/>
          <p:cNvSpPr>
            <a:spLocks/>
          </p:cNvSpPr>
          <p:nvPr/>
        </p:nvSpPr>
        <p:spPr bwMode="auto">
          <a:xfrm>
            <a:off x="7740650" y="1916113"/>
            <a:ext cx="914400" cy="649287"/>
          </a:xfrm>
          <a:prstGeom prst="accentBorderCallout2">
            <a:avLst>
              <a:gd name="adj1" fmla="val 17602"/>
              <a:gd name="adj2" fmla="val -8333"/>
              <a:gd name="adj3" fmla="val 17602"/>
              <a:gd name="adj4" fmla="val -61458"/>
              <a:gd name="adj5" fmla="val 124940"/>
              <a:gd name="adj6" fmla="val -1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 altLang="ru-RU"/>
          </a:p>
        </p:txBody>
      </p:sp>
      <p:sp>
        <p:nvSpPr>
          <p:cNvPr id="63493" name="Text Box 9"/>
          <p:cNvSpPr txBox="1">
            <a:spLocks noChangeArrowheads="1"/>
          </p:cNvSpPr>
          <p:nvPr/>
        </p:nvSpPr>
        <p:spPr bwMode="auto">
          <a:xfrm>
            <a:off x="2870200" y="2420938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/>
              <a:t>Традиционный подход </a:t>
            </a:r>
          </a:p>
          <a:p>
            <a:pPr algn="ctr" eaLnBrk="1" hangingPunct="1"/>
            <a:r>
              <a:rPr lang="ru-RU" altLang="ru-RU" b="1"/>
              <a:t>(бактериологический метод) </a:t>
            </a:r>
          </a:p>
        </p:txBody>
      </p:sp>
      <p:sp>
        <p:nvSpPr>
          <p:cNvPr id="63494" name="Text Box 10"/>
          <p:cNvSpPr txBox="1">
            <a:spLocks noChangeArrowheads="1"/>
          </p:cNvSpPr>
          <p:nvPr/>
        </p:nvSpPr>
        <p:spPr bwMode="auto">
          <a:xfrm>
            <a:off x="7667625" y="1989138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b="1">
                <a:solidFill>
                  <a:srgbClr val="FF0000"/>
                </a:solidFill>
              </a:rPr>
              <a:t>&lt; 30%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63495" name="Rectangle 11"/>
          <p:cNvSpPr>
            <a:spLocks noChangeArrowheads="1"/>
          </p:cNvSpPr>
          <p:nvPr/>
        </p:nvSpPr>
        <p:spPr bwMode="auto">
          <a:xfrm>
            <a:off x="2484438" y="3644900"/>
            <a:ext cx="4176712" cy="10795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altLang="ru-RU"/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2843213" y="38608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/>
              <a:t>Новые методы</a:t>
            </a:r>
          </a:p>
          <a:p>
            <a:pPr algn="ctr" eaLnBrk="1" hangingPunct="1"/>
            <a:r>
              <a:rPr lang="ru-RU" altLang="ru-RU" b="1"/>
              <a:t>(молекулярно-генетические)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2400"/>
            <a:ext cx="8104187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5943600"/>
            <a:ext cx="8229600" cy="547688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chemeClr val="bg2"/>
                </a:solidFill>
                <a:latin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801938" y="304800"/>
            <a:ext cx="3535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sz="2800" b="1">
                <a:solidFill>
                  <a:srgbClr val="000086"/>
                </a:solidFill>
                <a:latin typeface="Times New Roman" pitchFamily="18" charset="0"/>
              </a:rPr>
              <a:t>Микрофлора почвы</a:t>
            </a:r>
            <a:r>
              <a:rPr lang="ru-RU" altLang="ru-RU" sz="2800">
                <a:solidFill>
                  <a:srgbClr val="00008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9718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52400" y="1130300"/>
            <a:ext cx="70866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1" hangingPunct="1"/>
            <a:r>
              <a:rPr lang="ru-RU" altLang="ru-RU" sz="2400" b="1">
                <a:solidFill>
                  <a:schemeClr val="bg2"/>
                </a:solidFill>
                <a:latin typeface="Times New Roman" pitchFamily="18" charset="0"/>
              </a:rPr>
              <a:t>Количество микроорганизмов: </a:t>
            </a:r>
          </a:p>
          <a:p>
            <a:pPr indent="457200" eaLnBrk="1" hangingPunct="1"/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обработанная почва - 4,8-5,2 млрд. КОЕ</a:t>
            </a:r>
            <a:r>
              <a:rPr lang="en-US" altLang="ru-RU" sz="2000" b="1">
                <a:solidFill>
                  <a:schemeClr val="bg2"/>
                </a:solidFill>
                <a:latin typeface="Times New Roman" pitchFamily="18" charset="0"/>
              </a:rPr>
              <a:t>/</a:t>
            </a:r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г </a:t>
            </a:r>
          </a:p>
          <a:p>
            <a:pPr indent="457200" eaLnBrk="1" hangingPunct="1"/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лесная почва – 2-4 млрд.КОЕ</a:t>
            </a:r>
            <a:r>
              <a:rPr lang="en-US" altLang="ru-RU" sz="2000" b="1">
                <a:solidFill>
                  <a:schemeClr val="bg2"/>
                </a:solidFill>
                <a:latin typeface="Times New Roman" pitchFamily="18" charset="0"/>
              </a:rPr>
              <a:t>/</a:t>
            </a:r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г </a:t>
            </a:r>
          </a:p>
          <a:p>
            <a:pPr indent="457200" eaLnBrk="1" hangingPunct="1"/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пески - 0,9-1,2 млрд. КОЕ</a:t>
            </a:r>
            <a:r>
              <a:rPr lang="en-US" altLang="ru-RU" sz="2000" b="1">
                <a:solidFill>
                  <a:schemeClr val="bg2"/>
                </a:solidFill>
                <a:latin typeface="Times New Roman" pitchFamily="18" charset="0"/>
              </a:rPr>
              <a:t>/</a:t>
            </a:r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г.</a:t>
            </a:r>
          </a:p>
          <a:p>
            <a:pPr indent="457200" eaLnBrk="1" hangingPunct="1"/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Масса микроорганизмов в почве 1000 кг в 1 гектаре</a:t>
            </a:r>
          </a:p>
          <a:p>
            <a:pPr indent="457200" eaLnBrk="1" hangingPunct="1"/>
            <a:endParaRPr lang="ru-RU" altLang="ru-RU" sz="2000" b="1">
              <a:solidFill>
                <a:schemeClr val="bg2"/>
              </a:solidFill>
              <a:latin typeface="Times New Roman" pitchFamily="18" charset="0"/>
            </a:endParaRPr>
          </a:p>
          <a:p>
            <a:pPr indent="457200" eaLnBrk="1" hangingPunct="1"/>
            <a:r>
              <a:rPr lang="ru-RU" altLang="ru-RU" sz="2400" b="1">
                <a:solidFill>
                  <a:schemeClr val="bg2"/>
                </a:solidFill>
                <a:latin typeface="Times New Roman" pitchFamily="18" charset="0"/>
              </a:rPr>
              <a:t>Основные обитатели почвы:</a:t>
            </a:r>
          </a:p>
          <a:p>
            <a:pPr indent="457200" eaLnBrk="1" hangingPunct="1">
              <a:lnSpc>
                <a:spcPct val="90000"/>
              </a:lnSpc>
            </a:pPr>
            <a:r>
              <a:rPr lang="ru-RU" altLang="ru-RU" sz="2000" b="1" i="1">
                <a:solidFill>
                  <a:schemeClr val="bg2"/>
                </a:solidFill>
                <a:latin typeface="Times New Roman" pitchFamily="18" charset="0"/>
              </a:rPr>
              <a:t>осуществляющие минерализацию ОВ:</a:t>
            </a:r>
          </a:p>
          <a:p>
            <a:pPr indent="457200" eaLnBrk="1" hangingPunct="1">
              <a:lnSpc>
                <a:spcPct val="90000"/>
              </a:lnSpc>
            </a:pPr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   спорообразующие палочки</a:t>
            </a:r>
            <a:r>
              <a:rPr lang="ru-RU" altLang="ru-RU" sz="2000" b="1" i="1">
                <a:solidFill>
                  <a:schemeClr val="bg2"/>
                </a:solidFill>
                <a:latin typeface="Times New Roman" pitchFamily="18" charset="0"/>
              </a:rPr>
              <a:t>,</a:t>
            </a:r>
          </a:p>
          <a:p>
            <a:pPr indent="457200" eaLnBrk="1" hangingPunct="1">
              <a:lnSpc>
                <a:spcPct val="90000"/>
              </a:lnSpc>
            </a:pPr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   псевдомонады,</a:t>
            </a:r>
          </a:p>
          <a:p>
            <a:pPr indent="457200" eaLnBrk="1" hangingPunct="1">
              <a:lnSpc>
                <a:spcPct val="90000"/>
              </a:lnSpc>
            </a:pPr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   протей;</a:t>
            </a:r>
          </a:p>
          <a:p>
            <a:pPr indent="457200" eaLnBrk="1" hangingPunct="1">
              <a:lnSpc>
                <a:spcPct val="90000"/>
              </a:lnSpc>
            </a:pPr>
            <a:r>
              <a:rPr lang="ru-RU" altLang="ru-RU" sz="2000" b="1" i="1">
                <a:solidFill>
                  <a:schemeClr val="bg2"/>
                </a:solidFill>
                <a:latin typeface="Times New Roman" pitchFamily="18" charset="0"/>
              </a:rPr>
              <a:t>аммонифицирующие бактерии;</a:t>
            </a:r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  </a:t>
            </a:r>
          </a:p>
          <a:p>
            <a:pPr indent="457200" eaLnBrk="1" hangingPunct="1">
              <a:lnSpc>
                <a:spcPct val="90000"/>
              </a:lnSpc>
            </a:pPr>
            <a:r>
              <a:rPr lang="ru-RU" altLang="ru-RU" sz="2000" b="1" i="1">
                <a:solidFill>
                  <a:schemeClr val="bg2"/>
                </a:solidFill>
                <a:latin typeface="Times New Roman" pitchFamily="18" charset="0"/>
              </a:rPr>
              <a:t>азотфиксирующие бактерии</a:t>
            </a:r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: </a:t>
            </a:r>
          </a:p>
          <a:p>
            <a:pPr indent="457200" eaLnBrk="1" hangingPunct="1">
              <a:lnSpc>
                <a:spcPct val="90000"/>
              </a:lnSpc>
            </a:pPr>
            <a:r>
              <a:rPr lang="ru-RU" altLang="ru-RU" sz="2000" b="1" i="1">
                <a:solidFill>
                  <a:schemeClr val="bg2"/>
                </a:solidFill>
                <a:latin typeface="Times New Roman" pitchFamily="18" charset="0"/>
              </a:rPr>
              <a:t>   Azotobacter,</a:t>
            </a:r>
          </a:p>
          <a:p>
            <a:pPr indent="457200" eaLnBrk="1" hangingPunct="1">
              <a:lnSpc>
                <a:spcPct val="90000"/>
              </a:lnSpc>
            </a:pPr>
            <a:r>
              <a:rPr lang="ru-RU" altLang="ru-RU" sz="2000" b="1" i="1">
                <a:solidFill>
                  <a:schemeClr val="bg2"/>
                </a:solidFill>
                <a:latin typeface="Times New Roman" pitchFamily="18" charset="0"/>
              </a:rPr>
              <a:t>   Azomonas, </a:t>
            </a:r>
          </a:p>
          <a:p>
            <a:pPr indent="457200" eaLnBrk="1" hangingPunct="1">
              <a:lnSpc>
                <a:spcPct val="90000"/>
              </a:lnSpc>
            </a:pPr>
            <a:r>
              <a:rPr lang="ru-RU" altLang="ru-RU" sz="2000" b="1" i="1">
                <a:solidFill>
                  <a:schemeClr val="bg2"/>
                </a:solidFill>
                <a:latin typeface="Times New Roman" pitchFamily="18" charset="0"/>
              </a:rPr>
              <a:t>Mycobacterium; цианобактерии;</a:t>
            </a:r>
          </a:p>
          <a:p>
            <a:pPr indent="457200" eaLnBrk="1" hangingPunct="1">
              <a:lnSpc>
                <a:spcPct val="90000"/>
              </a:lnSpc>
            </a:pPr>
            <a:r>
              <a:rPr lang="ru-RU" altLang="ru-RU" sz="2000" b="1" i="1">
                <a:solidFill>
                  <a:schemeClr val="bg2"/>
                </a:solidFill>
                <a:latin typeface="Times New Roman" pitchFamily="18" charset="0"/>
              </a:rPr>
              <a:t>простейшие; грибы</a:t>
            </a:r>
            <a:r>
              <a:rPr lang="ru-RU" altLang="ru-RU" sz="2000" b="1">
                <a:solidFill>
                  <a:schemeClr val="bg2"/>
                </a:solidFill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801938" y="304800"/>
            <a:ext cx="35353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sz="2800" b="1">
                <a:solidFill>
                  <a:srgbClr val="000086"/>
                </a:solidFill>
                <a:latin typeface="Times New Roman" pitchFamily="18" charset="0"/>
              </a:rPr>
              <a:t>Микрофлора почвы</a:t>
            </a:r>
            <a:r>
              <a:rPr lang="ru-RU" altLang="ru-RU" sz="2800">
                <a:solidFill>
                  <a:srgbClr val="00008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28600" y="838200"/>
            <a:ext cx="8915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600" b="1">
                <a:solidFill>
                  <a:srgbClr val="000086"/>
                </a:solidFill>
                <a:latin typeface="Times New Roman" pitchFamily="18" charset="0"/>
              </a:rPr>
              <a:t>Болезнетворные микроорганизмы </a:t>
            </a:r>
            <a:r>
              <a:rPr lang="ru-RU" altLang="ru-RU" sz="2600">
                <a:solidFill>
                  <a:srgbClr val="000086"/>
                </a:solidFill>
                <a:latin typeface="Times New Roman" pitchFamily="18" charset="0"/>
              </a:rPr>
              <a:t>попадают с выделениями больных людей и животных,</a:t>
            </a:r>
          </a:p>
          <a:p>
            <a:pPr eaLnBrk="1" hangingPunct="1"/>
            <a:r>
              <a:rPr lang="ru-RU" altLang="ru-RU" sz="2600">
                <a:solidFill>
                  <a:srgbClr val="000086"/>
                </a:solidFill>
                <a:latin typeface="Times New Roman" pitchFamily="18" charset="0"/>
              </a:rPr>
              <a:t>с отбросами, с трупами. </a:t>
            </a:r>
          </a:p>
        </p:txBody>
      </p:sp>
      <p:graphicFrame>
        <p:nvGraphicFramePr>
          <p:cNvPr id="172241" name="Group 209"/>
          <p:cNvGraphicFramePr>
            <a:graphicFrameLocks noGrp="1"/>
          </p:cNvGraphicFramePr>
          <p:nvPr>
            <p:ph/>
          </p:nvPr>
        </p:nvGraphicFramePr>
        <p:xfrm>
          <a:off x="152400" y="2209800"/>
          <a:ext cx="5105400" cy="3870620"/>
        </p:xfrm>
        <a:graphic>
          <a:graphicData uri="http://schemas.openxmlformats.org/drawingml/2006/table">
            <a:tbl>
              <a:tblPr/>
              <a:tblGrid>
                <a:gridCol w="2233613"/>
                <a:gridCol w="2871787"/>
              </a:tblGrid>
              <a:tr h="518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Escherichia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Эшерихиозы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Salmonella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ПТИ, Сальмонеллезы, Брюшной тиф</a:t>
                      </a:r>
                    </a:p>
                  </a:txBody>
                  <a:tcPr marT="45686" marB="4568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Shigella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Дизентерия</a:t>
                      </a:r>
                    </a:p>
                  </a:txBody>
                  <a:tcPr marT="45686" marB="4568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cillus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Сибирская язва</a:t>
                      </a:r>
                    </a:p>
                  </a:txBody>
                  <a:tcPr marT="45686" marB="4568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Clostridium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86" marB="4568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Столбняк, Ботулизм</a:t>
                      </a:r>
                    </a:p>
                  </a:txBody>
                  <a:tcPr marT="45686" marB="4568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5" name="Picture 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175" y="2209800"/>
            <a:ext cx="41878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3048000" y="381000"/>
            <a:ext cx="3309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2800" b="1">
                <a:solidFill>
                  <a:srgbClr val="000086"/>
                </a:solidFill>
                <a:latin typeface="Times New Roman" pitchFamily="18" charset="0"/>
              </a:rPr>
              <a:t>Микрофлора воды</a:t>
            </a:r>
            <a:r>
              <a:rPr lang="ru-RU" altLang="ru-RU" sz="2800">
                <a:solidFill>
                  <a:srgbClr val="00008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 cstate="print"/>
          <a:srcRect r="4411"/>
          <a:stretch>
            <a:fillRect/>
          </a:stretch>
        </p:blipFill>
        <p:spPr bwMode="auto">
          <a:xfrm>
            <a:off x="5621338" y="1143000"/>
            <a:ext cx="35226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152400" y="1516063"/>
            <a:ext cx="6324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altLang="ru-RU" sz="2200" b="1" i="1">
                <a:latin typeface="Times New Roman" pitchFamily="18" charset="0"/>
              </a:rPr>
              <a:t>Количество микроорганизмов</a:t>
            </a:r>
            <a:r>
              <a:rPr lang="ru-RU" altLang="ru-RU" sz="2200" i="1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2200">
                <a:latin typeface="Times New Roman" pitchFamily="18" charset="0"/>
              </a:rPr>
              <a:t>вода поверхностных источников –</a:t>
            </a:r>
          </a:p>
          <a:p>
            <a:pPr eaLnBrk="1" hangingPunct="1"/>
            <a:r>
              <a:rPr lang="ru-RU" altLang="ru-RU" sz="2200">
                <a:latin typeface="Times New Roman" pitchFamily="18" charset="0"/>
              </a:rPr>
              <a:t>10 млн. КОЕ</a:t>
            </a:r>
            <a:r>
              <a:rPr lang="en-US" altLang="ru-RU" sz="2200">
                <a:latin typeface="Times New Roman" pitchFamily="18" charset="0"/>
              </a:rPr>
              <a:t>/</a:t>
            </a:r>
            <a:r>
              <a:rPr lang="ru-RU" altLang="ru-RU" sz="2200">
                <a:latin typeface="Times New Roman" pitchFamily="18" charset="0"/>
              </a:rPr>
              <a:t>см3</a:t>
            </a:r>
            <a:endParaRPr lang="en-US" altLang="ru-RU" sz="2200">
              <a:latin typeface="Times New Roman" pitchFamily="18" charset="0"/>
            </a:endParaRPr>
          </a:p>
          <a:p>
            <a:pPr eaLnBrk="1" hangingPunct="1"/>
            <a:r>
              <a:rPr lang="ru-RU" altLang="ru-RU" sz="2200">
                <a:latin typeface="Times New Roman" pitchFamily="18" charset="0"/>
              </a:rPr>
              <a:t>артезианские воды – 100 КОЕ </a:t>
            </a:r>
            <a:r>
              <a:rPr lang="en-US" altLang="ru-RU" sz="2200">
                <a:latin typeface="Times New Roman" pitchFamily="18" charset="0"/>
              </a:rPr>
              <a:t>/</a:t>
            </a:r>
            <a:r>
              <a:rPr lang="ru-RU" altLang="ru-RU" sz="2200">
                <a:latin typeface="Times New Roman" pitchFamily="18" charset="0"/>
              </a:rPr>
              <a:t>см3</a:t>
            </a:r>
            <a:endParaRPr lang="en-US" altLang="ru-RU" sz="2200">
              <a:latin typeface="Times New Roman" pitchFamily="18" charset="0"/>
            </a:endParaRPr>
          </a:p>
          <a:p>
            <a:pPr eaLnBrk="1" hangingPunct="1"/>
            <a:r>
              <a:rPr lang="ru-RU" altLang="ru-RU" sz="2200" b="1" i="1">
                <a:latin typeface="Times New Roman" pitchFamily="18" charset="0"/>
              </a:rPr>
              <a:t>Основные микроорганизмы в </a:t>
            </a:r>
          </a:p>
          <a:p>
            <a:pPr eaLnBrk="1" hangingPunct="1"/>
            <a:r>
              <a:rPr lang="ru-RU" altLang="ru-RU" sz="2200" b="1" i="1">
                <a:latin typeface="Times New Roman" pitchFamily="18" charset="0"/>
              </a:rPr>
              <a:t>пресных водоемах:</a:t>
            </a:r>
            <a:r>
              <a:rPr lang="ru-RU" altLang="ru-RU" sz="2200" i="1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2200">
                <a:solidFill>
                  <a:srgbClr val="FF0000"/>
                </a:solidFill>
                <a:latin typeface="Times New Roman" pitchFamily="18" charset="0"/>
              </a:rPr>
              <a:t>Энтеробактерии, псевдомонады, </a:t>
            </a:r>
          </a:p>
          <a:p>
            <a:pPr eaLnBrk="1" hangingPunct="1"/>
            <a:r>
              <a:rPr lang="ru-RU" altLang="ru-RU" sz="2200">
                <a:solidFill>
                  <a:srgbClr val="FF0000"/>
                </a:solidFill>
                <a:latin typeface="Times New Roman" pitchFamily="18" charset="0"/>
              </a:rPr>
              <a:t>аэромонады. </a:t>
            </a:r>
          </a:p>
          <a:p>
            <a:pPr eaLnBrk="1" hangingPunct="1"/>
            <a:r>
              <a:rPr lang="ru-RU" altLang="ru-RU" sz="2200" b="1" i="1">
                <a:latin typeface="Times New Roman" pitchFamily="18" charset="0"/>
              </a:rPr>
              <a:t>Со сточными водами попадают:</a:t>
            </a:r>
          </a:p>
          <a:p>
            <a:pPr eaLnBrk="1" hangingPunct="1"/>
            <a:r>
              <a:rPr lang="en-US" altLang="ru-RU" sz="2200">
                <a:solidFill>
                  <a:srgbClr val="FF0000"/>
                </a:solidFill>
                <a:latin typeface="Times New Roman" pitchFamily="18" charset="0"/>
              </a:rPr>
              <a:t>Escherichia</a:t>
            </a:r>
            <a:r>
              <a:rPr lang="ru-RU" altLang="ru-RU" sz="220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ru-RU" sz="2200">
                <a:solidFill>
                  <a:srgbClr val="FF0000"/>
                </a:solidFill>
                <a:latin typeface="Times New Roman" pitchFamily="18" charset="0"/>
              </a:rPr>
              <a:t>Citrobacter</a:t>
            </a:r>
            <a:r>
              <a:rPr lang="ru-RU" altLang="ru-RU" sz="220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ru-RU" sz="2200">
                <a:solidFill>
                  <a:srgbClr val="FF0000"/>
                </a:solidFill>
                <a:latin typeface="Times New Roman" pitchFamily="18" charset="0"/>
              </a:rPr>
              <a:t>Enterobacter</a:t>
            </a:r>
            <a:r>
              <a:rPr lang="ru-RU" altLang="ru-RU" sz="2200">
                <a:solidFill>
                  <a:srgbClr val="FF0000"/>
                </a:solidFill>
                <a:latin typeface="Times New Roman" pitchFamily="18" charset="0"/>
              </a:rPr>
              <a:t>,</a:t>
            </a:r>
          </a:p>
          <a:p>
            <a:pPr eaLnBrk="1" hangingPunct="1"/>
            <a:r>
              <a:rPr lang="en-US" altLang="ru-RU" sz="2200">
                <a:solidFill>
                  <a:srgbClr val="FF0000"/>
                </a:solidFill>
                <a:latin typeface="Times New Roman" pitchFamily="18" charset="0"/>
              </a:rPr>
              <a:t>Enterococcus</a:t>
            </a:r>
            <a:r>
              <a:rPr lang="ru-RU" altLang="ru-RU" sz="220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ru-RU" sz="2200">
                <a:solidFill>
                  <a:srgbClr val="FF0000"/>
                </a:solidFill>
                <a:latin typeface="Times New Roman" pitchFamily="18" charset="0"/>
              </a:rPr>
              <a:t>Clostridium</a:t>
            </a:r>
            <a:r>
              <a:rPr lang="ru-RU" altLang="ru-RU" sz="220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2200" b="1" i="1">
                <a:latin typeface="Times New Roman" pitchFamily="18" charset="0"/>
              </a:rPr>
              <a:t>Вода - фактор передачи многих инфекций</a:t>
            </a:r>
            <a:r>
              <a:rPr lang="ru-RU" altLang="ru-RU" sz="2200" i="1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ru-RU" altLang="ru-RU" sz="2200">
                <a:solidFill>
                  <a:srgbClr val="FF0000"/>
                </a:solidFill>
                <a:latin typeface="Times New Roman" pitchFamily="18" charset="0"/>
              </a:rPr>
              <a:t>холеры, дизентерии,</a:t>
            </a:r>
          </a:p>
          <a:p>
            <a:pPr eaLnBrk="1" hangingPunct="1"/>
            <a:r>
              <a:rPr lang="ru-RU" altLang="ru-RU" sz="2200">
                <a:solidFill>
                  <a:srgbClr val="FF0000"/>
                </a:solidFill>
                <a:latin typeface="Times New Roman" pitchFamily="18" charset="0"/>
              </a:rPr>
              <a:t>энтеровирусных инфекций.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676400" y="231775"/>
            <a:ext cx="693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4000" b="1">
                <a:solidFill>
                  <a:srgbClr val="000086"/>
                </a:solidFill>
                <a:latin typeface="Times New Roman" pitchFamily="18" charset="0"/>
              </a:rPr>
              <a:t>Микрофлора воздуха</a:t>
            </a:r>
            <a:r>
              <a:rPr lang="ru-RU" altLang="ru-RU" sz="4000">
                <a:solidFill>
                  <a:srgbClr val="00008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print"/>
          <a:srcRect l="2400" r="1599" b="50572"/>
          <a:stretch>
            <a:fillRect/>
          </a:stretch>
        </p:blipFill>
        <p:spPr bwMode="auto">
          <a:xfrm>
            <a:off x="0" y="11430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228600" y="2801938"/>
            <a:ext cx="86868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400" dirty="0">
                <a:latin typeface="Times New Roman" pitchFamily="18" charset="0"/>
              </a:rPr>
              <a:t>Верхние слои атмосферы, горный и морской воздух содержит </a:t>
            </a:r>
            <a:r>
              <a:rPr lang="ru-RU" altLang="ru-RU" sz="2400" dirty="0" smtClean="0">
                <a:latin typeface="Times New Roman" pitchFamily="18" charset="0"/>
              </a:rPr>
              <a:t>единичные микробные клетки.</a:t>
            </a:r>
            <a:endParaRPr lang="ru-RU" altLang="ru-RU" sz="2400" dirty="0">
              <a:latin typeface="Times New Roman" pitchFamily="18" charset="0"/>
            </a:endParaRPr>
          </a:p>
          <a:p>
            <a:r>
              <a:rPr lang="ru-RU" altLang="ru-RU" sz="2400" b="1" i="1" dirty="0">
                <a:latin typeface="Times New Roman" pitchFamily="18" charset="0"/>
              </a:rPr>
              <a:t>Количество</a:t>
            </a:r>
            <a:r>
              <a:rPr lang="ru-RU" altLang="ru-RU" sz="2400" i="1" dirty="0">
                <a:latin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</a:rPr>
              <a:t>микроорганизмов в жилых помещениях  - </a:t>
            </a:r>
          </a:p>
          <a:p>
            <a:r>
              <a:rPr lang="ru-RU" altLang="ru-RU" sz="2400" dirty="0">
                <a:latin typeface="Times New Roman" pitchFamily="18" charset="0"/>
              </a:rPr>
              <a:t>до 1500 КОЕ</a:t>
            </a:r>
            <a:r>
              <a:rPr lang="en-US" altLang="ru-RU" sz="2400" dirty="0">
                <a:latin typeface="Times New Roman" pitchFamily="18" charset="0"/>
              </a:rPr>
              <a:t>/</a:t>
            </a:r>
            <a:r>
              <a:rPr lang="ru-RU" altLang="ru-RU" sz="2400" dirty="0">
                <a:latin typeface="Times New Roman" pitchFamily="18" charset="0"/>
              </a:rPr>
              <a:t>м3 </a:t>
            </a:r>
          </a:p>
          <a:p>
            <a:r>
              <a:rPr lang="ru-RU" altLang="ru-RU" sz="2400" b="1" i="1" dirty="0">
                <a:latin typeface="Times New Roman" pitchFamily="18" charset="0"/>
              </a:rPr>
              <a:t>В  воздухе выживают:</a:t>
            </a:r>
          </a:p>
          <a:p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</a:rPr>
              <a:t>споры грибов и бактерий (бациллы, </a:t>
            </a:r>
            <a:r>
              <a:rPr lang="ru-RU" altLang="ru-RU" sz="2400" dirty="0" err="1">
                <a:solidFill>
                  <a:srgbClr val="FF0000"/>
                </a:solidFill>
                <a:latin typeface="Times New Roman" pitchFamily="18" charset="0"/>
              </a:rPr>
              <a:t>клостридии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</a:rPr>
              <a:t>),</a:t>
            </a:r>
          </a:p>
          <a:p>
            <a:r>
              <a:rPr lang="ru-RU" altLang="ru-RU" sz="2400" dirty="0" err="1">
                <a:solidFill>
                  <a:srgbClr val="FF0000"/>
                </a:solidFill>
                <a:latin typeface="Times New Roman" pitchFamily="18" charset="0"/>
              </a:rPr>
              <a:t>сарцины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</a:rPr>
              <a:t>, стафилококки, микрококки </a:t>
            </a:r>
          </a:p>
          <a:p>
            <a:r>
              <a:rPr lang="ru-RU" altLang="ru-RU" sz="2400" b="1" i="1" dirty="0">
                <a:latin typeface="Times New Roman" pitchFamily="18" charset="0"/>
              </a:rPr>
              <a:t>Через воздух передаются</a:t>
            </a:r>
            <a:r>
              <a:rPr lang="ru-RU" altLang="ru-RU" sz="2400" i="1" dirty="0">
                <a:latin typeface="Times New Roman" pitchFamily="18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</a:rPr>
              <a:t>патогенные микробы: </a:t>
            </a:r>
          </a:p>
          <a:p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</a:rPr>
              <a:t>стафилококки, стрептококки; возбудители дифтерии, туберкулеза, коклюша; вирусы гриппа, кори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2205</Words>
  <Application>Microsoft Office PowerPoint</Application>
  <PresentationFormat>Экран (4:3)</PresentationFormat>
  <Paragraphs>397</Paragraphs>
  <Slides>52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Пиксел</vt:lpstr>
      <vt:lpstr>Изящная</vt:lpstr>
      <vt:lpstr>Фотография Photo Editor</vt:lpstr>
      <vt:lpstr>Экология микроорганизмов  Микроорганизмы                   тела человека  Санитарная микробиология</vt:lpstr>
      <vt:lpstr>Слайд 2</vt:lpstr>
      <vt:lpstr>Слайд 3</vt:lpstr>
      <vt:lpstr>Слайд 4</vt:lpstr>
      <vt:lpstr>Роль микроорганизмов в природе </vt:lpstr>
      <vt:lpstr>Слайд 6</vt:lpstr>
      <vt:lpstr>Слайд 7</vt:lpstr>
      <vt:lpstr>Слайд 8</vt:lpstr>
      <vt:lpstr>Слайд 9</vt:lpstr>
      <vt:lpstr>Слайд 10</vt:lpstr>
      <vt:lpstr>Санитарная микробиология — это наука, которая изучает микрофлору (микробиоту) окружающей среды и ее вредное влияние на организм человека.</vt:lpstr>
      <vt:lpstr>Основные задачи санитарной микробиологии </vt:lpstr>
      <vt:lpstr>Методы санитарной микробиологии</vt:lpstr>
      <vt:lpstr>   Санитарно-показательные        микроорганизмы (СПМО) –     микроорганизмы, которые постоянно     обитают в естественных  полостях     тела человека (животных) и постоянно     выделяются во внешнюю среду.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Факторы нормальной микрофлоры</vt:lpstr>
      <vt:lpstr>Слайд 26</vt:lpstr>
      <vt:lpstr>Полезные функции нормальной  микрофлоры</vt:lpstr>
      <vt:lpstr>Продукты катаболизма органических соединений</vt:lpstr>
      <vt:lpstr>Мочекаменная болезнь  и Oxalobacter formigenes </vt:lpstr>
      <vt:lpstr>Слайд 30</vt:lpstr>
      <vt:lpstr>Слайд 31</vt:lpstr>
      <vt:lpstr>Инфекционная природа аутизма – гипотеза E. R. Bolte (1998)</vt:lpstr>
      <vt:lpstr>Новые виды микроорганизмов, возможно причастные к развитию аутизма</vt:lpstr>
      <vt:lpstr>Слайд 34</vt:lpstr>
      <vt:lpstr>Обнаружение трепонем полости рта в ткани головного мозга</vt:lpstr>
      <vt:lpstr>Факторы, оказывающие влияние  на состав микрофлоры </vt:lpstr>
      <vt:lpstr>Физико-химические факторы:</vt:lpstr>
      <vt:lpstr>Факторы хозяина  (организма человека):</vt:lpstr>
      <vt:lpstr>Факторы микрофлоры:</vt:lpstr>
      <vt:lpstr>Слайд 40</vt:lpstr>
      <vt:lpstr>Слайд 41</vt:lpstr>
      <vt:lpstr>Слайд 42</vt:lpstr>
      <vt:lpstr>Внешние факторы:</vt:lpstr>
      <vt:lpstr>Влияние пищевого рациона на микрофлору кишечника  [Benno et al., 1986]. </vt:lpstr>
      <vt:lpstr>Влияние пищевого рациона на микрофлору кишечника  [Benno et al., 1986]. </vt:lpstr>
      <vt:lpstr>Влияние пищевого рациона на микрофлору кишечника  [Benno et al., 1986]. </vt:lpstr>
      <vt:lpstr>Патогенетические лекарственные средства с выявленным антимикробным действием </vt:lpstr>
      <vt:lpstr>Дисбиоз (дисбактериоз) любое количественное или качественное изменение нормальной микрофлоры, возникающее под действием экзогенных или эндогенных факторов на макроорганизм или микроорганизмы, и являющееся причиной заболевания, либо следствием уже существующих патологических процессов</vt:lpstr>
      <vt:lpstr>Слайд 49</vt:lpstr>
      <vt:lpstr>Слайд 50</vt:lpstr>
      <vt:lpstr>Трудности в изучении разнообразия микробиоценозов биотопов человека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Света</cp:lastModifiedBy>
  <cp:revision>110</cp:revision>
  <cp:lastPrinted>1601-01-01T00:00:00Z</cp:lastPrinted>
  <dcterms:created xsi:type="dcterms:W3CDTF">1601-01-01T00:00:00Z</dcterms:created>
  <dcterms:modified xsi:type="dcterms:W3CDTF">2015-11-09T07:01:26Z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