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313" r:id="rId14"/>
    <p:sldId id="285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4" r:id="rId39"/>
    <p:sldId id="318" r:id="rId40"/>
    <p:sldId id="319" r:id="rId41"/>
    <p:sldId id="315" r:id="rId42"/>
    <p:sldId id="257" r:id="rId43"/>
    <p:sldId id="258" r:id="rId44"/>
    <p:sldId id="259" r:id="rId45"/>
    <p:sldId id="261" r:id="rId46"/>
    <p:sldId id="316" r:id="rId47"/>
    <p:sldId id="317" r:id="rId48"/>
    <p:sldId id="263" r:id="rId49"/>
    <p:sldId id="264" r:id="rId50"/>
    <p:sldId id="265" r:id="rId51"/>
    <p:sldId id="266" r:id="rId52"/>
    <p:sldId id="267" r:id="rId53"/>
    <p:sldId id="268" r:id="rId54"/>
    <p:sldId id="269" r:id="rId55"/>
    <p:sldId id="270" r:id="rId56"/>
    <p:sldId id="271" r:id="rId57"/>
    <p:sldId id="272" r:id="rId58"/>
    <p:sldId id="273" r:id="rId59"/>
    <p:sldId id="320" r:id="rId60"/>
    <p:sldId id="321" r:id="rId61"/>
    <p:sldId id="322" r:id="rId62"/>
    <p:sldId id="323" r:id="rId6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12" autoAdjust="0"/>
    <p:restoredTop sz="94660"/>
  </p:normalViewPr>
  <p:slideViewPr>
    <p:cSldViewPr>
      <p:cViewPr varScale="1">
        <p:scale>
          <a:sx n="69" d="100"/>
          <a:sy n="69" d="100"/>
        </p:scale>
        <p:origin x="-5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0BD5F-5349-47C6-B062-9F2804D2F5E7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EF501-E246-4FA0-B2B4-3361F5A6EB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8947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15247-4FB5-4B59-A4C7-07E10BF650CC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Такое расширенное  определение  обмена  веществ  позволяет  наиболее  четко  представить,  какую  роль  играет взаимосвязанная совокупность биохимических превращений в создании общебиологической картины живого мира.</a:t>
            </a:r>
          </a:p>
          <a:p>
            <a:r>
              <a:rPr lang="ru-RU" dirty="0" smtClean="0"/>
              <a:t>Обмен веществ и энергии в биосистемах направлен на их самосохранение и самовоспроизведение и существует в неразрывном диалектическом единстве.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EF501-E246-4FA0-B2B4-3361F5A6EB6F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F97D-8C90-481A-940E-24AE3605F9C6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6B9D-4389-4946-A287-210A94ABF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F97D-8C90-481A-940E-24AE3605F9C6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6B9D-4389-4946-A287-210A94ABF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F97D-8C90-481A-940E-24AE3605F9C6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6B9D-4389-4946-A287-210A94ABF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D311E5D-9A86-403B-8471-F47A074DC8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F97D-8C90-481A-940E-24AE3605F9C6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6B9D-4389-4946-A287-210A94ABF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F97D-8C90-481A-940E-24AE3605F9C6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6B9D-4389-4946-A287-210A94ABF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F97D-8C90-481A-940E-24AE3605F9C6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6B9D-4389-4946-A287-210A94ABF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F97D-8C90-481A-940E-24AE3605F9C6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6B9D-4389-4946-A287-210A94ABF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F97D-8C90-481A-940E-24AE3605F9C6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6B9D-4389-4946-A287-210A94ABF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F97D-8C90-481A-940E-24AE3605F9C6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6B9D-4389-4946-A287-210A94ABF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F97D-8C90-481A-940E-24AE3605F9C6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6B9D-4389-4946-A287-210A94ABF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F97D-8C90-481A-940E-24AE3605F9C6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6B9D-4389-4946-A287-210A94ABF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CF97D-8C90-481A-940E-24AE3605F9C6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96B9D-4389-4946-A287-210A94ABF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</p:spPr>
        <p:txBody>
          <a:bodyPr>
            <a:normAutofit/>
          </a:bodyPr>
          <a:lstStyle/>
          <a:p>
            <a:r>
              <a:rPr lang="ru-RU" b="1" smtClean="0"/>
              <a:t>Введение </a:t>
            </a:r>
            <a:r>
              <a:rPr lang="ru-RU" b="1" dirty="0" smtClean="0"/>
              <a:t>в нейрофизиологию и основные понятия физиологии.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252413" y="765175"/>
            <a:ext cx="5688013" cy="453548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600" b="1"/>
              <a:t>«Предметом современной физиологии являются процессы жизни во всех их проявлениях»</a:t>
            </a:r>
          </a:p>
          <a:p>
            <a:pPr algn="r">
              <a:buFontTx/>
              <a:buNone/>
            </a:pPr>
            <a:r>
              <a:rPr lang="ru-RU" sz="2800" b="1"/>
              <a:t>А. М. Уголев                 </a:t>
            </a:r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89675" y="333375"/>
            <a:ext cx="2854325" cy="3600450"/>
          </a:xfrm>
          <a:noFill/>
          <a:ln/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5783263" y="4292600"/>
            <a:ext cx="33607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/>
              <a:t>А. М. Уголев (1926—1991)</a:t>
            </a:r>
          </a:p>
          <a:p>
            <a:endParaRPr lang="ru-RU" sz="2000" b="1"/>
          </a:p>
          <a:p>
            <a:r>
              <a:rPr lang="ru-RU" sz="20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Организм как многоуровневая система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229600" cy="4525962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4000" b="1"/>
              <a:t>Жизнь характеризуется высокоупорядоченными системами,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000" b="1"/>
              <a:t>материальными структурами,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000" b="1"/>
              <a:t>составляющими живую систему –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800" b="1" i="1"/>
              <a:t>организм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Организм как многоуровневая система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332038"/>
            <a:ext cx="8229600" cy="452596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5400" b="1" i="1"/>
              <a:t>Организм –</a:t>
            </a:r>
          </a:p>
          <a:p>
            <a:pPr algn="ctr">
              <a:buFontTx/>
              <a:buNone/>
            </a:pPr>
            <a:r>
              <a:rPr lang="ru-RU" sz="5400" b="1" i="1"/>
              <a:t>материальный субстрат жизни.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Живые системы - одинаковы.</a:t>
            </a:r>
            <a:br>
              <a:rPr lang="ru-RU" sz="4000"/>
            </a:br>
            <a:endParaRPr lang="ru-RU" sz="4000"/>
          </a:p>
        </p:txBody>
      </p:sp>
      <p:pic>
        <p:nvPicPr>
          <p:cNvPr id="48132" name="Picture 4" descr="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39875" y="1600200"/>
            <a:ext cx="6064250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>
                <a:solidFill>
                  <a:srgbClr val="660033"/>
                </a:solidFill>
              </a:rPr>
              <a:t>Общая теория систем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4000" b="1" dirty="0">
                <a:solidFill>
                  <a:srgbClr val="660033"/>
                </a:solidFill>
              </a:rPr>
              <a:t>«любое множество элементов, любой материальной природы, которые находятся в определенных отношения друг к другу» </a:t>
            </a:r>
          </a:p>
          <a:p>
            <a:pPr algn="r">
              <a:buFontTx/>
              <a:buNone/>
            </a:pPr>
            <a:r>
              <a:rPr lang="en-US" sz="4000" b="1" dirty="0" err="1">
                <a:solidFill>
                  <a:srgbClr val="660033"/>
                </a:solidFill>
              </a:rPr>
              <a:t>Bertalanffy</a:t>
            </a:r>
            <a:r>
              <a:rPr lang="en-US" sz="4000" b="1" dirty="0">
                <a:solidFill>
                  <a:srgbClr val="660033"/>
                </a:solidFill>
              </a:rPr>
              <a:t>, 1951</a:t>
            </a:r>
            <a:endParaRPr lang="ru-RU" sz="4000" b="1" dirty="0">
              <a:solidFill>
                <a:srgbClr val="660033"/>
              </a:solidFill>
            </a:endParaRPr>
          </a:p>
          <a:p>
            <a:pPr>
              <a:buFontTx/>
              <a:buNone/>
            </a:pPr>
            <a:r>
              <a:rPr lang="ru-RU" dirty="0">
                <a:solidFill>
                  <a:srgbClr val="660033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333375"/>
            <a:ext cx="8353425" cy="6112030"/>
          </a:xfrm>
        </p:spPr>
        <p:txBody>
          <a:bodyPr/>
          <a:lstStyle/>
          <a:p>
            <a:r>
              <a:rPr lang="ru-RU" sz="4000" b="1" dirty="0">
                <a:solidFill>
                  <a:srgbClr val="660033"/>
                </a:solidFill>
              </a:rPr>
              <a:t>Система</a:t>
            </a:r>
            <a:r>
              <a:rPr lang="ru-RU" sz="4000" dirty="0">
                <a:solidFill>
                  <a:srgbClr val="660033"/>
                </a:solidFill>
              </a:rPr>
              <a:t> – это совокупность взаимодействующих между собой относительно элементарных структур или процессов, </a:t>
            </a:r>
          </a:p>
          <a:p>
            <a:pPr>
              <a:buFontTx/>
              <a:buNone/>
            </a:pPr>
            <a:r>
              <a:rPr lang="ru-RU" sz="4000" dirty="0">
                <a:solidFill>
                  <a:srgbClr val="660033"/>
                </a:solidFill>
              </a:rPr>
              <a:t>  объединенных в целое выполнением общей функции, </a:t>
            </a:r>
            <a:endParaRPr lang="en-US" sz="4000" dirty="0" smtClean="0">
              <a:solidFill>
                <a:srgbClr val="660033"/>
              </a:solidFill>
            </a:endParaRPr>
          </a:p>
          <a:p>
            <a:pPr>
              <a:buFontTx/>
              <a:buNone/>
            </a:pPr>
            <a:r>
              <a:rPr lang="ru-RU" sz="4000" dirty="0" smtClean="0">
                <a:solidFill>
                  <a:srgbClr val="660033"/>
                </a:solidFill>
              </a:rPr>
              <a:t>  несводимой </a:t>
            </a:r>
            <a:r>
              <a:rPr lang="ru-RU" sz="4000" dirty="0">
                <a:solidFill>
                  <a:srgbClr val="660033"/>
                </a:solidFill>
              </a:rPr>
              <a:t>к функциям ее компонентов.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981075"/>
            <a:ext cx="8497888" cy="4319588"/>
          </a:xfrm>
        </p:spPr>
        <p:txBody>
          <a:bodyPr/>
          <a:lstStyle/>
          <a:p>
            <a:r>
              <a:rPr lang="ru-RU" sz="6000" b="1"/>
              <a:t>Живые системы относятся к классу очень сложных систем.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41475"/>
          </a:xfrm>
        </p:spPr>
        <p:txBody>
          <a:bodyPr>
            <a:normAutofit fontScale="90000"/>
          </a:bodyPr>
          <a:lstStyle/>
          <a:p>
            <a:r>
              <a:rPr lang="ru-RU" sz="5400" b="1"/>
              <a:t>Классификация систем по сложности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051050" y="1484313"/>
            <a:ext cx="6624638" cy="4525962"/>
          </a:xfrm>
          <a:noFill/>
          <a:ln/>
        </p:spPr>
        <p:txBody>
          <a:bodyPr anchor="ctr"/>
          <a:lstStyle/>
          <a:p>
            <a:pPr marL="0" indent="0">
              <a:spcBef>
                <a:spcPct val="0"/>
              </a:spcBef>
            </a:pPr>
            <a:endParaRPr lang="ru-RU" sz="5400" b="1">
              <a:solidFill>
                <a:schemeClr val="tx2"/>
              </a:solidFill>
            </a:endParaRPr>
          </a:p>
          <a:p>
            <a:pPr marL="0" indent="0">
              <a:spcBef>
                <a:spcPct val="0"/>
              </a:spcBef>
            </a:pPr>
            <a:r>
              <a:rPr lang="ru-RU" sz="5400" b="1">
                <a:solidFill>
                  <a:schemeClr val="tx2"/>
                </a:solidFill>
              </a:rPr>
              <a:t>Простые</a:t>
            </a:r>
          </a:p>
          <a:p>
            <a:pPr marL="0" indent="0">
              <a:spcBef>
                <a:spcPct val="0"/>
              </a:spcBef>
            </a:pPr>
            <a:r>
              <a:rPr lang="ru-RU" sz="5400" b="1">
                <a:solidFill>
                  <a:schemeClr val="tx2"/>
                </a:solidFill>
              </a:rPr>
              <a:t>Сложные</a:t>
            </a:r>
          </a:p>
          <a:p>
            <a:pPr marL="0" indent="0">
              <a:spcBef>
                <a:spcPct val="0"/>
              </a:spcBef>
            </a:pPr>
            <a:r>
              <a:rPr lang="ru-RU" sz="5400" b="1">
                <a:solidFill>
                  <a:schemeClr val="tx2"/>
                </a:solidFill>
              </a:rPr>
              <a:t>Очень сложные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25575"/>
          </a:xfrm>
        </p:spPr>
        <p:txBody>
          <a:bodyPr>
            <a:normAutofit fontScale="90000"/>
          </a:bodyPr>
          <a:lstStyle/>
          <a:p>
            <a:r>
              <a:rPr lang="ru-RU" sz="5400" b="1"/>
              <a:t>Сложность системы определяется: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686800" cy="4525962"/>
          </a:xfrm>
          <a:noFill/>
          <a:ln/>
        </p:spPr>
        <p:txBody>
          <a:bodyPr anchor="ctr"/>
          <a:lstStyle/>
          <a:p>
            <a:pPr marL="0" indent="0">
              <a:spcBef>
                <a:spcPct val="0"/>
              </a:spcBef>
            </a:pPr>
            <a:r>
              <a:rPr lang="ru-RU" sz="4800" b="1">
                <a:solidFill>
                  <a:schemeClr val="tx2"/>
                </a:solidFill>
              </a:rPr>
              <a:t> Количеством элементов</a:t>
            </a:r>
          </a:p>
          <a:p>
            <a:pPr marL="0" indent="0">
              <a:spcBef>
                <a:spcPct val="0"/>
              </a:spcBef>
            </a:pPr>
            <a:endParaRPr lang="ru-RU" sz="4800" b="1">
              <a:solidFill>
                <a:schemeClr val="tx2"/>
              </a:solidFill>
            </a:endParaRPr>
          </a:p>
          <a:p>
            <a:pPr marL="0" indent="0">
              <a:spcBef>
                <a:spcPct val="0"/>
              </a:spcBef>
            </a:pPr>
            <a:r>
              <a:rPr lang="ru-RU" sz="4800" b="1">
                <a:solidFill>
                  <a:schemeClr val="tx2"/>
                </a:solidFill>
              </a:rPr>
              <a:t> Доступностью поэлементного описания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Системный анализ</a:t>
            </a:r>
          </a:p>
        </p:txBody>
      </p:sp>
      <p:pic>
        <p:nvPicPr>
          <p:cNvPr id="15375" name="Picture 1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1856"/>
          <a:stretch>
            <a:fillRect/>
          </a:stretch>
        </p:blipFill>
        <p:spPr>
          <a:xfrm>
            <a:off x="0" y="1412875"/>
            <a:ext cx="9144000" cy="50387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0350"/>
            <a:ext cx="9144000" cy="6597650"/>
          </a:xfrm>
        </p:spPr>
        <p:txBody>
          <a:bodyPr/>
          <a:lstStyle/>
          <a:p>
            <a:pPr lvl="2" algn="ctr">
              <a:buFontTx/>
              <a:buNone/>
            </a:pPr>
            <a:r>
              <a:rPr lang="ru-RU" sz="5400" dirty="0"/>
              <a:t>Физиология – </a:t>
            </a:r>
            <a:endParaRPr lang="ru-RU" sz="5400" dirty="0" smtClean="0"/>
          </a:p>
          <a:p>
            <a:pPr marL="354013" lvl="2" indent="0" algn="ctr">
              <a:buFontTx/>
              <a:buNone/>
            </a:pPr>
            <a:r>
              <a:rPr lang="ru-RU" sz="2800" b="1" i="1" dirty="0" smtClean="0"/>
              <a:t>(от греч. </a:t>
            </a:r>
            <a:r>
              <a:rPr lang="ru-RU" sz="2800" b="1" i="1" dirty="0" err="1" smtClean="0"/>
              <a:t>physis</a:t>
            </a:r>
            <a:r>
              <a:rPr lang="ru-RU" sz="2800" b="1" i="1" dirty="0" smtClean="0"/>
              <a:t> — природа, </a:t>
            </a:r>
            <a:r>
              <a:rPr lang="ru-RU" sz="2800" b="1" i="1" dirty="0" err="1" smtClean="0"/>
              <a:t>logos</a:t>
            </a:r>
            <a:r>
              <a:rPr lang="ru-RU" sz="2800" b="1" i="1" dirty="0" smtClean="0"/>
              <a:t> — учение)</a:t>
            </a:r>
            <a:endParaRPr lang="ru-RU" sz="2800" dirty="0" smtClean="0"/>
          </a:p>
          <a:p>
            <a:pPr marL="354013" lvl="2" indent="0" algn="ctr">
              <a:buFontTx/>
              <a:buNone/>
            </a:pPr>
            <a:r>
              <a:rPr lang="ru-RU" sz="5400" dirty="0" smtClean="0"/>
              <a:t>наука </a:t>
            </a:r>
            <a:r>
              <a:rPr lang="ru-RU" sz="5400" dirty="0"/>
              <a:t>о механизмах жизнедеятельности организма и его взаимодействия с окружающей средой.</a:t>
            </a:r>
          </a:p>
          <a:p>
            <a:pPr lvl="2" algn="ctr">
              <a:buFontTx/>
              <a:buNone/>
            </a:pPr>
            <a:r>
              <a:rPr lang="ru-RU" sz="2800" dirty="0"/>
              <a:t> 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981075"/>
            <a:ext cx="8497888" cy="4319588"/>
          </a:xfrm>
        </p:spPr>
        <p:txBody>
          <a:bodyPr/>
          <a:lstStyle/>
          <a:p>
            <a:r>
              <a:rPr lang="ru-RU" sz="6000" b="1"/>
              <a:t>Живые системы относятся к классу вероятностных систем.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62950" cy="2867025"/>
          </a:xfrm>
        </p:spPr>
        <p:txBody>
          <a:bodyPr/>
          <a:lstStyle/>
          <a:p>
            <a:r>
              <a:rPr lang="ru-RU" sz="5400" b="1"/>
              <a:t>Классификация систем по степени определенности функционирования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781300"/>
            <a:ext cx="8893175" cy="3744913"/>
          </a:xfrm>
          <a:noFill/>
          <a:ln/>
        </p:spPr>
        <p:txBody>
          <a:bodyPr anchor="ctr"/>
          <a:lstStyle/>
          <a:p>
            <a:pPr marL="0" indent="0">
              <a:spcBef>
                <a:spcPct val="0"/>
              </a:spcBef>
            </a:pPr>
            <a:endParaRPr lang="ru-RU" sz="5400" b="1">
              <a:solidFill>
                <a:schemeClr val="tx2"/>
              </a:solidFill>
            </a:endParaRPr>
          </a:p>
          <a:p>
            <a:pPr marL="0" indent="0">
              <a:spcBef>
                <a:spcPct val="0"/>
              </a:spcBef>
            </a:pPr>
            <a:r>
              <a:rPr lang="ru-RU" sz="5400" b="1">
                <a:solidFill>
                  <a:schemeClr val="tx2"/>
                </a:solidFill>
              </a:rPr>
              <a:t> Детерминированные</a:t>
            </a:r>
          </a:p>
          <a:p>
            <a:pPr marL="0" indent="0">
              <a:spcBef>
                <a:spcPct val="0"/>
              </a:spcBef>
            </a:pPr>
            <a:r>
              <a:rPr lang="ru-RU" sz="5400" b="1">
                <a:solidFill>
                  <a:schemeClr val="tx2"/>
                </a:solidFill>
              </a:rPr>
              <a:t> Вероятностные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63" y="333375"/>
            <a:ext cx="9037637" cy="5530850"/>
          </a:xfrm>
        </p:spPr>
        <p:txBody>
          <a:bodyPr/>
          <a:lstStyle/>
          <a:p>
            <a:r>
              <a:rPr lang="ru-RU" sz="6600" b="1"/>
              <a:t>Поведение детерминированных систем можно с полной уверенностью предсказать.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600200"/>
            <a:ext cx="7499350" cy="4525963"/>
          </a:xfrm>
        </p:spPr>
        <p:txBody>
          <a:bodyPr/>
          <a:lstStyle/>
          <a:p>
            <a:pPr lvl="4">
              <a:buFontTx/>
              <a:buNone/>
            </a:pPr>
            <a:r>
              <a:rPr lang="ru-RU" sz="4000" b="1">
                <a:solidFill>
                  <a:schemeClr val="tx2"/>
                </a:solidFill>
              </a:rPr>
              <a:t>-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713788" cy="6337300"/>
          </a:xfrm>
        </p:spPr>
        <p:txBody>
          <a:bodyPr/>
          <a:lstStyle/>
          <a:p>
            <a:r>
              <a:rPr lang="ru-RU" sz="5400" b="1" i="1"/>
              <a:t>Вероятностными </a:t>
            </a:r>
            <a:r>
              <a:rPr lang="ru-RU" sz="4800" b="1"/>
              <a:t>называют системы,  элементы которых находятся под влиянием столь большого числа воздействий, что их поведение  становится </a:t>
            </a:r>
            <a:r>
              <a:rPr lang="ru-RU" sz="5400" b="1" i="1"/>
              <a:t>неопределенным</a:t>
            </a:r>
            <a:r>
              <a:rPr lang="ru-RU" sz="4800" b="1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6177"/>
            <a:ext cx="9467850" cy="2576164"/>
          </a:xfrm>
        </p:spPr>
        <p:txBody>
          <a:bodyPr/>
          <a:lstStyle/>
          <a:p>
            <a:r>
              <a:rPr lang="ru-RU" sz="6000" b="1" dirty="0"/>
              <a:t>Живые системы являются самоорганизующимися.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92820" y="4022015"/>
            <a:ext cx="80511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 smtClean="0"/>
              <a:t>Самоорганиза́ция</a:t>
            </a:r>
            <a:r>
              <a:rPr lang="ru-RU" sz="3600" dirty="0" smtClean="0"/>
              <a:t> — процесс упорядочения в системе за счет внутренних факторов, без внешнего специфического воздействия.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Основные характеристики самоорганизации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800"/>
              <a:t> </a:t>
            </a:r>
            <a:r>
              <a:rPr lang="ru-RU" sz="3600"/>
              <a:t>самозарождение организации системы – образование целостной системы, структурированной, обособленной от окружающей среды.</a:t>
            </a:r>
          </a:p>
          <a:p>
            <a:pPr>
              <a:buFont typeface="Wingdings" pitchFamily="2" charset="2"/>
              <a:buNone/>
            </a:pPr>
            <a:endParaRPr lang="ru-RU" sz="3600"/>
          </a:p>
          <a:p>
            <a:pPr>
              <a:buFont typeface="Wingdings" pitchFamily="2" charset="2"/>
              <a:buNone/>
            </a:pPr>
            <a:r>
              <a:rPr lang="ru-RU" sz="3600"/>
              <a:t>Гипотезы о происхождении жизни.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Основные характеристики самоорганизации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/>
              <a:t> </a:t>
            </a:r>
            <a:r>
              <a:rPr lang="ru-RU" sz="4000"/>
              <a:t>совершенствование и саморазвитие организации системы.</a:t>
            </a:r>
          </a:p>
          <a:p>
            <a:pPr>
              <a:buFont typeface="Wingdings" pitchFamily="2" charset="2"/>
              <a:buNone/>
            </a:pPr>
            <a:endParaRPr lang="ru-RU" sz="4000"/>
          </a:p>
          <a:p>
            <a:pPr>
              <a:buFont typeface="Wingdings" pitchFamily="2" charset="2"/>
              <a:buNone/>
            </a:pPr>
            <a:r>
              <a:rPr lang="ru-RU" sz="4000"/>
              <a:t>Адаптационные и эволюционные процессы.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Основные характеристики самоорганизации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/>
              <a:t> </a:t>
            </a:r>
            <a:r>
              <a:rPr lang="ru-RU" sz="4000"/>
              <a:t>поддержание определенного уровня организации системы:</a:t>
            </a:r>
          </a:p>
          <a:p>
            <a:pPr>
              <a:buFont typeface="Wingdings" pitchFamily="2" charset="2"/>
              <a:buNone/>
            </a:pPr>
            <a:endParaRPr lang="ru-RU" sz="4000"/>
          </a:p>
          <a:p>
            <a:pPr lvl="3">
              <a:buFont typeface="Wingdings" pitchFamily="2" charset="2"/>
              <a:buChar char="v"/>
            </a:pPr>
            <a:r>
              <a:rPr lang="ru-RU" sz="2800"/>
              <a:t> </a:t>
            </a:r>
            <a:r>
              <a:rPr lang="ru-RU" sz="3200"/>
              <a:t>передача наследственной   	информации</a:t>
            </a:r>
          </a:p>
          <a:p>
            <a:pPr lvl="3">
              <a:buFont typeface="Wingdings" pitchFamily="2" charset="2"/>
              <a:buChar char="v"/>
            </a:pPr>
            <a:r>
              <a:rPr lang="ru-RU" sz="3200"/>
              <a:t> механизмы гомеостаза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Улыбающееся лицо 16"/>
          <p:cNvSpPr/>
          <p:nvPr/>
        </p:nvSpPr>
        <p:spPr>
          <a:xfrm>
            <a:off x="3408557" y="3977268"/>
            <a:ext cx="1929161" cy="2029522"/>
          </a:xfrm>
          <a:prstGeom prst="smileyFace">
            <a:avLst>
              <a:gd name="adj" fmla="val 2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организм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8" name="Улыбающееся лицо 17"/>
          <p:cNvSpPr/>
          <p:nvPr/>
        </p:nvSpPr>
        <p:spPr>
          <a:xfrm>
            <a:off x="5690839" y="4018155"/>
            <a:ext cx="1929161" cy="2029522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организм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6" name="Улыбающееся лицо 15"/>
          <p:cNvSpPr/>
          <p:nvPr/>
        </p:nvSpPr>
        <p:spPr>
          <a:xfrm>
            <a:off x="1092820" y="3925228"/>
            <a:ext cx="1929161" cy="202952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организм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>
          <a:xfrm>
            <a:off x="407988" y="0"/>
            <a:ext cx="8329612" cy="1470025"/>
          </a:xfrm>
        </p:spPr>
        <p:txBody>
          <a:bodyPr/>
          <a:lstStyle/>
          <a:p>
            <a:r>
              <a:rPr lang="ru-RU" sz="3200" b="1"/>
              <a:t>Концепция непрерывности зародышевой плазмы Август Вейсман 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323385" y="1460810"/>
            <a:ext cx="8820615" cy="2631688"/>
          </a:xfrm>
          <a:prstGeom prst="rightArrow">
            <a:avLst>
              <a:gd name="adj1" fmla="val 71187"/>
              <a:gd name="adj2" fmla="val 334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Зародышевый путь </a:t>
            </a:r>
            <a:endParaRPr lang="ru-RU" sz="3200" dirty="0">
              <a:solidFill>
                <a:srgbClr val="FF0000"/>
              </a:solidFill>
            </a:endParaRPr>
          </a:p>
        </p:txBody>
      </p:sp>
      <p:cxnSp>
        <p:nvCxnSpPr>
          <p:cNvPr id="8" name="Прямая со стрелкой 7"/>
          <p:cNvCxnSpPr>
            <a:stCxn id="6" idx="1"/>
            <a:endCxn id="6" idx="3"/>
          </p:cNvCxnSpPr>
          <p:nvPr/>
        </p:nvCxnSpPr>
        <p:spPr>
          <a:xfrm rot="10800000" flipH="1">
            <a:off x="323384" y="2776654"/>
            <a:ext cx="8820615" cy="1588"/>
          </a:xfrm>
          <a:prstGeom prst="straightConnector1">
            <a:avLst/>
          </a:prstGeom>
          <a:ln w="38100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олилиния 9"/>
          <p:cNvSpPr/>
          <p:nvPr/>
        </p:nvSpPr>
        <p:spPr>
          <a:xfrm>
            <a:off x="1215483" y="2776654"/>
            <a:ext cx="669073" cy="1650380"/>
          </a:xfrm>
          <a:custGeom>
            <a:avLst/>
            <a:gdLst>
              <a:gd name="connsiteX0" fmla="*/ 0 w 669073"/>
              <a:gd name="connsiteY0" fmla="*/ 0 h 1650380"/>
              <a:gd name="connsiteX1" fmla="*/ 535258 w 669073"/>
              <a:gd name="connsiteY1" fmla="*/ 211873 h 1650380"/>
              <a:gd name="connsiteX2" fmla="*/ 646771 w 669073"/>
              <a:gd name="connsiteY2" fmla="*/ 557561 h 1650380"/>
              <a:gd name="connsiteX3" fmla="*/ 669073 w 669073"/>
              <a:gd name="connsiteY3" fmla="*/ 1650380 h 165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073" h="1650380">
                <a:moveTo>
                  <a:pt x="0" y="0"/>
                </a:moveTo>
                <a:cubicBezTo>
                  <a:pt x="213731" y="59473"/>
                  <a:pt x="427463" y="118946"/>
                  <a:pt x="535258" y="211873"/>
                </a:cubicBezTo>
                <a:cubicBezTo>
                  <a:pt x="643053" y="304800"/>
                  <a:pt x="624469" y="317810"/>
                  <a:pt x="646771" y="557561"/>
                </a:cubicBezTo>
                <a:cubicBezTo>
                  <a:pt x="669073" y="797312"/>
                  <a:pt x="669073" y="1223846"/>
                  <a:pt x="669073" y="1650380"/>
                </a:cubicBezTo>
              </a:path>
            </a:pathLst>
          </a:custGeom>
          <a:ln w="38100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2155902" y="2787805"/>
            <a:ext cx="587298" cy="1594624"/>
          </a:xfrm>
          <a:custGeom>
            <a:avLst/>
            <a:gdLst>
              <a:gd name="connsiteX0" fmla="*/ 52039 w 587298"/>
              <a:gd name="connsiteY0" fmla="*/ 1594624 h 1594624"/>
              <a:gd name="connsiteX1" fmla="*/ 29737 w 587298"/>
              <a:gd name="connsiteY1" fmla="*/ 401444 h 1594624"/>
              <a:gd name="connsiteX2" fmla="*/ 230459 w 587298"/>
              <a:gd name="connsiteY2" fmla="*/ 111512 h 1594624"/>
              <a:gd name="connsiteX3" fmla="*/ 587298 w 587298"/>
              <a:gd name="connsiteY3" fmla="*/ 0 h 1594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298" h="1594624">
                <a:moveTo>
                  <a:pt x="52039" y="1594624"/>
                </a:moveTo>
                <a:cubicBezTo>
                  <a:pt x="26019" y="1121626"/>
                  <a:pt x="0" y="648629"/>
                  <a:pt x="29737" y="401444"/>
                </a:cubicBezTo>
                <a:cubicBezTo>
                  <a:pt x="59474" y="154259"/>
                  <a:pt x="137532" y="178419"/>
                  <a:pt x="230459" y="111512"/>
                </a:cubicBezTo>
                <a:cubicBezTo>
                  <a:pt x="323386" y="44605"/>
                  <a:pt x="455342" y="22302"/>
                  <a:pt x="587298" y="0"/>
                </a:cubicBezTo>
              </a:path>
            </a:pathLst>
          </a:custGeom>
          <a:ln w="38100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3508918" y="2795239"/>
            <a:ext cx="669073" cy="1650380"/>
          </a:xfrm>
          <a:custGeom>
            <a:avLst/>
            <a:gdLst>
              <a:gd name="connsiteX0" fmla="*/ 0 w 669073"/>
              <a:gd name="connsiteY0" fmla="*/ 0 h 1650380"/>
              <a:gd name="connsiteX1" fmla="*/ 535258 w 669073"/>
              <a:gd name="connsiteY1" fmla="*/ 211873 h 1650380"/>
              <a:gd name="connsiteX2" fmla="*/ 646771 w 669073"/>
              <a:gd name="connsiteY2" fmla="*/ 557561 h 1650380"/>
              <a:gd name="connsiteX3" fmla="*/ 669073 w 669073"/>
              <a:gd name="connsiteY3" fmla="*/ 1650380 h 165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073" h="1650380">
                <a:moveTo>
                  <a:pt x="0" y="0"/>
                </a:moveTo>
                <a:cubicBezTo>
                  <a:pt x="213731" y="59473"/>
                  <a:pt x="427463" y="118946"/>
                  <a:pt x="535258" y="211873"/>
                </a:cubicBezTo>
                <a:cubicBezTo>
                  <a:pt x="643053" y="304800"/>
                  <a:pt x="624469" y="317810"/>
                  <a:pt x="646771" y="557561"/>
                </a:cubicBezTo>
                <a:cubicBezTo>
                  <a:pt x="669073" y="797312"/>
                  <a:pt x="669073" y="1223846"/>
                  <a:pt x="669073" y="1650380"/>
                </a:cubicBezTo>
              </a:path>
            </a:pathLst>
          </a:custGeom>
          <a:ln w="38100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4449337" y="2806390"/>
            <a:ext cx="587298" cy="1594624"/>
          </a:xfrm>
          <a:custGeom>
            <a:avLst/>
            <a:gdLst>
              <a:gd name="connsiteX0" fmla="*/ 52039 w 587298"/>
              <a:gd name="connsiteY0" fmla="*/ 1594624 h 1594624"/>
              <a:gd name="connsiteX1" fmla="*/ 29737 w 587298"/>
              <a:gd name="connsiteY1" fmla="*/ 401444 h 1594624"/>
              <a:gd name="connsiteX2" fmla="*/ 230459 w 587298"/>
              <a:gd name="connsiteY2" fmla="*/ 111512 h 1594624"/>
              <a:gd name="connsiteX3" fmla="*/ 587298 w 587298"/>
              <a:gd name="connsiteY3" fmla="*/ 0 h 1594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298" h="1594624">
                <a:moveTo>
                  <a:pt x="52039" y="1594624"/>
                </a:moveTo>
                <a:cubicBezTo>
                  <a:pt x="26019" y="1121626"/>
                  <a:pt x="0" y="648629"/>
                  <a:pt x="29737" y="401444"/>
                </a:cubicBezTo>
                <a:cubicBezTo>
                  <a:pt x="59474" y="154259"/>
                  <a:pt x="137532" y="178419"/>
                  <a:pt x="230459" y="111512"/>
                </a:cubicBezTo>
                <a:cubicBezTo>
                  <a:pt x="323386" y="44605"/>
                  <a:pt x="455342" y="22302"/>
                  <a:pt x="587298" y="0"/>
                </a:cubicBezTo>
              </a:path>
            </a:pathLst>
          </a:custGeom>
          <a:ln w="38100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5817219" y="2784088"/>
            <a:ext cx="669073" cy="1650380"/>
          </a:xfrm>
          <a:custGeom>
            <a:avLst/>
            <a:gdLst>
              <a:gd name="connsiteX0" fmla="*/ 0 w 669073"/>
              <a:gd name="connsiteY0" fmla="*/ 0 h 1650380"/>
              <a:gd name="connsiteX1" fmla="*/ 535258 w 669073"/>
              <a:gd name="connsiteY1" fmla="*/ 211873 h 1650380"/>
              <a:gd name="connsiteX2" fmla="*/ 646771 w 669073"/>
              <a:gd name="connsiteY2" fmla="*/ 557561 h 1650380"/>
              <a:gd name="connsiteX3" fmla="*/ 669073 w 669073"/>
              <a:gd name="connsiteY3" fmla="*/ 1650380 h 165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073" h="1650380">
                <a:moveTo>
                  <a:pt x="0" y="0"/>
                </a:moveTo>
                <a:cubicBezTo>
                  <a:pt x="213731" y="59473"/>
                  <a:pt x="427463" y="118946"/>
                  <a:pt x="535258" y="211873"/>
                </a:cubicBezTo>
                <a:cubicBezTo>
                  <a:pt x="643053" y="304800"/>
                  <a:pt x="624469" y="317810"/>
                  <a:pt x="646771" y="557561"/>
                </a:cubicBezTo>
                <a:cubicBezTo>
                  <a:pt x="669073" y="797312"/>
                  <a:pt x="669073" y="1223846"/>
                  <a:pt x="669073" y="1650380"/>
                </a:cubicBezTo>
              </a:path>
            </a:pathLst>
          </a:custGeom>
          <a:ln w="38100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6757638" y="2795239"/>
            <a:ext cx="587298" cy="1594624"/>
          </a:xfrm>
          <a:custGeom>
            <a:avLst/>
            <a:gdLst>
              <a:gd name="connsiteX0" fmla="*/ 52039 w 587298"/>
              <a:gd name="connsiteY0" fmla="*/ 1594624 h 1594624"/>
              <a:gd name="connsiteX1" fmla="*/ 29737 w 587298"/>
              <a:gd name="connsiteY1" fmla="*/ 401444 h 1594624"/>
              <a:gd name="connsiteX2" fmla="*/ 230459 w 587298"/>
              <a:gd name="connsiteY2" fmla="*/ 111512 h 1594624"/>
              <a:gd name="connsiteX3" fmla="*/ 587298 w 587298"/>
              <a:gd name="connsiteY3" fmla="*/ 0 h 1594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298" h="1594624">
                <a:moveTo>
                  <a:pt x="52039" y="1594624"/>
                </a:moveTo>
                <a:cubicBezTo>
                  <a:pt x="26019" y="1121626"/>
                  <a:pt x="0" y="648629"/>
                  <a:pt x="29737" y="401444"/>
                </a:cubicBezTo>
                <a:cubicBezTo>
                  <a:pt x="59474" y="154259"/>
                  <a:pt x="137532" y="178419"/>
                  <a:pt x="230459" y="111512"/>
                </a:cubicBezTo>
                <a:cubicBezTo>
                  <a:pt x="323386" y="44605"/>
                  <a:pt x="455342" y="22302"/>
                  <a:pt x="587298" y="0"/>
                </a:cubicBezTo>
              </a:path>
            </a:pathLst>
          </a:custGeom>
          <a:ln w="38100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45326" y="5999357"/>
            <a:ext cx="8898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33300"/>
                </a:solidFill>
              </a:rPr>
              <a:t>Организм сохраняет жизнедеятельность в условиях непрерывного взаимодействия с окружающей средой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9005" y="3010829"/>
            <a:ext cx="107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ДНК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036956" y="2973658"/>
            <a:ext cx="107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ДНК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252439" y="2995960"/>
            <a:ext cx="107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ДНК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230030" y="3025697"/>
            <a:ext cx="107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ДНК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575611" y="3055434"/>
            <a:ext cx="107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ДНК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575503" y="3029415"/>
            <a:ext cx="107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ДНК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6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>
          <a:xfrm>
            <a:off x="407988" y="0"/>
            <a:ext cx="8329612" cy="1470025"/>
          </a:xfrm>
        </p:spPr>
        <p:txBody>
          <a:bodyPr/>
          <a:lstStyle/>
          <a:p>
            <a:r>
              <a:rPr lang="ru-RU" sz="3200" b="1"/>
              <a:t>Концепция непрерывности зародышевой плазмы Август Вейсман 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47650" y="1895708"/>
            <a:ext cx="889635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Организм обязан своим существованием ДНК, а ДНК неминуемо исчезла бы, если бы во время кратковременного существования организма не действовали гомеостатические механизмы.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История физиологии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Первый этап</a:t>
            </a:r>
          </a:p>
          <a:p>
            <a:pPr>
              <a:buFontTx/>
              <a:buNone/>
            </a:pPr>
            <a:endParaRPr lang="ru-RU" b="1" dirty="0"/>
          </a:p>
          <a:p>
            <a:pPr>
              <a:buFontTx/>
              <a:buNone/>
            </a:pPr>
            <a:r>
              <a:rPr lang="ru-RU" b="1" dirty="0"/>
              <a:t>В древней Греции естествоиспытатели назывались «физиологи».</a:t>
            </a:r>
          </a:p>
          <a:p>
            <a:pPr>
              <a:buFontTx/>
              <a:buNone/>
            </a:pPr>
            <a:endParaRPr lang="ru-RU" b="1" dirty="0"/>
          </a:p>
          <a:p>
            <a:pPr>
              <a:buFontTx/>
              <a:buNone/>
            </a:pPr>
            <a:r>
              <a:rPr lang="ru-RU" b="1" dirty="0"/>
              <a:t>«</a:t>
            </a:r>
            <a:r>
              <a:rPr lang="ru-RU" b="1" dirty="0" err="1"/>
              <a:t>Фюзис</a:t>
            </a:r>
            <a:r>
              <a:rPr lang="ru-RU" b="1" dirty="0"/>
              <a:t>» - живая и неживая природа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12750" y="390525"/>
            <a:ext cx="8229600" cy="2492375"/>
          </a:xfrm>
        </p:spPr>
        <p:txBody>
          <a:bodyPr>
            <a:normAutofit fontScale="90000"/>
          </a:bodyPr>
          <a:lstStyle/>
          <a:p>
            <a:r>
              <a:rPr lang="ru-RU" sz="3600" b="1"/>
              <a:t>Термин «внутренняя среда» предложен французским физиологом </a:t>
            </a:r>
            <a:br>
              <a:rPr lang="ru-RU" sz="3600" b="1"/>
            </a:br>
            <a:r>
              <a:rPr lang="ru-RU" sz="3600" b="1"/>
              <a:t>К. Бернаром. </a:t>
            </a:r>
            <a:br>
              <a:rPr lang="ru-RU" sz="3600" b="1"/>
            </a:br>
            <a:r>
              <a:rPr lang="ru-RU" sz="3600" b="1"/>
              <a:t/>
            </a:r>
            <a:br>
              <a:rPr lang="ru-RU" sz="3600" b="1"/>
            </a:br>
            <a:endParaRPr lang="ru-RU" sz="2400" b="1"/>
          </a:p>
        </p:txBody>
      </p:sp>
      <p:pic>
        <p:nvPicPr>
          <p:cNvPr id="368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84525" y="2359025"/>
            <a:ext cx="2835275" cy="3800475"/>
          </a:xfrm>
          <a:noFill/>
          <a:ln/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2781300" y="6175375"/>
            <a:ext cx="3603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К. Бернар (1813—1878)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220663"/>
            <a:ext cx="8229600" cy="4525962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r>
              <a:rPr lang="ru-RU" sz="3600" b="1"/>
              <a:t>В это понятие включена совокупность жидкостей —</a:t>
            </a:r>
          </a:p>
          <a:p>
            <a:r>
              <a:rPr lang="ru-RU" sz="3600" b="1"/>
              <a:t>тканевая (интерстициальная, внеклеточная),</a:t>
            </a:r>
          </a:p>
          <a:p>
            <a:r>
              <a:rPr lang="ru-RU" sz="3600" b="1"/>
              <a:t>кровь,</a:t>
            </a:r>
          </a:p>
          <a:p>
            <a:r>
              <a:rPr lang="ru-RU" sz="3600" b="1"/>
              <a:t>лимфа,</a:t>
            </a:r>
          </a:p>
          <a:p>
            <a:r>
              <a:rPr lang="ru-RU" sz="3600" b="1"/>
              <a:t>цереброспинальная,</a:t>
            </a:r>
          </a:p>
          <a:p>
            <a:r>
              <a:rPr lang="ru-RU" sz="3600" b="1"/>
              <a:t>суставная,</a:t>
            </a:r>
          </a:p>
          <a:p>
            <a:r>
              <a:rPr lang="ru-RU" sz="3600" b="1"/>
              <a:t>плевральная и</a:t>
            </a:r>
          </a:p>
          <a:p>
            <a:r>
              <a:rPr lang="ru-RU" sz="3600" b="1"/>
              <a:t> другие жидкости.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Grp="1" noChangeArrowheads="1"/>
          </p:cNvSpPr>
          <p:nvPr>
            <p:ph type="title"/>
          </p:nvPr>
        </p:nvSpPr>
        <p:spPr>
          <a:xfrm>
            <a:off x="-78058" y="740628"/>
            <a:ext cx="4415883" cy="2950426"/>
          </a:xfrm>
        </p:spPr>
        <p:txBody>
          <a:bodyPr>
            <a:normAutofit fontScale="90000"/>
          </a:bodyPr>
          <a:lstStyle/>
          <a:p>
            <a:r>
              <a:rPr lang="ru-RU" sz="3400" b="1" dirty="0"/>
              <a:t>Живые клетки нашего организма, окруженные</a:t>
            </a:r>
            <a:br>
              <a:rPr lang="ru-RU" sz="3400" b="1" dirty="0"/>
            </a:br>
            <a:r>
              <a:rPr lang="ru-RU" sz="3400" b="1" dirty="0"/>
              <a:t>внутренней средой (межклеточной</a:t>
            </a:r>
            <a:br>
              <a:rPr lang="ru-RU" sz="3400" b="1" dirty="0"/>
            </a:br>
            <a:r>
              <a:rPr lang="ru-RU" sz="3400" b="1" dirty="0"/>
              <a:t>жидкостью</a:t>
            </a:r>
            <a:r>
              <a:rPr lang="ru-RU" sz="3400" b="1" dirty="0" smtClean="0"/>
              <a:t>).</a:t>
            </a:r>
            <a:br>
              <a:rPr lang="ru-RU" sz="3400" b="1" dirty="0" smtClean="0"/>
            </a:br>
            <a:endParaRPr lang="ru-RU" sz="34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215162" y="1048214"/>
            <a:ext cx="4694662" cy="4895386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720577" y="4248614"/>
            <a:ext cx="2085278" cy="118203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400800" y="4638908"/>
            <a:ext cx="702527" cy="36799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войная стрелка влево/вправо 18"/>
          <p:cNvSpPr/>
          <p:nvPr/>
        </p:nvSpPr>
        <p:spPr>
          <a:xfrm>
            <a:off x="5285677" y="4672362"/>
            <a:ext cx="836343" cy="484632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войная стрелка вверх/вниз 19"/>
          <p:cNvSpPr/>
          <p:nvPr/>
        </p:nvSpPr>
        <p:spPr>
          <a:xfrm>
            <a:off x="6534615" y="5040351"/>
            <a:ext cx="484632" cy="724830"/>
          </a:xfrm>
          <a:prstGeom prst="up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войная стрелка вверх/вниз 20"/>
          <p:cNvSpPr/>
          <p:nvPr/>
        </p:nvSpPr>
        <p:spPr>
          <a:xfrm>
            <a:off x="6530898" y="3854604"/>
            <a:ext cx="484632" cy="724830"/>
          </a:xfrm>
          <a:prstGeom prst="up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войная стрелка влево/вправо 21"/>
          <p:cNvSpPr/>
          <p:nvPr/>
        </p:nvSpPr>
        <p:spPr>
          <a:xfrm>
            <a:off x="7356087" y="4690947"/>
            <a:ext cx="836343" cy="484632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4817327" y="0"/>
            <a:ext cx="3679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Внешняя среда</a:t>
            </a:r>
            <a:endParaRPr lang="ru-RU" sz="32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003181" y="6217470"/>
            <a:ext cx="3679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Внешняя среда</a:t>
            </a:r>
            <a:endParaRPr lang="ru-RU" sz="32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19131" y="2850994"/>
            <a:ext cx="23417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Внутренняя среда</a:t>
            </a:r>
            <a:endParaRPr lang="ru-RU" sz="2800" dirty="0">
              <a:ln w="18415" cmpd="sng">
                <a:solidFill>
                  <a:srgbClr val="00B05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8061" y="3875267"/>
            <a:ext cx="4047893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 smtClean="0"/>
              <a:t>Клетки обмениваются веществами с внутренней средой.</a:t>
            </a:r>
            <a:endParaRPr lang="ru-RU" sz="3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  <p:bldP spid="16" grpId="0" animBg="1"/>
      <p:bldP spid="17" grpId="0" animBg="1"/>
      <p:bldP spid="18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44" grpId="0"/>
      <p:bldP spid="45" grpId="0"/>
      <p:bldP spid="46" grpId="0"/>
      <p:bldP spid="4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0500"/>
            <a:ext cx="4340225" cy="6667500"/>
          </a:xfrm>
        </p:spPr>
        <p:txBody>
          <a:bodyPr/>
          <a:lstStyle/>
          <a:p>
            <a:r>
              <a:rPr lang="ru-RU" sz="3600" b="1" dirty="0"/>
              <a:t>Обмен веществ и энергией между </a:t>
            </a:r>
            <a:r>
              <a:rPr lang="ru-RU" sz="3600" b="1" dirty="0" smtClean="0"/>
              <a:t>внутренней </a:t>
            </a:r>
            <a:r>
              <a:rPr lang="ru-RU" sz="3600" b="1" dirty="0"/>
              <a:t>и</a:t>
            </a:r>
            <a:br>
              <a:rPr lang="ru-RU" sz="3600" b="1" dirty="0"/>
            </a:br>
            <a:r>
              <a:rPr lang="ru-RU" sz="3600" b="1" dirty="0"/>
              <a:t>внешней </a:t>
            </a:r>
            <a:r>
              <a:rPr lang="ru-RU" sz="3600" b="1" dirty="0" smtClean="0"/>
              <a:t>средами </a:t>
            </a:r>
            <a:r>
              <a:rPr lang="ru-RU" sz="3600" b="1" dirty="0"/>
              <a:t>(указанное стрелами), происходит через желудочно-кишечный тракт, почки, легкие и кожу.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15162" y="1048214"/>
            <a:ext cx="4694662" cy="4895386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20577" y="4248614"/>
            <a:ext cx="2085278" cy="118203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400800" y="4638908"/>
            <a:ext cx="702527" cy="36799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войная стрелка влево/вправо 16"/>
          <p:cNvSpPr/>
          <p:nvPr/>
        </p:nvSpPr>
        <p:spPr>
          <a:xfrm>
            <a:off x="5285677" y="4672362"/>
            <a:ext cx="836343" cy="484632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войная стрелка вверх/вниз 17"/>
          <p:cNvSpPr/>
          <p:nvPr/>
        </p:nvSpPr>
        <p:spPr>
          <a:xfrm>
            <a:off x="6534615" y="5040351"/>
            <a:ext cx="484632" cy="724830"/>
          </a:xfrm>
          <a:prstGeom prst="up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войная стрелка вверх/вниз 18"/>
          <p:cNvSpPr/>
          <p:nvPr/>
        </p:nvSpPr>
        <p:spPr>
          <a:xfrm>
            <a:off x="6530898" y="3854604"/>
            <a:ext cx="484632" cy="724830"/>
          </a:xfrm>
          <a:prstGeom prst="up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войная стрелка влево/вправо 19"/>
          <p:cNvSpPr/>
          <p:nvPr/>
        </p:nvSpPr>
        <p:spPr>
          <a:xfrm>
            <a:off x="7356087" y="4690947"/>
            <a:ext cx="836343" cy="484632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698274" y="1393903"/>
            <a:ext cx="1471961" cy="124893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dk1"/>
                </a:solidFill>
              </a:rPr>
              <a:t>легкие</a:t>
            </a:r>
            <a:endParaRPr lang="ru-RU" b="1" dirty="0">
              <a:solidFill>
                <a:schemeClr val="dk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7750098" y="2397513"/>
            <a:ext cx="869795" cy="119318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/>
              <a:t>почки</a:t>
            </a:r>
            <a:endParaRPr lang="ru-RU" sz="2000" b="1" dirty="0"/>
          </a:p>
        </p:txBody>
      </p:sp>
      <p:sp>
        <p:nvSpPr>
          <p:cNvPr id="23" name="Овал 22"/>
          <p:cNvSpPr/>
          <p:nvPr/>
        </p:nvSpPr>
        <p:spPr>
          <a:xfrm>
            <a:off x="4638907" y="1672684"/>
            <a:ext cx="769434" cy="176189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800" b="1" dirty="0" smtClean="0"/>
              <a:t>ЖКТ</a:t>
            </a:r>
            <a:endParaRPr lang="ru-RU" sz="28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311591" y="1059366"/>
            <a:ext cx="245327" cy="42374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552986" y="2888166"/>
            <a:ext cx="356839" cy="25647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939991" y="1048215"/>
            <a:ext cx="189571" cy="7248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906537" y="3363952"/>
            <a:ext cx="174702" cy="25684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28" name="Двойная стрелка влево/вправо 27"/>
          <p:cNvSpPr/>
          <p:nvPr/>
        </p:nvSpPr>
        <p:spPr>
          <a:xfrm>
            <a:off x="6913757" y="1895707"/>
            <a:ext cx="446049" cy="267629"/>
          </a:xfrm>
          <a:prstGeom prst="left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войная стрелка влево/вправо 28"/>
          <p:cNvSpPr/>
          <p:nvPr/>
        </p:nvSpPr>
        <p:spPr>
          <a:xfrm>
            <a:off x="5207620" y="2464420"/>
            <a:ext cx="423746" cy="200722"/>
          </a:xfrm>
          <a:prstGeom prst="left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войная стрелка вверх/вниз 29"/>
          <p:cNvSpPr/>
          <p:nvPr/>
        </p:nvSpPr>
        <p:spPr>
          <a:xfrm>
            <a:off x="6311591" y="2442117"/>
            <a:ext cx="256478" cy="367990"/>
          </a:xfrm>
          <a:prstGeom prst="upDown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Двойная стрелка влево/вправо 30"/>
          <p:cNvSpPr/>
          <p:nvPr/>
        </p:nvSpPr>
        <p:spPr>
          <a:xfrm>
            <a:off x="5471532" y="1914292"/>
            <a:ext cx="446049" cy="267629"/>
          </a:xfrm>
          <a:prstGeom prst="left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войная стрелка вверх/вниз 31"/>
          <p:cNvSpPr/>
          <p:nvPr/>
        </p:nvSpPr>
        <p:spPr>
          <a:xfrm>
            <a:off x="6333893" y="747132"/>
            <a:ext cx="189571" cy="546409"/>
          </a:xfrm>
          <a:prstGeom prst="upDownArrow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4928840" y="624468"/>
            <a:ext cx="211873" cy="646771"/>
          </a:xfrm>
          <a:prstGeom prst="downArrow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4884235" y="5620215"/>
            <a:ext cx="211873" cy="535259"/>
          </a:xfrm>
          <a:prstGeom prst="downArrow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>
            <a:off x="8720254" y="2910468"/>
            <a:ext cx="390293" cy="200721"/>
          </a:xfrm>
          <a:prstGeom prst="rightArrow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7527073" y="2943922"/>
            <a:ext cx="390293" cy="211873"/>
          </a:xfrm>
          <a:prstGeom prst="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>
            <a:off x="8073483" y="2107581"/>
            <a:ext cx="223025" cy="423746"/>
          </a:xfrm>
          <a:prstGeom prst="down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 rot="16200000">
            <a:off x="7980556" y="3575824"/>
            <a:ext cx="390293" cy="211873"/>
          </a:xfrm>
          <a:prstGeom prst="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Двойная стрелка влево/вправо 40"/>
          <p:cNvSpPr/>
          <p:nvPr/>
        </p:nvSpPr>
        <p:spPr>
          <a:xfrm>
            <a:off x="4389863" y="2460703"/>
            <a:ext cx="423746" cy="200722"/>
          </a:xfrm>
          <a:prstGeom prst="left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>
            <a:off x="4761571" y="3858322"/>
            <a:ext cx="189571" cy="412595"/>
          </a:xfrm>
          <a:prstGeom prst="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44"/>
          <p:cNvSpPr/>
          <p:nvPr/>
        </p:nvSpPr>
        <p:spPr>
          <a:xfrm>
            <a:off x="5036634" y="3843454"/>
            <a:ext cx="189571" cy="412595"/>
          </a:xfrm>
          <a:prstGeom prst="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4817327" y="0"/>
            <a:ext cx="3679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Внешняя среда</a:t>
            </a:r>
            <a:endParaRPr lang="ru-RU" sz="32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003181" y="6217470"/>
            <a:ext cx="3679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Внешняя среда</a:t>
            </a:r>
            <a:endParaRPr lang="ru-RU" sz="32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19131" y="2850994"/>
            <a:ext cx="23417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Внутренняя среда</a:t>
            </a:r>
            <a:endParaRPr lang="ru-RU" sz="2800" dirty="0">
              <a:ln w="18415" cmpd="sng">
                <a:solidFill>
                  <a:srgbClr val="00B05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0" name="Двойная стрелка вверх/вниз 49"/>
          <p:cNvSpPr/>
          <p:nvPr/>
        </p:nvSpPr>
        <p:spPr>
          <a:xfrm>
            <a:off x="8270488" y="765718"/>
            <a:ext cx="189571" cy="546409"/>
          </a:xfrm>
          <a:prstGeom prst="upDownArrow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Двойная стрелка вверх/вниз 50"/>
          <p:cNvSpPr/>
          <p:nvPr/>
        </p:nvSpPr>
        <p:spPr>
          <a:xfrm>
            <a:off x="7121912" y="788020"/>
            <a:ext cx="189571" cy="546409"/>
          </a:xfrm>
          <a:prstGeom prst="upDownArrow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7281746" y="791737"/>
            <a:ext cx="970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кожа</a:t>
            </a:r>
            <a:endParaRPr lang="ru-RU" sz="2400" dirty="0">
              <a:ln w="18415" cmpd="sng">
                <a:solidFill>
                  <a:schemeClr val="tx2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8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3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8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3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8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35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8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3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5" grpId="0" animBg="1"/>
      <p:bldP spid="50" grpId="0" animBg="1"/>
      <p:bldP spid="51" grpId="0" animBg="1"/>
      <p:bldP spid="5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2286000" y="1298575"/>
            <a:ext cx="6327775" cy="537051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9941" name="Oval 5"/>
          <p:cNvSpPr>
            <a:spLocks noChangeArrowheads="1"/>
          </p:cNvSpPr>
          <p:nvPr/>
        </p:nvSpPr>
        <p:spPr bwMode="auto">
          <a:xfrm>
            <a:off x="2605088" y="2154238"/>
            <a:ext cx="5691187" cy="43402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 flipH="1">
            <a:off x="4146550" y="2489200"/>
            <a:ext cx="12700" cy="841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med"/>
            <a:tailEnd type="triangle" w="lg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3340100" y="1404938"/>
            <a:ext cx="4802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/>
              <a:t>Гомеостатические механизмы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4252913" y="2363788"/>
            <a:ext cx="29559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/>
              <a:t>Незначительные изменения внутренней среды</a:t>
            </a:r>
          </a:p>
        </p:txBody>
      </p:sp>
      <p:sp>
        <p:nvSpPr>
          <p:cNvPr id="39948" name="Oval 12"/>
          <p:cNvSpPr>
            <a:spLocks noChangeArrowheads="1"/>
          </p:cNvSpPr>
          <p:nvPr/>
        </p:nvSpPr>
        <p:spPr bwMode="auto">
          <a:xfrm>
            <a:off x="3476625" y="3810000"/>
            <a:ext cx="885825" cy="508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49" name="Oval 13"/>
          <p:cNvSpPr>
            <a:spLocks noChangeArrowheads="1"/>
          </p:cNvSpPr>
          <p:nvPr/>
        </p:nvSpPr>
        <p:spPr bwMode="auto">
          <a:xfrm>
            <a:off x="3417888" y="4881563"/>
            <a:ext cx="885825" cy="508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0" name="Oval 14"/>
          <p:cNvSpPr>
            <a:spLocks noChangeArrowheads="1"/>
          </p:cNvSpPr>
          <p:nvPr/>
        </p:nvSpPr>
        <p:spPr bwMode="auto">
          <a:xfrm>
            <a:off x="5070475" y="5214938"/>
            <a:ext cx="885825" cy="508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1" name="Oval 15"/>
          <p:cNvSpPr>
            <a:spLocks noChangeArrowheads="1"/>
          </p:cNvSpPr>
          <p:nvPr/>
        </p:nvSpPr>
        <p:spPr bwMode="auto">
          <a:xfrm>
            <a:off x="5343525" y="3921125"/>
            <a:ext cx="885825" cy="508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2" name="Oval 16"/>
          <p:cNvSpPr>
            <a:spLocks noChangeArrowheads="1"/>
          </p:cNvSpPr>
          <p:nvPr/>
        </p:nvSpPr>
        <p:spPr bwMode="auto">
          <a:xfrm>
            <a:off x="6415088" y="5137150"/>
            <a:ext cx="885825" cy="508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3" name="Oval 17"/>
          <p:cNvSpPr>
            <a:spLocks noChangeArrowheads="1"/>
          </p:cNvSpPr>
          <p:nvPr/>
        </p:nvSpPr>
        <p:spPr bwMode="auto">
          <a:xfrm>
            <a:off x="6457950" y="3887788"/>
            <a:ext cx="885825" cy="508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4" name="Oval 18"/>
          <p:cNvSpPr>
            <a:spLocks noChangeArrowheads="1"/>
          </p:cNvSpPr>
          <p:nvPr/>
        </p:nvSpPr>
        <p:spPr bwMode="auto">
          <a:xfrm>
            <a:off x="4271963" y="4476750"/>
            <a:ext cx="885825" cy="508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5" name="Oval 19"/>
          <p:cNvSpPr>
            <a:spLocks noChangeArrowheads="1"/>
          </p:cNvSpPr>
          <p:nvPr/>
        </p:nvSpPr>
        <p:spPr bwMode="auto">
          <a:xfrm>
            <a:off x="3868738" y="3954463"/>
            <a:ext cx="203200" cy="160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6" name="Oval 20"/>
          <p:cNvSpPr>
            <a:spLocks noChangeArrowheads="1"/>
          </p:cNvSpPr>
          <p:nvPr/>
        </p:nvSpPr>
        <p:spPr bwMode="auto">
          <a:xfrm>
            <a:off x="5608638" y="4024313"/>
            <a:ext cx="203200" cy="160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7" name="Oval 21"/>
          <p:cNvSpPr>
            <a:spLocks noChangeArrowheads="1"/>
          </p:cNvSpPr>
          <p:nvPr/>
        </p:nvSpPr>
        <p:spPr bwMode="auto">
          <a:xfrm>
            <a:off x="3865563" y="4981575"/>
            <a:ext cx="203200" cy="160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8" name="Oval 22"/>
          <p:cNvSpPr>
            <a:spLocks noChangeArrowheads="1"/>
          </p:cNvSpPr>
          <p:nvPr/>
        </p:nvSpPr>
        <p:spPr bwMode="auto">
          <a:xfrm>
            <a:off x="7026275" y="4079875"/>
            <a:ext cx="203200" cy="160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9" name="Oval 23"/>
          <p:cNvSpPr>
            <a:spLocks noChangeArrowheads="1"/>
          </p:cNvSpPr>
          <p:nvPr/>
        </p:nvSpPr>
        <p:spPr bwMode="auto">
          <a:xfrm>
            <a:off x="4675188" y="4614863"/>
            <a:ext cx="203200" cy="160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60" name="Oval 24"/>
          <p:cNvSpPr>
            <a:spLocks noChangeArrowheads="1"/>
          </p:cNvSpPr>
          <p:nvPr/>
        </p:nvSpPr>
        <p:spPr bwMode="auto">
          <a:xfrm>
            <a:off x="5543550" y="5440363"/>
            <a:ext cx="203200" cy="160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61" name="Oval 25"/>
          <p:cNvSpPr>
            <a:spLocks noChangeArrowheads="1"/>
          </p:cNvSpPr>
          <p:nvPr/>
        </p:nvSpPr>
        <p:spPr bwMode="auto">
          <a:xfrm>
            <a:off x="6565900" y="5273675"/>
            <a:ext cx="203200" cy="160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62" name="Line 26"/>
          <p:cNvSpPr>
            <a:spLocks noChangeShapeType="1"/>
          </p:cNvSpPr>
          <p:nvPr/>
        </p:nvSpPr>
        <p:spPr bwMode="auto">
          <a:xfrm>
            <a:off x="504825" y="1196975"/>
            <a:ext cx="31750" cy="494823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triangle" w="lg" len="med"/>
            <a:tailEnd type="triangle" w="lg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63" name="Text Box 27"/>
          <p:cNvSpPr txBox="1">
            <a:spLocks noChangeArrowheads="1"/>
          </p:cNvSpPr>
          <p:nvPr/>
        </p:nvSpPr>
        <p:spPr bwMode="auto">
          <a:xfrm rot="16200000">
            <a:off x="-809625" y="3330576"/>
            <a:ext cx="4332287" cy="138271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3300"/>
                </a:solidFill>
              </a:rPr>
              <a:t>Существенные колебания параметров внешней среды</a:t>
            </a:r>
          </a:p>
        </p:txBody>
      </p:sp>
      <p:sp>
        <p:nvSpPr>
          <p:cNvPr id="39964" name="Text Box 28"/>
          <p:cNvSpPr txBox="1">
            <a:spLocks noChangeArrowheads="1"/>
          </p:cNvSpPr>
          <p:nvPr/>
        </p:nvSpPr>
        <p:spPr bwMode="auto">
          <a:xfrm>
            <a:off x="385763" y="0"/>
            <a:ext cx="85248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/>
              <a:t> Клод Бернар пришел к заключению, что параметры внутренней среды у млекопитающих относительно постоянны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0" dur="500"/>
                                        <p:tgtEl>
                                          <p:spTgt spid="39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3" dur="500"/>
                                        <p:tgtEl>
                                          <p:spTgt spid="39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animBg="1"/>
      <p:bldP spid="39941" grpId="0" animBg="1"/>
      <p:bldP spid="39943" grpId="0" animBg="1"/>
      <p:bldP spid="39945" grpId="0"/>
      <p:bldP spid="39947" grpId="0"/>
      <p:bldP spid="39948" grpId="0" animBg="1"/>
      <p:bldP spid="39949" grpId="0" animBg="1"/>
      <p:bldP spid="39950" grpId="0" animBg="1"/>
      <p:bldP spid="39951" grpId="0" animBg="1"/>
      <p:bldP spid="39952" grpId="0" animBg="1"/>
      <p:bldP spid="39953" grpId="0" animBg="1"/>
      <p:bldP spid="39954" grpId="0" animBg="1"/>
      <p:bldP spid="39955" grpId="0" animBg="1"/>
      <p:bldP spid="39956" grpId="0" animBg="1"/>
      <p:bldP spid="39957" grpId="0" animBg="1"/>
      <p:bldP spid="39958" grpId="0" animBg="1"/>
      <p:bldP spid="39959" grpId="0" animBg="1"/>
      <p:bldP spid="39960" grpId="0" animBg="1"/>
      <p:bldP spid="39961" grpId="0" animBg="1"/>
      <p:bldP spid="39962" grpId="0" animBg="1"/>
      <p:bldP spid="3996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875" y="395288"/>
            <a:ext cx="8664575" cy="574516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/>
              <a:t>«постоянство внутренней среды есть условие независимого существования». </a:t>
            </a:r>
          </a:p>
          <a:p>
            <a:pPr algn="r">
              <a:buFontTx/>
              <a:buNone/>
            </a:pPr>
            <a:r>
              <a:rPr lang="ru-RU" b="1"/>
              <a:t> Клод Бернар</a:t>
            </a:r>
          </a:p>
          <a:p>
            <a:endParaRPr lang="ru-RU"/>
          </a:p>
          <a:p>
            <a:r>
              <a:rPr lang="ru-RU" i="1"/>
              <a:t>Эволюционное развитие механизмов гомеостаза было основным фактором, позволившим животным выйти за пределы относительно благоприятного окружения и завоевать гораздо более суровые для жизни среды обитания.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754063"/>
            <a:ext cx="8402637" cy="2028825"/>
          </a:xfrm>
        </p:spPr>
        <p:txBody>
          <a:bodyPr>
            <a:normAutofit fontScale="90000"/>
          </a:bodyPr>
          <a:lstStyle/>
          <a:p>
            <a:r>
              <a:rPr lang="ru-RU" b="1"/>
              <a:t>Гомеостаз – постоянство параметров внутренней среды организма.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3644900"/>
            <a:ext cx="8229600" cy="4525963"/>
          </a:xfrm>
        </p:spPr>
        <p:txBody>
          <a:bodyPr/>
          <a:lstStyle/>
          <a:p>
            <a:r>
              <a:rPr lang="ru-RU"/>
              <a:t>Термин «гомеостаз» был предложен в 1929 г. американским физиологом Уолтером Кенноном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648450"/>
          </a:xfrm>
        </p:spPr>
        <p:txBody>
          <a:bodyPr/>
          <a:lstStyle/>
          <a:p>
            <a:pPr>
              <a:buFontTx/>
              <a:buNone/>
            </a:pPr>
            <a:r>
              <a:rPr lang="ru-RU" sz="3600" b="1"/>
              <a:t>Термин «гомеостаз», который традиционно используется применительно ко внутренней среде организма можно использовать по отношению и к внутриклеточной среде. </a:t>
            </a:r>
          </a:p>
          <a:p>
            <a:pPr>
              <a:buFontTx/>
              <a:buNone/>
            </a:pPr>
            <a:r>
              <a:rPr lang="ru-RU" sz="3600" b="1"/>
              <a:t>Фактически, конечной целью поддержания постоянства внутренней среды является внутриклеточный гомеостаз, в следствие чего условия в цитозоле очень точно регулируются.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23863"/>
            <a:ext cx="8229600" cy="57023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400" b="1"/>
              <a:t>С точки зрения термодинамики организм является открытой термодинамической системой, находящейся  в состоянии устойчивого термодинамического неравновесия.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I  закону  термодинамики,  энергия  в  ходе  </a:t>
            </a:r>
            <a:r>
              <a:rPr lang="ru-RU" dirty="0" err="1" smtClean="0"/>
              <a:t>физикохимических</a:t>
            </a:r>
            <a:r>
              <a:rPr lang="ru-RU" dirty="0" smtClean="0"/>
              <a:t> процессов не исчезает и не возникает из ничего, лишь переходит из одной формы в другую в строго эквивалентных количествах.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История физиологии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57338"/>
            <a:ext cx="8435975" cy="5040312"/>
          </a:xfrm>
        </p:spPr>
        <p:txBody>
          <a:bodyPr/>
          <a:lstStyle/>
          <a:p>
            <a:r>
              <a:rPr lang="ru-RU" b="1"/>
              <a:t>Второй этап</a:t>
            </a:r>
          </a:p>
          <a:p>
            <a:pPr>
              <a:buFontTx/>
              <a:buNone/>
            </a:pPr>
            <a:endParaRPr lang="ru-RU" b="1"/>
          </a:p>
          <a:p>
            <a:pPr>
              <a:buFontTx/>
              <a:buNone/>
            </a:pPr>
            <a:r>
              <a:rPr lang="ru-RU" b="1"/>
              <a:t>Начало экспериментальных</a:t>
            </a:r>
          </a:p>
          <a:p>
            <a:pPr>
              <a:buFontTx/>
              <a:buNone/>
            </a:pPr>
            <a:r>
              <a:rPr lang="ru-RU" b="1"/>
              <a:t>исследований  функций организма</a:t>
            </a:r>
          </a:p>
          <a:p>
            <a:pPr>
              <a:buFontTx/>
              <a:buNone/>
            </a:pP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 II закон термодинамики, согласно которому </a:t>
            </a:r>
          </a:p>
          <a:p>
            <a:r>
              <a:rPr lang="ru-RU" dirty="0" smtClean="0"/>
              <a:t>самопроизвольно  протекают  реакции,  сопровождающиеся  увеличением  энтропии  S;  при  этом  </a:t>
            </a:r>
            <a:r>
              <a:rPr lang="ru-RU" dirty="0" err="1" smtClean="0"/>
              <a:t>сво</a:t>
            </a:r>
            <a:r>
              <a:rPr lang="ru-RU" dirty="0" smtClean="0"/>
              <a:t>-</a:t>
            </a:r>
          </a:p>
          <a:p>
            <a:r>
              <a:rPr lang="ru-RU" dirty="0" err="1" smtClean="0"/>
              <a:t>бодная</a:t>
            </a:r>
            <a:r>
              <a:rPr lang="ru-RU" dirty="0" smtClean="0"/>
              <a:t> энергия ∆G должна уменьшаться, т.е. ∆G &lt; 0.</a:t>
            </a:r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192338" y="2381250"/>
            <a:ext cx="2424112" cy="2814638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4630738" y="2393950"/>
            <a:ext cx="2481262" cy="27876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2843213" y="3092450"/>
            <a:ext cx="1117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chemeClr val="folHlink"/>
                </a:solidFill>
              </a:rPr>
              <a:t>N</a:t>
            </a:r>
            <a:endParaRPr lang="ru-RU" sz="8000" b="1">
              <a:solidFill>
                <a:schemeClr val="folHlink"/>
              </a:solidFill>
            </a:endParaRP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4192588" y="3005138"/>
            <a:ext cx="1117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/>
              <a:t>A</a:t>
            </a:r>
            <a:endParaRPr lang="ru-RU" sz="8000" b="1"/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5613400" y="3103563"/>
            <a:ext cx="1117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FF0066"/>
                </a:solidFill>
              </a:rPr>
              <a:t>S</a:t>
            </a:r>
            <a:endParaRPr lang="ru-RU" sz="8000" b="1">
              <a:solidFill>
                <a:srgbClr val="FF0066"/>
              </a:solidFill>
            </a:endParaRPr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>
            <a:off x="3730625" y="3759200"/>
            <a:ext cx="477838" cy="142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>
            <a:off x="5151438" y="3786188"/>
            <a:ext cx="477837" cy="142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16" name="Line 12"/>
          <p:cNvSpPr>
            <a:spLocks noChangeShapeType="1"/>
          </p:cNvSpPr>
          <p:nvPr/>
        </p:nvSpPr>
        <p:spPr bwMode="auto">
          <a:xfrm>
            <a:off x="1798638" y="3786188"/>
            <a:ext cx="8699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17" name="Line 13"/>
          <p:cNvSpPr>
            <a:spLocks noChangeShapeType="1"/>
          </p:cNvSpPr>
          <p:nvPr/>
        </p:nvSpPr>
        <p:spPr bwMode="auto">
          <a:xfrm>
            <a:off x="6716713" y="3756025"/>
            <a:ext cx="754062" cy="142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20" name="Freeform 16"/>
          <p:cNvSpPr>
            <a:spLocks/>
          </p:cNvSpPr>
          <p:nvPr/>
        </p:nvSpPr>
        <p:spPr bwMode="auto">
          <a:xfrm>
            <a:off x="2263775" y="4268788"/>
            <a:ext cx="2192338" cy="658812"/>
          </a:xfrm>
          <a:custGeom>
            <a:avLst/>
            <a:gdLst/>
            <a:ahLst/>
            <a:cxnLst>
              <a:cxn ang="0">
                <a:pos x="997" y="0"/>
              </a:cxn>
              <a:cxn ang="0">
                <a:pos x="722" y="356"/>
              </a:cxn>
              <a:cxn ang="0">
                <a:pos x="247" y="356"/>
              </a:cxn>
              <a:cxn ang="0">
                <a:pos x="0" y="18"/>
              </a:cxn>
            </a:cxnLst>
            <a:rect l="0" t="0" r="r" b="b"/>
            <a:pathLst>
              <a:path w="997" h="415">
                <a:moveTo>
                  <a:pt x="997" y="0"/>
                </a:moveTo>
                <a:cubicBezTo>
                  <a:pt x="922" y="148"/>
                  <a:pt x="847" y="297"/>
                  <a:pt x="722" y="356"/>
                </a:cubicBezTo>
                <a:cubicBezTo>
                  <a:pt x="597" y="415"/>
                  <a:pt x="367" y="412"/>
                  <a:pt x="247" y="356"/>
                </a:cubicBezTo>
                <a:cubicBezTo>
                  <a:pt x="127" y="300"/>
                  <a:pt x="40" y="74"/>
                  <a:pt x="0" y="18"/>
                </a:cubicBezTo>
              </a:path>
            </a:pathLst>
          </a:custGeom>
          <a:noFill/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21" name="Freeform 17"/>
          <p:cNvSpPr>
            <a:spLocks/>
          </p:cNvSpPr>
          <p:nvPr/>
        </p:nvSpPr>
        <p:spPr bwMode="auto">
          <a:xfrm flipH="1">
            <a:off x="4773613" y="4208463"/>
            <a:ext cx="2192337" cy="658812"/>
          </a:xfrm>
          <a:custGeom>
            <a:avLst/>
            <a:gdLst/>
            <a:ahLst/>
            <a:cxnLst>
              <a:cxn ang="0">
                <a:pos x="997" y="0"/>
              </a:cxn>
              <a:cxn ang="0">
                <a:pos x="722" y="356"/>
              </a:cxn>
              <a:cxn ang="0">
                <a:pos x="247" y="356"/>
              </a:cxn>
              <a:cxn ang="0">
                <a:pos x="0" y="18"/>
              </a:cxn>
            </a:cxnLst>
            <a:rect l="0" t="0" r="r" b="b"/>
            <a:pathLst>
              <a:path w="997" h="415">
                <a:moveTo>
                  <a:pt x="997" y="0"/>
                </a:moveTo>
                <a:cubicBezTo>
                  <a:pt x="922" y="148"/>
                  <a:pt x="847" y="297"/>
                  <a:pt x="722" y="356"/>
                </a:cubicBezTo>
                <a:cubicBezTo>
                  <a:pt x="597" y="415"/>
                  <a:pt x="367" y="412"/>
                  <a:pt x="247" y="356"/>
                </a:cubicBezTo>
                <a:cubicBezTo>
                  <a:pt x="127" y="300"/>
                  <a:pt x="40" y="74"/>
                  <a:pt x="0" y="18"/>
                </a:cubicBezTo>
              </a:path>
            </a:pathLst>
          </a:custGeom>
          <a:noFill/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nimBg="1"/>
      <p:bldP spid="47113" grpId="0" animBg="1"/>
      <p:bldP spid="47110" grpId="0"/>
      <p:bldP spid="47111" grpId="0"/>
      <p:bldP spid="47112" grpId="0"/>
      <p:bldP spid="47114" grpId="0" animBg="1"/>
      <p:bldP spid="47115" grpId="0" animBg="1"/>
      <p:bldP spid="47116" grpId="0" animBg="1"/>
      <p:bldP spid="47117" grpId="0" animBg="1"/>
      <p:bldP spid="47120" grpId="0" animBg="1"/>
      <p:bldP spid="4712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обмен веществ и энергии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совокупность химических превращений веществ и энергии, обеспечивающих </a:t>
            </a:r>
          </a:p>
          <a:p>
            <a:pPr lvl="1"/>
            <a:r>
              <a:rPr lang="ru-RU" dirty="0" smtClean="0"/>
              <a:t>развитие, </a:t>
            </a:r>
          </a:p>
          <a:p>
            <a:pPr lvl="1"/>
            <a:r>
              <a:rPr lang="ru-RU" dirty="0" smtClean="0"/>
              <a:t>жизнедеятельность и </a:t>
            </a:r>
          </a:p>
          <a:p>
            <a:pPr lvl="1"/>
            <a:r>
              <a:rPr lang="ru-RU" dirty="0" smtClean="0"/>
              <a:t>самовоспроизведение живых организмов, </a:t>
            </a:r>
          </a:p>
          <a:p>
            <a:pPr lvl="1"/>
            <a:r>
              <a:rPr lang="ru-RU" dirty="0" smtClean="0"/>
              <a:t>их связь с окружающей средой и </a:t>
            </a:r>
          </a:p>
          <a:p>
            <a:pPr lvl="1"/>
            <a:r>
              <a:rPr lang="ru-RU" dirty="0" smtClean="0"/>
              <a:t>адаптацию к изменениям внешних условий.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54459"/>
            <a:ext cx="6059016" cy="923330"/>
          </a:xfr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Обмен веществ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685126"/>
            <a:ext cx="3424335" cy="646331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внешний обмен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2795444"/>
            <a:ext cx="3939303" cy="15696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промежуточный обмен</a:t>
            </a:r>
          </a:p>
          <a:p>
            <a:pPr algn="ctr"/>
            <a:r>
              <a:rPr lang="ru-RU" sz="24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(клеточный метаболизм)</a:t>
            </a:r>
            <a:endParaRPr lang="ru-RU" sz="24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333198"/>
            <a:ext cx="4716016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внеклеточное превращение веществ на путях их поступления в организм и выделения из него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4293096"/>
            <a:ext cx="7092280" cy="22467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/>
              <a:t>превращение определенных химических веществ внутри биологических клеток  с момента их поступления до образования конечных продуктов (например, метаболизм  аминокислот, метаболизм углеводов и т.д.).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1763688" y="980728"/>
            <a:ext cx="648072" cy="821353"/>
          </a:xfrm>
          <a:prstGeom prst="downArrow">
            <a:avLst>
              <a:gd name="adj1" fmla="val 54627"/>
              <a:gd name="adj2" fmla="val 50000"/>
            </a:avLst>
          </a:prstGeom>
          <a:solidFill>
            <a:schemeClr val="accent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6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516216" y="980726"/>
            <a:ext cx="648072" cy="1944000"/>
          </a:xfrm>
          <a:prstGeom prst="downArrow">
            <a:avLst>
              <a:gd name="adj1" fmla="val 54627"/>
              <a:gd name="adj2" fmla="val 5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6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32656"/>
            <a:ext cx="8352928" cy="4525963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/>
              <a:t>Субстрат метаболизма </a:t>
            </a:r>
            <a:r>
              <a:rPr lang="ru-RU" dirty="0" smtClean="0"/>
              <a:t>– вещество претерпевающее в организме ряд ферментативных  биохимических  превращений. </a:t>
            </a:r>
          </a:p>
          <a:p>
            <a:r>
              <a:rPr lang="ru-RU" b="1" i="1" dirty="0" smtClean="0"/>
              <a:t>Метаболический путь</a:t>
            </a:r>
            <a:r>
              <a:rPr lang="ru-RU" dirty="0" smtClean="0"/>
              <a:t> - последовательность  биохимических  реакций,  направленных  на модификацию того или иного субстрата до конечного продукта  (в случае замкнутых процессов – цикл). </a:t>
            </a:r>
          </a:p>
          <a:p>
            <a:r>
              <a:rPr lang="ru-RU" b="1" i="1" dirty="0" smtClean="0"/>
              <a:t>Метаболиты</a:t>
            </a:r>
            <a:r>
              <a:rPr lang="ru-RU" dirty="0" smtClean="0"/>
              <a:t> - промежуточные продукты метаболического пути  или  цикла.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899592" y="4653136"/>
            <a:ext cx="7848872" cy="19888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5445224"/>
            <a:ext cx="720080" cy="5760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</a:t>
            </a:r>
            <a:endParaRPr lang="ru-RU" sz="2800" b="1" dirty="0"/>
          </a:p>
        </p:txBody>
      </p:sp>
      <p:sp>
        <p:nvSpPr>
          <p:cNvPr id="7" name="Овал 6"/>
          <p:cNvSpPr/>
          <p:nvPr/>
        </p:nvSpPr>
        <p:spPr>
          <a:xfrm>
            <a:off x="3059832" y="5013176"/>
            <a:ext cx="864096" cy="72008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D</a:t>
            </a:r>
            <a:endParaRPr lang="ru-RU" sz="2800" b="1" dirty="0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4427984" y="5589240"/>
            <a:ext cx="864096" cy="720080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N</a:t>
            </a:r>
            <a:endParaRPr lang="ru-RU" sz="2800" b="1" dirty="0"/>
          </a:p>
        </p:txBody>
      </p:sp>
      <p:sp>
        <p:nvSpPr>
          <p:cNvPr id="9" name="Ромб 8"/>
          <p:cNvSpPr/>
          <p:nvPr/>
        </p:nvSpPr>
        <p:spPr>
          <a:xfrm>
            <a:off x="5724128" y="5013176"/>
            <a:ext cx="936104" cy="864096"/>
          </a:xfrm>
          <a:prstGeom prst="diamon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F</a:t>
            </a:r>
            <a:endParaRPr lang="ru-RU" sz="2800" b="1" dirty="0"/>
          </a:p>
        </p:txBody>
      </p:sp>
      <p:sp>
        <p:nvSpPr>
          <p:cNvPr id="10" name="Правильный пятиугольник 9"/>
          <p:cNvSpPr/>
          <p:nvPr/>
        </p:nvSpPr>
        <p:spPr>
          <a:xfrm>
            <a:off x="7236296" y="5301208"/>
            <a:ext cx="792088" cy="648072"/>
          </a:xfrm>
          <a:prstGeom prst="pentag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M</a:t>
            </a:r>
            <a:endParaRPr lang="ru-RU" sz="2800" b="1" dirty="0"/>
          </a:p>
        </p:txBody>
      </p:sp>
      <p:sp>
        <p:nvSpPr>
          <p:cNvPr id="11" name="Стрелка вправо 10"/>
          <p:cNvSpPr/>
          <p:nvPr/>
        </p:nvSpPr>
        <p:spPr>
          <a:xfrm rot="20351046">
            <a:off x="2395369" y="5474268"/>
            <a:ext cx="648072" cy="43204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789449">
            <a:off x="3916441" y="5505762"/>
            <a:ext cx="648072" cy="43204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9232341">
            <a:off x="5211497" y="5601925"/>
            <a:ext cx="648072" cy="43204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883908">
            <a:off x="6632505" y="5520524"/>
            <a:ext cx="648072" cy="43204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209571">
            <a:off x="739185" y="5474266"/>
            <a:ext cx="648072" cy="43204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9658496">
            <a:off x="8093686" y="5081051"/>
            <a:ext cx="648072" cy="43204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13384" y="138944"/>
            <a:ext cx="5661248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851920" y="1916832"/>
            <a:ext cx="35118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анаболизм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4221088"/>
            <a:ext cx="37347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катаболизм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63367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 smtClean="0"/>
              <a:t>Анаболические превращения </a:t>
            </a:r>
            <a:endParaRPr lang="en-US" sz="4000" b="1" dirty="0" smtClean="0"/>
          </a:p>
          <a:p>
            <a:pPr marL="0" indent="0" algn="ctr">
              <a:buNone/>
            </a:pPr>
            <a:r>
              <a:rPr lang="ru-RU" dirty="0" smtClean="0"/>
              <a:t>(от  греч.  </a:t>
            </a:r>
            <a:r>
              <a:rPr lang="ru-RU" dirty="0" err="1" smtClean="0"/>
              <a:t>anabole</a:t>
            </a:r>
            <a:r>
              <a:rPr lang="ru-RU" dirty="0" smtClean="0"/>
              <a:t> – подъем) </a:t>
            </a:r>
            <a:endParaRPr lang="en-US" dirty="0" smtClean="0"/>
          </a:p>
          <a:p>
            <a:pPr marL="0" indent="0" algn="ctr">
              <a:buNone/>
            </a:pPr>
            <a:r>
              <a:rPr lang="ru-RU" sz="3600" b="1" dirty="0" smtClean="0"/>
              <a:t>направлены на  образование и  обновление  структурно-функциональных  компонентов  клетки,  т.е.  на  синтез  сложных  </a:t>
            </a:r>
            <a:r>
              <a:rPr lang="ru-RU" sz="3600" b="1" dirty="0" err="1" smtClean="0"/>
              <a:t>биомолекул</a:t>
            </a:r>
            <a:r>
              <a:rPr lang="ru-RU" b="1" dirty="0" smtClean="0"/>
              <a:t> </a:t>
            </a:r>
            <a:endParaRPr lang="en-US" b="1" dirty="0" smtClean="0"/>
          </a:p>
          <a:p>
            <a:pPr marL="0" indent="0" algn="ctr">
              <a:buNone/>
            </a:pPr>
            <a:r>
              <a:rPr lang="ru-RU" dirty="0" smtClean="0"/>
              <a:t>(коферменты, гормоны, белки, нуклеиновые кислоты и др.) </a:t>
            </a:r>
            <a:r>
              <a:rPr lang="ru-RU" b="1" dirty="0" smtClean="0"/>
              <a:t>из более простых. </a:t>
            </a:r>
            <a:endParaRPr lang="en-US" b="1" dirty="0" smtClean="0"/>
          </a:p>
          <a:p>
            <a:pPr marL="0" indent="0" algn="ctr">
              <a:buNone/>
            </a:pPr>
            <a:r>
              <a:rPr lang="ru-RU" dirty="0" smtClean="0"/>
              <a:t>Это восстановительные, </a:t>
            </a:r>
            <a:r>
              <a:rPr lang="ru-RU" dirty="0" err="1" smtClean="0"/>
              <a:t>эндергонические</a:t>
            </a:r>
            <a:r>
              <a:rPr lang="ru-RU" dirty="0" smtClean="0"/>
              <a:t> процессы, протекающие с увеличением свободной энергии.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60486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 err="1"/>
              <a:t>Катаболические</a:t>
            </a:r>
            <a:r>
              <a:rPr lang="ru-RU" sz="4000" b="1" dirty="0"/>
              <a:t> превращения</a:t>
            </a:r>
            <a:endParaRPr lang="en-US" sz="4000" b="1" dirty="0"/>
          </a:p>
          <a:p>
            <a:pPr marL="0" indent="0" algn="ctr">
              <a:buNone/>
            </a:pPr>
            <a:r>
              <a:rPr lang="ru-RU" dirty="0"/>
              <a:t>(от греч. </a:t>
            </a:r>
            <a:r>
              <a:rPr lang="ru-RU" dirty="0" err="1"/>
              <a:t>katabole</a:t>
            </a:r>
            <a:r>
              <a:rPr lang="ru-RU" dirty="0"/>
              <a:t> – сбрасывание, разрушение) </a:t>
            </a:r>
            <a:endParaRPr lang="en-US" dirty="0"/>
          </a:p>
          <a:p>
            <a:pPr marL="0" indent="0" algn="ctr">
              <a:buNone/>
            </a:pPr>
            <a:r>
              <a:rPr lang="ru-RU" b="1" dirty="0"/>
              <a:t>направлены на расщепление сложных молекул </a:t>
            </a:r>
            <a:r>
              <a:rPr lang="ru-RU" dirty="0"/>
              <a:t>(как поступивших с пищей, так и уже входящих в состав клеток) </a:t>
            </a:r>
            <a:r>
              <a:rPr lang="ru-RU" b="1" dirty="0"/>
              <a:t>до простых компонентов</a:t>
            </a:r>
            <a:r>
              <a:rPr lang="ru-RU" dirty="0"/>
              <a:t> (на конечных стадиях – преимущественно до диоксида углерода и воды). </a:t>
            </a:r>
            <a:endParaRPr lang="en-US" dirty="0"/>
          </a:p>
          <a:p>
            <a:pPr marL="0" indent="0" algn="ctr">
              <a:buNone/>
            </a:pPr>
            <a:r>
              <a:rPr lang="ru-RU" dirty="0"/>
              <a:t>Это окислительные, </a:t>
            </a:r>
            <a:r>
              <a:rPr lang="ru-RU" dirty="0" err="1"/>
              <a:t>экзергонические</a:t>
            </a:r>
            <a:r>
              <a:rPr lang="ru-RU" dirty="0"/>
              <a:t> процессы, сопровождающиеся понижением свободной энергии.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572500" cy="5429250"/>
          </a:xfrm>
        </p:spPr>
        <p:txBody>
          <a:bodyPr/>
          <a:lstStyle/>
          <a:p>
            <a:pPr marL="0" eaLnBrk="1" hangingPunct="1">
              <a:buFont typeface="Arial" charset="0"/>
              <a:buNone/>
            </a:pPr>
            <a:r>
              <a:rPr lang="ru-RU" sz="4000" dirty="0" smtClean="0"/>
              <a:t>Первичным источником энергии в организме для производства всех видов работы является химическая энергия питательных веществ (белков, жиров, углеводов), выделяющаяся при их окислении.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r>
              <a:rPr lang="ru-RU" sz="4400" dirty="0" smtClean="0"/>
              <a:t>Энергия выделяющаяся при окислении питательных веществ, не используется непосредственно для совершения работ в организме.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b="1"/>
              <a:t>История физиологии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5175"/>
            <a:ext cx="5867400" cy="5805488"/>
          </a:xfrm>
        </p:spPr>
        <p:txBody>
          <a:bodyPr/>
          <a:lstStyle/>
          <a:p>
            <a:r>
              <a:rPr lang="ru-RU" sz="2800" b="1" dirty="0"/>
              <a:t>Началом становлении экспериментальной физиологии принято считать 1628 год, когда английский врач и анатом Уильям Гарвей опубликовал свою книгу </a:t>
            </a:r>
          </a:p>
          <a:p>
            <a:pPr>
              <a:buFontTx/>
              <a:buNone/>
            </a:pPr>
            <a:r>
              <a:rPr lang="ru-RU" sz="2800" b="1" i="1" dirty="0"/>
              <a:t>  </a:t>
            </a:r>
          </a:p>
          <a:p>
            <a:pPr>
              <a:buFontTx/>
              <a:buNone/>
            </a:pPr>
            <a:r>
              <a:rPr lang="ru-RU" sz="2800" b="1" i="1" dirty="0"/>
              <a:t> </a:t>
            </a:r>
            <a:r>
              <a:rPr lang="ru-RU" b="1" i="1" dirty="0"/>
              <a:t>«Анатомические исследования о движении сердца и крови у животных»,</a:t>
            </a:r>
            <a:r>
              <a:rPr lang="ru-RU" sz="2800" b="1" dirty="0"/>
              <a:t> </a:t>
            </a:r>
          </a:p>
          <a:p>
            <a:pPr>
              <a:buFontTx/>
              <a:buNone/>
            </a:pPr>
            <a:r>
              <a:rPr lang="ru-RU" sz="2800" b="1" dirty="0"/>
              <a:t>   </a:t>
            </a:r>
          </a:p>
        </p:txBody>
      </p:sp>
      <p:pic>
        <p:nvPicPr>
          <p:cNvPr id="2048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48350" y="1125538"/>
            <a:ext cx="3170238" cy="4391025"/>
          </a:xfrm>
          <a:noFill/>
          <a:ln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578475" y="5734050"/>
            <a:ext cx="3565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У. Гарвей (1578—1657)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500034" y="404664"/>
            <a:ext cx="8429625" cy="6453336"/>
          </a:xfrm>
        </p:spPr>
        <p:txBody>
          <a:bodyPr>
            <a:normAutofit/>
          </a:bodyPr>
          <a:lstStyle/>
          <a:p>
            <a:pPr marL="0" algn="ctr" eaLnBrk="1" hangingPunct="1">
              <a:buFont typeface="Arial" charset="0"/>
              <a:buNone/>
            </a:pPr>
            <a:r>
              <a:rPr lang="ru-RU" sz="4800" dirty="0" smtClean="0"/>
              <a:t>Вначале энергия питательных веществ трансформируется в энергию макроэргических связей некоторых веществ, главным из которых является аденозинтрифосфорная кислота – АТФ. </a:t>
            </a:r>
            <a:endParaRPr lang="en-US" sz="4800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429625" cy="5309782"/>
          </a:xfrm>
        </p:spPr>
        <p:txBody>
          <a:bodyPr/>
          <a:lstStyle/>
          <a:p>
            <a:pPr marL="0" algn="ctr" eaLnBrk="1" hangingPunct="1">
              <a:buFont typeface="Arial" charset="0"/>
              <a:buNone/>
            </a:pPr>
            <a:r>
              <a:rPr lang="ru-RU" sz="4400" dirty="0" smtClean="0"/>
              <a:t>Затем АТФ диффундирует в соответствующие образования клетки, где ее энергия используется для совершения всех видов работы. </a:t>
            </a:r>
          </a:p>
          <a:p>
            <a:pPr marL="0" algn="ctr">
              <a:buNone/>
            </a:pPr>
            <a:r>
              <a:rPr lang="ru-RU" sz="4400" dirty="0" smtClean="0"/>
              <a:t>В покое человек расходует около 40 кг АТФ за сутки</a:t>
            </a:r>
          </a:p>
          <a:p>
            <a:pPr marL="0" algn="ctr" eaLnBrk="1" hangingPunct="1">
              <a:buFont typeface="Arial" charset="0"/>
              <a:buNone/>
            </a:pPr>
            <a:endParaRPr lang="ru-RU" sz="4400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7143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i="1" dirty="0" smtClean="0"/>
              <a:t>Поглощение и усвоение химической энергии в организме животного. </a:t>
            </a:r>
            <a:endParaRPr lang="ru-RU" sz="32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733158" y="1338047"/>
            <a:ext cx="107157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АТФ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 rot="16200000">
            <a:off x="-351650" y="2724245"/>
            <a:ext cx="1714512" cy="85725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Энергия питательных веществ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0966" y="4672322"/>
            <a:ext cx="107157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АДФ+Рн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Стрелка вверх 6"/>
          <p:cNvSpPr/>
          <p:nvPr/>
        </p:nvSpPr>
        <p:spPr>
          <a:xfrm>
            <a:off x="1116665" y="1928802"/>
            <a:ext cx="214314" cy="2714644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1380161" y="1976928"/>
            <a:ext cx="214314" cy="2714644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904781" y="2857496"/>
            <a:ext cx="283322" cy="64294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2825613" y="5322771"/>
            <a:ext cx="6318388" cy="799800"/>
          </a:xfrm>
          <a:prstGeom prst="rightArrow">
            <a:avLst>
              <a:gd name="adj1" fmla="val 50000"/>
              <a:gd name="adj2" fmla="val 21705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Выведение теплоты из организма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833609" y="1571612"/>
            <a:ext cx="6906130" cy="743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2803818" y="1662301"/>
            <a:ext cx="142876" cy="57150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8627714" y="1643050"/>
            <a:ext cx="142876" cy="57150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2443824" y="5321778"/>
            <a:ext cx="192505" cy="86825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4270078" y="1655884"/>
            <a:ext cx="142876" cy="57150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5750753" y="1683155"/>
            <a:ext cx="142876" cy="57150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7241053" y="1652675"/>
            <a:ext cx="142876" cy="57150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Выноска со стрелкой вниз 18"/>
          <p:cNvSpPr/>
          <p:nvPr/>
        </p:nvSpPr>
        <p:spPr>
          <a:xfrm>
            <a:off x="2541089" y="2252311"/>
            <a:ext cx="750771" cy="2252311"/>
          </a:xfrm>
          <a:prstGeom prst="downArrowCallout">
            <a:avLst>
              <a:gd name="adj1" fmla="val 12821"/>
              <a:gd name="adj2" fmla="val 25000"/>
              <a:gd name="adj3" fmla="val 25000"/>
              <a:gd name="adj4" fmla="val 73951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Механическая работа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Выноска со стрелкой вниз 20"/>
          <p:cNvSpPr/>
          <p:nvPr/>
        </p:nvSpPr>
        <p:spPr>
          <a:xfrm>
            <a:off x="3991307" y="2258728"/>
            <a:ext cx="750771" cy="2252311"/>
          </a:xfrm>
          <a:prstGeom prst="downArrowCallout">
            <a:avLst>
              <a:gd name="adj1" fmla="val 12821"/>
              <a:gd name="adj2" fmla="val 25000"/>
              <a:gd name="adj3" fmla="val 25000"/>
              <a:gd name="adj4" fmla="val 73951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Химическая  работа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Выноска со стрелкой вниз 21"/>
          <p:cNvSpPr/>
          <p:nvPr/>
        </p:nvSpPr>
        <p:spPr>
          <a:xfrm>
            <a:off x="5433481" y="2257124"/>
            <a:ext cx="750771" cy="2252311"/>
          </a:xfrm>
          <a:prstGeom prst="downArrowCallout">
            <a:avLst>
              <a:gd name="adj1" fmla="val 12821"/>
              <a:gd name="adj2" fmla="val 25000"/>
              <a:gd name="adj3" fmla="val 25000"/>
              <a:gd name="adj4" fmla="val 73951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Осмотическая  работа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Выноска со стрелкой вниз 22"/>
          <p:cNvSpPr/>
          <p:nvPr/>
        </p:nvSpPr>
        <p:spPr>
          <a:xfrm>
            <a:off x="6894905" y="2255520"/>
            <a:ext cx="750771" cy="2252311"/>
          </a:xfrm>
          <a:prstGeom prst="downArrowCallout">
            <a:avLst>
              <a:gd name="adj1" fmla="val 12821"/>
              <a:gd name="adj2" fmla="val 25000"/>
              <a:gd name="adj3" fmla="val 25000"/>
              <a:gd name="adj4" fmla="val 73951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Электрическая  работа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Выноска со стрелкой вниз 23"/>
          <p:cNvSpPr/>
          <p:nvPr/>
        </p:nvSpPr>
        <p:spPr>
          <a:xfrm>
            <a:off x="8346701" y="2225040"/>
            <a:ext cx="750771" cy="2252311"/>
          </a:xfrm>
          <a:prstGeom prst="downArrowCallout">
            <a:avLst>
              <a:gd name="adj1" fmla="val 12821"/>
              <a:gd name="adj2" fmla="val 25000"/>
              <a:gd name="adj3" fmla="val 25000"/>
              <a:gd name="adj4" fmla="val 73951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Свечение 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" name="Выноска со стрелкой вниз 24"/>
          <p:cNvSpPr/>
          <p:nvPr/>
        </p:nvSpPr>
        <p:spPr>
          <a:xfrm>
            <a:off x="2646962" y="4533497"/>
            <a:ext cx="539014" cy="1010655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282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Q </a:t>
            </a:r>
            <a:r>
              <a:rPr lang="en-US" sz="1200" b="1" dirty="0" smtClean="0">
                <a:solidFill>
                  <a:srgbClr val="FFFF00"/>
                </a:solidFill>
              </a:rPr>
              <a:t>2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6" name="Выгнутая влево стрелка 25"/>
          <p:cNvSpPr/>
          <p:nvPr/>
        </p:nvSpPr>
        <p:spPr>
          <a:xfrm>
            <a:off x="2107948" y="1819175"/>
            <a:ext cx="702644" cy="3484345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886565" y="3272589"/>
            <a:ext cx="567889" cy="39463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Q </a:t>
            </a:r>
            <a:r>
              <a:rPr lang="en-US" sz="1200" b="1" dirty="0" smtClean="0">
                <a:solidFill>
                  <a:srgbClr val="FFFF00"/>
                </a:solidFill>
              </a:rPr>
              <a:t>1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8" name="Выноска со стрелкой вниз 27"/>
          <p:cNvSpPr/>
          <p:nvPr/>
        </p:nvSpPr>
        <p:spPr>
          <a:xfrm>
            <a:off x="4137273" y="4531893"/>
            <a:ext cx="539014" cy="1010655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282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Q </a:t>
            </a:r>
            <a:r>
              <a:rPr lang="en-US" sz="1200" b="1" dirty="0" smtClean="0">
                <a:solidFill>
                  <a:srgbClr val="FFFF00"/>
                </a:solidFill>
              </a:rPr>
              <a:t>2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9" name="Выгнутая влево стрелка 28"/>
          <p:cNvSpPr/>
          <p:nvPr/>
        </p:nvSpPr>
        <p:spPr>
          <a:xfrm>
            <a:off x="3598259" y="1817571"/>
            <a:ext cx="702644" cy="3484345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357626" y="3270985"/>
            <a:ext cx="567889" cy="39463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Q </a:t>
            </a:r>
            <a:r>
              <a:rPr lang="en-US" sz="1200" b="1" dirty="0" smtClean="0">
                <a:solidFill>
                  <a:srgbClr val="FFFF00"/>
                </a:solidFill>
              </a:rPr>
              <a:t>1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1" name="Выноска со стрелкой вниз 30"/>
          <p:cNvSpPr/>
          <p:nvPr/>
        </p:nvSpPr>
        <p:spPr>
          <a:xfrm>
            <a:off x="5601910" y="4523872"/>
            <a:ext cx="539014" cy="1010655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282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Q </a:t>
            </a:r>
            <a:r>
              <a:rPr lang="en-US" sz="1200" b="1" dirty="0" smtClean="0">
                <a:solidFill>
                  <a:srgbClr val="FFFF00"/>
                </a:solidFill>
              </a:rPr>
              <a:t>2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2" name="Выгнутая влево стрелка 31"/>
          <p:cNvSpPr/>
          <p:nvPr/>
        </p:nvSpPr>
        <p:spPr>
          <a:xfrm>
            <a:off x="5062896" y="1809550"/>
            <a:ext cx="702644" cy="3484345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812638" y="3262964"/>
            <a:ext cx="567889" cy="39463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Q </a:t>
            </a:r>
            <a:r>
              <a:rPr lang="en-US" sz="1200" b="1" dirty="0" smtClean="0">
                <a:solidFill>
                  <a:srgbClr val="FFFF00"/>
                </a:solidFill>
              </a:rPr>
              <a:t>1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4" name="Выноска со стрелкой вниз 33"/>
          <p:cNvSpPr/>
          <p:nvPr/>
        </p:nvSpPr>
        <p:spPr>
          <a:xfrm>
            <a:off x="7084190" y="4523871"/>
            <a:ext cx="539014" cy="1010655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282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Q </a:t>
            </a:r>
            <a:r>
              <a:rPr lang="en-US" sz="1200" b="1" dirty="0" smtClean="0">
                <a:solidFill>
                  <a:srgbClr val="FFFF00"/>
                </a:solidFill>
              </a:rPr>
              <a:t>2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5" name="Выгнутая влево стрелка 34"/>
          <p:cNvSpPr/>
          <p:nvPr/>
        </p:nvSpPr>
        <p:spPr>
          <a:xfrm>
            <a:off x="6545176" y="1809549"/>
            <a:ext cx="702644" cy="3484345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256418" y="3262963"/>
            <a:ext cx="567889" cy="39463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Q </a:t>
            </a:r>
            <a:r>
              <a:rPr lang="en-US" sz="1200" b="1" dirty="0" smtClean="0">
                <a:solidFill>
                  <a:srgbClr val="FFFF00"/>
                </a:solidFill>
              </a:rPr>
              <a:t>1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7" name="Выноска со стрелкой вниз 36"/>
          <p:cNvSpPr/>
          <p:nvPr/>
        </p:nvSpPr>
        <p:spPr>
          <a:xfrm>
            <a:off x="8499106" y="4514247"/>
            <a:ext cx="539014" cy="1010655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282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Q </a:t>
            </a:r>
            <a:r>
              <a:rPr lang="en-US" sz="1200" b="1" dirty="0" smtClean="0">
                <a:solidFill>
                  <a:srgbClr val="FFFF00"/>
                </a:solidFill>
              </a:rPr>
              <a:t>2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8" name="Выгнутая влево стрелка 37"/>
          <p:cNvSpPr/>
          <p:nvPr/>
        </p:nvSpPr>
        <p:spPr>
          <a:xfrm>
            <a:off x="7960092" y="1799925"/>
            <a:ext cx="702644" cy="3484345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719459" y="3253339"/>
            <a:ext cx="567889" cy="39463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Q </a:t>
            </a:r>
            <a:r>
              <a:rPr lang="en-US" sz="1200" b="1" dirty="0" smtClean="0">
                <a:solidFill>
                  <a:srgbClr val="FFFF00"/>
                </a:solidFill>
              </a:rPr>
              <a:t>1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548077" y="5590670"/>
            <a:ext cx="567889" cy="39463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Q </a:t>
            </a:r>
            <a:r>
              <a:rPr lang="en-US" sz="1200" b="1" dirty="0" smtClean="0">
                <a:solidFill>
                  <a:srgbClr val="FFFF00"/>
                </a:solidFill>
              </a:rPr>
              <a:t>1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1" name="Стрелка углом 40"/>
          <p:cNvSpPr/>
          <p:nvPr/>
        </p:nvSpPr>
        <p:spPr>
          <a:xfrm rot="5400000">
            <a:off x="370572" y="3989671"/>
            <a:ext cx="2420754" cy="726708"/>
          </a:xfrm>
          <a:prstGeom prst="bentArrow">
            <a:avLst>
              <a:gd name="adj1" fmla="val 8830"/>
              <a:gd name="adj2" fmla="val 19894"/>
              <a:gd name="adj3" fmla="val 25000"/>
              <a:gd name="adj4" fmla="val 437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5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0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5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6147" name="Picture 2" descr="D:\antology6\er\ch3.files\image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38" y="85725"/>
            <a:ext cx="4343401" cy="670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Содержимое 3"/>
          <p:cNvSpPr txBox="1">
            <a:spLocks/>
          </p:cNvSpPr>
          <p:nvPr/>
        </p:nvSpPr>
        <p:spPr bwMode="auto">
          <a:xfrm>
            <a:off x="3786188" y="1500188"/>
            <a:ext cx="542925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4000">
                <a:latin typeface="Calibri" pitchFamily="34" charset="0"/>
              </a:rPr>
              <a:t>Клеточное дыхание – протекающие в клетке окислительные реакции, энергия которых используется для ресинтеза АТФ </a:t>
            </a:r>
            <a:r>
              <a:rPr lang="ru-RU" sz="3800">
                <a:latin typeface="Calibri" pitchFamily="34" charset="0"/>
              </a:rPr>
              <a:t>(</a:t>
            </a:r>
            <a:r>
              <a:rPr lang="ru-RU" sz="3600" i="1">
                <a:latin typeface="Calibri" pitchFamily="34" charset="0"/>
              </a:rPr>
              <a:t>специальных «высокоэнергетических» веществ</a:t>
            </a:r>
            <a:r>
              <a:rPr lang="ru-RU" sz="3800">
                <a:latin typeface="Calibri" pitchFamily="34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авнобедренный треугольник 16"/>
          <p:cNvSpPr/>
          <p:nvPr/>
        </p:nvSpPr>
        <p:spPr>
          <a:xfrm>
            <a:off x="1751522" y="1841678"/>
            <a:ext cx="1223493" cy="656822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b="1" dirty="0" smtClean="0"/>
              <a:t>2 АТФ</a:t>
            </a:r>
          </a:p>
        </p:txBody>
      </p:sp>
      <p:sp>
        <p:nvSpPr>
          <p:cNvPr id="8" name="Овал 7"/>
          <p:cNvSpPr/>
          <p:nvPr/>
        </p:nvSpPr>
        <p:spPr>
          <a:xfrm>
            <a:off x="3449386" y="1118314"/>
            <a:ext cx="1429556" cy="74697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Глюкоза С</a:t>
            </a:r>
            <a:r>
              <a:rPr lang="ru-RU" sz="1200" dirty="0" smtClean="0"/>
              <a:t>6</a:t>
            </a:r>
            <a:r>
              <a:rPr lang="ru-RU" dirty="0" smtClean="0"/>
              <a:t>Н</a:t>
            </a:r>
            <a:r>
              <a:rPr lang="ru-RU" sz="1200" dirty="0" smtClean="0"/>
              <a:t>12</a:t>
            </a:r>
            <a:r>
              <a:rPr lang="ru-RU" dirty="0" smtClean="0"/>
              <a:t>О</a:t>
            </a:r>
            <a:r>
              <a:rPr lang="ru-RU" sz="1200" dirty="0" smtClean="0"/>
              <a:t>6</a:t>
            </a:r>
            <a:endParaRPr lang="ru-RU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7578" y="888640"/>
            <a:ext cx="8731876" cy="5969359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477290" y="51514"/>
            <a:ext cx="1429556" cy="74697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Глюкоза С</a:t>
            </a:r>
            <a:r>
              <a:rPr lang="ru-RU" sz="1200" dirty="0" smtClean="0"/>
              <a:t>6</a:t>
            </a:r>
            <a:r>
              <a:rPr lang="ru-RU" dirty="0" smtClean="0"/>
              <a:t>Н</a:t>
            </a:r>
            <a:r>
              <a:rPr lang="ru-RU" sz="1200" dirty="0" smtClean="0"/>
              <a:t>12</a:t>
            </a:r>
            <a:r>
              <a:rPr lang="ru-RU" dirty="0" smtClean="0"/>
              <a:t>О</a:t>
            </a:r>
            <a:r>
              <a:rPr lang="ru-RU" sz="1200" dirty="0" smtClean="0"/>
              <a:t>6</a:t>
            </a: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3953810" y="746973"/>
            <a:ext cx="450760" cy="502276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3309864" y="2137893"/>
            <a:ext cx="1751527" cy="476518"/>
          </a:xfrm>
          <a:prstGeom prst="cloud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гликолиз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2846227" y="2962140"/>
            <a:ext cx="2859114" cy="55379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Пировиноградная кислота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862880" y="2794717"/>
            <a:ext cx="1828799" cy="82424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2 молекулы молочная кислота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 rot="5400000">
            <a:off x="2826908" y="1976908"/>
            <a:ext cx="553791" cy="746974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3925906" y="1800894"/>
            <a:ext cx="450760" cy="502276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3936638" y="2558601"/>
            <a:ext cx="450760" cy="502276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войная стрелка влево/вправо 35"/>
          <p:cNvSpPr/>
          <p:nvPr/>
        </p:nvSpPr>
        <p:spPr>
          <a:xfrm>
            <a:off x="2395466" y="3052292"/>
            <a:ext cx="695459" cy="321972"/>
          </a:xfrm>
          <a:prstGeom prst="leftRight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авая фигурная скобка 39"/>
          <p:cNvSpPr/>
          <p:nvPr/>
        </p:nvSpPr>
        <p:spPr>
          <a:xfrm>
            <a:off x="5756862" y="1094703"/>
            <a:ext cx="463639" cy="2382592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310648" y="2110993"/>
            <a:ext cx="241886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анаэробное дыхание 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 animBg="1"/>
      <p:bldP spid="5" grpId="0" animBg="1"/>
      <p:bldP spid="7" grpId="0" animBg="1"/>
      <p:bldP spid="9" grpId="0" animBg="1"/>
      <p:bldP spid="10" grpId="0" animBg="1"/>
      <p:bldP spid="13" grpId="0" animBg="1"/>
      <p:bldP spid="16" grpId="0" animBg="1"/>
      <p:bldP spid="30" grpId="0" animBg="1"/>
      <p:bldP spid="32" grpId="0" animBg="1"/>
      <p:bldP spid="36" grpId="0" animBg="1"/>
      <p:bldP spid="40" grpId="0" animBg="1"/>
      <p:bldP spid="4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Прямоугольник 6"/>
          <p:cNvSpPr>
            <a:spLocks noChangeArrowheads="1"/>
          </p:cNvSpPr>
          <p:nvPr/>
        </p:nvSpPr>
        <p:spPr bwMode="auto">
          <a:xfrm>
            <a:off x="180304" y="875763"/>
            <a:ext cx="914400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4400" b="1" i="1" dirty="0">
                <a:latin typeface="Calibri" pitchFamily="34" charset="0"/>
              </a:rPr>
              <a:t>анаэробное дыхание </a:t>
            </a:r>
            <a:endParaRPr lang="ru-RU" sz="4400" b="1" i="1" dirty="0" smtClean="0">
              <a:latin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4000" i="1" dirty="0" smtClean="0">
                <a:latin typeface="Calibri" pitchFamily="34" charset="0"/>
              </a:rPr>
              <a:t>Кислород не требуется;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4000" i="1" dirty="0" smtClean="0">
                <a:latin typeface="Calibri" pitchFamily="34" charset="0"/>
              </a:rPr>
              <a:t>молекулы </a:t>
            </a:r>
            <a:r>
              <a:rPr lang="ru-RU" sz="4000" i="1" dirty="0">
                <a:latin typeface="Calibri" pitchFamily="34" charset="0"/>
              </a:rPr>
              <a:t>питательных веществ окисляются не полностью – до молочной </a:t>
            </a:r>
            <a:r>
              <a:rPr lang="ru-RU" sz="4000" i="1" dirty="0" smtClean="0">
                <a:latin typeface="Calibri" pitchFamily="34" charset="0"/>
              </a:rPr>
              <a:t>кислоты;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4000" i="1" dirty="0" smtClean="0">
                <a:latin typeface="Calibri" pitchFamily="34" charset="0"/>
              </a:rPr>
              <a:t>2 молекулы АТФ.</a:t>
            </a:r>
            <a:endParaRPr lang="ru-RU" sz="4000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вал 28"/>
          <p:cNvSpPr/>
          <p:nvPr/>
        </p:nvSpPr>
        <p:spPr>
          <a:xfrm>
            <a:off x="3913028" y="5870619"/>
            <a:ext cx="901521" cy="78561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СО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</a:rPr>
              <a:t>2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1751522" y="1841678"/>
            <a:ext cx="1223493" cy="656822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b="1" dirty="0" smtClean="0"/>
              <a:t>2 АТФ</a:t>
            </a:r>
          </a:p>
        </p:txBody>
      </p:sp>
      <p:sp>
        <p:nvSpPr>
          <p:cNvPr id="8" name="Овал 7"/>
          <p:cNvSpPr/>
          <p:nvPr/>
        </p:nvSpPr>
        <p:spPr>
          <a:xfrm>
            <a:off x="3449386" y="1118314"/>
            <a:ext cx="1429556" cy="74697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Глюкоза С</a:t>
            </a:r>
            <a:r>
              <a:rPr lang="ru-RU" sz="1200" dirty="0" smtClean="0"/>
              <a:t>6</a:t>
            </a:r>
            <a:r>
              <a:rPr lang="ru-RU" dirty="0" smtClean="0"/>
              <a:t>Н</a:t>
            </a:r>
            <a:r>
              <a:rPr lang="ru-RU" sz="1200" dirty="0" smtClean="0"/>
              <a:t>12</a:t>
            </a:r>
            <a:r>
              <a:rPr lang="ru-RU" dirty="0" smtClean="0"/>
              <a:t>О</a:t>
            </a:r>
            <a:r>
              <a:rPr lang="ru-RU" sz="1200" dirty="0" smtClean="0"/>
              <a:t>6</a:t>
            </a:r>
            <a:endParaRPr lang="ru-RU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7578" y="888640"/>
            <a:ext cx="8731876" cy="5969359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477290" y="51514"/>
            <a:ext cx="1429556" cy="74697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Глюкоза С</a:t>
            </a:r>
            <a:r>
              <a:rPr lang="ru-RU" sz="1200" dirty="0" smtClean="0"/>
              <a:t>6</a:t>
            </a:r>
            <a:r>
              <a:rPr lang="ru-RU" dirty="0" smtClean="0"/>
              <a:t>Н</a:t>
            </a:r>
            <a:r>
              <a:rPr lang="ru-RU" sz="1200" dirty="0" smtClean="0"/>
              <a:t>12</a:t>
            </a:r>
            <a:r>
              <a:rPr lang="ru-RU" dirty="0" smtClean="0"/>
              <a:t>О</a:t>
            </a:r>
            <a:r>
              <a:rPr lang="ru-RU" sz="1200" dirty="0" smtClean="0"/>
              <a:t>6</a:t>
            </a: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3953810" y="746973"/>
            <a:ext cx="450760" cy="502276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3309864" y="2137893"/>
            <a:ext cx="1751527" cy="476518"/>
          </a:xfrm>
          <a:prstGeom prst="cloud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гликолиз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2846227" y="2962140"/>
            <a:ext cx="2859114" cy="55379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Пировиноградная кислота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862880" y="2794717"/>
            <a:ext cx="1828799" cy="82424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2 молекулы молочная кислота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 rot="5400000">
            <a:off x="2826908" y="1976908"/>
            <a:ext cx="553791" cy="746974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Кольцо 21"/>
          <p:cNvSpPr/>
          <p:nvPr/>
        </p:nvSpPr>
        <p:spPr>
          <a:xfrm>
            <a:off x="2975021" y="3863660"/>
            <a:ext cx="2498500" cy="1519707"/>
          </a:xfrm>
          <a:prstGeom prst="don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Цикл трикарбоновых кислот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5782625" y="3953815"/>
            <a:ext cx="901521" cy="78561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О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</a:rPr>
              <a:t>2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8" name="Стрелка вправо 27"/>
          <p:cNvSpPr/>
          <p:nvPr/>
        </p:nvSpPr>
        <p:spPr>
          <a:xfrm rot="5400000" flipV="1">
            <a:off x="3987623" y="5542748"/>
            <a:ext cx="772735" cy="325188"/>
          </a:xfrm>
          <a:prstGeom prst="rightArrow">
            <a:avLst>
              <a:gd name="adj1" fmla="val 56612"/>
              <a:gd name="adj2" fmla="val 50000"/>
            </a:avLst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3925906" y="1800894"/>
            <a:ext cx="450760" cy="502276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3936638" y="2558601"/>
            <a:ext cx="450760" cy="502276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>
            <a:off x="3962396" y="3550275"/>
            <a:ext cx="450760" cy="502276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войная стрелка влево/вправо 35"/>
          <p:cNvSpPr/>
          <p:nvPr/>
        </p:nvSpPr>
        <p:spPr>
          <a:xfrm>
            <a:off x="2395466" y="3052292"/>
            <a:ext cx="695459" cy="321972"/>
          </a:xfrm>
          <a:prstGeom prst="leftRight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816966" y="5829837"/>
            <a:ext cx="901521" cy="78561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Н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</a:rPr>
              <a:t>2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О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9" name="Равнобедренный треугольник 38"/>
          <p:cNvSpPr/>
          <p:nvPr/>
        </p:nvSpPr>
        <p:spPr>
          <a:xfrm>
            <a:off x="6553192" y="4853189"/>
            <a:ext cx="1187014" cy="826395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b="1" dirty="0" smtClean="0"/>
              <a:t>36 АТФ</a:t>
            </a:r>
          </a:p>
        </p:txBody>
      </p:sp>
      <p:sp>
        <p:nvSpPr>
          <p:cNvPr id="40" name="Правая фигурная скобка 39"/>
          <p:cNvSpPr/>
          <p:nvPr/>
        </p:nvSpPr>
        <p:spPr>
          <a:xfrm>
            <a:off x="5756862" y="1094703"/>
            <a:ext cx="463639" cy="2382592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Левая фигурная скобка 40"/>
          <p:cNvSpPr/>
          <p:nvPr/>
        </p:nvSpPr>
        <p:spPr>
          <a:xfrm>
            <a:off x="2537138" y="3733800"/>
            <a:ext cx="447362" cy="2937456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310648" y="2110993"/>
            <a:ext cx="241886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анаэробное дыхание 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97605" y="5008740"/>
            <a:ext cx="211391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аэробное дыхание 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3" name="Пятиугольник 22"/>
          <p:cNvSpPr/>
          <p:nvPr/>
        </p:nvSpPr>
        <p:spPr>
          <a:xfrm>
            <a:off x="4726542" y="5035640"/>
            <a:ext cx="2009112" cy="656823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dirty="0" smtClean="0"/>
              <a:t>Цепь переноса электронов</a:t>
            </a:r>
            <a:endParaRPr lang="ru-RU" dirty="0"/>
          </a:p>
        </p:txBody>
      </p:sp>
      <p:sp>
        <p:nvSpPr>
          <p:cNvPr id="27" name="Стрелка вправо 26"/>
          <p:cNvSpPr/>
          <p:nvPr/>
        </p:nvSpPr>
        <p:spPr>
          <a:xfrm rot="5400000">
            <a:off x="5966148" y="4710449"/>
            <a:ext cx="508716" cy="309093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 rot="5400000" flipV="1">
            <a:off x="6037520" y="5680126"/>
            <a:ext cx="453980" cy="324112"/>
          </a:xfrm>
          <a:prstGeom prst="rightArrow">
            <a:avLst>
              <a:gd name="adj1" fmla="val 56612"/>
              <a:gd name="adj2" fmla="val 50000"/>
            </a:avLst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2" grpId="0" animBg="1"/>
      <p:bldP spid="26" grpId="0" animBg="1"/>
      <p:bldP spid="28" grpId="0" animBg="1"/>
      <p:bldP spid="35" grpId="0" animBg="1"/>
      <p:bldP spid="37" grpId="0" animBg="1"/>
      <p:bldP spid="39" grpId="0" animBg="1"/>
      <p:bldP spid="41" grpId="0" animBg="1"/>
      <p:bldP spid="43" grpId="0" animBg="1"/>
      <p:bldP spid="23" grpId="0" animBg="1"/>
      <p:bldP spid="27" grpId="0" animBg="1"/>
      <p:bldP spid="3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352283"/>
            <a:ext cx="9144000" cy="5280338"/>
          </a:xfrm>
        </p:spPr>
        <p:txBody>
          <a:bodyPr/>
          <a:lstStyle/>
          <a:p>
            <a:pPr eaLnBrk="1" hangingPunct="1"/>
            <a:r>
              <a:rPr lang="ru-RU" sz="4400" b="1" i="1" dirty="0" smtClean="0"/>
              <a:t>аэробное дыхание</a:t>
            </a:r>
          </a:p>
          <a:p>
            <a:pPr lvl="1" eaLnBrk="1" hangingPunct="1"/>
            <a:r>
              <a:rPr lang="ru-RU" sz="4000" dirty="0" smtClean="0"/>
              <a:t>Требуется кислород;</a:t>
            </a:r>
          </a:p>
          <a:p>
            <a:pPr lvl="1" eaLnBrk="1" hangingPunct="1"/>
            <a:r>
              <a:rPr lang="ru-RU" sz="4000" dirty="0" smtClean="0"/>
              <a:t>молекулы питательных веществ полностью окисляются до СО</a:t>
            </a:r>
            <a:r>
              <a:rPr lang="ru-RU" sz="4000" baseline="-25000" dirty="0" smtClean="0"/>
              <a:t>2</a:t>
            </a:r>
            <a:r>
              <a:rPr lang="ru-RU" sz="4000" dirty="0" smtClean="0"/>
              <a:t> и воды; </a:t>
            </a:r>
          </a:p>
          <a:p>
            <a:pPr lvl="1" eaLnBrk="1" hangingPunct="1"/>
            <a:r>
              <a:rPr lang="ru-RU" sz="4000" i="1" dirty="0" smtClean="0">
                <a:latin typeface="Calibri" pitchFamily="34" charset="0"/>
              </a:rPr>
              <a:t>38 молекулы АТФ.</a:t>
            </a:r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Прямое дыхание</a:t>
            </a:r>
          </a:p>
        </p:txBody>
      </p:sp>
      <p:sp>
        <p:nvSpPr>
          <p:cNvPr id="4" name="Овал 3"/>
          <p:cNvSpPr/>
          <p:nvPr/>
        </p:nvSpPr>
        <p:spPr>
          <a:xfrm>
            <a:off x="3643313" y="1714500"/>
            <a:ext cx="4857750" cy="3357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572250" y="2286000"/>
            <a:ext cx="1285875" cy="135731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 rot="19762264">
            <a:off x="5081588" y="2822575"/>
            <a:ext cx="714375" cy="10715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2357438" y="3214688"/>
            <a:ext cx="2786062" cy="214312"/>
          </a:xfrm>
          <a:prstGeom prst="straightConnector1">
            <a:avLst/>
          </a:prstGeom>
          <a:ln w="1016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 flipV="1">
            <a:off x="3214688" y="3643313"/>
            <a:ext cx="2214562" cy="1571625"/>
          </a:xfrm>
          <a:prstGeom prst="straightConnector1">
            <a:avLst/>
          </a:prstGeom>
          <a:ln w="1016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0" name="TextBox 11"/>
          <p:cNvSpPr txBox="1">
            <a:spLocks noChangeArrowheads="1"/>
          </p:cNvSpPr>
          <p:nvPr/>
        </p:nvSpPr>
        <p:spPr bwMode="auto">
          <a:xfrm>
            <a:off x="1643063" y="3071813"/>
            <a:ext cx="7858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Calibri" pitchFamily="34" charset="0"/>
              </a:rPr>
              <a:t>О</a:t>
            </a:r>
            <a:r>
              <a:rPr lang="ru-RU">
                <a:latin typeface="Calibri" pitchFamily="34" charset="0"/>
              </a:rPr>
              <a:t>2</a:t>
            </a:r>
          </a:p>
        </p:txBody>
      </p:sp>
      <p:sp>
        <p:nvSpPr>
          <p:cNvPr id="8201" name="TextBox 12"/>
          <p:cNvSpPr txBox="1">
            <a:spLocks noChangeArrowheads="1"/>
          </p:cNvSpPr>
          <p:nvPr/>
        </p:nvSpPr>
        <p:spPr bwMode="auto">
          <a:xfrm>
            <a:off x="2000250" y="5214938"/>
            <a:ext cx="11430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Calibri" pitchFamily="34" charset="0"/>
              </a:rPr>
              <a:t>СО</a:t>
            </a:r>
            <a:r>
              <a:rPr lang="ru-RU">
                <a:latin typeface="Calibri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Физиологическая функция — это проявление жизнедеятельности, имеющее </a:t>
            </a:r>
            <a:r>
              <a:rPr lang="ru-RU" dirty="0"/>
              <a:t>приспособительное значение.</a:t>
            </a:r>
          </a:p>
          <a:p>
            <a:endParaRPr lang="ru-RU" dirty="0" smtClean="0"/>
          </a:p>
          <a:p>
            <a:r>
              <a:rPr lang="ru-RU" dirty="0" smtClean="0"/>
              <a:t>Физиологическая система - совокупность органов и тканей, выполняющих одну функцию </a:t>
            </a:r>
          </a:p>
          <a:p>
            <a:r>
              <a:rPr lang="ru-RU" dirty="0" smtClean="0"/>
              <a:t>Основой жизнедеятельности являются физиологические процессы — сложная форма единства физических и химических процессов, получивших новое содержание в живой материи. Физиологические процессы лежат в основе физиологических функций.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91737"/>
          </a:xfrm>
        </p:spPr>
        <p:txBody>
          <a:bodyPr/>
          <a:lstStyle/>
          <a:p>
            <a:r>
              <a:rPr lang="ru-RU" b="1" dirty="0"/>
              <a:t>История физиологии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92097"/>
            <a:ext cx="5867400" cy="5778927"/>
          </a:xfrm>
        </p:spPr>
        <p:txBody>
          <a:bodyPr/>
          <a:lstStyle/>
          <a:p>
            <a:r>
              <a:rPr lang="ru-RU" sz="3100" b="1" dirty="0" smtClean="0"/>
              <a:t>В своей книге Гарвей точно описал работу сердца, а также малый и большой круги кровообращения, указал, что во время сокращения сердца кровь из левого желудочка поступает в аорту, а оттуда по сосудам все меньшего и меньшего сечения доходит до всех уголков тела. </a:t>
            </a:r>
            <a:endParaRPr lang="ru-RU" sz="3100" b="1" i="1" dirty="0"/>
          </a:p>
          <a:p>
            <a:pPr>
              <a:buFontTx/>
              <a:buNone/>
            </a:pPr>
            <a:endParaRPr lang="ru-RU" sz="3100" b="1" dirty="0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177776" y="5956973"/>
            <a:ext cx="296622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b="1" dirty="0" smtClean="0"/>
              <a:t>Уильям Гарвей рассказывает Карлу I</a:t>
            </a:r>
            <a:r>
              <a:rPr lang="en-US" sz="1400" b="1" dirty="0" smtClean="0"/>
              <a:t> </a:t>
            </a:r>
            <a:r>
              <a:rPr lang="ru-RU" sz="1400" b="1" dirty="0" smtClean="0"/>
              <a:t>о циркуляции крови у животных.</a:t>
            </a:r>
            <a:endParaRPr lang="ru-RU" sz="1400" b="1" dirty="0"/>
          </a:p>
        </p:txBody>
      </p:sp>
      <p:pic>
        <p:nvPicPr>
          <p:cNvPr id="552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1727" y="761849"/>
            <a:ext cx="3412273" cy="508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Физиологическая функция — это проявление взаимодействия между отдельными частями, элементами структуры живой системы. В физиологических функциях проявляется жизнедеятельность как целостного организма, так и отдельных его частей.</a:t>
            </a:r>
          </a:p>
          <a:p>
            <a:endParaRPr lang="ru-RU" dirty="0" smtClean="0"/>
          </a:p>
          <a:p>
            <a:r>
              <a:rPr lang="ru-RU" dirty="0" smtClean="0"/>
              <a:t>Внешнее проявление физиологической функции (функционирование), как правило, не дает представлений об интимных физиологических процессах. Физиология изучает как видимую, феноменологическую сторону явлений, так и их интимную сущность, т. е. физиологические механизмы. Нормальное функционирование органа или организма в целом тесно связано с его структурой, морфологическими особенностями. Всякое нарушение в структуре ведет к расстройству функции. «Морфологические и физиологические явления, форма и функция обусловливают взаимно друг друга».</a:t>
            </a:r>
          </a:p>
          <a:p>
            <a:r>
              <a:rPr lang="ru-RU" dirty="0" smtClean="0"/>
              <a:t>«Физиология человека», Н.А. Фомин</a:t>
            </a:r>
          </a:p>
          <a:p>
            <a:r>
              <a:rPr lang="ru-RU" dirty="0" smtClean="0"/>
              <a:t>Характер физиологических реакций, их соответствие меняющимся условиям внешней среды закрепляются в генотипической программе, становятся реализованной «для себя» формой информации из внешней среды. Так, способ взаимодействия между организмом и средой, реализуемый в генотипе, является запрограммированной формой реактивности («норма реакции»). Следовательно, реактивность является конкретной формой реализации информации из внешней среды, в которой закрепляются адекватные способы реагирования на действие раздражителей.</a:t>
            </a:r>
            <a:endParaRPr lang="ru-RU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Физиологическая адаптация - совокупность физиологических реакций, лежащих в основе приспособления организма к изменению окружающих условий и направленных на сохранение относительного постоянства его внутренней среды — гомеостаз.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Функция (работа) (лат. </a:t>
            </a:r>
            <a:r>
              <a:rPr lang="ru-RU" dirty="0" err="1" smtClean="0"/>
              <a:t>functio</a:t>
            </a:r>
            <a:r>
              <a:rPr lang="ru-RU" dirty="0" smtClean="0"/>
              <a:t> — совершение, исполнение) — деятельность, роль объекта в рамках некоторой системы, работа производимая органом, организмом; роль, значение (назначение, предназначение) чего-либо.</a:t>
            </a:r>
          </a:p>
          <a:p>
            <a:r>
              <a:rPr lang="ru-RU" dirty="0" smtClean="0"/>
              <a:t>В технике и в области психологии, выражаясь обычным языком, функция обозначает принадлежность к чему-либо, что используется/применяется для устремлений, решения задач, намерений, достижения цели. Фактически это может быть реализовано используя различные физические процессы и один процесс может нести множество функций (</a:t>
            </a:r>
            <a:r>
              <a:rPr lang="ru-RU" dirty="0" err="1" smtClean="0"/>
              <a:t>Adam</a:t>
            </a:r>
            <a:r>
              <a:rPr lang="ru-RU" dirty="0" smtClean="0"/>
              <a:t> </a:t>
            </a:r>
            <a:r>
              <a:rPr lang="ru-RU" dirty="0" err="1" smtClean="0"/>
              <a:t>Maria</a:t>
            </a:r>
            <a:r>
              <a:rPr lang="ru-RU" dirty="0" smtClean="0"/>
              <a:t> </a:t>
            </a:r>
            <a:r>
              <a:rPr lang="ru-RU" dirty="0" err="1" smtClean="0"/>
              <a:t>Gadomski</a:t>
            </a:r>
            <a:r>
              <a:rPr lang="ru-RU" dirty="0" smtClean="0"/>
              <a:t>, 1987). Например, основная функция часов, показывать время, может быть реализована различными физическими процессами, такими как атомный, электронный или механический процесс.</a:t>
            </a:r>
          </a:p>
          <a:p>
            <a:r>
              <a:rPr lang="ru-RU" dirty="0" smtClean="0"/>
              <a:t>Функция (лат. </a:t>
            </a:r>
            <a:r>
              <a:rPr lang="ru-RU" dirty="0" err="1" smtClean="0"/>
              <a:t>functio</a:t>
            </a:r>
            <a:r>
              <a:rPr lang="ru-RU" dirty="0" smtClean="0"/>
              <a:t> — исполнение) — обязанность, круг деятельности. «Функция — это существование, мыслимое нами в действии» (Гёте). Наука о функциях органов живых существ — физиология; специальная наука о функциях нервной системы — физиология органов чувств </a:t>
            </a:r>
            <a:r>
              <a:rPr lang="ru-RU" dirty="0" err="1" smtClean="0"/>
              <a:t>н</a:t>
            </a:r>
            <a:r>
              <a:rPr lang="ru-RU" dirty="0" smtClean="0"/>
              <a:t> нервной системы.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История физиологии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57338"/>
            <a:ext cx="8435975" cy="5040312"/>
          </a:xfrm>
        </p:spPr>
        <p:txBody>
          <a:bodyPr/>
          <a:lstStyle/>
          <a:p>
            <a:r>
              <a:rPr lang="ru-RU" b="1"/>
              <a:t>Третий этап</a:t>
            </a:r>
          </a:p>
          <a:p>
            <a:pPr>
              <a:buFontTx/>
              <a:buNone/>
            </a:pPr>
            <a:r>
              <a:rPr lang="ru-RU" b="1"/>
              <a:t>Развитие классической физиологии</a:t>
            </a:r>
          </a:p>
          <a:p>
            <a:pPr>
              <a:buFontTx/>
              <a:buNone/>
            </a:pPr>
            <a:endParaRPr lang="ru-RU" sz="2800" b="1"/>
          </a:p>
          <a:p>
            <a:pPr algn="ctr">
              <a:buFontTx/>
              <a:buNone/>
            </a:pPr>
            <a:r>
              <a:rPr lang="ru-RU" sz="2400" b="1"/>
              <a:t>В связи с достижениями физики и химии на смену описательно—анатомическому направлению в физиологии в эти годы пришли</a:t>
            </a:r>
            <a:r>
              <a:rPr lang="ru-RU" sz="2800" b="1"/>
              <a:t> </a:t>
            </a:r>
          </a:p>
          <a:p>
            <a:pPr algn="ctr">
              <a:buFontTx/>
              <a:buNone/>
            </a:pPr>
            <a:endParaRPr lang="ru-RU" b="1" i="1"/>
          </a:p>
          <a:p>
            <a:pPr algn="ctr">
              <a:buFontTx/>
              <a:buNone/>
            </a:pPr>
            <a:r>
              <a:rPr lang="ru-RU" b="1" i="1"/>
              <a:t>физические и химические методы исследования</a:t>
            </a:r>
            <a:r>
              <a:rPr lang="ru-RU" sz="2800" b="1"/>
              <a:t>.</a:t>
            </a:r>
            <a:endParaRPr lang="ru-RU" b="1"/>
          </a:p>
          <a:p>
            <a:pPr>
              <a:buFontTx/>
              <a:buNone/>
            </a:pP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История физиологии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916113"/>
            <a:ext cx="5627688" cy="2951162"/>
          </a:xfrm>
        </p:spPr>
        <p:txBody>
          <a:bodyPr/>
          <a:lstStyle/>
          <a:p>
            <a:pPr>
              <a:buFontTx/>
              <a:buNone/>
            </a:pPr>
            <a:r>
              <a:rPr lang="ru-RU" sz="4000" b="1"/>
              <a:t>	«Физиолог – </a:t>
            </a:r>
          </a:p>
          <a:p>
            <a:pPr>
              <a:buFontTx/>
              <a:buNone/>
            </a:pPr>
            <a:r>
              <a:rPr lang="ru-RU" sz="4000" b="1"/>
              <a:t>это физико-химик </a:t>
            </a:r>
          </a:p>
          <a:p>
            <a:pPr>
              <a:buFontTx/>
              <a:buNone/>
            </a:pPr>
            <a:r>
              <a:rPr lang="ru-RU" sz="4000" b="1"/>
              <a:t>живого организма»</a:t>
            </a:r>
          </a:p>
          <a:p>
            <a:pPr algn="r">
              <a:buFontTx/>
              <a:buNone/>
            </a:pPr>
            <a:r>
              <a:rPr lang="ru-RU" sz="4000" b="1"/>
              <a:t>И. М. Сеченов</a:t>
            </a:r>
          </a:p>
        </p:txBody>
      </p:sp>
      <p:pic>
        <p:nvPicPr>
          <p:cNvPr id="2253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40425" y="1557338"/>
            <a:ext cx="2609850" cy="3557587"/>
          </a:xfrm>
          <a:noFill/>
          <a:ln/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905375" y="5516563"/>
            <a:ext cx="4238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И. М. Сеченов (1829—1905)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История физиологии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314450"/>
            <a:ext cx="9144000" cy="5543550"/>
          </a:xfrm>
        </p:spPr>
        <p:txBody>
          <a:bodyPr/>
          <a:lstStyle/>
          <a:p>
            <a:r>
              <a:rPr lang="ru-RU" sz="2800" b="1"/>
              <a:t>Четвертый этап</a:t>
            </a:r>
          </a:p>
          <a:p>
            <a:endParaRPr lang="ru-RU" sz="2800" b="1"/>
          </a:p>
          <a:p>
            <a:pPr>
              <a:buFontTx/>
              <a:buNone/>
            </a:pPr>
            <a:r>
              <a:rPr lang="ru-RU" sz="2800" b="1"/>
              <a:t>Формирование синтетической физиологии.</a:t>
            </a:r>
          </a:p>
          <a:p>
            <a:pPr>
              <a:buFontTx/>
              <a:buNone/>
            </a:pPr>
            <a:endParaRPr lang="ru-RU" sz="2800" b="1"/>
          </a:p>
          <a:p>
            <a:pPr>
              <a:buFontTx/>
              <a:buNone/>
            </a:pPr>
            <a:r>
              <a:rPr lang="ru-RU" sz="2800" b="1"/>
              <a:t>Интеграция знаний дочерних наук:</a:t>
            </a:r>
          </a:p>
          <a:p>
            <a:r>
              <a:rPr lang="ru-RU" sz="2000" b="1"/>
              <a:t>Биофизики,</a:t>
            </a:r>
          </a:p>
          <a:p>
            <a:r>
              <a:rPr lang="ru-RU" sz="2000" b="1"/>
              <a:t>Биохимии,</a:t>
            </a:r>
          </a:p>
          <a:p>
            <a:r>
              <a:rPr lang="ru-RU" sz="2000" b="1"/>
              <a:t>Биоорганической и бионеорганической химии,</a:t>
            </a:r>
          </a:p>
          <a:p>
            <a:r>
              <a:rPr lang="ru-RU" sz="2000" b="1"/>
              <a:t>Молекулярной биологии,</a:t>
            </a:r>
          </a:p>
          <a:p>
            <a:r>
              <a:rPr lang="ru-RU" sz="2000" b="1"/>
              <a:t>Биоэнергетики,</a:t>
            </a:r>
          </a:p>
          <a:p>
            <a:r>
              <a:rPr lang="ru-RU" sz="2000" b="1"/>
              <a:t>Мембранологии</a:t>
            </a:r>
          </a:p>
          <a:p>
            <a:pPr>
              <a:buFontTx/>
              <a:buNone/>
            </a:pPr>
            <a:r>
              <a:rPr lang="ru-RU" sz="2000" b="1"/>
              <a:t>        </a:t>
            </a:r>
            <a:r>
              <a:rPr lang="ru-RU" sz="2800" b="1"/>
              <a:t>и др.</a:t>
            </a:r>
          </a:p>
          <a:p>
            <a:endParaRPr lang="ru-RU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2439</TotalTime>
  <Words>1816</Words>
  <Application>Microsoft Office PowerPoint</Application>
  <PresentationFormat>Экран (4:3)</PresentationFormat>
  <Paragraphs>272</Paragraphs>
  <Slides>62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3" baseType="lpstr">
      <vt:lpstr>Тема Office</vt:lpstr>
      <vt:lpstr>Введение в нейрофизиологию и основные понятия физиологии. </vt:lpstr>
      <vt:lpstr>Слайд 2</vt:lpstr>
      <vt:lpstr>История физиологии</vt:lpstr>
      <vt:lpstr>История физиологии</vt:lpstr>
      <vt:lpstr>История физиологии</vt:lpstr>
      <vt:lpstr>История физиологии</vt:lpstr>
      <vt:lpstr>История физиологии</vt:lpstr>
      <vt:lpstr>История физиологии</vt:lpstr>
      <vt:lpstr>История физиологии</vt:lpstr>
      <vt:lpstr>Слайд 10</vt:lpstr>
      <vt:lpstr>Организм как многоуровневая система</vt:lpstr>
      <vt:lpstr>Организм как многоуровневая система</vt:lpstr>
      <vt:lpstr>Живые системы - одинаковы. </vt:lpstr>
      <vt:lpstr>Общая теория систем</vt:lpstr>
      <vt:lpstr>Слайд 15</vt:lpstr>
      <vt:lpstr>Живые системы относятся к классу очень сложных систем.</vt:lpstr>
      <vt:lpstr>Классификация систем по сложности</vt:lpstr>
      <vt:lpstr>Сложность системы определяется:</vt:lpstr>
      <vt:lpstr>Системный анализ</vt:lpstr>
      <vt:lpstr>Живые системы относятся к классу вероятностных систем.</vt:lpstr>
      <vt:lpstr>Классификация систем по степени определенности функционирования</vt:lpstr>
      <vt:lpstr>Поведение детерминированных систем можно с полной уверенностью предсказать.</vt:lpstr>
      <vt:lpstr>Вероятностными называют системы,  элементы которых находятся под влиянием столь большого числа воздействий, что их поведение  становится неопределенным. </vt:lpstr>
      <vt:lpstr>Живые системы являются самоорганизующимися.</vt:lpstr>
      <vt:lpstr>Основные характеристики самоорганизации </vt:lpstr>
      <vt:lpstr>Основные характеристики самоорганизации </vt:lpstr>
      <vt:lpstr>Основные характеристики самоорганизации </vt:lpstr>
      <vt:lpstr>Концепция непрерывности зародышевой плазмы Август Вейсман </vt:lpstr>
      <vt:lpstr>Концепция непрерывности зародышевой плазмы Август Вейсман </vt:lpstr>
      <vt:lpstr>Термин «внутренняя среда» предложен французским физиологом  К. Бернаром.   </vt:lpstr>
      <vt:lpstr>Слайд 31</vt:lpstr>
      <vt:lpstr>Живые клетки нашего организма, окруженные внутренней средой (межклеточной жидкостью). </vt:lpstr>
      <vt:lpstr>Обмен веществ и энергией между внутренней и внешней средами (указанное стрелами), происходит через желудочно-кишечный тракт, почки, легкие и кожу.</vt:lpstr>
      <vt:lpstr>Слайд 34</vt:lpstr>
      <vt:lpstr>Слайд 35</vt:lpstr>
      <vt:lpstr>Гомеостаз – постоянство параметров внутренней среды организма.</vt:lpstr>
      <vt:lpstr>Слайд 37</vt:lpstr>
      <vt:lpstr>Слайд 38</vt:lpstr>
      <vt:lpstr>Слайд 39</vt:lpstr>
      <vt:lpstr>Слайд 40</vt:lpstr>
      <vt:lpstr>Слайд 41</vt:lpstr>
      <vt:lpstr>обмен веществ и энергии</vt:lpstr>
      <vt:lpstr>Обмен веществ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Поглощение и усвоение химической энергии в организме животного. </vt:lpstr>
      <vt:lpstr>Слайд 53</vt:lpstr>
      <vt:lpstr>Слайд 54</vt:lpstr>
      <vt:lpstr>Слайд 55</vt:lpstr>
      <vt:lpstr>Слайд 56</vt:lpstr>
      <vt:lpstr>Слайд 57</vt:lpstr>
      <vt:lpstr>Прямое дыхание</vt:lpstr>
      <vt:lpstr>Слайд 59</vt:lpstr>
      <vt:lpstr>Слайд 60</vt:lpstr>
      <vt:lpstr>Слайд 61</vt:lpstr>
      <vt:lpstr>Слайд 62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 в физиологию клетки. Обмен веществ и энергии в клетке. </dc:title>
  <dc:creator>comp</dc:creator>
  <cp:lastModifiedBy>physyology</cp:lastModifiedBy>
  <cp:revision>4</cp:revision>
  <dcterms:created xsi:type="dcterms:W3CDTF">2012-09-02T03:11:33Z</dcterms:created>
  <dcterms:modified xsi:type="dcterms:W3CDTF">2019-10-08T12:10:48Z</dcterms:modified>
</cp:coreProperties>
</file>