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7"/>
  </p:notesMasterIdLst>
  <p:handoutMasterIdLst>
    <p:handoutMasterId r:id="rId68"/>
  </p:handoutMasterIdLst>
  <p:sldIdLst>
    <p:sldId id="415" r:id="rId2"/>
    <p:sldId id="260" r:id="rId3"/>
    <p:sldId id="380" r:id="rId4"/>
    <p:sldId id="340" r:id="rId5"/>
    <p:sldId id="261" r:id="rId6"/>
    <p:sldId id="341" r:id="rId7"/>
    <p:sldId id="268" r:id="rId8"/>
    <p:sldId id="267" r:id="rId9"/>
    <p:sldId id="342" r:id="rId10"/>
    <p:sldId id="343" r:id="rId11"/>
    <p:sldId id="344" r:id="rId12"/>
    <p:sldId id="384" r:id="rId13"/>
    <p:sldId id="345" r:id="rId14"/>
    <p:sldId id="263" r:id="rId15"/>
    <p:sldId id="269" r:id="rId16"/>
    <p:sldId id="270" r:id="rId17"/>
    <p:sldId id="271" r:id="rId18"/>
    <p:sldId id="272" r:id="rId19"/>
    <p:sldId id="386" r:id="rId20"/>
    <p:sldId id="388" r:id="rId21"/>
    <p:sldId id="264" r:id="rId22"/>
    <p:sldId id="393" r:id="rId23"/>
    <p:sldId id="355" r:id="rId24"/>
    <p:sldId id="354" r:id="rId25"/>
    <p:sldId id="346" r:id="rId26"/>
    <p:sldId id="394" r:id="rId27"/>
    <p:sldId id="404" r:id="rId28"/>
    <p:sldId id="406" r:id="rId29"/>
    <p:sldId id="409" r:id="rId30"/>
    <p:sldId id="408" r:id="rId31"/>
    <p:sldId id="410" r:id="rId32"/>
    <p:sldId id="411" r:id="rId33"/>
    <p:sldId id="383" r:id="rId34"/>
    <p:sldId id="412" r:id="rId35"/>
    <p:sldId id="396" r:id="rId36"/>
    <p:sldId id="413" r:id="rId37"/>
    <p:sldId id="414" r:id="rId38"/>
    <p:sldId id="407" r:id="rId39"/>
    <p:sldId id="392" r:id="rId40"/>
    <p:sldId id="391" r:id="rId41"/>
    <p:sldId id="368" r:id="rId42"/>
    <p:sldId id="370" r:id="rId43"/>
    <p:sldId id="372" r:id="rId44"/>
    <p:sldId id="374" r:id="rId45"/>
    <p:sldId id="377" r:id="rId46"/>
    <p:sldId id="398" r:id="rId47"/>
    <p:sldId id="273" r:id="rId48"/>
    <p:sldId id="274" r:id="rId49"/>
    <p:sldId id="275" r:id="rId50"/>
    <p:sldId id="277" r:id="rId51"/>
    <p:sldId id="278" r:id="rId52"/>
    <p:sldId id="279" r:id="rId53"/>
    <p:sldId id="280" r:id="rId54"/>
    <p:sldId id="282" r:id="rId55"/>
    <p:sldId id="416" r:id="rId56"/>
    <p:sldId id="417" r:id="rId57"/>
    <p:sldId id="418" r:id="rId58"/>
    <p:sldId id="419" r:id="rId59"/>
    <p:sldId id="420" r:id="rId60"/>
    <p:sldId id="421" r:id="rId61"/>
    <p:sldId id="423" r:id="rId62"/>
    <p:sldId id="424" r:id="rId63"/>
    <p:sldId id="425" r:id="rId64"/>
    <p:sldId id="426" r:id="rId65"/>
    <p:sldId id="349" r:id="rId6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99"/>
    <a:srgbClr val="FFFF99"/>
    <a:srgbClr val="FFCCFF"/>
    <a:srgbClr val="6666FF"/>
    <a:srgbClr val="FF00FF"/>
    <a:srgbClr val="FF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6" autoAdjust="0"/>
    <p:restoredTop sz="94660"/>
  </p:normalViewPr>
  <p:slideViewPr>
    <p:cSldViewPr>
      <p:cViewPr>
        <p:scale>
          <a:sx n="94" d="100"/>
          <a:sy n="94" d="100"/>
        </p:scale>
        <p:origin x="-6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77D4C-0890-4C0C-A2A2-E9B8123F7352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6ECBC5EF-44E6-45F2-9A5C-3A3F9EE63FA0}">
      <dgm:prSet/>
      <dgm:spPr/>
      <dgm:t>
        <a:bodyPr/>
        <a:lstStyle/>
        <a:p>
          <a:pPr rtl="0"/>
          <a:r>
            <a:rPr lang="ru-RU" dirty="0" smtClean="0"/>
            <a:t>Концентрация физически растворенного равна 0,3% О</a:t>
          </a:r>
          <a:r>
            <a:rPr lang="ru-RU" baseline="-25000" dirty="0" smtClean="0"/>
            <a:t>2 </a:t>
          </a:r>
          <a:r>
            <a:rPr lang="ru-RU" dirty="0" smtClean="0"/>
            <a:t>по объему. </a:t>
          </a:r>
          <a:endParaRPr lang="ru-RU" dirty="0"/>
        </a:p>
      </dgm:t>
    </dgm:pt>
    <dgm:pt modelId="{2ABC6B9B-E068-4C5A-811A-5F73472E08D7}" type="parTrans" cxnId="{3340FE08-F02D-45E8-8AB9-355F8EBEE870}">
      <dgm:prSet/>
      <dgm:spPr/>
      <dgm:t>
        <a:bodyPr/>
        <a:lstStyle/>
        <a:p>
          <a:endParaRPr lang="ru-RU"/>
        </a:p>
      </dgm:t>
    </dgm:pt>
    <dgm:pt modelId="{8CBF1932-8EF9-42B1-A6BD-AC36BFB5CD1C}" type="sibTrans" cxnId="{3340FE08-F02D-45E8-8AB9-355F8EBEE870}">
      <dgm:prSet/>
      <dgm:spPr/>
      <dgm:t>
        <a:bodyPr/>
        <a:lstStyle/>
        <a:p>
          <a:endParaRPr lang="ru-RU"/>
        </a:p>
      </dgm:t>
    </dgm:pt>
    <dgm:pt modelId="{E165B501-622C-46E4-85D2-4D40BABF8775}">
      <dgm:prSet/>
      <dgm:spPr/>
      <dgm:t>
        <a:bodyPr/>
        <a:lstStyle/>
        <a:p>
          <a:pPr rtl="0"/>
          <a:r>
            <a:rPr lang="ru-RU" dirty="0" smtClean="0"/>
            <a:t>На самом же деле общее содержание О</a:t>
          </a:r>
          <a:r>
            <a:rPr lang="ru-RU" baseline="-25000" dirty="0" smtClean="0"/>
            <a:t>2 </a:t>
          </a:r>
          <a:r>
            <a:rPr lang="ru-RU" dirty="0" smtClean="0"/>
            <a:t>в артериальной крови человека при таком </a:t>
          </a:r>
          <a:r>
            <a:rPr lang="ru-RU" i="1" dirty="0" smtClean="0"/>
            <a:t>р</a:t>
          </a:r>
          <a:r>
            <a:rPr lang="ru-RU" dirty="0" smtClean="0"/>
            <a:t>О</a:t>
          </a:r>
          <a:r>
            <a:rPr lang="ru-RU" baseline="-25000" dirty="0" smtClean="0"/>
            <a:t>2 </a:t>
          </a:r>
          <a:r>
            <a:rPr lang="ru-RU" dirty="0" smtClean="0"/>
            <a:t>составляет по объему 20%. </a:t>
          </a:r>
          <a:endParaRPr lang="ru-RU" dirty="0"/>
        </a:p>
      </dgm:t>
    </dgm:pt>
    <dgm:pt modelId="{FED4F578-80F8-4C4B-AE9E-7998A966F1A1}" type="parTrans" cxnId="{FB9CD3F0-7D3F-43CE-89E1-E9936D136137}">
      <dgm:prSet/>
      <dgm:spPr/>
      <dgm:t>
        <a:bodyPr/>
        <a:lstStyle/>
        <a:p>
          <a:endParaRPr lang="ru-RU"/>
        </a:p>
      </dgm:t>
    </dgm:pt>
    <dgm:pt modelId="{C0B56233-425D-46B1-9A00-9413AEB7ECCA}" type="sibTrans" cxnId="{FB9CD3F0-7D3F-43CE-89E1-E9936D136137}">
      <dgm:prSet/>
      <dgm:spPr/>
      <dgm:t>
        <a:bodyPr/>
        <a:lstStyle/>
        <a:p>
          <a:endParaRPr lang="ru-RU"/>
        </a:p>
      </dgm:t>
    </dgm:pt>
    <dgm:pt modelId="{05BA5FA0-7837-436F-A0A8-F0419660798A}">
      <dgm:prSet/>
      <dgm:spPr/>
      <dgm:t>
        <a:bodyPr/>
        <a:lstStyle/>
        <a:p>
          <a:pPr rtl="0"/>
          <a:r>
            <a:rPr lang="ru-RU" dirty="0" smtClean="0"/>
            <a:t>Семидесятикратное увеличение концентрации кислорода обусловлено тем, что он связывается гемоглобином. </a:t>
          </a:r>
          <a:endParaRPr lang="ru-RU" dirty="0"/>
        </a:p>
      </dgm:t>
    </dgm:pt>
    <dgm:pt modelId="{3043A11F-C5A5-42BF-A9B3-95A5859B0BDC}" type="parTrans" cxnId="{6FC2EC85-3D85-4251-BC7A-319A2BA4B79E}">
      <dgm:prSet/>
      <dgm:spPr/>
      <dgm:t>
        <a:bodyPr/>
        <a:lstStyle/>
        <a:p>
          <a:endParaRPr lang="ru-RU"/>
        </a:p>
      </dgm:t>
    </dgm:pt>
    <dgm:pt modelId="{E9985B7D-88A9-4512-AB67-DBFE147A3642}" type="sibTrans" cxnId="{6FC2EC85-3D85-4251-BC7A-319A2BA4B79E}">
      <dgm:prSet/>
      <dgm:spPr/>
      <dgm:t>
        <a:bodyPr/>
        <a:lstStyle/>
        <a:p>
          <a:endParaRPr lang="ru-RU"/>
        </a:p>
      </dgm:t>
    </dgm:pt>
    <dgm:pt modelId="{C123FA6F-E1C0-4BB3-BA35-48E817A8D466}" type="pres">
      <dgm:prSet presAssocID="{D3A77D4C-0890-4C0C-A2A2-E9B8123F7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5B428-739D-4876-BDFE-364991947E3A}" type="pres">
      <dgm:prSet presAssocID="{6ECBC5EF-44E6-45F2-9A5C-3A3F9EE63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B6E40-0863-4C16-987E-151A604F3D81}" type="pres">
      <dgm:prSet presAssocID="{8CBF1932-8EF9-42B1-A6BD-AC36BFB5CD1C}" presName="spacer" presStyleCnt="0"/>
      <dgm:spPr/>
    </dgm:pt>
    <dgm:pt modelId="{3BF5C257-495F-4774-BF21-76EB58DE7403}" type="pres">
      <dgm:prSet presAssocID="{E165B501-622C-46E4-85D2-4D40BABF87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5955-F363-45B3-9363-53260F7BDD2C}" type="pres">
      <dgm:prSet presAssocID="{C0B56233-425D-46B1-9A00-9413AEB7ECCA}" presName="spacer" presStyleCnt="0"/>
      <dgm:spPr/>
    </dgm:pt>
    <dgm:pt modelId="{A981DC86-3A3C-488E-AEB1-9F56AEF1D4F4}" type="pres">
      <dgm:prSet presAssocID="{05BA5FA0-7837-436F-A0A8-F041966079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D125A-E755-4FA7-81B4-56321FE32443}" type="presOf" srcId="{6ECBC5EF-44E6-45F2-9A5C-3A3F9EE63FA0}" destId="{18F5B428-739D-4876-BDFE-364991947E3A}" srcOrd="0" destOrd="0" presId="urn:microsoft.com/office/officeart/2005/8/layout/vList2"/>
    <dgm:cxn modelId="{FB9CD3F0-7D3F-43CE-89E1-E9936D136137}" srcId="{D3A77D4C-0890-4C0C-A2A2-E9B8123F7352}" destId="{E165B501-622C-46E4-85D2-4D40BABF8775}" srcOrd="1" destOrd="0" parTransId="{FED4F578-80F8-4C4B-AE9E-7998A966F1A1}" sibTransId="{C0B56233-425D-46B1-9A00-9413AEB7ECCA}"/>
    <dgm:cxn modelId="{AC5D439D-3404-4F7B-B40F-E0318D9086E1}" type="presOf" srcId="{D3A77D4C-0890-4C0C-A2A2-E9B8123F7352}" destId="{C123FA6F-E1C0-4BB3-BA35-48E817A8D466}" srcOrd="0" destOrd="0" presId="urn:microsoft.com/office/officeart/2005/8/layout/vList2"/>
    <dgm:cxn modelId="{6FC2EC85-3D85-4251-BC7A-319A2BA4B79E}" srcId="{D3A77D4C-0890-4C0C-A2A2-E9B8123F7352}" destId="{05BA5FA0-7837-436F-A0A8-F0419660798A}" srcOrd="2" destOrd="0" parTransId="{3043A11F-C5A5-42BF-A9B3-95A5859B0BDC}" sibTransId="{E9985B7D-88A9-4512-AB67-DBFE147A3642}"/>
    <dgm:cxn modelId="{3340FE08-F02D-45E8-8AB9-355F8EBEE870}" srcId="{D3A77D4C-0890-4C0C-A2A2-E9B8123F7352}" destId="{6ECBC5EF-44E6-45F2-9A5C-3A3F9EE63FA0}" srcOrd="0" destOrd="0" parTransId="{2ABC6B9B-E068-4C5A-811A-5F73472E08D7}" sibTransId="{8CBF1932-8EF9-42B1-A6BD-AC36BFB5CD1C}"/>
    <dgm:cxn modelId="{0F3B11A2-E148-4507-8948-CFE0B24A6FA5}" type="presOf" srcId="{05BA5FA0-7837-436F-A0A8-F0419660798A}" destId="{A981DC86-3A3C-488E-AEB1-9F56AEF1D4F4}" srcOrd="0" destOrd="0" presId="urn:microsoft.com/office/officeart/2005/8/layout/vList2"/>
    <dgm:cxn modelId="{BCB13E80-E096-4AA1-AF3A-60306BDA09DE}" type="presOf" srcId="{E165B501-622C-46E4-85D2-4D40BABF8775}" destId="{3BF5C257-495F-4774-BF21-76EB58DE7403}" srcOrd="0" destOrd="0" presId="urn:microsoft.com/office/officeart/2005/8/layout/vList2"/>
    <dgm:cxn modelId="{C1F90976-4E17-4CBD-AA60-398EF21A15EF}" type="presParOf" srcId="{C123FA6F-E1C0-4BB3-BA35-48E817A8D466}" destId="{18F5B428-739D-4876-BDFE-364991947E3A}" srcOrd="0" destOrd="0" presId="urn:microsoft.com/office/officeart/2005/8/layout/vList2"/>
    <dgm:cxn modelId="{6EB640F1-FEEC-4E2F-8490-4FE0D6F27C1D}" type="presParOf" srcId="{C123FA6F-E1C0-4BB3-BA35-48E817A8D466}" destId="{60AB6E40-0863-4C16-987E-151A604F3D81}" srcOrd="1" destOrd="0" presId="urn:microsoft.com/office/officeart/2005/8/layout/vList2"/>
    <dgm:cxn modelId="{5DB643F4-125E-4311-9B95-8CFFBCD9DF3D}" type="presParOf" srcId="{C123FA6F-E1C0-4BB3-BA35-48E817A8D466}" destId="{3BF5C257-495F-4774-BF21-76EB58DE7403}" srcOrd="2" destOrd="0" presId="urn:microsoft.com/office/officeart/2005/8/layout/vList2"/>
    <dgm:cxn modelId="{B4026343-7858-48BB-82CF-29E51EAE4577}" type="presParOf" srcId="{C123FA6F-E1C0-4BB3-BA35-48E817A8D466}" destId="{ABDE5955-F363-45B3-9363-53260F7BDD2C}" srcOrd="3" destOrd="0" presId="urn:microsoft.com/office/officeart/2005/8/layout/vList2"/>
    <dgm:cxn modelId="{66EF22C2-5768-42FB-81B0-28B6C59825BD}" type="presParOf" srcId="{C123FA6F-E1C0-4BB3-BA35-48E817A8D466}" destId="{A981DC86-3A3C-488E-AEB1-9F56AEF1D4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58F3CC-C2F2-40BF-9F0D-71AB9873EAA2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A3A90A75-DD6D-446A-B37C-46177BE484D0}">
      <dgm:prSet/>
      <dgm:spPr/>
      <dgm:t>
        <a:bodyPr/>
        <a:lstStyle/>
        <a:p>
          <a:pPr rtl="0"/>
          <a:r>
            <a:rPr lang="ru-RU" dirty="0" smtClean="0"/>
            <a:t>Окисление Fe2+ до Fe3+ в </a:t>
          </a:r>
          <a:r>
            <a:rPr lang="ru-RU" dirty="0" err="1" smtClean="0"/>
            <a:t>геме</a:t>
          </a:r>
          <a:r>
            <a:rPr lang="ru-RU" dirty="0" smtClean="0"/>
            <a:t> носит случайный характер. </a:t>
          </a:r>
          <a:endParaRPr lang="ru-RU" dirty="0"/>
        </a:p>
      </dgm:t>
    </dgm:pt>
    <dgm:pt modelId="{FE746D2B-66E5-4117-8A67-82CEA13C60F3}" type="parTrans" cxnId="{CA0923C0-10A4-4114-8864-0B573A7E9CA2}">
      <dgm:prSet/>
      <dgm:spPr/>
      <dgm:t>
        <a:bodyPr/>
        <a:lstStyle/>
        <a:p>
          <a:endParaRPr lang="ru-RU"/>
        </a:p>
      </dgm:t>
    </dgm:pt>
    <dgm:pt modelId="{9BF5EDB1-D644-4819-83B1-2E8A4485858C}" type="sibTrans" cxnId="{CA0923C0-10A4-4114-8864-0B573A7E9CA2}">
      <dgm:prSet/>
      <dgm:spPr/>
      <dgm:t>
        <a:bodyPr/>
        <a:lstStyle/>
        <a:p>
          <a:endParaRPr lang="ru-RU"/>
        </a:p>
      </dgm:t>
    </dgm:pt>
    <dgm:pt modelId="{7B424E0E-37BB-4D78-9AAF-786A5D34B1BB}">
      <dgm:prSet/>
      <dgm:spPr/>
      <dgm:t>
        <a:bodyPr/>
        <a:lstStyle/>
        <a:p>
          <a:pPr rtl="0"/>
          <a:r>
            <a:rPr lang="ru-RU" dirty="0" smtClean="0"/>
            <a:t>Окисленная форма гемоглобина, метгемоглобин, не способна переносить O2. </a:t>
          </a:r>
          <a:endParaRPr lang="ru-RU" dirty="0"/>
        </a:p>
      </dgm:t>
    </dgm:pt>
    <dgm:pt modelId="{4E7AA62F-A116-4D4A-9C8C-1FD548DCB190}" type="parTrans" cxnId="{9074345F-F82A-4E35-8F83-3A2B88D6A99A}">
      <dgm:prSet/>
      <dgm:spPr/>
      <dgm:t>
        <a:bodyPr/>
        <a:lstStyle/>
        <a:p>
          <a:endParaRPr lang="ru-RU"/>
        </a:p>
      </dgm:t>
    </dgm:pt>
    <dgm:pt modelId="{E0E22E8E-1CB2-4F89-AF77-5B72D0D9E21E}" type="sibTrans" cxnId="{9074345F-F82A-4E35-8F83-3A2B88D6A99A}">
      <dgm:prSet/>
      <dgm:spPr/>
      <dgm:t>
        <a:bodyPr/>
        <a:lstStyle/>
        <a:p>
          <a:endParaRPr lang="ru-RU"/>
        </a:p>
      </dgm:t>
    </dgm:pt>
    <dgm:pt modelId="{3834DF90-DD33-4AAA-BA0B-58B8C7DA4FEA}">
      <dgm:prSet/>
      <dgm:spPr/>
      <dgm:t>
        <a:bodyPr/>
        <a:lstStyle/>
        <a:p>
          <a:pPr rtl="0"/>
          <a:r>
            <a:rPr lang="ru-RU" dirty="0" smtClean="0"/>
            <a:t>Доля метгемоглобина поддерживается ферментами на низком уровне и составляет поэтому обычно только 1-2%.</a:t>
          </a:r>
          <a:endParaRPr lang="ru-RU" dirty="0"/>
        </a:p>
      </dgm:t>
    </dgm:pt>
    <dgm:pt modelId="{6BAADD07-21F5-4A62-BBD7-3992EE84AC25}" type="parTrans" cxnId="{7B539D53-0061-4DC8-A0A1-A5F442E38640}">
      <dgm:prSet/>
      <dgm:spPr/>
      <dgm:t>
        <a:bodyPr/>
        <a:lstStyle/>
        <a:p>
          <a:endParaRPr lang="ru-RU"/>
        </a:p>
      </dgm:t>
    </dgm:pt>
    <dgm:pt modelId="{1856FA38-7906-41B8-A533-98DD7C0A865E}" type="sibTrans" cxnId="{7B539D53-0061-4DC8-A0A1-A5F442E38640}">
      <dgm:prSet/>
      <dgm:spPr/>
      <dgm:t>
        <a:bodyPr/>
        <a:lstStyle/>
        <a:p>
          <a:endParaRPr lang="ru-RU"/>
        </a:p>
      </dgm:t>
    </dgm:pt>
    <dgm:pt modelId="{874C6D4C-9455-4789-8C56-1EE0B76E9F82}" type="pres">
      <dgm:prSet presAssocID="{C058F3CC-C2F2-40BF-9F0D-71AB9873E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7170C-4D79-4516-A6F0-BD238E72E85E}" type="pres">
      <dgm:prSet presAssocID="{A3A90A75-DD6D-446A-B37C-46177BE484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FDFF7-D57A-4D39-BC90-079FA15FE0B8}" type="pres">
      <dgm:prSet presAssocID="{9BF5EDB1-D644-4819-83B1-2E8A4485858C}" presName="spacer" presStyleCnt="0"/>
      <dgm:spPr/>
    </dgm:pt>
    <dgm:pt modelId="{442B83F5-ADA4-4BCB-84ED-CBE5A8C4B493}" type="pres">
      <dgm:prSet presAssocID="{7B424E0E-37BB-4D78-9AAF-786A5D34B1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BF9D8-F5D9-4C09-91A5-5BEADABB341C}" type="pres">
      <dgm:prSet presAssocID="{E0E22E8E-1CB2-4F89-AF77-5B72D0D9E21E}" presName="spacer" presStyleCnt="0"/>
      <dgm:spPr/>
    </dgm:pt>
    <dgm:pt modelId="{B4DE6DD1-DAAC-4BCC-8130-1500FB7BE76C}" type="pres">
      <dgm:prSet presAssocID="{3834DF90-DD33-4AAA-BA0B-58B8C7DA4F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39D53-0061-4DC8-A0A1-A5F442E38640}" srcId="{C058F3CC-C2F2-40BF-9F0D-71AB9873EAA2}" destId="{3834DF90-DD33-4AAA-BA0B-58B8C7DA4FEA}" srcOrd="2" destOrd="0" parTransId="{6BAADD07-21F5-4A62-BBD7-3992EE84AC25}" sibTransId="{1856FA38-7906-41B8-A533-98DD7C0A865E}"/>
    <dgm:cxn modelId="{B51203C0-C92C-4280-8B66-FB12C54E85D7}" type="presOf" srcId="{3834DF90-DD33-4AAA-BA0B-58B8C7DA4FEA}" destId="{B4DE6DD1-DAAC-4BCC-8130-1500FB7BE76C}" srcOrd="0" destOrd="0" presId="urn:microsoft.com/office/officeart/2005/8/layout/vList2"/>
    <dgm:cxn modelId="{9074345F-F82A-4E35-8F83-3A2B88D6A99A}" srcId="{C058F3CC-C2F2-40BF-9F0D-71AB9873EAA2}" destId="{7B424E0E-37BB-4D78-9AAF-786A5D34B1BB}" srcOrd="1" destOrd="0" parTransId="{4E7AA62F-A116-4D4A-9C8C-1FD548DCB190}" sibTransId="{E0E22E8E-1CB2-4F89-AF77-5B72D0D9E21E}"/>
    <dgm:cxn modelId="{CA0923C0-10A4-4114-8864-0B573A7E9CA2}" srcId="{C058F3CC-C2F2-40BF-9F0D-71AB9873EAA2}" destId="{A3A90A75-DD6D-446A-B37C-46177BE484D0}" srcOrd="0" destOrd="0" parTransId="{FE746D2B-66E5-4117-8A67-82CEA13C60F3}" sibTransId="{9BF5EDB1-D644-4819-83B1-2E8A4485858C}"/>
    <dgm:cxn modelId="{4DBDFFA2-0971-4805-84F9-F4CA3657BF34}" type="presOf" srcId="{C058F3CC-C2F2-40BF-9F0D-71AB9873EAA2}" destId="{874C6D4C-9455-4789-8C56-1EE0B76E9F82}" srcOrd="0" destOrd="0" presId="urn:microsoft.com/office/officeart/2005/8/layout/vList2"/>
    <dgm:cxn modelId="{CA9379DB-D66B-4959-AAB7-758F375EC872}" type="presOf" srcId="{7B424E0E-37BB-4D78-9AAF-786A5D34B1BB}" destId="{442B83F5-ADA4-4BCB-84ED-CBE5A8C4B493}" srcOrd="0" destOrd="0" presId="urn:microsoft.com/office/officeart/2005/8/layout/vList2"/>
    <dgm:cxn modelId="{721F9C7E-6C4B-4D43-A911-BA17EADB7157}" type="presOf" srcId="{A3A90A75-DD6D-446A-B37C-46177BE484D0}" destId="{0ED7170C-4D79-4516-A6F0-BD238E72E85E}" srcOrd="0" destOrd="0" presId="urn:microsoft.com/office/officeart/2005/8/layout/vList2"/>
    <dgm:cxn modelId="{AB08DD68-3FBC-418C-A05E-C0C7A0B72A07}" type="presParOf" srcId="{874C6D4C-9455-4789-8C56-1EE0B76E9F82}" destId="{0ED7170C-4D79-4516-A6F0-BD238E72E85E}" srcOrd="0" destOrd="0" presId="urn:microsoft.com/office/officeart/2005/8/layout/vList2"/>
    <dgm:cxn modelId="{AECC32A8-88C6-4BEB-B99A-44F856FF321A}" type="presParOf" srcId="{874C6D4C-9455-4789-8C56-1EE0B76E9F82}" destId="{96DFDFF7-D57A-4D39-BC90-079FA15FE0B8}" srcOrd="1" destOrd="0" presId="urn:microsoft.com/office/officeart/2005/8/layout/vList2"/>
    <dgm:cxn modelId="{09B5418C-F11C-4DFB-AE51-5F4B6E6DB69E}" type="presParOf" srcId="{874C6D4C-9455-4789-8C56-1EE0B76E9F82}" destId="{442B83F5-ADA4-4BCB-84ED-CBE5A8C4B493}" srcOrd="2" destOrd="0" presId="urn:microsoft.com/office/officeart/2005/8/layout/vList2"/>
    <dgm:cxn modelId="{3F19B63C-F7A0-4F63-884B-FAEACB3674EA}" type="presParOf" srcId="{874C6D4C-9455-4789-8C56-1EE0B76E9F82}" destId="{47EBF9D8-F5D9-4C09-91A5-5BEADABB341C}" srcOrd="3" destOrd="0" presId="urn:microsoft.com/office/officeart/2005/8/layout/vList2"/>
    <dgm:cxn modelId="{059BC3B9-713D-44C0-9A0F-F540A1EABB46}" type="presParOf" srcId="{874C6D4C-9455-4789-8C56-1EE0B76E9F82}" destId="{B4DE6DD1-DAAC-4BCC-8130-1500FB7BE7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05118B-6899-47B7-8884-7263A4E5E70A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24E8FE0F-D29E-47C0-9B05-716CD834290C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8EBA9BDA-5620-4A92-BCE3-B447E4A86D4B}" type="parTrans" cxnId="{6A7F198F-7A24-4704-BA98-E17DDAD3F5AA}">
      <dgm:prSet/>
      <dgm:spPr/>
      <dgm:t>
        <a:bodyPr/>
        <a:lstStyle/>
        <a:p>
          <a:endParaRPr lang="ru-RU"/>
        </a:p>
      </dgm:t>
    </dgm:pt>
    <dgm:pt modelId="{4A0BAAF2-164A-49DC-82C7-C0EDA52F878E}" type="sibTrans" cxnId="{6A7F198F-7A24-4704-BA98-E17DDAD3F5AA}">
      <dgm:prSet/>
      <dgm:spPr/>
      <dgm:t>
        <a:bodyPr/>
        <a:lstStyle/>
        <a:p>
          <a:endParaRPr lang="ru-RU"/>
        </a:p>
      </dgm:t>
    </dgm:pt>
    <dgm:pt modelId="{DD3EAC47-F331-41A1-AD5F-9EA5EF455DCD}">
      <dgm:prSet/>
      <dgm:spPr/>
      <dgm:t>
        <a:bodyPr/>
        <a:lstStyle/>
        <a:p>
          <a:pPr algn="ctr" rtl="0"/>
          <a:r>
            <a:rPr lang="ru-RU" b="1" u="sng" dirty="0" smtClean="0"/>
            <a:t>Т- (</a:t>
          </a:r>
          <a:r>
            <a:rPr lang="ru-RU" b="1" u="sng" dirty="0" err="1" smtClean="0"/>
            <a:t>дезоксиформа</a:t>
          </a:r>
          <a:r>
            <a:rPr lang="ru-RU" b="1" u="sng" dirty="0" smtClean="0"/>
            <a:t>) и </a:t>
          </a:r>
        </a:p>
      </dgm:t>
    </dgm:pt>
    <dgm:pt modelId="{A4146953-DE50-4BED-A3FA-FFE5AA21B8E4}" type="parTrans" cxnId="{E82F68BA-496B-4A8A-94F4-AE7589B5FBB4}">
      <dgm:prSet/>
      <dgm:spPr/>
      <dgm:t>
        <a:bodyPr/>
        <a:lstStyle/>
        <a:p>
          <a:endParaRPr lang="ru-RU"/>
        </a:p>
      </dgm:t>
    </dgm:pt>
    <dgm:pt modelId="{D75AA153-BF44-4FB4-AA0E-451ABBDA02DA}" type="sibTrans" cxnId="{E82F68BA-496B-4A8A-94F4-AE7589B5FBB4}">
      <dgm:prSet/>
      <dgm:spPr/>
      <dgm:t>
        <a:bodyPr/>
        <a:lstStyle/>
        <a:p>
          <a:endParaRPr lang="ru-RU"/>
        </a:p>
      </dgm:t>
    </dgm:pt>
    <dgm:pt modelId="{CE0D186F-D6ED-4F65-989B-D5F451CC5FCD}">
      <dgm:prSet/>
      <dgm:spPr/>
      <dgm:t>
        <a:bodyPr/>
        <a:lstStyle/>
        <a:p>
          <a:pPr algn="ctr" rtl="0"/>
          <a:r>
            <a:rPr lang="ru-RU" smtClean="0"/>
            <a:t>Hb </a:t>
          </a:r>
          <a:r>
            <a:rPr lang="ru-RU" dirty="0" smtClean="0"/>
            <a:t>может находиться в двух состояниях (</a:t>
          </a:r>
          <a:r>
            <a:rPr lang="ru-RU" dirty="0" err="1" smtClean="0"/>
            <a:t>конформациях</a:t>
          </a:r>
          <a:r>
            <a:rPr lang="ru-RU" dirty="0" smtClean="0"/>
            <a:t>): обозначаемых как </a:t>
          </a:r>
          <a:endParaRPr lang="ru-RU" dirty="0"/>
        </a:p>
      </dgm:t>
    </dgm:pt>
    <dgm:pt modelId="{992F1AF8-C56A-4D40-9B26-36E1E77A3345}" type="parTrans" cxnId="{B06656C4-CF1F-4AC0-A288-0DAEDB60274F}">
      <dgm:prSet/>
      <dgm:spPr/>
      <dgm:t>
        <a:bodyPr/>
        <a:lstStyle/>
        <a:p>
          <a:endParaRPr lang="ru-RU"/>
        </a:p>
      </dgm:t>
    </dgm:pt>
    <dgm:pt modelId="{30501142-4B39-4C4F-8DA5-01D024A8CC91}" type="sibTrans" cxnId="{B06656C4-CF1F-4AC0-A288-0DAEDB60274F}">
      <dgm:prSet/>
      <dgm:spPr/>
      <dgm:t>
        <a:bodyPr/>
        <a:lstStyle/>
        <a:p>
          <a:endParaRPr lang="ru-RU"/>
        </a:p>
      </dgm:t>
    </dgm:pt>
    <dgm:pt modelId="{E65D890C-B878-4042-BD96-F13DA7DA9E0C}">
      <dgm:prSet/>
      <dgm:spPr/>
      <dgm:t>
        <a:bodyPr/>
        <a:lstStyle/>
        <a:p>
          <a:pPr algn="ctr" rtl="0"/>
          <a:r>
            <a:rPr lang="ru-RU" b="1" u="sng" dirty="0" smtClean="0"/>
            <a:t>R-формы соответственно(</a:t>
          </a:r>
          <a:r>
            <a:rPr lang="ru-RU" b="1" u="sng" dirty="0" err="1" smtClean="0"/>
            <a:t>оксиформа</a:t>
          </a:r>
          <a:r>
            <a:rPr lang="ru-RU" b="1" u="sng" dirty="0" smtClean="0"/>
            <a:t>). </a:t>
          </a:r>
          <a:endParaRPr lang="ru-RU" b="1" u="sng" dirty="0"/>
        </a:p>
      </dgm:t>
    </dgm:pt>
    <dgm:pt modelId="{6CD83C1B-C843-4203-A4DA-497AFC407DDC}" type="parTrans" cxnId="{65654EF1-1454-482E-A5C9-7682950D2A1E}">
      <dgm:prSet/>
      <dgm:spPr/>
      <dgm:t>
        <a:bodyPr/>
        <a:lstStyle/>
        <a:p>
          <a:endParaRPr lang="ru-RU"/>
        </a:p>
      </dgm:t>
    </dgm:pt>
    <dgm:pt modelId="{EFFD5C7B-A7AA-467C-B440-71A8D5753724}" type="sibTrans" cxnId="{65654EF1-1454-482E-A5C9-7682950D2A1E}">
      <dgm:prSet/>
      <dgm:spPr/>
      <dgm:t>
        <a:bodyPr/>
        <a:lstStyle/>
        <a:p>
          <a:endParaRPr lang="ru-RU"/>
        </a:p>
      </dgm:t>
    </dgm:pt>
    <dgm:pt modelId="{86E546FD-7410-4A1E-B21B-7876B0109452}" type="pres">
      <dgm:prSet presAssocID="{6105118B-6899-47B7-8884-7263A4E5E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B5A86-574F-41FC-BCCF-4FC9DA0D084C}" type="pres">
      <dgm:prSet presAssocID="{24E8FE0F-D29E-47C0-9B05-716CD834290C}" presName="parentText" presStyleLbl="node1" presStyleIdx="0" presStyleCnt="2" custScaleY="42386" custLinFactY="-1509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95F2D-507D-4B62-94AC-EEB6D13C753C}" type="pres">
      <dgm:prSet presAssocID="{4A0BAAF2-164A-49DC-82C7-C0EDA52F878E}" presName="spacer" presStyleCnt="0"/>
      <dgm:spPr/>
    </dgm:pt>
    <dgm:pt modelId="{78290DE3-DDB6-4156-B990-C4B0DE013BF7}" type="pres">
      <dgm:prSet presAssocID="{CE0D186F-D6ED-4F65-989B-D5F451CC5FCD}" presName="parentText" presStyleLbl="node1" presStyleIdx="1" presStyleCnt="2" custLinFactNeighborX="0" custLinFactNeighborY="-14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E6CF-5BBF-44DD-95B2-90D1EBD76E99}" type="pres">
      <dgm:prSet presAssocID="{CE0D186F-D6ED-4F65-989B-D5F451CC5F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F3A42-DB5D-4DE8-8310-32DF243DF702}" type="presOf" srcId="{6105118B-6899-47B7-8884-7263A4E5E70A}" destId="{86E546FD-7410-4A1E-B21B-7876B0109452}" srcOrd="0" destOrd="0" presId="urn:microsoft.com/office/officeart/2005/8/layout/vList2"/>
    <dgm:cxn modelId="{E82F68BA-496B-4A8A-94F4-AE7589B5FBB4}" srcId="{CE0D186F-D6ED-4F65-989B-D5F451CC5FCD}" destId="{DD3EAC47-F331-41A1-AD5F-9EA5EF455DCD}" srcOrd="0" destOrd="0" parTransId="{A4146953-DE50-4BED-A3FA-FFE5AA21B8E4}" sibTransId="{D75AA153-BF44-4FB4-AA0E-451ABBDA02DA}"/>
    <dgm:cxn modelId="{6A7F198F-7A24-4704-BA98-E17DDAD3F5AA}" srcId="{6105118B-6899-47B7-8884-7263A4E5E70A}" destId="{24E8FE0F-D29E-47C0-9B05-716CD834290C}" srcOrd="0" destOrd="0" parTransId="{8EBA9BDA-5620-4A92-BCE3-B447E4A86D4B}" sibTransId="{4A0BAAF2-164A-49DC-82C7-C0EDA52F878E}"/>
    <dgm:cxn modelId="{B06656C4-CF1F-4AC0-A288-0DAEDB60274F}" srcId="{6105118B-6899-47B7-8884-7263A4E5E70A}" destId="{CE0D186F-D6ED-4F65-989B-D5F451CC5FCD}" srcOrd="1" destOrd="0" parTransId="{992F1AF8-C56A-4D40-9B26-36E1E77A3345}" sibTransId="{30501142-4B39-4C4F-8DA5-01D024A8CC91}"/>
    <dgm:cxn modelId="{77FC8AC5-4025-4779-AF39-441D45356FA4}" type="presOf" srcId="{DD3EAC47-F331-41A1-AD5F-9EA5EF455DCD}" destId="{A122E6CF-5BBF-44DD-95B2-90D1EBD76E99}" srcOrd="0" destOrd="0" presId="urn:microsoft.com/office/officeart/2005/8/layout/vList2"/>
    <dgm:cxn modelId="{59BC88F1-C1BA-421D-9DA0-3A56D0CDAEFA}" type="presOf" srcId="{24E8FE0F-D29E-47C0-9B05-716CD834290C}" destId="{7EEB5A86-574F-41FC-BCCF-4FC9DA0D084C}" srcOrd="0" destOrd="0" presId="urn:microsoft.com/office/officeart/2005/8/layout/vList2"/>
    <dgm:cxn modelId="{C1123C1F-E1BD-4646-8C54-DFBE5DAD0282}" type="presOf" srcId="{E65D890C-B878-4042-BD96-F13DA7DA9E0C}" destId="{A122E6CF-5BBF-44DD-95B2-90D1EBD76E99}" srcOrd="0" destOrd="1" presId="urn:microsoft.com/office/officeart/2005/8/layout/vList2"/>
    <dgm:cxn modelId="{F2C5BBE5-87B7-4D8D-B713-18C84AED6C4F}" type="presOf" srcId="{CE0D186F-D6ED-4F65-989B-D5F451CC5FCD}" destId="{78290DE3-DDB6-4156-B990-C4B0DE013BF7}" srcOrd="0" destOrd="0" presId="urn:microsoft.com/office/officeart/2005/8/layout/vList2"/>
    <dgm:cxn modelId="{65654EF1-1454-482E-A5C9-7682950D2A1E}" srcId="{CE0D186F-D6ED-4F65-989B-D5F451CC5FCD}" destId="{E65D890C-B878-4042-BD96-F13DA7DA9E0C}" srcOrd="1" destOrd="0" parTransId="{6CD83C1B-C843-4203-A4DA-497AFC407DDC}" sibTransId="{EFFD5C7B-A7AA-467C-B440-71A8D5753724}"/>
    <dgm:cxn modelId="{E1B1668B-19D7-461F-93FC-E007E4F05E51}" type="presParOf" srcId="{86E546FD-7410-4A1E-B21B-7876B0109452}" destId="{7EEB5A86-574F-41FC-BCCF-4FC9DA0D084C}" srcOrd="0" destOrd="0" presId="urn:microsoft.com/office/officeart/2005/8/layout/vList2"/>
    <dgm:cxn modelId="{46E18E0B-CED7-4079-8BC5-AA17491B9469}" type="presParOf" srcId="{86E546FD-7410-4A1E-B21B-7876B0109452}" destId="{F3C95F2D-507D-4B62-94AC-EEB6D13C753C}" srcOrd="1" destOrd="0" presId="urn:microsoft.com/office/officeart/2005/8/layout/vList2"/>
    <dgm:cxn modelId="{5D00A1C8-E209-40B4-8906-16227978483B}" type="presParOf" srcId="{86E546FD-7410-4A1E-B21B-7876B0109452}" destId="{78290DE3-DDB6-4156-B990-C4B0DE013BF7}" srcOrd="2" destOrd="0" presId="urn:microsoft.com/office/officeart/2005/8/layout/vList2"/>
    <dgm:cxn modelId="{F1F40DB4-CB23-4D99-A96D-AD5C7E5745FE}" type="presParOf" srcId="{86E546FD-7410-4A1E-B21B-7876B0109452}" destId="{A122E6CF-5BBF-44DD-95B2-90D1EBD76E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8F5555-B7BB-4646-A93F-5B0BE2C278E0}" type="doc">
      <dgm:prSet loTypeId="urn:microsoft.com/office/officeart/2005/8/layout/vList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0EF49439-2A7A-4911-A5F1-0F9719D7DF61}">
      <dgm:prSet custT="1"/>
      <dgm:spPr/>
      <dgm:t>
        <a:bodyPr/>
        <a:lstStyle/>
        <a:p>
          <a:pPr algn="ctr" rtl="0"/>
          <a:r>
            <a:rPr lang="ru-RU" sz="3600" dirty="0" err="1" smtClean="0"/>
            <a:t>Аллостерические</a:t>
          </a:r>
          <a:r>
            <a:rPr lang="ru-RU" sz="3600" dirty="0" smtClean="0"/>
            <a:t> эффекты в гемоглобине</a:t>
          </a:r>
          <a:endParaRPr lang="ru-RU" sz="3600" dirty="0"/>
        </a:p>
      </dgm:t>
    </dgm:pt>
    <dgm:pt modelId="{FBADF0ED-DC61-4C32-ADCD-ED2B8281FF0C}" type="parTrans" cxnId="{FA622E61-2631-4138-AC39-9DB4212F8AF4}">
      <dgm:prSet/>
      <dgm:spPr/>
      <dgm:t>
        <a:bodyPr/>
        <a:lstStyle/>
        <a:p>
          <a:endParaRPr lang="ru-RU"/>
        </a:p>
      </dgm:t>
    </dgm:pt>
    <dgm:pt modelId="{F82938DC-230E-476E-BE88-402E0103EE82}" type="sibTrans" cxnId="{FA622E61-2631-4138-AC39-9DB4212F8AF4}">
      <dgm:prSet/>
      <dgm:spPr/>
      <dgm:t>
        <a:bodyPr/>
        <a:lstStyle/>
        <a:p>
          <a:endParaRPr lang="ru-RU"/>
        </a:p>
      </dgm:t>
    </dgm:pt>
    <dgm:pt modelId="{19CFB1F2-E2BA-41EF-9BDB-7F98849D0FA0}">
      <dgm:prSet custT="1"/>
      <dgm:spPr/>
      <dgm:t>
        <a:bodyPr/>
        <a:lstStyle/>
        <a:p>
          <a:pPr rtl="0"/>
          <a:r>
            <a:rPr lang="ru-RU" sz="4400" dirty="0" smtClean="0"/>
            <a:t>Т-Форма (напряженная от англ. </a:t>
          </a:r>
          <a:r>
            <a:rPr lang="ru-RU" sz="4400" dirty="0" err="1" smtClean="0"/>
            <a:t>tense</a:t>
          </a:r>
          <a:r>
            <a:rPr lang="ru-RU" sz="4400" dirty="0" smtClean="0"/>
            <a:t>) обладает существенно более низким сродством к O2 по сравнению с R-формой. </a:t>
          </a:r>
          <a:endParaRPr lang="ru-RU" sz="4400" dirty="0"/>
        </a:p>
      </dgm:t>
    </dgm:pt>
    <dgm:pt modelId="{635A9054-4C47-4276-934E-68713992AC50}" type="parTrans" cxnId="{E6FC2AD7-2ECB-45E6-847B-BF530EC0B8C3}">
      <dgm:prSet/>
      <dgm:spPr/>
      <dgm:t>
        <a:bodyPr/>
        <a:lstStyle/>
        <a:p>
          <a:endParaRPr lang="ru-RU"/>
        </a:p>
      </dgm:t>
    </dgm:pt>
    <dgm:pt modelId="{F5828414-57F3-4B4E-9748-FC63105964B4}" type="sibTrans" cxnId="{E6FC2AD7-2ECB-45E6-847B-BF530EC0B8C3}">
      <dgm:prSet/>
      <dgm:spPr/>
      <dgm:t>
        <a:bodyPr/>
        <a:lstStyle/>
        <a:p>
          <a:endParaRPr lang="ru-RU"/>
        </a:p>
      </dgm:t>
    </dgm:pt>
    <dgm:pt modelId="{F47A5CAA-C337-41D4-8D5D-10BBB513BA62}" type="pres">
      <dgm:prSet presAssocID="{F08F5555-B7BB-4646-A93F-5B0BE2C27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779A2-90BA-45F8-9CBA-3E62A9E68917}" type="pres">
      <dgm:prSet presAssocID="{0EF49439-2A7A-4911-A5F1-0F9719D7DF61}" presName="parentText" presStyleLbl="node1" presStyleIdx="0" presStyleCnt="2" custScaleY="32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7842-DFA5-45B5-8771-F90DD0199DFD}" type="pres">
      <dgm:prSet presAssocID="{F82938DC-230E-476E-BE88-402E0103EE82}" presName="spacer" presStyleCnt="0"/>
      <dgm:spPr/>
    </dgm:pt>
    <dgm:pt modelId="{AECFB21A-CA94-4D94-B227-56A471C842D2}" type="pres">
      <dgm:prSet presAssocID="{19CFB1F2-E2BA-41EF-9BDB-7F98849D0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11DCC-01EA-4D0B-BBA5-CBC9880BFD63}" type="presOf" srcId="{F08F5555-B7BB-4646-A93F-5B0BE2C278E0}" destId="{F47A5CAA-C337-41D4-8D5D-10BBB513BA62}" srcOrd="0" destOrd="0" presId="urn:microsoft.com/office/officeart/2005/8/layout/vList2"/>
    <dgm:cxn modelId="{56069071-BB86-4B62-B333-2183F15C5437}" type="presOf" srcId="{0EF49439-2A7A-4911-A5F1-0F9719D7DF61}" destId="{BB4779A2-90BA-45F8-9CBA-3E62A9E68917}" srcOrd="0" destOrd="0" presId="urn:microsoft.com/office/officeart/2005/8/layout/vList2"/>
    <dgm:cxn modelId="{E6FC2AD7-2ECB-45E6-847B-BF530EC0B8C3}" srcId="{F08F5555-B7BB-4646-A93F-5B0BE2C278E0}" destId="{19CFB1F2-E2BA-41EF-9BDB-7F98849D0FA0}" srcOrd="1" destOrd="0" parTransId="{635A9054-4C47-4276-934E-68713992AC50}" sibTransId="{F5828414-57F3-4B4E-9748-FC63105964B4}"/>
    <dgm:cxn modelId="{2F4539F3-FC5E-4BBF-9F4D-3C07519842A2}" type="presOf" srcId="{19CFB1F2-E2BA-41EF-9BDB-7F98849D0FA0}" destId="{AECFB21A-CA94-4D94-B227-56A471C842D2}" srcOrd="0" destOrd="0" presId="urn:microsoft.com/office/officeart/2005/8/layout/vList2"/>
    <dgm:cxn modelId="{FA622E61-2631-4138-AC39-9DB4212F8AF4}" srcId="{F08F5555-B7BB-4646-A93F-5B0BE2C278E0}" destId="{0EF49439-2A7A-4911-A5F1-0F9719D7DF61}" srcOrd="0" destOrd="0" parTransId="{FBADF0ED-DC61-4C32-ADCD-ED2B8281FF0C}" sibTransId="{F82938DC-230E-476E-BE88-402E0103EE82}"/>
    <dgm:cxn modelId="{769AC735-43F5-42CF-AAF4-E9457701D0E6}" type="presParOf" srcId="{F47A5CAA-C337-41D4-8D5D-10BBB513BA62}" destId="{BB4779A2-90BA-45F8-9CBA-3E62A9E68917}" srcOrd="0" destOrd="0" presId="urn:microsoft.com/office/officeart/2005/8/layout/vList2"/>
    <dgm:cxn modelId="{A3ED3726-10E5-4157-A279-FCFBA504EBC0}" type="presParOf" srcId="{F47A5CAA-C337-41D4-8D5D-10BBB513BA62}" destId="{129E7842-DFA5-45B5-8771-F90DD0199DFD}" srcOrd="1" destOrd="0" presId="urn:microsoft.com/office/officeart/2005/8/layout/vList2"/>
    <dgm:cxn modelId="{0ABD683A-502C-4D8A-A140-F40116EA4D3C}" type="presParOf" srcId="{F47A5CAA-C337-41D4-8D5D-10BBB513BA62}" destId="{AECFB21A-CA94-4D94-B227-56A471C842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19424B-55FA-427D-AA84-33DDC83C240C}" type="doc">
      <dgm:prSet loTypeId="urn:microsoft.com/office/officeart/2005/8/layout/vList2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8555C422-5CD4-4CA0-B632-07BF2BB4829C}">
      <dgm:prSet custT="1"/>
      <dgm:spPr/>
      <dgm:t>
        <a:bodyPr/>
        <a:lstStyle/>
        <a:p>
          <a:pPr algn="ctr" rtl="0"/>
          <a:r>
            <a:rPr lang="ru-RU" sz="4000" dirty="0" err="1" smtClean="0"/>
            <a:t>Аллостерические</a:t>
          </a:r>
          <a:r>
            <a:rPr lang="ru-RU" sz="4000" dirty="0" smtClean="0"/>
            <a:t> эффекты в гемоглобине</a:t>
          </a:r>
          <a:endParaRPr lang="ru-RU" sz="4000" dirty="0"/>
        </a:p>
      </dgm:t>
    </dgm:pt>
    <dgm:pt modelId="{CE959084-9906-434A-BFB1-2498B87D8D92}" type="parTrans" cxnId="{BB2814A9-505C-4B04-BC33-C84022B545A4}">
      <dgm:prSet/>
      <dgm:spPr/>
      <dgm:t>
        <a:bodyPr/>
        <a:lstStyle/>
        <a:p>
          <a:endParaRPr lang="ru-RU"/>
        </a:p>
      </dgm:t>
    </dgm:pt>
    <dgm:pt modelId="{6B4DD49A-90CE-49BD-B285-5C1CCCD886D4}" type="sibTrans" cxnId="{BB2814A9-505C-4B04-BC33-C84022B545A4}">
      <dgm:prSet/>
      <dgm:spPr/>
      <dgm:t>
        <a:bodyPr/>
        <a:lstStyle/>
        <a:p>
          <a:endParaRPr lang="ru-RU"/>
        </a:p>
      </dgm:t>
    </dgm:pt>
    <dgm:pt modelId="{017955B2-F4D0-4DA0-915B-45E7260EBB6C}">
      <dgm:prSet custT="1"/>
      <dgm:spPr/>
      <dgm:t>
        <a:bodyPr/>
        <a:lstStyle/>
        <a:p>
          <a:pPr rtl="0"/>
          <a:r>
            <a:rPr lang="ru-RU" sz="4400" dirty="0" smtClean="0"/>
            <a:t>Связывание O</a:t>
          </a:r>
          <a:r>
            <a:rPr lang="ru-RU" sz="2800" dirty="0" smtClean="0"/>
            <a:t>2</a:t>
          </a:r>
          <a:r>
            <a:rPr lang="ru-RU" sz="4400" dirty="0" smtClean="0"/>
            <a:t> с одной из субъединиц Т-формы приводит к локальным </a:t>
          </a:r>
          <a:r>
            <a:rPr lang="ru-RU" sz="4400" dirty="0" err="1" smtClean="0"/>
            <a:t>конформационным</a:t>
          </a:r>
          <a:r>
            <a:rPr lang="ru-RU" sz="4400" dirty="0" smtClean="0"/>
            <a:t> изменениям, которые ослабляют связь между субъединицами. </a:t>
          </a:r>
          <a:endParaRPr lang="ru-RU" sz="4400" dirty="0"/>
        </a:p>
      </dgm:t>
    </dgm:pt>
    <dgm:pt modelId="{BCAB027D-D4E7-4076-BF98-37842CE4255A}" type="parTrans" cxnId="{356502C3-7CA2-44E9-A339-EEF36EF39F92}">
      <dgm:prSet/>
      <dgm:spPr/>
      <dgm:t>
        <a:bodyPr/>
        <a:lstStyle/>
        <a:p>
          <a:endParaRPr lang="ru-RU"/>
        </a:p>
      </dgm:t>
    </dgm:pt>
    <dgm:pt modelId="{5D6176A6-6890-4438-AA2E-44B61C1694E9}" type="sibTrans" cxnId="{356502C3-7CA2-44E9-A339-EEF36EF39F92}">
      <dgm:prSet/>
      <dgm:spPr/>
      <dgm:t>
        <a:bodyPr/>
        <a:lstStyle/>
        <a:p>
          <a:endParaRPr lang="ru-RU"/>
        </a:p>
      </dgm:t>
    </dgm:pt>
    <dgm:pt modelId="{C016F358-F843-4D67-A733-87C59964FDFA}" type="pres">
      <dgm:prSet presAssocID="{5A19424B-55FA-427D-AA84-33DDC83C24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7FC9E-ECCD-4034-B906-46CB3EF07CFA}" type="pres">
      <dgm:prSet presAssocID="{8555C422-5CD4-4CA0-B632-07BF2BB4829C}" presName="parentText" presStyleLbl="node1" presStyleIdx="0" presStyleCnt="2" custScaleY="32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6A138-E5EB-4535-8E06-359C1F591E1B}" type="pres">
      <dgm:prSet presAssocID="{6B4DD49A-90CE-49BD-B285-5C1CCCD886D4}" presName="spacer" presStyleCnt="0"/>
      <dgm:spPr/>
    </dgm:pt>
    <dgm:pt modelId="{BD3F947C-0154-406E-8F87-01671134A5BC}" type="pres">
      <dgm:prSet presAssocID="{017955B2-F4D0-4DA0-915B-45E7260EBB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3F053-1D25-40DB-B74E-F7910380A290}" type="presOf" srcId="{5A19424B-55FA-427D-AA84-33DDC83C240C}" destId="{C016F358-F843-4D67-A733-87C59964FDFA}" srcOrd="0" destOrd="0" presId="urn:microsoft.com/office/officeart/2005/8/layout/vList2"/>
    <dgm:cxn modelId="{356502C3-7CA2-44E9-A339-EEF36EF39F92}" srcId="{5A19424B-55FA-427D-AA84-33DDC83C240C}" destId="{017955B2-F4D0-4DA0-915B-45E7260EBB6C}" srcOrd="1" destOrd="0" parTransId="{BCAB027D-D4E7-4076-BF98-37842CE4255A}" sibTransId="{5D6176A6-6890-4438-AA2E-44B61C1694E9}"/>
    <dgm:cxn modelId="{7262345E-B252-495D-98C5-5430B5D3E355}" type="presOf" srcId="{017955B2-F4D0-4DA0-915B-45E7260EBB6C}" destId="{BD3F947C-0154-406E-8F87-01671134A5BC}" srcOrd="0" destOrd="0" presId="urn:microsoft.com/office/officeart/2005/8/layout/vList2"/>
    <dgm:cxn modelId="{FE308C35-F639-49F8-9FB8-8F294AD1228D}" type="presOf" srcId="{8555C422-5CD4-4CA0-B632-07BF2BB4829C}" destId="{EA07FC9E-ECCD-4034-B906-46CB3EF07CFA}" srcOrd="0" destOrd="0" presId="urn:microsoft.com/office/officeart/2005/8/layout/vList2"/>
    <dgm:cxn modelId="{BB2814A9-505C-4B04-BC33-C84022B545A4}" srcId="{5A19424B-55FA-427D-AA84-33DDC83C240C}" destId="{8555C422-5CD4-4CA0-B632-07BF2BB4829C}" srcOrd="0" destOrd="0" parTransId="{CE959084-9906-434A-BFB1-2498B87D8D92}" sibTransId="{6B4DD49A-90CE-49BD-B285-5C1CCCD886D4}"/>
    <dgm:cxn modelId="{FBF5D5B8-8C34-45AF-B182-998DEC465F0B}" type="presParOf" srcId="{C016F358-F843-4D67-A733-87C59964FDFA}" destId="{EA07FC9E-ECCD-4034-B906-46CB3EF07CFA}" srcOrd="0" destOrd="0" presId="urn:microsoft.com/office/officeart/2005/8/layout/vList2"/>
    <dgm:cxn modelId="{83507730-07E1-4CFA-81B9-287C33FD036D}" type="presParOf" srcId="{C016F358-F843-4D67-A733-87C59964FDFA}" destId="{4C66A138-E5EB-4535-8E06-359C1F591E1B}" srcOrd="1" destOrd="0" presId="urn:microsoft.com/office/officeart/2005/8/layout/vList2"/>
    <dgm:cxn modelId="{A30AB49C-5405-4049-AC86-7B2517FE9D6E}" type="presParOf" srcId="{C016F358-F843-4D67-A733-87C59964FDFA}" destId="{BD3F947C-0154-406E-8F87-01671134A5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71353C-CC3D-4100-8B69-295346A2BACD}" type="doc">
      <dgm:prSet loTypeId="urn:microsoft.com/office/officeart/2005/8/layout/vList2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2AE47279-A9FD-4391-B197-B769D751D57B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66F19D26-F23F-45CE-A787-B52FC50C993E}" type="parTrans" cxnId="{1107D2F7-C21A-434F-B8E3-022E85926B90}">
      <dgm:prSet/>
      <dgm:spPr/>
      <dgm:t>
        <a:bodyPr/>
        <a:lstStyle/>
        <a:p>
          <a:endParaRPr lang="ru-RU"/>
        </a:p>
      </dgm:t>
    </dgm:pt>
    <dgm:pt modelId="{C908AD09-7E75-4EB8-A7CE-90EB563AB0C2}" type="sibTrans" cxnId="{1107D2F7-C21A-434F-B8E3-022E85926B90}">
      <dgm:prSet/>
      <dgm:spPr/>
      <dgm:t>
        <a:bodyPr/>
        <a:lstStyle/>
        <a:p>
          <a:endParaRPr lang="ru-RU"/>
        </a:p>
      </dgm:t>
    </dgm:pt>
    <dgm:pt modelId="{FA768027-019E-491D-B8EC-4ACEC8ADA0E4}">
      <dgm:prSet custT="1"/>
      <dgm:spPr/>
      <dgm:t>
        <a:bodyPr/>
        <a:lstStyle/>
        <a:p>
          <a:pPr rtl="0"/>
          <a:r>
            <a:rPr lang="ru-RU" sz="4300" dirty="0" smtClean="0"/>
            <a:t>С возрастанием парциального давления O</a:t>
          </a:r>
          <a:r>
            <a:rPr lang="ru-RU" sz="2800" dirty="0" smtClean="0"/>
            <a:t>2</a:t>
          </a:r>
          <a:r>
            <a:rPr lang="ru-RU" sz="4300" dirty="0" smtClean="0"/>
            <a:t> увеличивается доля молекул </a:t>
          </a:r>
          <a:r>
            <a:rPr lang="ru-RU" sz="4300" dirty="0" err="1" smtClean="0"/>
            <a:t>Hb</a:t>
          </a:r>
          <a:r>
            <a:rPr lang="ru-RU" sz="4300" dirty="0" smtClean="0"/>
            <a:t> в </a:t>
          </a:r>
          <a:r>
            <a:rPr lang="ru-RU" sz="4300" dirty="0" err="1" smtClean="0"/>
            <a:t>высокоаффинной</a:t>
          </a:r>
          <a:r>
            <a:rPr lang="ru-RU" sz="4300" dirty="0" smtClean="0"/>
            <a:t> R-форме (от англ. </a:t>
          </a:r>
          <a:r>
            <a:rPr lang="ru-RU" sz="4300" dirty="0" err="1" smtClean="0"/>
            <a:t>relaxed</a:t>
          </a:r>
          <a:r>
            <a:rPr lang="ru-RU" sz="4300" dirty="0" smtClean="0"/>
            <a:t>). </a:t>
          </a:r>
          <a:endParaRPr lang="ru-RU" sz="4300" dirty="0"/>
        </a:p>
      </dgm:t>
    </dgm:pt>
    <dgm:pt modelId="{3BAAB625-0DC9-4814-8702-1BFFCAEB6D37}" type="parTrans" cxnId="{87DD8162-4745-4E59-B404-5641E89F24F7}">
      <dgm:prSet/>
      <dgm:spPr/>
      <dgm:t>
        <a:bodyPr/>
        <a:lstStyle/>
        <a:p>
          <a:endParaRPr lang="ru-RU"/>
        </a:p>
      </dgm:t>
    </dgm:pt>
    <dgm:pt modelId="{8AE7CB03-A01E-42F7-A1BF-E9064E71CA60}" type="sibTrans" cxnId="{87DD8162-4745-4E59-B404-5641E89F24F7}">
      <dgm:prSet/>
      <dgm:spPr/>
      <dgm:t>
        <a:bodyPr/>
        <a:lstStyle/>
        <a:p>
          <a:endParaRPr lang="ru-RU"/>
        </a:p>
      </dgm:t>
    </dgm:pt>
    <dgm:pt modelId="{9ABD05A4-97CB-4E4F-AEE7-7B2B4A666A98}" type="pres">
      <dgm:prSet presAssocID="{6D71353C-CC3D-4100-8B69-295346A2B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75660-2AFB-44D5-BF7B-75960C3158BB}" type="pres">
      <dgm:prSet presAssocID="{2AE47279-A9FD-4391-B197-B769D751D57B}" presName="parentText" presStyleLbl="node1" presStyleIdx="0" presStyleCnt="2" custScaleY="41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40E69-94D6-4D90-859C-13182AD5DB36}" type="pres">
      <dgm:prSet presAssocID="{C908AD09-7E75-4EB8-A7CE-90EB563AB0C2}" presName="spacer" presStyleCnt="0"/>
      <dgm:spPr/>
    </dgm:pt>
    <dgm:pt modelId="{1D9A716A-CAD6-4E13-8ABE-F1068331E041}" type="pres">
      <dgm:prSet presAssocID="{FA768027-019E-491D-B8EC-4ACEC8ADA0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D8162-4745-4E59-B404-5641E89F24F7}" srcId="{6D71353C-CC3D-4100-8B69-295346A2BACD}" destId="{FA768027-019E-491D-B8EC-4ACEC8ADA0E4}" srcOrd="1" destOrd="0" parTransId="{3BAAB625-0DC9-4814-8702-1BFFCAEB6D37}" sibTransId="{8AE7CB03-A01E-42F7-A1BF-E9064E71CA60}"/>
    <dgm:cxn modelId="{68FEE0E6-2B72-41BF-8C30-C8B140CC5E99}" type="presOf" srcId="{2AE47279-A9FD-4391-B197-B769D751D57B}" destId="{15575660-2AFB-44D5-BF7B-75960C3158BB}" srcOrd="0" destOrd="0" presId="urn:microsoft.com/office/officeart/2005/8/layout/vList2"/>
    <dgm:cxn modelId="{DAA52CAA-7174-4E87-9AC1-5C7BA4356833}" type="presOf" srcId="{FA768027-019E-491D-B8EC-4ACEC8ADA0E4}" destId="{1D9A716A-CAD6-4E13-8ABE-F1068331E041}" srcOrd="0" destOrd="0" presId="urn:microsoft.com/office/officeart/2005/8/layout/vList2"/>
    <dgm:cxn modelId="{1107D2F7-C21A-434F-B8E3-022E85926B90}" srcId="{6D71353C-CC3D-4100-8B69-295346A2BACD}" destId="{2AE47279-A9FD-4391-B197-B769D751D57B}" srcOrd="0" destOrd="0" parTransId="{66F19D26-F23F-45CE-A787-B52FC50C993E}" sibTransId="{C908AD09-7E75-4EB8-A7CE-90EB563AB0C2}"/>
    <dgm:cxn modelId="{38F1C56C-5285-4311-B519-D391AFB57FC4}" type="presOf" srcId="{6D71353C-CC3D-4100-8B69-295346A2BACD}" destId="{9ABD05A4-97CB-4E4F-AEE7-7B2B4A666A98}" srcOrd="0" destOrd="0" presId="urn:microsoft.com/office/officeart/2005/8/layout/vList2"/>
    <dgm:cxn modelId="{996241EF-54A5-43FE-B476-3BA5290E424E}" type="presParOf" srcId="{9ABD05A4-97CB-4E4F-AEE7-7B2B4A666A98}" destId="{15575660-2AFB-44D5-BF7B-75960C3158BB}" srcOrd="0" destOrd="0" presId="urn:microsoft.com/office/officeart/2005/8/layout/vList2"/>
    <dgm:cxn modelId="{D3B34F7E-3C9B-41E6-A1A2-4440F132C0DD}" type="presParOf" srcId="{9ABD05A4-97CB-4E4F-AEE7-7B2B4A666A98}" destId="{FF140E69-94D6-4D90-859C-13182AD5DB36}" srcOrd="1" destOrd="0" presId="urn:microsoft.com/office/officeart/2005/8/layout/vList2"/>
    <dgm:cxn modelId="{95E67DB6-FED7-467E-92CC-533523229785}" type="presParOf" srcId="{9ABD05A4-97CB-4E4F-AEE7-7B2B4A666A98}" destId="{1D9A716A-CAD6-4E13-8ABE-F1068331E0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ABE562-1D34-49CE-9732-3045B5137929}" type="doc">
      <dgm:prSet loTypeId="urn:microsoft.com/office/officeart/2005/8/layout/vList2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529728A4-E5F4-48BC-8750-71E86472E855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27EF7375-0FFD-41E5-9840-A48928D5F396}" type="parTrans" cxnId="{A827E5F5-3288-4DB4-8DD3-0261E9EEBED9}">
      <dgm:prSet/>
      <dgm:spPr/>
      <dgm:t>
        <a:bodyPr/>
        <a:lstStyle/>
        <a:p>
          <a:endParaRPr lang="ru-RU"/>
        </a:p>
      </dgm:t>
    </dgm:pt>
    <dgm:pt modelId="{76724103-417C-41FC-B194-4FDC33969B63}" type="sibTrans" cxnId="{A827E5F5-3288-4DB4-8DD3-0261E9EEBED9}">
      <dgm:prSet/>
      <dgm:spPr/>
      <dgm:t>
        <a:bodyPr/>
        <a:lstStyle/>
        <a:p>
          <a:endParaRPr lang="ru-RU"/>
        </a:p>
      </dgm:t>
    </dgm:pt>
    <dgm:pt modelId="{99B73F3A-1168-4A39-814B-1EB2522A1F84}">
      <dgm:prSet/>
      <dgm:spPr/>
      <dgm:t>
        <a:bodyPr/>
        <a:lstStyle/>
        <a:p>
          <a:pPr rtl="0"/>
          <a:r>
            <a:rPr lang="ru-RU" dirty="0" smtClean="0"/>
            <a:t>Благодаря кооперативным взаимодействиям между субъединицами с ростом концентрации кислорода повышается сродство </a:t>
          </a:r>
          <a:r>
            <a:rPr lang="ru-RU" dirty="0" err="1" smtClean="0"/>
            <a:t>Hb</a:t>
          </a:r>
          <a:r>
            <a:rPr lang="ru-RU" dirty="0" smtClean="0"/>
            <a:t> к O2, в результате чего кривая насыщения имеет </a:t>
          </a:r>
          <a:r>
            <a:rPr lang="ru-RU" err="1" smtClean="0"/>
            <a:t>сигмоидальный</a:t>
          </a:r>
          <a:r>
            <a:rPr lang="ru-RU" smtClean="0"/>
            <a:t> вид.</a:t>
          </a:r>
          <a:endParaRPr lang="ru-RU" dirty="0"/>
        </a:p>
      </dgm:t>
    </dgm:pt>
    <dgm:pt modelId="{1E9DEEBC-D544-4A6B-80D1-4F97C31FC8C9}" type="parTrans" cxnId="{A5DFE1D6-8BE5-4811-94F5-A0A10C119CDE}">
      <dgm:prSet/>
      <dgm:spPr/>
      <dgm:t>
        <a:bodyPr/>
        <a:lstStyle/>
        <a:p>
          <a:endParaRPr lang="ru-RU"/>
        </a:p>
      </dgm:t>
    </dgm:pt>
    <dgm:pt modelId="{88B14787-55DD-4BEB-97D2-D7A8BF47B9F6}" type="sibTrans" cxnId="{A5DFE1D6-8BE5-4811-94F5-A0A10C119CDE}">
      <dgm:prSet/>
      <dgm:spPr/>
      <dgm:t>
        <a:bodyPr/>
        <a:lstStyle/>
        <a:p>
          <a:endParaRPr lang="ru-RU"/>
        </a:p>
      </dgm:t>
    </dgm:pt>
    <dgm:pt modelId="{8B89DA7F-0E8B-4C7E-9791-C6084079FDC9}" type="pres">
      <dgm:prSet presAssocID="{ABABE562-1D34-49CE-9732-3045B5137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FF86A-0356-45EE-AA59-9500F203CBC8}" type="pres">
      <dgm:prSet presAssocID="{529728A4-E5F4-48BC-8750-71E86472E855}" presName="parentText" presStyleLbl="node1" presStyleIdx="0" presStyleCnt="2" custScaleY="31462" custLinFactY="-458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3F05C-DF54-4E26-9F91-A9759D212184}" type="pres">
      <dgm:prSet presAssocID="{76724103-417C-41FC-B194-4FDC33969B63}" presName="spacer" presStyleCnt="0"/>
      <dgm:spPr/>
    </dgm:pt>
    <dgm:pt modelId="{5D9A9F4B-91AB-48B0-AFD2-C90CC4ACA8B0}" type="pres">
      <dgm:prSet presAssocID="{99B73F3A-1168-4A39-814B-1EB2522A1F84}" presName="parentText" presStyleLbl="node1" presStyleIdx="1" presStyleCnt="2" custScaleY="115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7E5F5-3288-4DB4-8DD3-0261E9EEBED9}" srcId="{ABABE562-1D34-49CE-9732-3045B5137929}" destId="{529728A4-E5F4-48BC-8750-71E86472E855}" srcOrd="0" destOrd="0" parTransId="{27EF7375-0FFD-41E5-9840-A48928D5F396}" sibTransId="{76724103-417C-41FC-B194-4FDC33969B63}"/>
    <dgm:cxn modelId="{061464C7-D2F2-4573-8162-27D11BD1BA87}" type="presOf" srcId="{529728A4-E5F4-48BC-8750-71E86472E855}" destId="{F4FFF86A-0356-45EE-AA59-9500F203CBC8}" srcOrd="0" destOrd="0" presId="urn:microsoft.com/office/officeart/2005/8/layout/vList2"/>
    <dgm:cxn modelId="{DEEEEDD3-EC49-4FC3-83B2-01E19C6C201E}" type="presOf" srcId="{99B73F3A-1168-4A39-814B-1EB2522A1F84}" destId="{5D9A9F4B-91AB-48B0-AFD2-C90CC4ACA8B0}" srcOrd="0" destOrd="0" presId="urn:microsoft.com/office/officeart/2005/8/layout/vList2"/>
    <dgm:cxn modelId="{A5DFE1D6-8BE5-4811-94F5-A0A10C119CDE}" srcId="{ABABE562-1D34-49CE-9732-3045B5137929}" destId="{99B73F3A-1168-4A39-814B-1EB2522A1F84}" srcOrd="1" destOrd="0" parTransId="{1E9DEEBC-D544-4A6B-80D1-4F97C31FC8C9}" sibTransId="{88B14787-55DD-4BEB-97D2-D7A8BF47B9F6}"/>
    <dgm:cxn modelId="{20CB9116-A558-42E0-99CD-33AC1D0BCC0B}" type="presOf" srcId="{ABABE562-1D34-49CE-9732-3045B5137929}" destId="{8B89DA7F-0E8B-4C7E-9791-C6084079FDC9}" srcOrd="0" destOrd="0" presId="urn:microsoft.com/office/officeart/2005/8/layout/vList2"/>
    <dgm:cxn modelId="{4286E089-2DA9-43BC-BE7A-B670260659FB}" type="presParOf" srcId="{8B89DA7F-0E8B-4C7E-9791-C6084079FDC9}" destId="{F4FFF86A-0356-45EE-AA59-9500F203CBC8}" srcOrd="0" destOrd="0" presId="urn:microsoft.com/office/officeart/2005/8/layout/vList2"/>
    <dgm:cxn modelId="{8B51A11E-9269-4DAE-BEA8-5C7082F0A77E}" type="presParOf" srcId="{8B89DA7F-0E8B-4C7E-9791-C6084079FDC9}" destId="{B793F05C-DF54-4E26-9F91-A9759D212184}" srcOrd="1" destOrd="0" presId="urn:microsoft.com/office/officeart/2005/8/layout/vList2"/>
    <dgm:cxn modelId="{60DC9FE5-D28C-444B-9D48-268BCB580926}" type="presParOf" srcId="{8B89DA7F-0E8B-4C7E-9791-C6084079FDC9}" destId="{5D9A9F4B-91AB-48B0-AFD2-C90CC4ACA8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F06188-2FAD-4C30-B517-B2397FF4A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0852DF-3D8A-45ED-ACDC-EBB797A5677F}">
      <dgm:prSet/>
      <dgm:spPr/>
      <dgm:t>
        <a:bodyPr/>
        <a:lstStyle/>
        <a:p>
          <a:pPr rtl="0"/>
          <a:r>
            <a:rPr lang="ru-RU" b="1" i="1" dirty="0" smtClean="0"/>
            <a:t>КДО характеризует сродство гемоглобина/крови к кислороду (СГК/CKK).</a:t>
          </a:r>
          <a:r>
            <a:rPr lang="ru-RU" b="1" dirty="0" smtClean="0"/>
            <a:t> </a:t>
          </a:r>
          <a:endParaRPr lang="ru-RU" b="1" dirty="0"/>
        </a:p>
      </dgm:t>
    </dgm:pt>
    <dgm:pt modelId="{6D27BE77-FC17-4967-AF78-17AA049578E7}" type="parTrans" cxnId="{24054D16-A432-4317-ABCA-1DC86B18C4AC}">
      <dgm:prSet/>
      <dgm:spPr/>
      <dgm:t>
        <a:bodyPr/>
        <a:lstStyle/>
        <a:p>
          <a:endParaRPr lang="ru-RU"/>
        </a:p>
      </dgm:t>
    </dgm:pt>
    <dgm:pt modelId="{3264526E-F931-4DDD-A87D-C1DD28705AD4}" type="sibTrans" cxnId="{24054D16-A432-4317-ABCA-1DC86B18C4AC}">
      <dgm:prSet/>
      <dgm:spPr/>
      <dgm:t>
        <a:bodyPr/>
        <a:lstStyle/>
        <a:p>
          <a:endParaRPr lang="ru-RU"/>
        </a:p>
      </dgm:t>
    </dgm:pt>
    <dgm:pt modelId="{32659541-C69F-4F97-88EC-8D65D472EF57}" type="pres">
      <dgm:prSet presAssocID="{0BF06188-2FAD-4C30-B517-B2397FF4A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525FF-6EBE-4C20-85A9-D94E78DD6819}" type="pres">
      <dgm:prSet presAssocID="{820852DF-3D8A-45ED-ACDC-EBB797A567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F2EB1-8771-4BB7-AED1-AA97EEA46771}" type="presOf" srcId="{0BF06188-2FAD-4C30-B517-B2397FF4AD6E}" destId="{32659541-C69F-4F97-88EC-8D65D472EF57}" srcOrd="0" destOrd="0" presId="urn:microsoft.com/office/officeart/2005/8/layout/vList2"/>
    <dgm:cxn modelId="{468F64F8-48D4-41CF-B22B-116B90D44561}" type="presOf" srcId="{820852DF-3D8A-45ED-ACDC-EBB797A5677F}" destId="{E32525FF-6EBE-4C20-85A9-D94E78DD6819}" srcOrd="0" destOrd="0" presId="urn:microsoft.com/office/officeart/2005/8/layout/vList2"/>
    <dgm:cxn modelId="{24054D16-A432-4317-ABCA-1DC86B18C4AC}" srcId="{0BF06188-2FAD-4C30-B517-B2397FF4AD6E}" destId="{820852DF-3D8A-45ED-ACDC-EBB797A5677F}" srcOrd="0" destOrd="0" parTransId="{6D27BE77-FC17-4967-AF78-17AA049578E7}" sibTransId="{3264526E-F931-4DDD-A87D-C1DD28705AD4}"/>
    <dgm:cxn modelId="{9AC8EA01-1E35-412E-B05F-C90A531570F6}" type="presParOf" srcId="{32659541-C69F-4F97-88EC-8D65D472EF57}" destId="{E32525FF-6EBE-4C20-85A9-D94E78DD68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0E284B-B447-4AD5-9A0E-78464534A5D9}" type="doc">
      <dgm:prSet loTypeId="urn:microsoft.com/office/officeart/2005/8/layout/vList2" loCatId="list" qsTypeId="urn:microsoft.com/office/officeart/2005/8/quickstyle/simple1" qsCatId="simple" csTypeId="urn:microsoft.com/office/officeart/2005/8/colors/colorful1#11" csCatId="colorful"/>
      <dgm:spPr/>
      <dgm:t>
        <a:bodyPr/>
        <a:lstStyle/>
        <a:p>
          <a:endParaRPr lang="ru-RU"/>
        </a:p>
      </dgm:t>
    </dgm:pt>
    <dgm:pt modelId="{42B3B3AD-36BF-4496-9829-C73CFCA9F2A2}">
      <dgm:prSet/>
      <dgm:spPr/>
      <dgm:t>
        <a:bodyPr/>
        <a:lstStyle/>
        <a:p>
          <a:pPr rtl="0"/>
          <a:r>
            <a:rPr lang="ru-RU" b="1" dirty="0" smtClean="0"/>
            <a:t>В  качестве показателя CГK принимается</a:t>
          </a:r>
          <a:endParaRPr lang="ru-RU" dirty="0"/>
        </a:p>
      </dgm:t>
    </dgm:pt>
    <dgm:pt modelId="{1853F7F1-E9CE-4546-A33C-2A95CD1838C2}" type="parTrans" cxnId="{515037F8-D726-4DEF-8D0A-D0EDAB9ACFCA}">
      <dgm:prSet/>
      <dgm:spPr/>
      <dgm:t>
        <a:bodyPr/>
        <a:lstStyle/>
        <a:p>
          <a:endParaRPr lang="ru-RU"/>
        </a:p>
      </dgm:t>
    </dgm:pt>
    <dgm:pt modelId="{3EC78D95-6AE9-4434-AFE2-1090F435589E}" type="sibTrans" cxnId="{515037F8-D726-4DEF-8D0A-D0EDAB9ACFCA}">
      <dgm:prSet/>
      <dgm:spPr/>
      <dgm:t>
        <a:bodyPr/>
        <a:lstStyle/>
        <a:p>
          <a:endParaRPr lang="ru-RU"/>
        </a:p>
      </dgm:t>
    </dgm:pt>
    <dgm:pt modelId="{C5AABF31-F857-465D-AB71-EC934A900562}">
      <dgm:prSet custT="1"/>
      <dgm:spPr/>
      <dgm:t>
        <a:bodyPr/>
        <a:lstStyle/>
        <a:p>
          <a:pPr rtl="0"/>
          <a:r>
            <a:rPr lang="ru-RU" sz="5200" b="1" i="1" dirty="0" smtClean="0"/>
            <a:t>Р</a:t>
          </a:r>
          <a:r>
            <a:rPr lang="ru-RU" sz="3200" b="1" i="1" dirty="0" smtClean="0"/>
            <a:t>50</a:t>
          </a:r>
          <a:r>
            <a:rPr lang="ru-RU" sz="5200" b="1" i="1" dirty="0" smtClean="0"/>
            <a:t> -</a:t>
          </a:r>
          <a:r>
            <a:rPr lang="ru-RU" sz="5200" b="1" dirty="0" smtClean="0"/>
            <a:t> значение </a:t>
          </a:r>
          <a:r>
            <a:rPr lang="ru-RU" sz="5200" b="1" i="1" dirty="0" smtClean="0"/>
            <a:t>p</a:t>
          </a:r>
          <a:r>
            <a:rPr lang="ru-RU" sz="5200" b="1" dirty="0" smtClean="0"/>
            <a:t>О</a:t>
          </a:r>
          <a:r>
            <a:rPr lang="ru-RU" sz="5200" b="1" baseline="-25000" dirty="0" smtClean="0"/>
            <a:t>2</a:t>
          </a:r>
          <a:r>
            <a:rPr lang="ru-RU" sz="5200" b="1" dirty="0" smtClean="0"/>
            <a:t>, при котором </a:t>
          </a:r>
          <a:r>
            <a:rPr lang="ru-RU" sz="5200" b="1" dirty="0" err="1" smtClean="0"/>
            <a:t>Hb</a:t>
          </a:r>
          <a:r>
            <a:rPr lang="ru-RU" sz="5200" b="1" dirty="0" smtClean="0"/>
            <a:t> наполовину насыщается О</a:t>
          </a:r>
          <a:r>
            <a:rPr lang="ru-RU" sz="5200" b="1" baseline="-25000" dirty="0" smtClean="0"/>
            <a:t>2</a:t>
          </a:r>
          <a:r>
            <a:rPr lang="ru-RU" sz="5200" b="1" dirty="0" smtClean="0"/>
            <a:t>. </a:t>
          </a:r>
          <a:endParaRPr lang="ru-RU" sz="5200" b="1" i="1" dirty="0"/>
        </a:p>
      </dgm:t>
    </dgm:pt>
    <dgm:pt modelId="{9722571A-56C0-4A4F-8CAF-858EF6619A02}" type="parTrans" cxnId="{3815F79B-2A44-49A8-AF3C-22C69F363574}">
      <dgm:prSet/>
      <dgm:spPr/>
      <dgm:t>
        <a:bodyPr/>
        <a:lstStyle/>
        <a:p>
          <a:endParaRPr lang="ru-RU"/>
        </a:p>
      </dgm:t>
    </dgm:pt>
    <dgm:pt modelId="{4B8B5609-4C32-4DAC-9950-F53442E1BACB}" type="sibTrans" cxnId="{3815F79B-2A44-49A8-AF3C-22C69F363574}">
      <dgm:prSet/>
      <dgm:spPr/>
      <dgm:t>
        <a:bodyPr/>
        <a:lstStyle/>
        <a:p>
          <a:endParaRPr lang="ru-RU"/>
        </a:p>
      </dgm:t>
    </dgm:pt>
    <dgm:pt modelId="{5F85621F-64ED-43CD-92FF-F476EC0E2A2B}" type="pres">
      <dgm:prSet presAssocID="{B40E284B-B447-4AD5-9A0E-78464534A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F4752-8A53-472D-8941-8E601E098398}" type="pres">
      <dgm:prSet presAssocID="{42B3B3AD-36BF-4496-9829-C73CFCA9F2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64099-FBDB-41E7-90E5-2CEB6C534DFA}" type="pres">
      <dgm:prSet presAssocID="{3EC78D95-6AE9-4434-AFE2-1090F435589E}" presName="spacer" presStyleCnt="0"/>
      <dgm:spPr/>
    </dgm:pt>
    <dgm:pt modelId="{AB8884D4-C43E-424F-A56D-6C8BA9EC9E20}" type="pres">
      <dgm:prSet presAssocID="{C5AABF31-F857-465D-AB71-EC934A9005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037F8-D726-4DEF-8D0A-D0EDAB9ACFCA}" srcId="{B40E284B-B447-4AD5-9A0E-78464534A5D9}" destId="{42B3B3AD-36BF-4496-9829-C73CFCA9F2A2}" srcOrd="0" destOrd="0" parTransId="{1853F7F1-E9CE-4546-A33C-2A95CD1838C2}" sibTransId="{3EC78D95-6AE9-4434-AFE2-1090F435589E}"/>
    <dgm:cxn modelId="{3815F79B-2A44-49A8-AF3C-22C69F363574}" srcId="{B40E284B-B447-4AD5-9A0E-78464534A5D9}" destId="{C5AABF31-F857-465D-AB71-EC934A900562}" srcOrd="1" destOrd="0" parTransId="{9722571A-56C0-4A4F-8CAF-858EF6619A02}" sibTransId="{4B8B5609-4C32-4DAC-9950-F53442E1BACB}"/>
    <dgm:cxn modelId="{BB3B9C60-20F1-4D93-9352-A51839729200}" type="presOf" srcId="{42B3B3AD-36BF-4496-9829-C73CFCA9F2A2}" destId="{301F4752-8A53-472D-8941-8E601E098398}" srcOrd="0" destOrd="0" presId="urn:microsoft.com/office/officeart/2005/8/layout/vList2"/>
    <dgm:cxn modelId="{F3593622-D386-4BDA-B150-831D57FBBED9}" type="presOf" srcId="{B40E284B-B447-4AD5-9A0E-78464534A5D9}" destId="{5F85621F-64ED-43CD-92FF-F476EC0E2A2B}" srcOrd="0" destOrd="0" presId="urn:microsoft.com/office/officeart/2005/8/layout/vList2"/>
    <dgm:cxn modelId="{57F29B98-7602-4406-9217-BA20900A8635}" type="presOf" srcId="{C5AABF31-F857-465D-AB71-EC934A900562}" destId="{AB8884D4-C43E-424F-A56D-6C8BA9EC9E20}" srcOrd="0" destOrd="0" presId="urn:microsoft.com/office/officeart/2005/8/layout/vList2"/>
    <dgm:cxn modelId="{2DD4EFFE-753A-498D-9AA6-43F8C6B091B9}" type="presParOf" srcId="{5F85621F-64ED-43CD-92FF-F476EC0E2A2B}" destId="{301F4752-8A53-472D-8941-8E601E098398}" srcOrd="0" destOrd="0" presId="urn:microsoft.com/office/officeart/2005/8/layout/vList2"/>
    <dgm:cxn modelId="{A0C4D353-24C1-44FE-A0BE-469F8F6A3BF8}" type="presParOf" srcId="{5F85621F-64ED-43CD-92FF-F476EC0E2A2B}" destId="{06564099-FBDB-41E7-90E5-2CEB6C534DFA}" srcOrd="1" destOrd="0" presId="urn:microsoft.com/office/officeart/2005/8/layout/vList2"/>
    <dgm:cxn modelId="{368252B5-B436-4D55-980B-70469EAA22C4}" type="presParOf" srcId="{5F85621F-64ED-43CD-92FF-F476EC0E2A2B}" destId="{AB8884D4-C43E-424F-A56D-6C8BA9EC9E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2CEF20-C35D-413C-A098-78E33F46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B34335-D996-41CB-B302-DC54BB9BBA71}">
      <dgm:prSet custT="1"/>
      <dgm:spPr/>
      <dgm:t>
        <a:bodyPr/>
        <a:lstStyle/>
        <a:p>
          <a:pPr rtl="0"/>
          <a:r>
            <a:rPr lang="ru-RU" sz="5800" b="1" i="1" dirty="0" smtClean="0"/>
            <a:t>В смешанной венозной крови человека в покое эта величина pО</a:t>
          </a:r>
          <a:r>
            <a:rPr lang="ru-RU" sz="5800" b="1" i="1" baseline="-25000" dirty="0" smtClean="0"/>
            <a:t>2</a:t>
          </a:r>
          <a:r>
            <a:rPr lang="ru-RU" sz="5800" b="1" i="1" dirty="0" smtClean="0"/>
            <a:t>, обозначаемая Р</a:t>
          </a:r>
          <a:r>
            <a:rPr lang="ru-RU" sz="2800" b="1" i="1" dirty="0" smtClean="0"/>
            <a:t>50</a:t>
          </a:r>
          <a:r>
            <a:rPr lang="ru-RU" sz="5800" b="1" i="1" dirty="0" smtClean="0"/>
            <a:t>, равна 24,5-30,2 мм </a:t>
          </a:r>
          <a:r>
            <a:rPr lang="ru-RU" sz="5800" b="1" i="1" dirty="0" err="1" smtClean="0"/>
            <a:t>рт.ст</a:t>
          </a:r>
          <a:r>
            <a:rPr lang="ru-RU" sz="5800" b="1" i="1" dirty="0" smtClean="0"/>
            <a:t>. </a:t>
          </a:r>
          <a:endParaRPr lang="ru-RU" sz="5800" b="1" i="1" dirty="0"/>
        </a:p>
      </dgm:t>
    </dgm:pt>
    <dgm:pt modelId="{41992D46-0D90-427E-8D5E-BA6E539754F2}" type="parTrans" cxnId="{409CCED4-DA9B-4491-967F-ECCFCEBA7F75}">
      <dgm:prSet/>
      <dgm:spPr/>
      <dgm:t>
        <a:bodyPr/>
        <a:lstStyle/>
        <a:p>
          <a:endParaRPr lang="ru-RU"/>
        </a:p>
      </dgm:t>
    </dgm:pt>
    <dgm:pt modelId="{5308C24F-D352-4611-96D0-2256C43FD27E}" type="sibTrans" cxnId="{409CCED4-DA9B-4491-967F-ECCFCEBA7F75}">
      <dgm:prSet/>
      <dgm:spPr/>
      <dgm:t>
        <a:bodyPr/>
        <a:lstStyle/>
        <a:p>
          <a:endParaRPr lang="ru-RU"/>
        </a:p>
      </dgm:t>
    </dgm:pt>
    <dgm:pt modelId="{05F35B88-2EC9-4D4C-969C-851C1D2CF0D1}" type="pres">
      <dgm:prSet presAssocID="{302CEF20-C35D-413C-A098-78E33F46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96E61-2A5C-4DDF-8D4B-9F56EE0E2A5C}" type="pres">
      <dgm:prSet presAssocID="{52B34335-D996-41CB-B302-DC54BB9BBA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FBD77-BED5-46FB-B4E9-5FFC9A852D66}" type="presOf" srcId="{302CEF20-C35D-413C-A098-78E33F46D525}" destId="{05F35B88-2EC9-4D4C-969C-851C1D2CF0D1}" srcOrd="0" destOrd="0" presId="urn:microsoft.com/office/officeart/2005/8/layout/vList2"/>
    <dgm:cxn modelId="{409CCED4-DA9B-4491-967F-ECCFCEBA7F75}" srcId="{302CEF20-C35D-413C-A098-78E33F46D525}" destId="{52B34335-D996-41CB-B302-DC54BB9BBA71}" srcOrd="0" destOrd="0" parTransId="{41992D46-0D90-427E-8D5E-BA6E539754F2}" sibTransId="{5308C24F-D352-4611-96D0-2256C43FD27E}"/>
    <dgm:cxn modelId="{42861768-52AE-41E8-8EE8-BEEA963024D8}" type="presOf" srcId="{52B34335-D996-41CB-B302-DC54BB9BBA71}" destId="{83F96E61-2A5C-4DDF-8D4B-9F56EE0E2A5C}" srcOrd="0" destOrd="0" presId="urn:microsoft.com/office/officeart/2005/8/layout/vList2"/>
    <dgm:cxn modelId="{7540ADE9-9782-4D29-9ED2-B9F9BDF2C91C}" type="presParOf" srcId="{05F35B88-2EC9-4D4C-969C-851C1D2CF0D1}" destId="{83F96E61-2A5C-4DDF-8D4B-9F56EE0E2A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2233B8-84BF-450D-A7A5-1716BB4AB4B8}" type="doc">
      <dgm:prSet loTypeId="urn:microsoft.com/office/officeart/2005/8/layout/vList2" loCatId="list" qsTypeId="urn:microsoft.com/office/officeart/2005/8/quickstyle/simple1" qsCatId="simple" csTypeId="urn:microsoft.com/office/officeart/2005/8/colors/colorful1#12" csCatId="colorful"/>
      <dgm:spPr/>
      <dgm:t>
        <a:bodyPr/>
        <a:lstStyle/>
        <a:p>
          <a:endParaRPr lang="ru-RU"/>
        </a:p>
      </dgm:t>
    </dgm:pt>
    <dgm:pt modelId="{7367E764-DA78-4A3B-A8B8-8D8203C05673}">
      <dgm:prSet/>
      <dgm:spPr/>
      <dgm:t>
        <a:bodyPr/>
        <a:lstStyle/>
        <a:p>
          <a:pPr rtl="0"/>
          <a:r>
            <a:rPr lang="ru-RU" b="1" i="1" dirty="0" smtClean="0"/>
            <a:t>При повышении СГК p50 уменьшается, </a:t>
          </a:r>
          <a:endParaRPr lang="ru-RU" b="1" i="1" dirty="0"/>
        </a:p>
      </dgm:t>
    </dgm:pt>
    <dgm:pt modelId="{C3B2218B-7A21-46CE-881A-1F3889B308BC}" type="parTrans" cxnId="{F76D69A7-29E9-4EAA-AE16-AAA1CCDE75BF}">
      <dgm:prSet/>
      <dgm:spPr/>
      <dgm:t>
        <a:bodyPr/>
        <a:lstStyle/>
        <a:p>
          <a:endParaRPr lang="ru-RU"/>
        </a:p>
      </dgm:t>
    </dgm:pt>
    <dgm:pt modelId="{5907F5D2-78A7-4F97-BA5A-441E67DA9E48}" type="sibTrans" cxnId="{F76D69A7-29E9-4EAA-AE16-AAA1CCDE75BF}">
      <dgm:prSet/>
      <dgm:spPr/>
      <dgm:t>
        <a:bodyPr/>
        <a:lstStyle/>
        <a:p>
          <a:endParaRPr lang="ru-RU"/>
        </a:p>
      </dgm:t>
    </dgm:pt>
    <dgm:pt modelId="{AE78766F-8B40-4EC6-8109-1591BA97A721}">
      <dgm:prSet/>
      <dgm:spPr/>
      <dgm:t>
        <a:bodyPr/>
        <a:lstStyle/>
        <a:p>
          <a:pPr rtl="0"/>
          <a:r>
            <a:rPr lang="ru-RU" b="1" i="1" dirty="0" smtClean="0"/>
            <a:t>а при снижении - повышается.</a:t>
          </a:r>
          <a:endParaRPr lang="ru-RU" b="1" i="1" dirty="0"/>
        </a:p>
      </dgm:t>
    </dgm:pt>
    <dgm:pt modelId="{738B04FE-DCFA-4239-8381-54211DA5F3CD}" type="parTrans" cxnId="{20C8105E-8CAB-4B0F-B7B9-A09594DE0549}">
      <dgm:prSet/>
      <dgm:spPr/>
      <dgm:t>
        <a:bodyPr/>
        <a:lstStyle/>
        <a:p>
          <a:endParaRPr lang="ru-RU"/>
        </a:p>
      </dgm:t>
    </dgm:pt>
    <dgm:pt modelId="{4CDA613B-2B90-4F7A-9C57-941D776069FD}" type="sibTrans" cxnId="{20C8105E-8CAB-4B0F-B7B9-A09594DE0549}">
      <dgm:prSet/>
      <dgm:spPr/>
      <dgm:t>
        <a:bodyPr/>
        <a:lstStyle/>
        <a:p>
          <a:endParaRPr lang="ru-RU"/>
        </a:p>
      </dgm:t>
    </dgm:pt>
    <dgm:pt modelId="{A4B3487E-156F-4619-B3AF-2608D913339B}" type="pres">
      <dgm:prSet presAssocID="{D92233B8-84BF-450D-A7A5-1716BB4AB4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D2393-C535-4602-8F89-6325E05DC38F}" type="pres">
      <dgm:prSet presAssocID="{7367E764-DA78-4A3B-A8B8-8D8203C056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BA2D0-3A18-4C09-8521-56343DC02052}" type="pres">
      <dgm:prSet presAssocID="{5907F5D2-78A7-4F97-BA5A-441E67DA9E48}" presName="spacer" presStyleCnt="0"/>
      <dgm:spPr/>
    </dgm:pt>
    <dgm:pt modelId="{ECDFE38E-FA15-4553-8672-D8032449C95B}" type="pres">
      <dgm:prSet presAssocID="{AE78766F-8B40-4EC6-8109-1591BA97A7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9E52E-644A-470D-A0F1-FC13C46E603E}" type="presOf" srcId="{7367E764-DA78-4A3B-A8B8-8D8203C05673}" destId="{6A4D2393-C535-4602-8F89-6325E05DC38F}" srcOrd="0" destOrd="0" presId="urn:microsoft.com/office/officeart/2005/8/layout/vList2"/>
    <dgm:cxn modelId="{20C8105E-8CAB-4B0F-B7B9-A09594DE0549}" srcId="{D92233B8-84BF-450D-A7A5-1716BB4AB4B8}" destId="{AE78766F-8B40-4EC6-8109-1591BA97A721}" srcOrd="1" destOrd="0" parTransId="{738B04FE-DCFA-4239-8381-54211DA5F3CD}" sibTransId="{4CDA613B-2B90-4F7A-9C57-941D776069FD}"/>
    <dgm:cxn modelId="{F76D69A7-29E9-4EAA-AE16-AAA1CCDE75BF}" srcId="{D92233B8-84BF-450D-A7A5-1716BB4AB4B8}" destId="{7367E764-DA78-4A3B-A8B8-8D8203C05673}" srcOrd="0" destOrd="0" parTransId="{C3B2218B-7A21-46CE-881A-1F3889B308BC}" sibTransId="{5907F5D2-78A7-4F97-BA5A-441E67DA9E48}"/>
    <dgm:cxn modelId="{0906E128-DCC3-40A4-B7BC-9FA0FB85BD30}" type="presOf" srcId="{D92233B8-84BF-450D-A7A5-1716BB4AB4B8}" destId="{A4B3487E-156F-4619-B3AF-2608D913339B}" srcOrd="0" destOrd="0" presId="urn:microsoft.com/office/officeart/2005/8/layout/vList2"/>
    <dgm:cxn modelId="{A5230206-8FAA-4D7F-8AE5-A0C1D4E4CDAE}" type="presOf" srcId="{AE78766F-8B40-4EC6-8109-1591BA97A721}" destId="{ECDFE38E-FA15-4553-8672-D8032449C95B}" srcOrd="0" destOrd="0" presId="urn:microsoft.com/office/officeart/2005/8/layout/vList2"/>
    <dgm:cxn modelId="{6F744E01-2323-42ED-B54E-F2E82F1B3814}" type="presParOf" srcId="{A4B3487E-156F-4619-B3AF-2608D913339B}" destId="{6A4D2393-C535-4602-8F89-6325E05DC38F}" srcOrd="0" destOrd="0" presId="urn:microsoft.com/office/officeart/2005/8/layout/vList2"/>
    <dgm:cxn modelId="{977576F3-F431-45C8-857D-BA2CF38BEB64}" type="presParOf" srcId="{A4B3487E-156F-4619-B3AF-2608D913339B}" destId="{AB2BA2D0-3A18-4C09-8521-56343DC02052}" srcOrd="1" destOrd="0" presId="urn:microsoft.com/office/officeart/2005/8/layout/vList2"/>
    <dgm:cxn modelId="{FB311B72-8986-46BA-BC19-AB1E27311845}" type="presParOf" srcId="{A4B3487E-156F-4619-B3AF-2608D913339B}" destId="{ECDFE38E-FA15-4553-8672-D8032449C9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307F3-CE50-4EC7-BE32-AE43FB6010AC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A86820F-3257-41E9-AF5E-ABA8DCF5B048}">
      <dgm:prSet custT="1"/>
      <dgm:spPr/>
      <dgm:t>
        <a:bodyPr/>
        <a:lstStyle/>
        <a:p>
          <a:pPr rtl="0"/>
          <a:r>
            <a:rPr lang="ru-RU" sz="3600" dirty="0" smtClean="0"/>
            <a:t>В организме человека 1 г гемоглобина может максимально связать и перенести 1,34 мл кислорода</a:t>
          </a:r>
          <a:endParaRPr lang="ru-RU" sz="3600" dirty="0"/>
        </a:p>
      </dgm:t>
    </dgm:pt>
    <dgm:pt modelId="{F3EB5934-D988-4307-8DC7-BDB885DC8E43}" type="parTrans" cxnId="{1CE3C4C4-E8E0-4F37-9D13-8A129BD573BD}">
      <dgm:prSet/>
      <dgm:spPr/>
      <dgm:t>
        <a:bodyPr/>
        <a:lstStyle/>
        <a:p>
          <a:endParaRPr lang="ru-RU" sz="3600"/>
        </a:p>
      </dgm:t>
    </dgm:pt>
    <dgm:pt modelId="{2D10181B-2726-45B0-9BF5-A53979E45E52}" type="sibTrans" cxnId="{1CE3C4C4-E8E0-4F37-9D13-8A129BD573BD}">
      <dgm:prSet/>
      <dgm:spPr/>
      <dgm:t>
        <a:bodyPr/>
        <a:lstStyle/>
        <a:p>
          <a:endParaRPr lang="ru-RU" sz="3600"/>
        </a:p>
      </dgm:t>
    </dgm:pt>
    <dgm:pt modelId="{CF85D4A0-F520-42C4-B7D5-179998BA5163}">
      <dgm:prSet custT="1"/>
      <dgm:spPr/>
      <dgm:t>
        <a:bodyPr/>
        <a:lstStyle/>
        <a:p>
          <a:r>
            <a:rPr kumimoji="0" lang="ru-RU" sz="360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В</a:t>
          </a:r>
          <a:r>
            <a:rPr kumimoji="0" lang="ru-RU" sz="3600" u="none" strike="noStrike" cap="none" normalizeH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 100</a:t>
          </a:r>
          <a:r>
            <a:rPr kumimoji="0" lang="ru-RU" sz="360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ru-RU" sz="3600" b="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мл.  крови 15 </a:t>
          </a:r>
          <a:r>
            <a:rPr lang="ru-RU" sz="3600" b="0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гр</a:t>
          </a:r>
          <a:r>
            <a:rPr lang="ru-RU" sz="3600" b="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гемоглобина</a:t>
          </a:r>
          <a:endParaRPr lang="ru-RU" sz="3600" b="0" dirty="0"/>
        </a:p>
      </dgm:t>
    </dgm:pt>
    <dgm:pt modelId="{69667332-FD7E-4886-88BC-28473BBD75F0}" type="parTrans" cxnId="{7C03272F-0795-4F24-815C-E03CD57BC157}">
      <dgm:prSet/>
      <dgm:spPr/>
      <dgm:t>
        <a:bodyPr/>
        <a:lstStyle/>
        <a:p>
          <a:endParaRPr lang="ru-RU" sz="3600"/>
        </a:p>
      </dgm:t>
    </dgm:pt>
    <dgm:pt modelId="{04DBEFFD-B900-48F5-827C-A62366A55453}" type="sibTrans" cxnId="{7C03272F-0795-4F24-815C-E03CD57BC157}">
      <dgm:prSet/>
      <dgm:spPr/>
      <dgm:t>
        <a:bodyPr/>
        <a:lstStyle/>
        <a:p>
          <a:endParaRPr lang="ru-RU" sz="3600"/>
        </a:p>
      </dgm:t>
    </dgm:pt>
    <dgm:pt modelId="{9DAC0FB2-E8FE-4877-9EEE-50C6AFCD8B3C}">
      <dgm:prSet custT="1"/>
      <dgm:spPr/>
      <dgm:t>
        <a:bodyPr/>
        <a:lstStyle/>
        <a:p>
          <a:pPr algn="ctr"/>
          <a:r>
            <a:rPr lang="ru-RU" sz="5400" dirty="0" smtClean="0"/>
            <a:t>15 * 1,34 = 20 мл</a:t>
          </a:r>
          <a:endParaRPr lang="ru-RU" sz="5400" dirty="0"/>
        </a:p>
      </dgm:t>
    </dgm:pt>
    <dgm:pt modelId="{FE36A439-1695-4742-ADA1-5F6421965B58}" type="parTrans" cxnId="{FF40868C-4426-4916-9DBE-068705AD8E86}">
      <dgm:prSet/>
      <dgm:spPr/>
      <dgm:t>
        <a:bodyPr/>
        <a:lstStyle/>
        <a:p>
          <a:endParaRPr lang="ru-RU"/>
        </a:p>
      </dgm:t>
    </dgm:pt>
    <dgm:pt modelId="{71020763-B934-4F33-A38E-95C3C6AECDF8}" type="sibTrans" cxnId="{FF40868C-4426-4916-9DBE-068705AD8E86}">
      <dgm:prSet/>
      <dgm:spPr/>
      <dgm:t>
        <a:bodyPr/>
        <a:lstStyle/>
        <a:p>
          <a:endParaRPr lang="ru-RU"/>
        </a:p>
      </dgm:t>
    </dgm:pt>
    <dgm:pt modelId="{6A7E16A5-DED7-4598-8456-45DF48D9CEEE}" type="pres">
      <dgm:prSet presAssocID="{9E7307F3-CE50-4EC7-BE32-AE43FB601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4E7A9-B822-4CFD-9730-C4D75C0B23F4}" type="pres">
      <dgm:prSet presAssocID="{4A86820F-3257-41E9-AF5E-ABA8DCF5B048}" presName="parentText" presStyleLbl="node1" presStyleIdx="0" presStyleCnt="3" custScaleY="280480" custLinFactNeighborX="-348" custLinFactNeighborY="-29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8D540-A3AD-4229-BF07-A9F6E151D4E1}" type="pres">
      <dgm:prSet presAssocID="{2D10181B-2726-45B0-9BF5-A53979E45E52}" presName="spacer" presStyleCnt="0"/>
      <dgm:spPr/>
    </dgm:pt>
    <dgm:pt modelId="{75D48006-D7CF-401D-8A2D-7D2837C3C965}" type="pres">
      <dgm:prSet presAssocID="{CF85D4A0-F520-42C4-B7D5-179998BA51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48A4-B253-45FF-9811-4BEB1B9E6E47}" type="pres">
      <dgm:prSet presAssocID="{04DBEFFD-B900-48F5-827C-A62366A55453}" presName="spacer" presStyleCnt="0"/>
      <dgm:spPr/>
    </dgm:pt>
    <dgm:pt modelId="{3F3D9038-C0E2-4986-B81B-0B99EEA11236}" type="pres">
      <dgm:prSet presAssocID="{9DAC0FB2-E8FE-4877-9EEE-50C6AFCD8B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03272F-0795-4F24-815C-E03CD57BC157}" srcId="{9E7307F3-CE50-4EC7-BE32-AE43FB6010AC}" destId="{CF85D4A0-F520-42C4-B7D5-179998BA5163}" srcOrd="1" destOrd="0" parTransId="{69667332-FD7E-4886-88BC-28473BBD75F0}" sibTransId="{04DBEFFD-B900-48F5-827C-A62366A55453}"/>
    <dgm:cxn modelId="{6BB7CCCE-92AD-44AD-83AB-EF089FF13D1C}" type="presOf" srcId="{9E7307F3-CE50-4EC7-BE32-AE43FB6010AC}" destId="{6A7E16A5-DED7-4598-8456-45DF48D9CEEE}" srcOrd="0" destOrd="0" presId="urn:microsoft.com/office/officeart/2005/8/layout/vList2"/>
    <dgm:cxn modelId="{6271DFE7-4A42-4CB1-92CD-4C2BA7453E21}" type="presOf" srcId="{9DAC0FB2-E8FE-4877-9EEE-50C6AFCD8B3C}" destId="{3F3D9038-C0E2-4986-B81B-0B99EEA11236}" srcOrd="0" destOrd="0" presId="urn:microsoft.com/office/officeart/2005/8/layout/vList2"/>
    <dgm:cxn modelId="{F6D5C8C4-BF78-41D9-949A-00A3E90EFEFC}" type="presOf" srcId="{CF85D4A0-F520-42C4-B7D5-179998BA5163}" destId="{75D48006-D7CF-401D-8A2D-7D2837C3C965}" srcOrd="0" destOrd="0" presId="urn:microsoft.com/office/officeart/2005/8/layout/vList2"/>
    <dgm:cxn modelId="{FF40868C-4426-4916-9DBE-068705AD8E86}" srcId="{9E7307F3-CE50-4EC7-BE32-AE43FB6010AC}" destId="{9DAC0FB2-E8FE-4877-9EEE-50C6AFCD8B3C}" srcOrd="2" destOrd="0" parTransId="{FE36A439-1695-4742-ADA1-5F6421965B58}" sibTransId="{71020763-B934-4F33-A38E-95C3C6AECDF8}"/>
    <dgm:cxn modelId="{5CD73E33-6929-47CE-82EE-C0CB478B0F70}" type="presOf" srcId="{4A86820F-3257-41E9-AF5E-ABA8DCF5B048}" destId="{9314E7A9-B822-4CFD-9730-C4D75C0B23F4}" srcOrd="0" destOrd="0" presId="urn:microsoft.com/office/officeart/2005/8/layout/vList2"/>
    <dgm:cxn modelId="{1CE3C4C4-E8E0-4F37-9D13-8A129BD573BD}" srcId="{9E7307F3-CE50-4EC7-BE32-AE43FB6010AC}" destId="{4A86820F-3257-41E9-AF5E-ABA8DCF5B048}" srcOrd="0" destOrd="0" parTransId="{F3EB5934-D988-4307-8DC7-BDB885DC8E43}" sibTransId="{2D10181B-2726-45B0-9BF5-A53979E45E52}"/>
    <dgm:cxn modelId="{4B67B8E5-9D98-4750-B496-6A46CF6CDB42}" type="presParOf" srcId="{6A7E16A5-DED7-4598-8456-45DF48D9CEEE}" destId="{9314E7A9-B822-4CFD-9730-C4D75C0B23F4}" srcOrd="0" destOrd="0" presId="urn:microsoft.com/office/officeart/2005/8/layout/vList2"/>
    <dgm:cxn modelId="{2760DC00-FA3C-4F20-A2C2-5E77FBBED8B9}" type="presParOf" srcId="{6A7E16A5-DED7-4598-8456-45DF48D9CEEE}" destId="{1E28D540-A3AD-4229-BF07-A9F6E151D4E1}" srcOrd="1" destOrd="0" presId="urn:microsoft.com/office/officeart/2005/8/layout/vList2"/>
    <dgm:cxn modelId="{DF05D553-0746-48E2-A871-1F7A04D8AB48}" type="presParOf" srcId="{6A7E16A5-DED7-4598-8456-45DF48D9CEEE}" destId="{75D48006-D7CF-401D-8A2D-7D2837C3C965}" srcOrd="2" destOrd="0" presId="urn:microsoft.com/office/officeart/2005/8/layout/vList2"/>
    <dgm:cxn modelId="{A2E688ED-FE15-479E-B831-0906D704EE07}" type="presParOf" srcId="{6A7E16A5-DED7-4598-8456-45DF48D9CEEE}" destId="{DF9E48A4-B253-45FF-9811-4BEB1B9E6E47}" srcOrd="3" destOrd="0" presId="urn:microsoft.com/office/officeart/2005/8/layout/vList2"/>
    <dgm:cxn modelId="{BB6A3167-75F1-48F4-B365-77450CC7D235}" type="presParOf" srcId="{6A7E16A5-DED7-4598-8456-45DF48D9CEEE}" destId="{3F3D9038-C0E2-4986-B81B-0B99EEA112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271D59-4C3B-4D5F-88CA-2946D8B46A8E}" type="doc">
      <dgm:prSet loTypeId="urn:microsoft.com/office/officeart/2005/8/layout/vList2" loCatId="list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ru-RU"/>
        </a:p>
      </dgm:t>
    </dgm:pt>
    <dgm:pt modelId="{15C06D4E-C4D4-4EBF-9132-2F570EA30B09}">
      <dgm:prSet/>
      <dgm:spPr/>
      <dgm:t>
        <a:bodyPr/>
        <a:lstStyle/>
        <a:p>
          <a:pPr rtl="0"/>
          <a:r>
            <a:rPr lang="ru-RU" dirty="0" smtClean="0"/>
            <a:t>На равновесие между Т- и R-формами влияют различные </a:t>
          </a:r>
          <a:r>
            <a:rPr lang="ru-RU" dirty="0" err="1" smtClean="0"/>
            <a:t>аллостерические</a:t>
          </a:r>
          <a:r>
            <a:rPr lang="ru-RU" dirty="0" smtClean="0"/>
            <a:t> эффекторы, регулирующие связывание O2 гемоглобином (желтые стрелки). </a:t>
          </a:r>
          <a:endParaRPr lang="ru-RU" dirty="0"/>
        </a:p>
      </dgm:t>
    </dgm:pt>
    <dgm:pt modelId="{02074C67-34A1-4ED1-9FB3-0BB3FD51BA62}" type="parTrans" cxnId="{F1CF6026-C311-40FF-8C78-4941C6DCC6A9}">
      <dgm:prSet/>
      <dgm:spPr/>
      <dgm:t>
        <a:bodyPr/>
        <a:lstStyle/>
        <a:p>
          <a:endParaRPr lang="ru-RU"/>
        </a:p>
      </dgm:t>
    </dgm:pt>
    <dgm:pt modelId="{A09C0135-75ED-4A85-ADC5-67359EE9D7BF}" type="sibTrans" cxnId="{F1CF6026-C311-40FF-8C78-4941C6DCC6A9}">
      <dgm:prSet/>
      <dgm:spPr/>
      <dgm:t>
        <a:bodyPr/>
        <a:lstStyle/>
        <a:p>
          <a:endParaRPr lang="ru-RU"/>
        </a:p>
      </dgm:t>
    </dgm:pt>
    <dgm:pt modelId="{2DD7AD42-3EE6-406B-849E-B63A7C354ECF}">
      <dgm:prSet/>
      <dgm:spPr/>
      <dgm:t>
        <a:bodyPr/>
        <a:lstStyle/>
        <a:p>
          <a:pPr rtl="0"/>
          <a:r>
            <a:rPr lang="ru-RU" dirty="0" smtClean="0"/>
            <a:t>К наиболее важным эффекторам относятся </a:t>
          </a:r>
        </a:p>
        <a:p>
          <a:pPr rtl="0"/>
          <a:r>
            <a:rPr lang="ru-RU" dirty="0" smtClean="0"/>
            <a:t>CO</a:t>
          </a:r>
          <a:r>
            <a:rPr lang="ru-RU" baseline="-25000" dirty="0" smtClean="0"/>
            <a:t>2</a:t>
          </a:r>
          <a:r>
            <a:rPr lang="ru-RU" dirty="0" smtClean="0"/>
            <a:t>, </a:t>
          </a:r>
        </a:p>
        <a:p>
          <a:pPr rtl="0"/>
          <a:r>
            <a:rPr lang="ru-RU" dirty="0" smtClean="0"/>
            <a:t>Н</a:t>
          </a:r>
          <a:r>
            <a:rPr lang="ru-RU" baseline="30000" dirty="0" smtClean="0"/>
            <a:t>+</a:t>
          </a:r>
          <a:r>
            <a:rPr lang="ru-RU" dirty="0" smtClean="0"/>
            <a:t> и </a:t>
          </a:r>
        </a:p>
        <a:p>
          <a:pPr rtl="0"/>
          <a:r>
            <a:rPr lang="ru-RU" dirty="0" smtClean="0"/>
            <a:t>2,3-дифосфоглицерат [ДФГ (BPG)],</a:t>
          </a:r>
          <a:endParaRPr lang="ru-RU" dirty="0"/>
        </a:p>
      </dgm:t>
    </dgm:pt>
    <dgm:pt modelId="{74B5F669-600A-44D9-AC0C-9495C0CC2B5C}" type="parTrans" cxnId="{233B86E1-F429-42CE-A930-8169630A028C}">
      <dgm:prSet/>
      <dgm:spPr/>
      <dgm:t>
        <a:bodyPr/>
        <a:lstStyle/>
        <a:p>
          <a:endParaRPr lang="ru-RU"/>
        </a:p>
      </dgm:t>
    </dgm:pt>
    <dgm:pt modelId="{9E92C559-C66A-4841-A040-431E6587A5C7}" type="sibTrans" cxnId="{233B86E1-F429-42CE-A930-8169630A028C}">
      <dgm:prSet/>
      <dgm:spPr/>
      <dgm:t>
        <a:bodyPr/>
        <a:lstStyle/>
        <a:p>
          <a:endParaRPr lang="ru-RU"/>
        </a:p>
      </dgm:t>
    </dgm:pt>
    <dgm:pt modelId="{09F1A15C-38CA-4AE0-895F-92D7345083CB}" type="pres">
      <dgm:prSet presAssocID="{63271D59-4C3B-4D5F-88CA-2946D8B46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9B5FC-034C-48A7-BA25-26985076EC42}" type="pres">
      <dgm:prSet presAssocID="{15C06D4E-C4D4-4EBF-9132-2F570EA30B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E34B-F256-459F-A81B-C0E051B71BBF}" type="pres">
      <dgm:prSet presAssocID="{A09C0135-75ED-4A85-ADC5-67359EE9D7BF}" presName="spacer" presStyleCnt="0"/>
      <dgm:spPr/>
    </dgm:pt>
    <dgm:pt modelId="{61A5C427-F461-4C3A-AF7D-6A6C794F518C}" type="pres">
      <dgm:prSet presAssocID="{2DD7AD42-3EE6-406B-849E-B63A7C354E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4274D-BDCE-4C13-81DF-AEFCAA35EBB2}" type="presOf" srcId="{63271D59-4C3B-4D5F-88CA-2946D8B46A8E}" destId="{09F1A15C-38CA-4AE0-895F-92D7345083CB}" srcOrd="0" destOrd="0" presId="urn:microsoft.com/office/officeart/2005/8/layout/vList2"/>
    <dgm:cxn modelId="{F5F7FBA2-0C11-412B-9733-A03F142C25AC}" type="presOf" srcId="{2DD7AD42-3EE6-406B-849E-B63A7C354ECF}" destId="{61A5C427-F461-4C3A-AF7D-6A6C794F518C}" srcOrd="0" destOrd="0" presId="urn:microsoft.com/office/officeart/2005/8/layout/vList2"/>
    <dgm:cxn modelId="{68F05CBF-66E8-4935-AF20-E7FF7BEC26BD}" type="presOf" srcId="{15C06D4E-C4D4-4EBF-9132-2F570EA30B09}" destId="{12D9B5FC-034C-48A7-BA25-26985076EC42}" srcOrd="0" destOrd="0" presId="urn:microsoft.com/office/officeart/2005/8/layout/vList2"/>
    <dgm:cxn modelId="{233B86E1-F429-42CE-A930-8169630A028C}" srcId="{63271D59-4C3B-4D5F-88CA-2946D8B46A8E}" destId="{2DD7AD42-3EE6-406B-849E-B63A7C354ECF}" srcOrd="1" destOrd="0" parTransId="{74B5F669-600A-44D9-AC0C-9495C0CC2B5C}" sibTransId="{9E92C559-C66A-4841-A040-431E6587A5C7}"/>
    <dgm:cxn modelId="{F1CF6026-C311-40FF-8C78-4941C6DCC6A9}" srcId="{63271D59-4C3B-4D5F-88CA-2946D8B46A8E}" destId="{15C06D4E-C4D4-4EBF-9132-2F570EA30B09}" srcOrd="0" destOrd="0" parTransId="{02074C67-34A1-4ED1-9FB3-0BB3FD51BA62}" sibTransId="{A09C0135-75ED-4A85-ADC5-67359EE9D7BF}"/>
    <dgm:cxn modelId="{1ECEFE91-27ED-4046-8135-C2E8197C7060}" type="presParOf" srcId="{09F1A15C-38CA-4AE0-895F-92D7345083CB}" destId="{12D9B5FC-034C-48A7-BA25-26985076EC42}" srcOrd="0" destOrd="0" presId="urn:microsoft.com/office/officeart/2005/8/layout/vList2"/>
    <dgm:cxn modelId="{00CF6626-0A52-4185-9EEE-41B7BA042FD6}" type="presParOf" srcId="{09F1A15C-38CA-4AE0-895F-92D7345083CB}" destId="{063DE34B-F256-459F-A81B-C0E051B71BBF}" srcOrd="1" destOrd="0" presId="urn:microsoft.com/office/officeart/2005/8/layout/vList2"/>
    <dgm:cxn modelId="{E9ACD8F4-3E96-4269-BC6F-DEB65D11905E}" type="presParOf" srcId="{09F1A15C-38CA-4AE0-895F-92D7345083CB}" destId="{61A5C427-F461-4C3A-AF7D-6A6C794F51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28BACD-60CE-4B87-8E98-A712C2794EE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2840A61-F36A-4805-A826-3AC734B3B99D}">
      <dgm:prSet/>
      <dgm:spPr/>
      <dgm:t>
        <a:bodyPr/>
        <a:lstStyle/>
        <a:p>
          <a:pPr rtl="0"/>
          <a:r>
            <a:rPr lang="ru-RU" i="1" dirty="0" smtClean="0"/>
            <a:t>Количество кислорода, потребляемого тканью, зависит от функционального состояния входящих в ее состав клеток.</a:t>
          </a:r>
          <a:endParaRPr lang="ru-RU" dirty="0"/>
        </a:p>
      </dgm:t>
    </dgm:pt>
    <dgm:pt modelId="{AC4BBDA1-53CB-4B0D-830B-1C4AA14692D2}" type="parTrans" cxnId="{FCEE82E3-9676-4127-A2C8-DE972FA3341D}">
      <dgm:prSet/>
      <dgm:spPr/>
      <dgm:t>
        <a:bodyPr/>
        <a:lstStyle/>
        <a:p>
          <a:endParaRPr lang="ru-RU"/>
        </a:p>
      </dgm:t>
    </dgm:pt>
    <dgm:pt modelId="{9341E4A4-4647-45C2-96FB-4430C90907DE}" type="sibTrans" cxnId="{FCEE82E3-9676-4127-A2C8-DE972FA3341D}">
      <dgm:prSet/>
      <dgm:spPr/>
      <dgm:t>
        <a:bodyPr/>
        <a:lstStyle/>
        <a:p>
          <a:endParaRPr lang="ru-RU"/>
        </a:p>
      </dgm:t>
    </dgm:pt>
    <dgm:pt modelId="{760C33B0-2C99-4261-8224-851C4A9068A1}" type="pres">
      <dgm:prSet presAssocID="{4E28BACD-60CE-4B87-8E98-A712C2794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1812F-227F-4000-9670-C8AD21E6B739}" type="pres">
      <dgm:prSet presAssocID="{A2840A61-F36A-4805-A826-3AC734B3B99D}" presName="parentText" presStyleLbl="node1" presStyleIdx="0" presStyleCnt="1" custLinFactNeighborX="520" custLinFactNeighborY="-13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06CFA-2DD5-44B1-8D79-226CDAC4DD1C}" type="presOf" srcId="{A2840A61-F36A-4805-A826-3AC734B3B99D}" destId="{58C1812F-227F-4000-9670-C8AD21E6B739}" srcOrd="0" destOrd="0" presId="urn:microsoft.com/office/officeart/2005/8/layout/vList2"/>
    <dgm:cxn modelId="{FCEE82E3-9676-4127-A2C8-DE972FA3341D}" srcId="{4E28BACD-60CE-4B87-8E98-A712C2794EE5}" destId="{A2840A61-F36A-4805-A826-3AC734B3B99D}" srcOrd="0" destOrd="0" parTransId="{AC4BBDA1-53CB-4B0D-830B-1C4AA14692D2}" sibTransId="{9341E4A4-4647-45C2-96FB-4430C90907DE}"/>
    <dgm:cxn modelId="{DE7D739F-268F-4DC6-ADCE-E37C3521452B}" type="presOf" srcId="{4E28BACD-60CE-4B87-8E98-A712C2794EE5}" destId="{760C33B0-2C99-4261-8224-851C4A9068A1}" srcOrd="0" destOrd="0" presId="urn:microsoft.com/office/officeart/2005/8/layout/vList2"/>
    <dgm:cxn modelId="{A5253D03-A2F7-403C-B802-8F0FA264E9B6}" type="presParOf" srcId="{760C33B0-2C99-4261-8224-851C4A9068A1}" destId="{58C1812F-227F-4000-9670-C8AD21E6B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8A4784-ECBC-4B38-AC26-02EF464F813A}" type="doc">
      <dgm:prSet loTypeId="urn:microsoft.com/office/officeart/2005/8/layout/vList2" loCatId="list" qsTypeId="urn:microsoft.com/office/officeart/2005/8/quickstyle/simple1" qsCatId="simple" csTypeId="urn:microsoft.com/office/officeart/2005/8/colors/colorful1#14" csCatId="colorful"/>
      <dgm:spPr/>
      <dgm:t>
        <a:bodyPr/>
        <a:lstStyle/>
        <a:p>
          <a:endParaRPr lang="ru-RU"/>
        </a:p>
      </dgm:t>
    </dgm:pt>
    <dgm:pt modelId="{6EFD7B4B-3E34-4469-A0E1-4CD010AF6CD4}">
      <dgm:prSet custT="1"/>
      <dgm:spPr/>
      <dgm:t>
        <a:bodyPr/>
        <a:lstStyle/>
        <a:p>
          <a:pPr rtl="0"/>
          <a:r>
            <a:rPr lang="ru-RU" sz="3200" dirty="0" smtClean="0"/>
            <a:t>Единственным запасом кислорода в большинстве тканей служит его физически растворенная фракция.</a:t>
          </a:r>
          <a:endParaRPr lang="ru-RU" sz="3200" dirty="0"/>
        </a:p>
      </dgm:t>
    </dgm:pt>
    <dgm:pt modelId="{C4A17519-A3F4-4EFF-AC22-A7CEE32579A0}" type="parTrans" cxnId="{56C8B509-9398-4CC9-AEC3-1321DC6E7973}">
      <dgm:prSet/>
      <dgm:spPr/>
      <dgm:t>
        <a:bodyPr/>
        <a:lstStyle/>
        <a:p>
          <a:endParaRPr lang="ru-RU" sz="3200"/>
        </a:p>
      </dgm:t>
    </dgm:pt>
    <dgm:pt modelId="{2BE9EC0B-7062-4466-8869-3AC0DF3B498E}" type="sibTrans" cxnId="{56C8B509-9398-4CC9-AEC3-1321DC6E7973}">
      <dgm:prSet/>
      <dgm:spPr/>
      <dgm:t>
        <a:bodyPr/>
        <a:lstStyle/>
        <a:p>
          <a:endParaRPr lang="ru-RU" sz="3200"/>
        </a:p>
      </dgm:t>
    </dgm:pt>
    <dgm:pt modelId="{33ECDCB2-267C-4093-B936-D6E42466F44E}">
      <dgm:prSet custT="1"/>
      <dgm:spPr/>
      <dgm:t>
        <a:bodyPr/>
        <a:lstStyle/>
        <a:p>
          <a:pPr rtl="0"/>
          <a:r>
            <a:rPr lang="ru-RU" sz="3200" dirty="0" smtClean="0"/>
            <a:t>Снижение поступления O</a:t>
          </a:r>
          <a:r>
            <a:rPr lang="ru-RU" sz="3200" baseline="-25000" dirty="0" smtClean="0"/>
            <a:t>2</a:t>
          </a:r>
          <a:r>
            <a:rPr lang="ru-RU" sz="3200" dirty="0" smtClean="0"/>
            <a:t> с кровью приводит к тому, что потребности тканей в кислороде перестают удовлетворяться, развивается кислородное голодание и замедляются обменные процессы.</a:t>
          </a:r>
          <a:endParaRPr lang="ru-RU" sz="3200" dirty="0"/>
        </a:p>
      </dgm:t>
    </dgm:pt>
    <dgm:pt modelId="{92A81A55-3CAB-4F76-B33B-D4D39ECE48B5}" type="parTrans" cxnId="{CAD3701D-5C27-4DC7-B2C4-603A984DB165}">
      <dgm:prSet/>
      <dgm:spPr/>
      <dgm:t>
        <a:bodyPr/>
        <a:lstStyle/>
        <a:p>
          <a:endParaRPr lang="ru-RU" sz="3200"/>
        </a:p>
      </dgm:t>
    </dgm:pt>
    <dgm:pt modelId="{BCDC3D9A-4F04-4A6E-88C1-39E959043053}" type="sibTrans" cxnId="{CAD3701D-5C27-4DC7-B2C4-603A984DB165}">
      <dgm:prSet/>
      <dgm:spPr/>
      <dgm:t>
        <a:bodyPr/>
        <a:lstStyle/>
        <a:p>
          <a:endParaRPr lang="ru-RU" sz="3200"/>
        </a:p>
      </dgm:t>
    </dgm:pt>
    <dgm:pt modelId="{F2563B45-3019-40E6-9615-22615186E8D3}" type="pres">
      <dgm:prSet presAssocID="{EE8A4784-ECBC-4B38-AC26-02EF464F8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3857B8-4D50-4A0D-97B0-711050DC4F1C}" type="pres">
      <dgm:prSet presAssocID="{6EFD7B4B-3E34-4469-A0E1-4CD010AF6C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3612-FEEC-4540-B50E-CDB37979D1A0}" type="pres">
      <dgm:prSet presAssocID="{2BE9EC0B-7062-4466-8869-3AC0DF3B498E}" presName="spacer" presStyleCnt="0"/>
      <dgm:spPr/>
    </dgm:pt>
    <dgm:pt modelId="{E795C80B-7B3A-4A1F-B7D3-E613EC5CF390}" type="pres">
      <dgm:prSet presAssocID="{33ECDCB2-267C-4093-B936-D6E42466F4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EF640-186E-4430-B784-CE32D00FDD16}" type="presOf" srcId="{33ECDCB2-267C-4093-B936-D6E42466F44E}" destId="{E795C80B-7B3A-4A1F-B7D3-E613EC5CF390}" srcOrd="0" destOrd="0" presId="urn:microsoft.com/office/officeart/2005/8/layout/vList2"/>
    <dgm:cxn modelId="{56C8B509-9398-4CC9-AEC3-1321DC6E7973}" srcId="{EE8A4784-ECBC-4B38-AC26-02EF464F813A}" destId="{6EFD7B4B-3E34-4469-A0E1-4CD010AF6CD4}" srcOrd="0" destOrd="0" parTransId="{C4A17519-A3F4-4EFF-AC22-A7CEE32579A0}" sibTransId="{2BE9EC0B-7062-4466-8869-3AC0DF3B498E}"/>
    <dgm:cxn modelId="{CAD3701D-5C27-4DC7-B2C4-603A984DB165}" srcId="{EE8A4784-ECBC-4B38-AC26-02EF464F813A}" destId="{33ECDCB2-267C-4093-B936-D6E42466F44E}" srcOrd="1" destOrd="0" parTransId="{92A81A55-3CAB-4F76-B33B-D4D39ECE48B5}" sibTransId="{BCDC3D9A-4F04-4A6E-88C1-39E959043053}"/>
    <dgm:cxn modelId="{6CF9345D-53FF-43AA-AB63-F2B8F8E9092A}" type="presOf" srcId="{EE8A4784-ECBC-4B38-AC26-02EF464F813A}" destId="{F2563B45-3019-40E6-9615-22615186E8D3}" srcOrd="0" destOrd="0" presId="urn:microsoft.com/office/officeart/2005/8/layout/vList2"/>
    <dgm:cxn modelId="{FF2BF3A1-064F-4C43-939D-4CBEFBC78457}" type="presOf" srcId="{6EFD7B4B-3E34-4469-A0E1-4CD010AF6CD4}" destId="{9E3857B8-4D50-4A0D-97B0-711050DC4F1C}" srcOrd="0" destOrd="0" presId="urn:microsoft.com/office/officeart/2005/8/layout/vList2"/>
    <dgm:cxn modelId="{11212488-A535-43BB-B535-927B9827A559}" type="presParOf" srcId="{F2563B45-3019-40E6-9615-22615186E8D3}" destId="{9E3857B8-4D50-4A0D-97B0-711050DC4F1C}" srcOrd="0" destOrd="0" presId="urn:microsoft.com/office/officeart/2005/8/layout/vList2"/>
    <dgm:cxn modelId="{870BDEDF-4D0E-494C-90C3-FF332AE711D5}" type="presParOf" srcId="{F2563B45-3019-40E6-9615-22615186E8D3}" destId="{6B633612-FEEC-4540-B50E-CDB37979D1A0}" srcOrd="1" destOrd="0" presId="urn:microsoft.com/office/officeart/2005/8/layout/vList2"/>
    <dgm:cxn modelId="{9B722DE8-9DAB-4B24-9535-1F3D92FC8842}" type="presParOf" srcId="{F2563B45-3019-40E6-9615-22615186E8D3}" destId="{E795C80B-7B3A-4A1F-B7D3-E613EC5CF3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711824-9018-4764-B784-EBD32F174535}" type="doc">
      <dgm:prSet loTypeId="urn:microsoft.com/office/officeart/2005/8/layout/vList2" loCatId="list" qsTypeId="urn:microsoft.com/office/officeart/2005/8/quickstyle/simple1" qsCatId="simple" csTypeId="urn:microsoft.com/office/officeart/2005/8/colors/colorful1#15" csCatId="colorful"/>
      <dgm:spPr/>
      <dgm:t>
        <a:bodyPr/>
        <a:lstStyle/>
        <a:p>
          <a:endParaRPr lang="ru-RU"/>
        </a:p>
      </dgm:t>
    </dgm:pt>
    <dgm:pt modelId="{F008A317-FA86-4DB0-BE26-14AA1D8521F6}">
      <dgm:prSet/>
      <dgm:spPr/>
      <dgm:t>
        <a:bodyPr/>
        <a:lstStyle/>
        <a:p>
          <a:pPr rtl="0"/>
          <a:r>
            <a:rPr lang="ru-RU" dirty="0" smtClean="0"/>
            <a:t>Единственная ткань, в которой имеются более или менее существенные запасы кислорода,–это </a:t>
          </a:r>
          <a:r>
            <a:rPr lang="ru-RU" i="1" dirty="0" smtClean="0"/>
            <a:t>мышечная.</a:t>
          </a:r>
          <a:r>
            <a:rPr lang="ru-RU" dirty="0" smtClean="0"/>
            <a:t> </a:t>
          </a:r>
          <a:endParaRPr lang="ru-RU" dirty="0"/>
        </a:p>
      </dgm:t>
    </dgm:pt>
    <dgm:pt modelId="{3F67D477-A1CC-4F9B-A247-C27B59185E07}" type="parTrans" cxnId="{A6661DAA-C2BB-4F18-86D4-5636FC7B5D36}">
      <dgm:prSet/>
      <dgm:spPr/>
      <dgm:t>
        <a:bodyPr/>
        <a:lstStyle/>
        <a:p>
          <a:endParaRPr lang="ru-RU"/>
        </a:p>
      </dgm:t>
    </dgm:pt>
    <dgm:pt modelId="{4C677F4A-1B74-4F30-88AF-FA4598306A17}" type="sibTrans" cxnId="{A6661DAA-C2BB-4F18-86D4-5636FC7B5D36}">
      <dgm:prSet/>
      <dgm:spPr/>
      <dgm:t>
        <a:bodyPr/>
        <a:lstStyle/>
        <a:p>
          <a:endParaRPr lang="ru-RU"/>
        </a:p>
      </dgm:t>
    </dgm:pt>
    <dgm:pt modelId="{BFD92A0F-4F31-4A06-B2A9-0345E73690DB}">
      <dgm:prSet/>
      <dgm:spPr/>
      <dgm:t>
        <a:bodyPr/>
        <a:lstStyle/>
        <a:p>
          <a:pPr rtl="0"/>
          <a:r>
            <a:rPr lang="ru-RU" dirty="0" smtClean="0"/>
            <a:t>Роль депо кислорода в мышечной ткани выполняет пигмент </a:t>
          </a:r>
          <a:r>
            <a:rPr lang="ru-RU" i="1" dirty="0" smtClean="0"/>
            <a:t>миоглобин</a:t>
          </a:r>
          <a:r>
            <a:rPr lang="ru-RU" dirty="0" smtClean="0"/>
            <a:t> (</a:t>
          </a:r>
          <a:r>
            <a:rPr lang="en-US" dirty="0" smtClean="0"/>
            <a:t>Mb</a:t>
          </a:r>
          <a:r>
            <a:rPr lang="ru-RU" dirty="0" smtClean="0"/>
            <a:t>), способный обратимо связывать O</a:t>
          </a:r>
          <a:r>
            <a:rPr lang="ru-RU" baseline="-25000" dirty="0" smtClean="0"/>
            <a:t>2</a:t>
          </a:r>
          <a:r>
            <a:rPr lang="ru-RU" dirty="0" smtClean="0"/>
            <a:t>.</a:t>
          </a:r>
          <a:endParaRPr lang="ru-RU" dirty="0"/>
        </a:p>
      </dgm:t>
    </dgm:pt>
    <dgm:pt modelId="{60928CD3-C9BE-4896-97E6-26CDF0F98DD5}" type="parTrans" cxnId="{CC4646A7-2201-409D-9072-89CF43A7D940}">
      <dgm:prSet/>
      <dgm:spPr/>
      <dgm:t>
        <a:bodyPr/>
        <a:lstStyle/>
        <a:p>
          <a:endParaRPr lang="ru-RU"/>
        </a:p>
      </dgm:t>
    </dgm:pt>
    <dgm:pt modelId="{971428FE-A88C-4377-983C-8EE592E7B1BE}" type="sibTrans" cxnId="{CC4646A7-2201-409D-9072-89CF43A7D940}">
      <dgm:prSet/>
      <dgm:spPr/>
      <dgm:t>
        <a:bodyPr/>
        <a:lstStyle/>
        <a:p>
          <a:endParaRPr lang="ru-RU"/>
        </a:p>
      </dgm:t>
    </dgm:pt>
    <dgm:pt modelId="{06E9C2E3-408A-4F75-A4D1-AE522B7D33AC}" type="pres">
      <dgm:prSet presAssocID="{02711824-9018-4764-B784-EBD32F1745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F62EA-3147-4A37-979B-53D6CBE4622B}" type="pres">
      <dgm:prSet presAssocID="{F008A317-FA86-4DB0-BE26-14AA1D8521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43D0-CF93-481E-AA3B-1C3B605F586E}" type="pres">
      <dgm:prSet presAssocID="{4C677F4A-1B74-4F30-88AF-FA4598306A17}" presName="spacer" presStyleCnt="0"/>
      <dgm:spPr/>
    </dgm:pt>
    <dgm:pt modelId="{DDB1FC31-6440-41F5-B8A6-7EE27598FDBF}" type="pres">
      <dgm:prSet presAssocID="{BFD92A0F-4F31-4A06-B2A9-0345E73690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4646A7-2201-409D-9072-89CF43A7D940}" srcId="{02711824-9018-4764-B784-EBD32F174535}" destId="{BFD92A0F-4F31-4A06-B2A9-0345E73690DB}" srcOrd="1" destOrd="0" parTransId="{60928CD3-C9BE-4896-97E6-26CDF0F98DD5}" sibTransId="{971428FE-A88C-4377-983C-8EE592E7B1BE}"/>
    <dgm:cxn modelId="{294805B4-A1F8-4B09-A7B7-C30218A372F1}" type="presOf" srcId="{F008A317-FA86-4DB0-BE26-14AA1D8521F6}" destId="{BB1F62EA-3147-4A37-979B-53D6CBE4622B}" srcOrd="0" destOrd="0" presId="urn:microsoft.com/office/officeart/2005/8/layout/vList2"/>
    <dgm:cxn modelId="{8F063F14-AFFE-444A-85C4-0ACF753B90AF}" type="presOf" srcId="{BFD92A0F-4F31-4A06-B2A9-0345E73690DB}" destId="{DDB1FC31-6440-41F5-B8A6-7EE27598FDBF}" srcOrd="0" destOrd="0" presId="urn:microsoft.com/office/officeart/2005/8/layout/vList2"/>
    <dgm:cxn modelId="{A12B5CC0-0B01-452C-80AD-160007951F9B}" type="presOf" srcId="{02711824-9018-4764-B784-EBD32F174535}" destId="{06E9C2E3-408A-4F75-A4D1-AE522B7D33AC}" srcOrd="0" destOrd="0" presId="urn:microsoft.com/office/officeart/2005/8/layout/vList2"/>
    <dgm:cxn modelId="{A6661DAA-C2BB-4F18-86D4-5636FC7B5D36}" srcId="{02711824-9018-4764-B784-EBD32F174535}" destId="{F008A317-FA86-4DB0-BE26-14AA1D8521F6}" srcOrd="0" destOrd="0" parTransId="{3F67D477-A1CC-4F9B-A247-C27B59185E07}" sibTransId="{4C677F4A-1B74-4F30-88AF-FA4598306A17}"/>
    <dgm:cxn modelId="{957B15E7-D46E-497D-AD61-864D4F628EAA}" type="presParOf" srcId="{06E9C2E3-408A-4F75-A4D1-AE522B7D33AC}" destId="{BB1F62EA-3147-4A37-979B-53D6CBE4622B}" srcOrd="0" destOrd="0" presId="urn:microsoft.com/office/officeart/2005/8/layout/vList2"/>
    <dgm:cxn modelId="{FC68589F-B594-4A1B-9BFA-5E55CB140AB1}" type="presParOf" srcId="{06E9C2E3-408A-4F75-A4D1-AE522B7D33AC}" destId="{FC9443D0-CF93-481E-AA3B-1C3B605F586E}" srcOrd="1" destOrd="0" presId="urn:microsoft.com/office/officeart/2005/8/layout/vList2"/>
    <dgm:cxn modelId="{D74F18FD-6FA8-4CB0-9C10-BAA97B94B569}" type="presParOf" srcId="{06E9C2E3-408A-4F75-A4D1-AE522B7D33AC}" destId="{DDB1FC31-6440-41F5-B8A6-7EE27598FD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B1A586-FD07-4B23-ABDC-6C9609F2B260}" type="doc">
      <dgm:prSet loTypeId="urn:microsoft.com/office/officeart/2005/8/layout/vList2" loCatId="list" qsTypeId="urn:microsoft.com/office/officeart/2005/8/quickstyle/simple1" qsCatId="simple" csTypeId="urn:microsoft.com/office/officeart/2005/8/colors/colorful1#16" csCatId="colorful" phldr="1"/>
      <dgm:spPr/>
      <dgm:t>
        <a:bodyPr/>
        <a:lstStyle/>
        <a:p>
          <a:endParaRPr lang="ru-RU"/>
        </a:p>
      </dgm:t>
    </dgm:pt>
    <dgm:pt modelId="{18ECAD74-7EB2-41E0-AA70-6B950DE0C90C}">
      <dgm:prSet/>
      <dgm:spPr/>
      <dgm:t>
        <a:bodyPr/>
        <a:lstStyle/>
        <a:p>
          <a:pPr rtl="0"/>
          <a:r>
            <a:rPr lang="ru-RU" dirty="0" smtClean="0"/>
            <a:t>Среднее содержание миоглобина в сердце составляет 4 мг на 1 г ткани. </a:t>
          </a:r>
          <a:endParaRPr lang="ru-RU" dirty="0"/>
        </a:p>
      </dgm:t>
    </dgm:pt>
    <dgm:pt modelId="{52B2ABF9-084A-4FA2-9936-C9EADA5FB3D8}" type="parTrans" cxnId="{3AA60E75-8F9F-4719-9880-76D3FDAE273E}">
      <dgm:prSet/>
      <dgm:spPr/>
      <dgm:t>
        <a:bodyPr/>
        <a:lstStyle/>
        <a:p>
          <a:endParaRPr lang="ru-RU"/>
        </a:p>
      </dgm:t>
    </dgm:pt>
    <dgm:pt modelId="{19D839B4-A0A2-4790-807A-740FB6F99F82}" type="sibTrans" cxnId="{3AA60E75-8F9F-4719-9880-76D3FDAE273E}">
      <dgm:prSet/>
      <dgm:spPr/>
      <dgm:t>
        <a:bodyPr/>
        <a:lstStyle/>
        <a:p>
          <a:endParaRPr lang="ru-RU"/>
        </a:p>
      </dgm:t>
    </dgm:pt>
    <dgm:pt modelId="{2F8AB2F4-DD29-4155-A4F9-AB81ADBA08DF}">
      <dgm:prSet/>
      <dgm:spPr/>
      <dgm:t>
        <a:bodyPr/>
        <a:lstStyle/>
        <a:p>
          <a:pPr rtl="0"/>
          <a:r>
            <a:rPr lang="ru-RU" dirty="0" smtClean="0"/>
            <a:t>Поскольку 1 г миоглобина может максимально связать 1,34 мл кислорода, </a:t>
          </a:r>
          <a:endParaRPr lang="ru-RU" dirty="0"/>
        </a:p>
      </dgm:t>
    </dgm:pt>
    <dgm:pt modelId="{51204149-7149-4428-A9BB-DA64FC3BF9D1}" type="parTrans" cxnId="{A2393530-1C74-478B-8F8D-B176B4AF8381}">
      <dgm:prSet/>
      <dgm:spPr/>
      <dgm:t>
        <a:bodyPr/>
        <a:lstStyle/>
        <a:p>
          <a:endParaRPr lang="ru-RU"/>
        </a:p>
      </dgm:t>
    </dgm:pt>
    <dgm:pt modelId="{F7741193-00A9-4E4A-884B-FC41F97F6467}" type="sibTrans" cxnId="{A2393530-1C74-478B-8F8D-B176B4AF8381}">
      <dgm:prSet/>
      <dgm:spPr/>
      <dgm:t>
        <a:bodyPr/>
        <a:lstStyle/>
        <a:p>
          <a:endParaRPr lang="ru-RU"/>
        </a:p>
      </dgm:t>
    </dgm:pt>
    <dgm:pt modelId="{AA367C54-B2EF-491C-B60C-E6658753D8F6}">
      <dgm:prSet/>
      <dgm:spPr/>
      <dgm:t>
        <a:bodyPr/>
        <a:lstStyle/>
        <a:p>
          <a:pPr rtl="0"/>
          <a:r>
            <a:rPr lang="ru-RU" dirty="0" smtClean="0"/>
            <a:t>В физиологических условиях запасы кислорода в мышце сердца составляют около 0,5–10</a:t>
          </a:r>
          <a:r>
            <a:rPr lang="ru-RU" baseline="30000" dirty="0" smtClean="0"/>
            <a:t>–2 </a:t>
          </a:r>
          <a:r>
            <a:rPr lang="ru-RU" dirty="0" smtClean="0"/>
            <a:t>мл O</a:t>
          </a:r>
          <a:r>
            <a:rPr lang="ru-RU" baseline="-25000" dirty="0" smtClean="0"/>
            <a:t>2</a:t>
          </a:r>
          <a:r>
            <a:rPr lang="ru-RU" dirty="0" smtClean="0"/>
            <a:t> на 1г ткани. </a:t>
          </a:r>
          <a:endParaRPr lang="ru-RU" dirty="0"/>
        </a:p>
      </dgm:t>
    </dgm:pt>
    <dgm:pt modelId="{8F4D7451-AB4C-4435-850E-2BD0E891DF7A}" type="parTrans" cxnId="{D53421F4-EF38-450B-844A-8EC71580A23E}">
      <dgm:prSet/>
      <dgm:spPr/>
      <dgm:t>
        <a:bodyPr/>
        <a:lstStyle/>
        <a:p>
          <a:endParaRPr lang="ru-RU"/>
        </a:p>
      </dgm:t>
    </dgm:pt>
    <dgm:pt modelId="{8C31C625-37E1-4E36-8705-F675A6D36CD4}" type="sibTrans" cxnId="{D53421F4-EF38-450B-844A-8EC71580A23E}">
      <dgm:prSet/>
      <dgm:spPr/>
      <dgm:t>
        <a:bodyPr/>
        <a:lstStyle/>
        <a:p>
          <a:endParaRPr lang="ru-RU"/>
        </a:p>
      </dgm:t>
    </dgm:pt>
    <dgm:pt modelId="{3C937AB2-6F4D-448F-8402-B4117B1D2028}">
      <dgm:prSet/>
      <dgm:spPr/>
      <dgm:t>
        <a:bodyPr/>
        <a:lstStyle/>
        <a:p>
          <a:pPr rtl="0"/>
          <a:r>
            <a:rPr lang="ru-RU" dirty="0" smtClean="0"/>
            <a:t>Этого количества в условиях полного прекращения снабжения O</a:t>
          </a:r>
          <a:r>
            <a:rPr lang="ru-RU" baseline="-25000" dirty="0" smtClean="0"/>
            <a:t>2</a:t>
          </a:r>
          <a:r>
            <a:rPr lang="ru-RU" dirty="0" smtClean="0"/>
            <a:t> может хватить лишь для того, чтобы поддерживать окислительные процессы в течение примерно 34с.</a:t>
          </a:r>
          <a:endParaRPr lang="ru-RU" dirty="0"/>
        </a:p>
      </dgm:t>
    </dgm:pt>
    <dgm:pt modelId="{B46B6E5D-FDE4-450F-8A71-9C66895A253D}" type="parTrans" cxnId="{7C21F7DF-7B13-46A3-A2B7-97772EBC20F4}">
      <dgm:prSet/>
      <dgm:spPr/>
      <dgm:t>
        <a:bodyPr/>
        <a:lstStyle/>
        <a:p>
          <a:endParaRPr lang="ru-RU"/>
        </a:p>
      </dgm:t>
    </dgm:pt>
    <dgm:pt modelId="{8EB77C4E-708C-4900-8853-F00ABF2DFFFB}" type="sibTrans" cxnId="{7C21F7DF-7B13-46A3-A2B7-97772EBC20F4}">
      <dgm:prSet/>
      <dgm:spPr/>
      <dgm:t>
        <a:bodyPr/>
        <a:lstStyle/>
        <a:p>
          <a:endParaRPr lang="ru-RU"/>
        </a:p>
      </dgm:t>
    </dgm:pt>
    <dgm:pt modelId="{E051F321-3BEB-4B21-AB12-25C784C86A5F}" type="pres">
      <dgm:prSet presAssocID="{17B1A586-FD07-4B23-ABDC-6C9609F2B2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EDF51-560D-4966-8A61-71F1ED6C501D}" type="pres">
      <dgm:prSet presAssocID="{18ECAD74-7EB2-41E0-AA70-6B950DE0C9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90EE0-5BE5-4407-8A61-20CFF24E11C7}" type="pres">
      <dgm:prSet presAssocID="{19D839B4-A0A2-4790-807A-740FB6F99F82}" presName="spacer" presStyleCnt="0"/>
      <dgm:spPr/>
    </dgm:pt>
    <dgm:pt modelId="{648F0BFE-4F1E-41A7-B3D3-2FCC9CFA1FE2}" type="pres">
      <dgm:prSet presAssocID="{2F8AB2F4-DD29-4155-A4F9-AB81ADBA08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C26C-1DF3-47FD-A003-A52C5B11D843}" type="pres">
      <dgm:prSet presAssocID="{F7741193-00A9-4E4A-884B-FC41F97F6467}" presName="spacer" presStyleCnt="0"/>
      <dgm:spPr/>
    </dgm:pt>
    <dgm:pt modelId="{C70CA6DE-6711-4075-8D82-3F1EEA6F15F3}" type="pres">
      <dgm:prSet presAssocID="{AA367C54-B2EF-491C-B60C-E6658753D8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D78DB-D2F9-49B0-B25D-3E7B65C6BA2A}" type="pres">
      <dgm:prSet presAssocID="{8C31C625-37E1-4E36-8705-F675A6D36CD4}" presName="spacer" presStyleCnt="0"/>
      <dgm:spPr/>
    </dgm:pt>
    <dgm:pt modelId="{8F256294-4877-4BCD-8949-8D9008C3898A}" type="pres">
      <dgm:prSet presAssocID="{3C937AB2-6F4D-448F-8402-B4117B1D20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1F7DF-7B13-46A3-A2B7-97772EBC20F4}" srcId="{17B1A586-FD07-4B23-ABDC-6C9609F2B260}" destId="{3C937AB2-6F4D-448F-8402-B4117B1D2028}" srcOrd="3" destOrd="0" parTransId="{B46B6E5D-FDE4-450F-8A71-9C66895A253D}" sibTransId="{8EB77C4E-708C-4900-8853-F00ABF2DFFFB}"/>
    <dgm:cxn modelId="{D21BEAF2-9B49-4109-A32A-252450A6E36E}" type="presOf" srcId="{AA367C54-B2EF-491C-B60C-E6658753D8F6}" destId="{C70CA6DE-6711-4075-8D82-3F1EEA6F15F3}" srcOrd="0" destOrd="0" presId="urn:microsoft.com/office/officeart/2005/8/layout/vList2"/>
    <dgm:cxn modelId="{A2393530-1C74-478B-8F8D-B176B4AF8381}" srcId="{17B1A586-FD07-4B23-ABDC-6C9609F2B260}" destId="{2F8AB2F4-DD29-4155-A4F9-AB81ADBA08DF}" srcOrd="1" destOrd="0" parTransId="{51204149-7149-4428-A9BB-DA64FC3BF9D1}" sibTransId="{F7741193-00A9-4E4A-884B-FC41F97F6467}"/>
    <dgm:cxn modelId="{3EDDFE55-5AD0-4BFE-B45F-96AA7A0A234C}" type="presOf" srcId="{18ECAD74-7EB2-41E0-AA70-6B950DE0C90C}" destId="{988EDF51-560D-4966-8A61-71F1ED6C501D}" srcOrd="0" destOrd="0" presId="urn:microsoft.com/office/officeart/2005/8/layout/vList2"/>
    <dgm:cxn modelId="{D53421F4-EF38-450B-844A-8EC71580A23E}" srcId="{17B1A586-FD07-4B23-ABDC-6C9609F2B260}" destId="{AA367C54-B2EF-491C-B60C-E6658753D8F6}" srcOrd="2" destOrd="0" parTransId="{8F4D7451-AB4C-4435-850E-2BD0E891DF7A}" sibTransId="{8C31C625-37E1-4E36-8705-F675A6D36CD4}"/>
    <dgm:cxn modelId="{0200A78F-D351-4A52-B932-AF9DF81AF6AE}" type="presOf" srcId="{2F8AB2F4-DD29-4155-A4F9-AB81ADBA08DF}" destId="{648F0BFE-4F1E-41A7-B3D3-2FCC9CFA1FE2}" srcOrd="0" destOrd="0" presId="urn:microsoft.com/office/officeart/2005/8/layout/vList2"/>
    <dgm:cxn modelId="{3AA60E75-8F9F-4719-9880-76D3FDAE273E}" srcId="{17B1A586-FD07-4B23-ABDC-6C9609F2B260}" destId="{18ECAD74-7EB2-41E0-AA70-6B950DE0C90C}" srcOrd="0" destOrd="0" parTransId="{52B2ABF9-084A-4FA2-9936-C9EADA5FB3D8}" sibTransId="{19D839B4-A0A2-4790-807A-740FB6F99F82}"/>
    <dgm:cxn modelId="{AF54011B-F1BC-46C6-84B1-A231497FD177}" type="presOf" srcId="{3C937AB2-6F4D-448F-8402-B4117B1D2028}" destId="{8F256294-4877-4BCD-8949-8D9008C3898A}" srcOrd="0" destOrd="0" presId="urn:microsoft.com/office/officeart/2005/8/layout/vList2"/>
    <dgm:cxn modelId="{DC7D6CB1-A9AF-4B0A-8A09-3562299ACE25}" type="presOf" srcId="{17B1A586-FD07-4B23-ABDC-6C9609F2B260}" destId="{E051F321-3BEB-4B21-AB12-25C784C86A5F}" srcOrd="0" destOrd="0" presId="urn:microsoft.com/office/officeart/2005/8/layout/vList2"/>
    <dgm:cxn modelId="{8442B0AF-F746-46BE-99AD-F3597872A61A}" type="presParOf" srcId="{E051F321-3BEB-4B21-AB12-25C784C86A5F}" destId="{988EDF51-560D-4966-8A61-71F1ED6C501D}" srcOrd="0" destOrd="0" presId="urn:microsoft.com/office/officeart/2005/8/layout/vList2"/>
    <dgm:cxn modelId="{D47CB6FB-864B-4734-96B5-8BBF54D0AB58}" type="presParOf" srcId="{E051F321-3BEB-4B21-AB12-25C784C86A5F}" destId="{D2A90EE0-5BE5-4407-8A61-20CFF24E11C7}" srcOrd="1" destOrd="0" presId="urn:microsoft.com/office/officeart/2005/8/layout/vList2"/>
    <dgm:cxn modelId="{DA278CF9-3E3E-478E-9826-379EC302FB79}" type="presParOf" srcId="{E051F321-3BEB-4B21-AB12-25C784C86A5F}" destId="{648F0BFE-4F1E-41A7-B3D3-2FCC9CFA1FE2}" srcOrd="2" destOrd="0" presId="urn:microsoft.com/office/officeart/2005/8/layout/vList2"/>
    <dgm:cxn modelId="{1B3CBD99-E170-460F-BF6C-DEAFA37E0685}" type="presParOf" srcId="{E051F321-3BEB-4B21-AB12-25C784C86A5F}" destId="{9BF0C26C-1DF3-47FD-A003-A52C5B11D843}" srcOrd="3" destOrd="0" presId="urn:microsoft.com/office/officeart/2005/8/layout/vList2"/>
    <dgm:cxn modelId="{D3D70E62-BD61-4B48-89DA-7A044D62D737}" type="presParOf" srcId="{E051F321-3BEB-4B21-AB12-25C784C86A5F}" destId="{C70CA6DE-6711-4075-8D82-3F1EEA6F15F3}" srcOrd="4" destOrd="0" presId="urn:microsoft.com/office/officeart/2005/8/layout/vList2"/>
    <dgm:cxn modelId="{7633838C-1EC6-4361-8382-6FC7C995545B}" type="presParOf" srcId="{E051F321-3BEB-4B21-AB12-25C784C86A5F}" destId="{255D78DB-D2F9-49B0-B25D-3E7B65C6BA2A}" srcOrd="5" destOrd="0" presId="urn:microsoft.com/office/officeart/2005/8/layout/vList2"/>
    <dgm:cxn modelId="{9364FFDD-EDDC-4A78-A734-9CDC69F310CA}" type="presParOf" srcId="{E051F321-3BEB-4B21-AB12-25C784C86A5F}" destId="{8F256294-4877-4BCD-8949-8D9008C389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996EB92-A3FA-4B26-9404-9E9CC4038EC7}" type="doc">
      <dgm:prSet loTypeId="urn:microsoft.com/office/officeart/2005/8/layout/vList2" loCatId="list" qsTypeId="urn:microsoft.com/office/officeart/2005/8/quickstyle/simple1" qsCatId="simple" csTypeId="urn:microsoft.com/office/officeart/2005/8/colors/colorful1#17" csCatId="colorful"/>
      <dgm:spPr/>
      <dgm:t>
        <a:bodyPr/>
        <a:lstStyle/>
        <a:p>
          <a:endParaRPr lang="ru-RU"/>
        </a:p>
      </dgm:t>
    </dgm:pt>
    <dgm:pt modelId="{EE7AE66C-DEB7-46E2-BFE8-CC87488CFE2F}">
      <dgm:prSet/>
      <dgm:spPr/>
      <dgm:t>
        <a:bodyPr/>
        <a:lstStyle/>
        <a:p>
          <a:pPr rtl="0"/>
          <a:r>
            <a:rPr lang="ru-RU" dirty="0" smtClean="0"/>
            <a:t>В начальном периоде интенсивной мышечной нагрузки возросшая потребность</a:t>
          </a:r>
          <a:r>
            <a:rPr lang="ru-RU" b="1" dirty="0" smtClean="0"/>
            <a:t> скелетных мышц </a:t>
          </a:r>
          <a:r>
            <a:rPr lang="ru-RU" dirty="0" smtClean="0"/>
            <a:t>в O</a:t>
          </a:r>
          <a:r>
            <a:rPr lang="ru-RU" baseline="-25000" dirty="0" smtClean="0"/>
            <a:t>2</a:t>
          </a:r>
          <a:r>
            <a:rPr lang="ru-RU" dirty="0" smtClean="0"/>
            <a:t> частично удовлетворяется за счет кислорода, высвобождаемого миоглобином. </a:t>
          </a:r>
          <a:endParaRPr lang="ru-RU" dirty="0"/>
        </a:p>
      </dgm:t>
    </dgm:pt>
    <dgm:pt modelId="{D806396C-5C7A-4C38-81ED-A27B6C0F9F26}" type="parTrans" cxnId="{71080B72-2EA2-4038-B8F7-F14BD5226C5E}">
      <dgm:prSet/>
      <dgm:spPr/>
      <dgm:t>
        <a:bodyPr/>
        <a:lstStyle/>
        <a:p>
          <a:endParaRPr lang="ru-RU"/>
        </a:p>
      </dgm:t>
    </dgm:pt>
    <dgm:pt modelId="{8A16F980-5685-4A06-A70C-687065E018C2}" type="sibTrans" cxnId="{71080B72-2EA2-4038-B8F7-F14BD5226C5E}">
      <dgm:prSet/>
      <dgm:spPr/>
      <dgm:t>
        <a:bodyPr/>
        <a:lstStyle/>
        <a:p>
          <a:endParaRPr lang="ru-RU"/>
        </a:p>
      </dgm:t>
    </dgm:pt>
    <dgm:pt modelId="{683BC65E-D9A5-4287-95F7-91FB3A97F8A4}">
      <dgm:prSet/>
      <dgm:spPr/>
      <dgm:t>
        <a:bodyPr/>
        <a:lstStyle/>
        <a:p>
          <a:pPr rtl="0"/>
          <a:r>
            <a:rPr lang="ru-RU" b="1" dirty="0" smtClean="0"/>
            <a:t>В мышцах</a:t>
          </a:r>
          <a:r>
            <a:rPr lang="ru-RU" dirty="0" smtClean="0"/>
            <a:t> кислород, связанный с миоглобином, обеспечивает протекание окислительных процессов в тех участках, кровоснабжение которых на короткий срок снижается или полностью прекращается во время их </a:t>
          </a:r>
          <a:r>
            <a:rPr lang="ru-RU" dirty="0" err="1" smtClean="0"/>
            <a:t>сокрашения</a:t>
          </a:r>
          <a:r>
            <a:rPr lang="ru-RU" dirty="0" smtClean="0"/>
            <a:t> </a:t>
          </a:r>
          <a:endParaRPr lang="ru-RU" dirty="0"/>
        </a:p>
      </dgm:t>
    </dgm:pt>
    <dgm:pt modelId="{61FC8654-05D6-4986-BA62-BEA256278E62}" type="parTrans" cxnId="{53F8FB7E-64E4-441B-A8F5-2B089AB99050}">
      <dgm:prSet/>
      <dgm:spPr/>
      <dgm:t>
        <a:bodyPr/>
        <a:lstStyle/>
        <a:p>
          <a:endParaRPr lang="ru-RU"/>
        </a:p>
      </dgm:t>
    </dgm:pt>
    <dgm:pt modelId="{2D724433-0A68-4F59-981A-48E5160DCF1B}" type="sibTrans" cxnId="{53F8FB7E-64E4-441B-A8F5-2B089AB99050}">
      <dgm:prSet/>
      <dgm:spPr/>
      <dgm:t>
        <a:bodyPr/>
        <a:lstStyle/>
        <a:p>
          <a:endParaRPr lang="ru-RU"/>
        </a:p>
      </dgm:t>
    </dgm:pt>
    <dgm:pt modelId="{17B678E4-7F80-4B22-8EA8-7AA9DBAE2EAA}" type="pres">
      <dgm:prSet presAssocID="{E996EB92-A3FA-4B26-9404-9E9CC4038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62AB8-A794-45D8-9A97-1CB97B6C28D1}" type="pres">
      <dgm:prSet presAssocID="{EE7AE66C-DEB7-46E2-BFE8-CC87488CFE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B7EB-72FD-4FA8-B98C-82C343800EAE}" type="pres">
      <dgm:prSet presAssocID="{8A16F980-5685-4A06-A70C-687065E018C2}" presName="spacer" presStyleCnt="0"/>
      <dgm:spPr/>
    </dgm:pt>
    <dgm:pt modelId="{47308D76-4078-4DD6-BA18-4B18E049909E}" type="pres">
      <dgm:prSet presAssocID="{683BC65E-D9A5-4287-95F7-91FB3A97F8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80B72-2EA2-4038-B8F7-F14BD5226C5E}" srcId="{E996EB92-A3FA-4B26-9404-9E9CC4038EC7}" destId="{EE7AE66C-DEB7-46E2-BFE8-CC87488CFE2F}" srcOrd="0" destOrd="0" parTransId="{D806396C-5C7A-4C38-81ED-A27B6C0F9F26}" sibTransId="{8A16F980-5685-4A06-A70C-687065E018C2}"/>
    <dgm:cxn modelId="{53F8FB7E-64E4-441B-A8F5-2B089AB99050}" srcId="{E996EB92-A3FA-4B26-9404-9E9CC4038EC7}" destId="{683BC65E-D9A5-4287-95F7-91FB3A97F8A4}" srcOrd="1" destOrd="0" parTransId="{61FC8654-05D6-4986-BA62-BEA256278E62}" sibTransId="{2D724433-0A68-4F59-981A-48E5160DCF1B}"/>
    <dgm:cxn modelId="{F8EBA572-D0E7-447C-A011-99A989D49EA6}" type="presOf" srcId="{E996EB92-A3FA-4B26-9404-9E9CC4038EC7}" destId="{17B678E4-7F80-4B22-8EA8-7AA9DBAE2EAA}" srcOrd="0" destOrd="0" presId="urn:microsoft.com/office/officeart/2005/8/layout/vList2"/>
    <dgm:cxn modelId="{2DDF9B9B-660A-46F1-BD15-9172BAE8806E}" type="presOf" srcId="{EE7AE66C-DEB7-46E2-BFE8-CC87488CFE2F}" destId="{0CE62AB8-A794-45D8-9A97-1CB97B6C28D1}" srcOrd="0" destOrd="0" presId="urn:microsoft.com/office/officeart/2005/8/layout/vList2"/>
    <dgm:cxn modelId="{FE36CA8A-9599-48ED-9176-3DB9DBA37403}" type="presOf" srcId="{683BC65E-D9A5-4287-95F7-91FB3A97F8A4}" destId="{47308D76-4078-4DD6-BA18-4B18E049909E}" srcOrd="0" destOrd="0" presId="urn:microsoft.com/office/officeart/2005/8/layout/vList2"/>
    <dgm:cxn modelId="{05C26D48-61EE-4973-A9D5-A5317B804CF5}" type="presParOf" srcId="{17B678E4-7F80-4B22-8EA8-7AA9DBAE2EAA}" destId="{0CE62AB8-A794-45D8-9A97-1CB97B6C28D1}" srcOrd="0" destOrd="0" presId="urn:microsoft.com/office/officeart/2005/8/layout/vList2"/>
    <dgm:cxn modelId="{037E9F80-B3E0-4D5A-84D6-BB75CF4A10BF}" type="presParOf" srcId="{17B678E4-7F80-4B22-8EA8-7AA9DBAE2EAA}" destId="{6FBDB7EB-72FD-4FA8-B98C-82C343800EAE}" srcOrd="1" destOrd="0" presId="urn:microsoft.com/office/officeart/2005/8/layout/vList2"/>
    <dgm:cxn modelId="{57408D0F-84DE-45F6-81F4-20CDEFC46084}" type="presParOf" srcId="{17B678E4-7F80-4B22-8EA8-7AA9DBAE2EAA}" destId="{47308D76-4078-4DD6-BA18-4B18E04990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F088D-BE05-45EB-A226-81E0E508D5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94AD46-AD6D-4FC8-A81C-C73876F26E1C}">
      <dgm:prSet/>
      <dgm:spPr/>
      <dgm:t>
        <a:bodyPr/>
        <a:lstStyle/>
        <a:p>
          <a:pPr algn="ctr" rtl="0"/>
          <a:r>
            <a:rPr lang="ru-RU" dirty="0" smtClean="0"/>
            <a:t>Способность крови транспортировать кислород оценивается по показателю кислородной ёмкости крови (КЕК).</a:t>
          </a:r>
          <a:br>
            <a:rPr lang="ru-RU" dirty="0" smtClean="0"/>
          </a:br>
          <a:endParaRPr lang="ru-RU" dirty="0"/>
        </a:p>
      </dgm:t>
    </dgm:pt>
    <dgm:pt modelId="{6FC2FC98-DD96-4413-A476-FC97006C71EE}" type="parTrans" cxnId="{4216285F-38E0-448F-8228-ECB44EBA7AF3}">
      <dgm:prSet/>
      <dgm:spPr/>
      <dgm:t>
        <a:bodyPr/>
        <a:lstStyle/>
        <a:p>
          <a:pPr algn="ctr"/>
          <a:endParaRPr lang="ru-RU"/>
        </a:p>
      </dgm:t>
    </dgm:pt>
    <dgm:pt modelId="{A0D9CA14-44AA-4E31-8E25-AE1B1F71CCD8}" type="sibTrans" cxnId="{4216285F-38E0-448F-8228-ECB44EBA7AF3}">
      <dgm:prSet/>
      <dgm:spPr/>
      <dgm:t>
        <a:bodyPr/>
        <a:lstStyle/>
        <a:p>
          <a:pPr algn="ctr"/>
          <a:endParaRPr lang="ru-RU"/>
        </a:p>
      </dgm:t>
    </dgm:pt>
    <dgm:pt modelId="{B8174FDD-BE24-47E3-8137-008E05EEEC3C}" type="pres">
      <dgm:prSet presAssocID="{4F2F088D-BE05-45EB-A226-81E0E508D5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5FDDC-354D-4913-8CCC-ABA5D1127D8C}" type="pres">
      <dgm:prSet presAssocID="{DA94AD46-AD6D-4FC8-A81C-C73876F26E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C3EF0-F1B1-4F48-B70E-772A5D983968}" type="presOf" srcId="{DA94AD46-AD6D-4FC8-A81C-C73876F26E1C}" destId="{17C5FDDC-354D-4913-8CCC-ABA5D1127D8C}" srcOrd="0" destOrd="0" presId="urn:microsoft.com/office/officeart/2005/8/layout/vList2"/>
    <dgm:cxn modelId="{4216285F-38E0-448F-8228-ECB44EBA7AF3}" srcId="{4F2F088D-BE05-45EB-A226-81E0E508D50C}" destId="{DA94AD46-AD6D-4FC8-A81C-C73876F26E1C}" srcOrd="0" destOrd="0" parTransId="{6FC2FC98-DD96-4413-A476-FC97006C71EE}" sibTransId="{A0D9CA14-44AA-4E31-8E25-AE1B1F71CCD8}"/>
    <dgm:cxn modelId="{9247162F-6647-467A-B23A-8720812FC13D}" type="presOf" srcId="{4F2F088D-BE05-45EB-A226-81E0E508D50C}" destId="{B8174FDD-BE24-47E3-8137-008E05EEEC3C}" srcOrd="0" destOrd="0" presId="urn:microsoft.com/office/officeart/2005/8/layout/vList2"/>
    <dgm:cxn modelId="{EA66BAC4-9A2A-4044-B18E-6F63BA21A6FD}" type="presParOf" srcId="{B8174FDD-BE24-47E3-8137-008E05EEEC3C}" destId="{17C5FDDC-354D-4913-8CCC-ABA5D1127D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F3C8F-01AE-4B5E-A8D3-DD2CB976A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B6355-E0CD-4F32-8ED2-4B152016E788}">
      <dgm:prSet/>
      <dgm:spPr/>
      <dgm:t>
        <a:bodyPr/>
        <a:lstStyle/>
        <a:p>
          <a:pPr algn="ctr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ahoma" pitchFamily="34" charset="0"/>
            </a:rPr>
            <a:t>Кислородная емкость крови – это максимальное количество кислорода, которое содержится в определенном объеме крови.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7B6E671-D890-44AF-93E0-182EBA750A42}" type="parTrans" cxnId="{20C51283-F3B3-4EED-87DF-049FBE8A1B2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0543CED-A923-48A5-98A6-719E19AE1125}" type="sibTrans" cxnId="{20C51283-F3B3-4EED-87DF-049FBE8A1B2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89720D5B-941A-4DE3-8E55-8476A76FEE0F}" type="pres">
      <dgm:prSet presAssocID="{0CAF3C8F-01AE-4B5E-A8D3-DD2CB976A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AD7BF-74B0-4BCC-A905-84A9D4536292}" type="pres">
      <dgm:prSet presAssocID="{CBBB6355-E0CD-4F32-8ED2-4B152016E7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31318-AD15-405B-849A-670BDB5D55A6}" type="presOf" srcId="{CBBB6355-E0CD-4F32-8ED2-4B152016E788}" destId="{325AD7BF-74B0-4BCC-A905-84A9D4536292}" srcOrd="0" destOrd="0" presId="urn:microsoft.com/office/officeart/2005/8/layout/vList2"/>
    <dgm:cxn modelId="{00F6C163-996B-4448-9B9B-031A56D3363F}" type="presOf" srcId="{0CAF3C8F-01AE-4B5E-A8D3-DD2CB976A93F}" destId="{89720D5B-941A-4DE3-8E55-8476A76FEE0F}" srcOrd="0" destOrd="0" presId="urn:microsoft.com/office/officeart/2005/8/layout/vList2"/>
    <dgm:cxn modelId="{20C51283-F3B3-4EED-87DF-049FBE8A1B2A}" srcId="{0CAF3C8F-01AE-4B5E-A8D3-DD2CB976A93F}" destId="{CBBB6355-E0CD-4F32-8ED2-4B152016E788}" srcOrd="0" destOrd="0" parTransId="{E7B6E671-D890-44AF-93E0-182EBA750A42}" sibTransId="{30543CED-A923-48A5-98A6-719E19AE1125}"/>
    <dgm:cxn modelId="{47192E7B-7E9B-46FD-B8B9-AD7F6F76383D}" type="presParOf" srcId="{89720D5B-941A-4DE3-8E55-8476A76FEE0F}" destId="{325AD7BF-74B0-4BCC-A905-84A9D45362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270355-16B8-464E-8249-CA41038B46BA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769661-BCF7-4219-9DD2-FCB13537A160}">
      <dgm:prSet/>
      <dgm:spPr/>
      <dgm:t>
        <a:bodyPr/>
        <a:lstStyle/>
        <a:p>
          <a:pPr algn="ctr" rtl="0"/>
          <a:r>
            <a:rPr lang="ru-RU" dirty="0" smtClean="0"/>
            <a:t>КЕК рассчитывается по формуле:</a:t>
          </a:r>
          <a:endParaRPr lang="ru-RU" dirty="0"/>
        </a:p>
      </dgm:t>
    </dgm:pt>
    <dgm:pt modelId="{3FE9F611-5561-4EBC-8AB6-BABD745BBA87}" type="parTrans" cxnId="{C04BF8F8-DB35-45A2-BDEE-E8ABED62F035}">
      <dgm:prSet/>
      <dgm:spPr/>
      <dgm:t>
        <a:bodyPr/>
        <a:lstStyle/>
        <a:p>
          <a:pPr algn="ctr"/>
          <a:endParaRPr lang="ru-RU"/>
        </a:p>
      </dgm:t>
    </dgm:pt>
    <dgm:pt modelId="{DADE4C17-8E43-4877-B7A3-A4B9001C1E7F}" type="sibTrans" cxnId="{C04BF8F8-DB35-45A2-BDEE-E8ABED62F035}">
      <dgm:prSet/>
      <dgm:spPr/>
      <dgm:t>
        <a:bodyPr/>
        <a:lstStyle/>
        <a:p>
          <a:pPr algn="ctr"/>
          <a:endParaRPr lang="ru-RU"/>
        </a:p>
      </dgm:t>
    </dgm:pt>
    <dgm:pt modelId="{7B2D4ED5-0351-42B8-BFA0-C3045E6C1D9A}">
      <dgm:prSet/>
      <dgm:spPr/>
      <dgm:t>
        <a:bodyPr/>
        <a:lstStyle/>
        <a:p>
          <a:pPr algn="ctr" rtl="0"/>
          <a:r>
            <a:rPr lang="ru-RU" b="1" dirty="0" smtClean="0"/>
            <a:t>КЕК = 1,34*</a:t>
          </a:r>
          <a:r>
            <a:rPr lang="ru-RU" b="1" dirty="0" err="1" smtClean="0"/>
            <a:t>Нь</a:t>
          </a:r>
          <a:r>
            <a:rPr lang="ru-RU" b="1" dirty="0" smtClean="0"/>
            <a:t> (г/л)</a:t>
          </a:r>
          <a:endParaRPr lang="ru-RU" dirty="0"/>
        </a:p>
      </dgm:t>
    </dgm:pt>
    <dgm:pt modelId="{CF5EE472-7D10-4F37-B590-1FACAE9D80EF}" type="parTrans" cxnId="{B33C8AB7-326B-4197-A562-1F763BF5AD57}">
      <dgm:prSet/>
      <dgm:spPr/>
      <dgm:t>
        <a:bodyPr/>
        <a:lstStyle/>
        <a:p>
          <a:pPr algn="ctr"/>
          <a:endParaRPr lang="ru-RU"/>
        </a:p>
      </dgm:t>
    </dgm:pt>
    <dgm:pt modelId="{745C0BCD-D88A-45FF-950C-5DBA7BAEE264}" type="sibTrans" cxnId="{B33C8AB7-326B-4197-A562-1F763BF5AD57}">
      <dgm:prSet/>
      <dgm:spPr/>
      <dgm:t>
        <a:bodyPr/>
        <a:lstStyle/>
        <a:p>
          <a:pPr algn="ctr"/>
          <a:endParaRPr lang="ru-RU"/>
        </a:p>
      </dgm:t>
    </dgm:pt>
    <dgm:pt modelId="{F53907BA-8EE0-494C-9EC6-29A6449960A4}">
      <dgm:prSet/>
      <dgm:spPr/>
      <dgm:t>
        <a:bodyPr/>
        <a:lstStyle/>
        <a:p>
          <a:pPr algn="ctr" rtl="0"/>
          <a:r>
            <a:rPr lang="ru-RU" dirty="0" err="1" smtClean="0"/>
            <a:t>Нь</a:t>
          </a:r>
          <a:r>
            <a:rPr lang="ru-RU" dirty="0" smtClean="0"/>
            <a:t> – концентрация гемоглобина, г/л;</a:t>
          </a:r>
          <a:endParaRPr lang="ru-RU" dirty="0"/>
        </a:p>
      </dgm:t>
    </dgm:pt>
    <dgm:pt modelId="{8A702235-F88A-48D8-BAF6-D61D1A1A18BF}" type="parTrans" cxnId="{A7059F6C-06E9-4B3E-8D9A-40F2D161B31A}">
      <dgm:prSet/>
      <dgm:spPr/>
      <dgm:t>
        <a:bodyPr/>
        <a:lstStyle/>
        <a:p>
          <a:pPr algn="ctr"/>
          <a:endParaRPr lang="ru-RU"/>
        </a:p>
      </dgm:t>
    </dgm:pt>
    <dgm:pt modelId="{5CFF79CC-83E3-481A-A160-0AC4C978F949}" type="sibTrans" cxnId="{A7059F6C-06E9-4B3E-8D9A-40F2D161B31A}">
      <dgm:prSet/>
      <dgm:spPr/>
      <dgm:t>
        <a:bodyPr/>
        <a:lstStyle/>
        <a:p>
          <a:pPr algn="ctr"/>
          <a:endParaRPr lang="ru-RU"/>
        </a:p>
      </dgm:t>
    </dgm:pt>
    <dgm:pt modelId="{E5CC8E88-F3BB-439A-AC8C-61A87F311913}">
      <dgm:prSet/>
      <dgm:spPr/>
      <dgm:t>
        <a:bodyPr/>
        <a:lstStyle/>
        <a:p>
          <a:pPr algn="ctr" rtl="0"/>
          <a:r>
            <a:rPr lang="ru-RU" dirty="0" smtClean="0"/>
            <a:t>1,34 – число </a:t>
          </a:r>
          <a:r>
            <a:rPr lang="ru-RU" dirty="0" err="1" smtClean="0"/>
            <a:t>Хюфнера</a:t>
          </a:r>
          <a:endParaRPr lang="ru-RU" dirty="0"/>
        </a:p>
      </dgm:t>
    </dgm:pt>
    <dgm:pt modelId="{17C5CED9-E7F5-463F-89F7-858FE5798287}" type="parTrans" cxnId="{6B2BA338-0D1A-4066-AFE4-7077E8E739A4}">
      <dgm:prSet/>
      <dgm:spPr/>
      <dgm:t>
        <a:bodyPr/>
        <a:lstStyle/>
        <a:p>
          <a:pPr algn="ctr"/>
          <a:endParaRPr lang="ru-RU"/>
        </a:p>
      </dgm:t>
    </dgm:pt>
    <dgm:pt modelId="{D9009864-FE03-44F5-957E-E8FC3715381A}" type="sibTrans" cxnId="{6B2BA338-0D1A-4066-AFE4-7077E8E739A4}">
      <dgm:prSet/>
      <dgm:spPr/>
      <dgm:t>
        <a:bodyPr/>
        <a:lstStyle/>
        <a:p>
          <a:pPr algn="ctr"/>
          <a:endParaRPr lang="ru-RU"/>
        </a:p>
      </dgm:t>
    </dgm:pt>
    <dgm:pt modelId="{6808B69B-46CD-454A-ACE7-472685439AD1}" type="pres">
      <dgm:prSet presAssocID="{66270355-16B8-464E-8249-CA41038B4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3DB22-4836-4FF7-8A8C-8DF0241F0504}" type="pres">
      <dgm:prSet presAssocID="{FB769661-BCF7-4219-9DD2-FCB13537A1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768-9F68-41A8-9E9B-0E8EF2F04665}" type="pres">
      <dgm:prSet presAssocID="{DADE4C17-8E43-4877-B7A3-A4B9001C1E7F}" presName="spacer" presStyleCnt="0"/>
      <dgm:spPr/>
    </dgm:pt>
    <dgm:pt modelId="{7AFCD117-1695-4965-8ED3-879346014432}" type="pres">
      <dgm:prSet presAssocID="{7B2D4ED5-0351-42B8-BFA0-C3045E6C1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4A61-D5A0-41E1-8F20-BF26A0B8677D}" type="pres">
      <dgm:prSet presAssocID="{745C0BCD-D88A-45FF-950C-5DBA7BAEE264}" presName="spacer" presStyleCnt="0"/>
      <dgm:spPr/>
    </dgm:pt>
    <dgm:pt modelId="{CA5CD1BC-002D-47C3-915A-2984F4507884}" type="pres">
      <dgm:prSet presAssocID="{F53907BA-8EE0-494C-9EC6-29A6449960A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65E74-DFAF-4F9E-B85E-94A39670A7E6}" type="pres">
      <dgm:prSet presAssocID="{5CFF79CC-83E3-481A-A160-0AC4C978F949}" presName="spacer" presStyleCnt="0"/>
      <dgm:spPr/>
    </dgm:pt>
    <dgm:pt modelId="{1FC0FEE0-DB13-4135-9C5C-AB00C8606013}" type="pres">
      <dgm:prSet presAssocID="{E5CC8E88-F3BB-439A-AC8C-61A87F3119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C8AB7-326B-4197-A562-1F763BF5AD57}" srcId="{66270355-16B8-464E-8249-CA41038B46BA}" destId="{7B2D4ED5-0351-42B8-BFA0-C3045E6C1D9A}" srcOrd="1" destOrd="0" parTransId="{CF5EE472-7D10-4F37-B590-1FACAE9D80EF}" sibTransId="{745C0BCD-D88A-45FF-950C-5DBA7BAEE264}"/>
    <dgm:cxn modelId="{58899B37-2C71-44D6-8BDF-11D245DE97E0}" type="presOf" srcId="{E5CC8E88-F3BB-439A-AC8C-61A87F311913}" destId="{1FC0FEE0-DB13-4135-9C5C-AB00C8606013}" srcOrd="0" destOrd="0" presId="urn:microsoft.com/office/officeart/2005/8/layout/vList2"/>
    <dgm:cxn modelId="{47D672AF-CF1E-4A29-AA16-16CFFA4D55DB}" type="presOf" srcId="{66270355-16B8-464E-8249-CA41038B46BA}" destId="{6808B69B-46CD-454A-ACE7-472685439AD1}" srcOrd="0" destOrd="0" presId="urn:microsoft.com/office/officeart/2005/8/layout/vList2"/>
    <dgm:cxn modelId="{C04BF8F8-DB35-45A2-BDEE-E8ABED62F035}" srcId="{66270355-16B8-464E-8249-CA41038B46BA}" destId="{FB769661-BCF7-4219-9DD2-FCB13537A160}" srcOrd="0" destOrd="0" parTransId="{3FE9F611-5561-4EBC-8AB6-BABD745BBA87}" sibTransId="{DADE4C17-8E43-4877-B7A3-A4B9001C1E7F}"/>
    <dgm:cxn modelId="{A7059F6C-06E9-4B3E-8D9A-40F2D161B31A}" srcId="{66270355-16B8-464E-8249-CA41038B46BA}" destId="{F53907BA-8EE0-494C-9EC6-29A6449960A4}" srcOrd="2" destOrd="0" parTransId="{8A702235-F88A-48D8-BAF6-D61D1A1A18BF}" sibTransId="{5CFF79CC-83E3-481A-A160-0AC4C978F949}"/>
    <dgm:cxn modelId="{94785F6E-54DE-4DBB-9FD6-4809B5105E9D}" type="presOf" srcId="{F53907BA-8EE0-494C-9EC6-29A6449960A4}" destId="{CA5CD1BC-002D-47C3-915A-2984F4507884}" srcOrd="0" destOrd="0" presId="urn:microsoft.com/office/officeart/2005/8/layout/vList2"/>
    <dgm:cxn modelId="{6B2BA338-0D1A-4066-AFE4-7077E8E739A4}" srcId="{66270355-16B8-464E-8249-CA41038B46BA}" destId="{E5CC8E88-F3BB-439A-AC8C-61A87F311913}" srcOrd="3" destOrd="0" parTransId="{17C5CED9-E7F5-463F-89F7-858FE5798287}" sibTransId="{D9009864-FE03-44F5-957E-E8FC3715381A}"/>
    <dgm:cxn modelId="{9E777D2B-7EF7-491E-B6F0-B534337B3CCC}" type="presOf" srcId="{FB769661-BCF7-4219-9DD2-FCB13537A160}" destId="{E7A3DB22-4836-4FF7-8A8C-8DF0241F0504}" srcOrd="0" destOrd="0" presId="urn:microsoft.com/office/officeart/2005/8/layout/vList2"/>
    <dgm:cxn modelId="{D45C004D-240E-4D80-BAFC-8B185903B02F}" type="presOf" srcId="{7B2D4ED5-0351-42B8-BFA0-C3045E6C1D9A}" destId="{7AFCD117-1695-4965-8ED3-879346014432}" srcOrd="0" destOrd="0" presId="urn:microsoft.com/office/officeart/2005/8/layout/vList2"/>
    <dgm:cxn modelId="{D8444CB7-68F1-4A3F-86D4-D1E4B706ED12}" type="presParOf" srcId="{6808B69B-46CD-454A-ACE7-472685439AD1}" destId="{E7A3DB22-4836-4FF7-8A8C-8DF0241F0504}" srcOrd="0" destOrd="0" presId="urn:microsoft.com/office/officeart/2005/8/layout/vList2"/>
    <dgm:cxn modelId="{D894F72F-26E5-47BC-916D-EFAC4A7379D3}" type="presParOf" srcId="{6808B69B-46CD-454A-ACE7-472685439AD1}" destId="{116E6768-9F68-41A8-9E9B-0E8EF2F04665}" srcOrd="1" destOrd="0" presId="urn:microsoft.com/office/officeart/2005/8/layout/vList2"/>
    <dgm:cxn modelId="{BEE95408-924D-4CB9-9DF0-30EA12833BCF}" type="presParOf" srcId="{6808B69B-46CD-454A-ACE7-472685439AD1}" destId="{7AFCD117-1695-4965-8ED3-879346014432}" srcOrd="2" destOrd="0" presId="urn:microsoft.com/office/officeart/2005/8/layout/vList2"/>
    <dgm:cxn modelId="{DA453C65-17F2-4A9F-8F64-3469A1DE38BE}" type="presParOf" srcId="{6808B69B-46CD-454A-ACE7-472685439AD1}" destId="{0D5F4A61-D5A0-41E1-8F20-BF26A0B8677D}" srcOrd="3" destOrd="0" presId="urn:microsoft.com/office/officeart/2005/8/layout/vList2"/>
    <dgm:cxn modelId="{99E0AD36-CB5E-4029-84AB-795DB49B2742}" type="presParOf" srcId="{6808B69B-46CD-454A-ACE7-472685439AD1}" destId="{CA5CD1BC-002D-47C3-915A-2984F4507884}" srcOrd="4" destOrd="0" presId="urn:microsoft.com/office/officeart/2005/8/layout/vList2"/>
    <dgm:cxn modelId="{585DF9E3-87A1-4CDC-B349-D82530FE6E19}" type="presParOf" srcId="{6808B69B-46CD-454A-ACE7-472685439AD1}" destId="{A3365E74-DFAF-4F9E-B85E-94A39670A7E6}" srcOrd="5" destOrd="0" presId="urn:microsoft.com/office/officeart/2005/8/layout/vList2"/>
    <dgm:cxn modelId="{E725451C-C80B-4D11-9C5C-92AB8068094A}" type="presParOf" srcId="{6808B69B-46CD-454A-ACE7-472685439AD1}" destId="{1FC0FEE0-DB13-4135-9C5C-AB00C86060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78A13B-098F-4A9C-BB91-7882D497C6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9D87CA-C4B1-4F3B-AB9D-C82738AF27BF}">
      <dgm:prSet/>
      <dgm:spPr/>
      <dgm:t>
        <a:bodyPr/>
        <a:lstStyle/>
        <a:p>
          <a:pPr rtl="0"/>
          <a:r>
            <a:rPr lang="ru-RU" dirty="0" smtClean="0"/>
            <a:t>Общее содержание кислорода в крови</a:t>
          </a:r>
          <a:endParaRPr lang="ru-RU" dirty="0"/>
        </a:p>
      </dgm:t>
    </dgm:pt>
    <dgm:pt modelId="{5483CC6B-39B7-4816-B4DE-F1B0BC7F7035}" type="parTrans" cxnId="{6471500F-A46E-40BD-9CCD-B2C9E38D20DC}">
      <dgm:prSet/>
      <dgm:spPr/>
      <dgm:t>
        <a:bodyPr/>
        <a:lstStyle/>
        <a:p>
          <a:endParaRPr lang="ru-RU"/>
        </a:p>
      </dgm:t>
    </dgm:pt>
    <dgm:pt modelId="{32C847FF-DEB1-4989-85E5-220F6FC925BB}" type="sibTrans" cxnId="{6471500F-A46E-40BD-9CCD-B2C9E38D20DC}">
      <dgm:prSet/>
      <dgm:spPr/>
      <dgm:t>
        <a:bodyPr/>
        <a:lstStyle/>
        <a:p>
          <a:endParaRPr lang="ru-RU"/>
        </a:p>
      </dgm:t>
    </dgm:pt>
    <dgm:pt modelId="{B33E4F19-2E48-4436-9F76-FB062B8C9C0B}" type="pres">
      <dgm:prSet presAssocID="{6478A13B-098F-4A9C-BB91-7882D497C6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717DE-40CE-44EB-BC0B-6753092C07C6}" type="pres">
      <dgm:prSet presAssocID="{889D87CA-C4B1-4F3B-AB9D-C82738AF27BF}" presName="circle1" presStyleLbl="node1" presStyleIdx="0" presStyleCnt="1"/>
      <dgm:spPr/>
    </dgm:pt>
    <dgm:pt modelId="{77F994C2-B238-4A81-940C-CC17700BB4B3}" type="pres">
      <dgm:prSet presAssocID="{889D87CA-C4B1-4F3B-AB9D-C82738AF27BF}" presName="space" presStyleCnt="0"/>
      <dgm:spPr/>
    </dgm:pt>
    <dgm:pt modelId="{36038EDF-A083-4804-B06A-EDB3D3E6A808}" type="pres">
      <dgm:prSet presAssocID="{889D87CA-C4B1-4F3B-AB9D-C82738AF27BF}" presName="rect1" presStyleLbl="alignAcc1" presStyleIdx="0" presStyleCnt="1"/>
      <dgm:spPr/>
      <dgm:t>
        <a:bodyPr/>
        <a:lstStyle/>
        <a:p>
          <a:endParaRPr lang="ru-RU"/>
        </a:p>
      </dgm:t>
    </dgm:pt>
    <dgm:pt modelId="{F73E80CD-523B-4715-8447-E7BE747CC678}" type="pres">
      <dgm:prSet presAssocID="{889D87CA-C4B1-4F3B-AB9D-C82738AF27B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97D93-8B17-4102-92A4-E9BF05BC502A}" type="presOf" srcId="{6478A13B-098F-4A9C-BB91-7882D497C666}" destId="{B33E4F19-2E48-4436-9F76-FB062B8C9C0B}" srcOrd="0" destOrd="0" presId="urn:microsoft.com/office/officeart/2005/8/layout/target3"/>
    <dgm:cxn modelId="{BC81D8B6-B32A-470B-8264-D91DC03AFEFD}" type="presOf" srcId="{889D87CA-C4B1-4F3B-AB9D-C82738AF27BF}" destId="{36038EDF-A083-4804-B06A-EDB3D3E6A808}" srcOrd="0" destOrd="0" presId="urn:microsoft.com/office/officeart/2005/8/layout/target3"/>
    <dgm:cxn modelId="{6471500F-A46E-40BD-9CCD-B2C9E38D20DC}" srcId="{6478A13B-098F-4A9C-BB91-7882D497C666}" destId="{889D87CA-C4B1-4F3B-AB9D-C82738AF27BF}" srcOrd="0" destOrd="0" parTransId="{5483CC6B-39B7-4816-B4DE-F1B0BC7F7035}" sibTransId="{32C847FF-DEB1-4989-85E5-220F6FC925BB}"/>
    <dgm:cxn modelId="{45EA0D89-0F00-453C-ADE0-C01788726075}" type="presOf" srcId="{889D87CA-C4B1-4F3B-AB9D-C82738AF27BF}" destId="{F73E80CD-523B-4715-8447-E7BE747CC678}" srcOrd="1" destOrd="0" presId="urn:microsoft.com/office/officeart/2005/8/layout/target3"/>
    <dgm:cxn modelId="{7024D6E8-DD83-464B-AC61-3F9D849B707A}" type="presParOf" srcId="{B33E4F19-2E48-4436-9F76-FB062B8C9C0B}" destId="{611717DE-40CE-44EB-BC0B-6753092C07C6}" srcOrd="0" destOrd="0" presId="urn:microsoft.com/office/officeart/2005/8/layout/target3"/>
    <dgm:cxn modelId="{1151A5EA-497E-40F3-9496-2900A904A520}" type="presParOf" srcId="{B33E4F19-2E48-4436-9F76-FB062B8C9C0B}" destId="{77F994C2-B238-4A81-940C-CC17700BB4B3}" srcOrd="1" destOrd="0" presId="urn:microsoft.com/office/officeart/2005/8/layout/target3"/>
    <dgm:cxn modelId="{98365C2A-ED54-453A-99BA-BAD64B142C5F}" type="presParOf" srcId="{B33E4F19-2E48-4436-9F76-FB062B8C9C0B}" destId="{36038EDF-A083-4804-B06A-EDB3D3E6A808}" srcOrd="2" destOrd="0" presId="urn:microsoft.com/office/officeart/2005/8/layout/target3"/>
    <dgm:cxn modelId="{A16FCD61-7BCD-4552-A27B-9C1C85664412}" type="presParOf" srcId="{B33E4F19-2E48-4436-9F76-FB062B8C9C0B}" destId="{F73E80CD-523B-4715-8447-E7BE747CC67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F19A75-ABB3-410F-B3A4-295286AFFF5F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7190737F-E6BD-4B73-8C89-75C7AF8BA7D7}">
      <dgm:prSet custT="1"/>
      <dgm:spPr/>
      <dgm:t>
        <a:bodyPr/>
        <a:lstStyle/>
        <a:p>
          <a:pPr algn="ctr" rtl="0"/>
          <a:r>
            <a:rPr lang="ru-RU" sz="4000" dirty="0" smtClean="0"/>
            <a:t>с</a:t>
          </a:r>
          <a:r>
            <a:rPr lang="en-US" sz="4000" dirty="0" smtClean="0"/>
            <a:t>t</a:t>
          </a:r>
          <a:r>
            <a:rPr lang="ru-RU" sz="4000" dirty="0" smtClean="0"/>
            <a:t> = </a:t>
          </a:r>
          <a:r>
            <a:rPr lang="ru-RU" sz="4000" dirty="0" err="1" smtClean="0"/>
            <a:t>Нь</a:t>
          </a:r>
          <a:r>
            <a:rPr lang="ru-RU" sz="4000" dirty="0" smtClean="0"/>
            <a:t> * Г * </a:t>
          </a:r>
          <a:r>
            <a:rPr lang="en-US" sz="4000" dirty="0" smtClean="0"/>
            <a:t>s</a:t>
          </a:r>
          <a:r>
            <a:rPr lang="ru-RU" sz="4000" dirty="0" smtClean="0"/>
            <a:t>О</a:t>
          </a:r>
          <a:r>
            <a:rPr lang="ru-RU" sz="2000" dirty="0" smtClean="0"/>
            <a:t>2</a:t>
          </a:r>
          <a:r>
            <a:rPr lang="ru-RU" sz="4000" dirty="0" smtClean="0"/>
            <a:t>  * рО</a:t>
          </a:r>
          <a:r>
            <a:rPr lang="ru-RU" sz="2000" dirty="0" smtClean="0"/>
            <a:t>2</a:t>
          </a:r>
          <a:r>
            <a:rPr lang="ru-RU" sz="4000" dirty="0" smtClean="0"/>
            <a:t> + рО</a:t>
          </a:r>
          <a:r>
            <a:rPr lang="ru-RU" sz="2000" dirty="0" smtClean="0"/>
            <a:t>2</a:t>
          </a:r>
          <a:r>
            <a:rPr lang="ru-RU" sz="4000" dirty="0" smtClean="0"/>
            <a:t> * </a:t>
          </a:r>
          <a:r>
            <a:rPr lang="en-US" sz="4000" dirty="0" smtClean="0"/>
            <a:t>d</a:t>
          </a:r>
          <a:endParaRPr lang="ru-RU" sz="4000" dirty="0"/>
        </a:p>
      </dgm:t>
    </dgm:pt>
    <dgm:pt modelId="{B028382E-F7EA-4FF6-B2B8-FA3254BCCDFA}" type="parTrans" cxnId="{815883A9-05E3-462B-878D-ADAE7F2B5C8F}">
      <dgm:prSet/>
      <dgm:spPr/>
      <dgm:t>
        <a:bodyPr/>
        <a:lstStyle/>
        <a:p>
          <a:endParaRPr lang="ru-RU" sz="2800"/>
        </a:p>
      </dgm:t>
    </dgm:pt>
    <dgm:pt modelId="{A792F79B-EB37-4325-AB2E-C208E7108011}" type="sibTrans" cxnId="{815883A9-05E3-462B-878D-ADAE7F2B5C8F}">
      <dgm:prSet/>
      <dgm:spPr/>
      <dgm:t>
        <a:bodyPr/>
        <a:lstStyle/>
        <a:p>
          <a:endParaRPr lang="ru-RU" sz="2800"/>
        </a:p>
      </dgm:t>
    </dgm:pt>
    <dgm:pt modelId="{4DC9C9A3-DB3B-455C-BF47-3336B2ABE85C}">
      <dgm:prSet custT="1"/>
      <dgm:spPr/>
      <dgm:t>
        <a:bodyPr/>
        <a:lstStyle/>
        <a:p>
          <a:pPr rtl="0"/>
          <a:r>
            <a:rPr lang="ru-RU" sz="2800" dirty="0" smtClean="0"/>
            <a:t>где Г – константа </a:t>
          </a:r>
          <a:r>
            <a:rPr lang="ru-RU" sz="2800" dirty="0" err="1" smtClean="0"/>
            <a:t>Хюфнера</a:t>
          </a:r>
          <a:r>
            <a:rPr lang="ru-RU" sz="2800" dirty="0" smtClean="0"/>
            <a:t>, мл О</a:t>
          </a:r>
          <a:r>
            <a:rPr lang="ru-RU" sz="1400" dirty="0" smtClean="0"/>
            <a:t>2</a:t>
          </a:r>
          <a:r>
            <a:rPr lang="ru-RU" sz="2800" dirty="0" smtClean="0"/>
            <a:t>/г;</a:t>
          </a:r>
          <a:endParaRPr lang="ru-RU" sz="2800" dirty="0"/>
        </a:p>
      </dgm:t>
    </dgm:pt>
    <dgm:pt modelId="{7CEAE436-CA21-4C0A-B626-12FCBEC4F2BF}" type="parTrans" cxnId="{60114E21-673A-4B15-9BA2-5D47E78CC7BE}">
      <dgm:prSet/>
      <dgm:spPr/>
      <dgm:t>
        <a:bodyPr/>
        <a:lstStyle/>
        <a:p>
          <a:endParaRPr lang="ru-RU" sz="2800"/>
        </a:p>
      </dgm:t>
    </dgm:pt>
    <dgm:pt modelId="{A42954FC-B6ED-411C-B5D3-8EF88356FD84}" type="sibTrans" cxnId="{60114E21-673A-4B15-9BA2-5D47E78CC7BE}">
      <dgm:prSet/>
      <dgm:spPr/>
      <dgm:t>
        <a:bodyPr/>
        <a:lstStyle/>
        <a:p>
          <a:endParaRPr lang="ru-RU" sz="2800"/>
        </a:p>
      </dgm:t>
    </dgm:pt>
    <dgm:pt modelId="{C6370C80-0D22-4D8C-BAF3-23E32FAD2009}">
      <dgm:prSet custT="1"/>
      <dgm:spPr/>
      <dgm:t>
        <a:bodyPr/>
        <a:lstStyle/>
        <a:p>
          <a:pPr rtl="0"/>
          <a:r>
            <a:rPr lang="ru-RU" sz="2800" dirty="0" err="1" smtClean="0"/>
            <a:t>Нь</a:t>
          </a:r>
          <a:r>
            <a:rPr lang="ru-RU" sz="2800" dirty="0" smtClean="0"/>
            <a:t> – концентрация гемоглобина, г/л;</a:t>
          </a:r>
          <a:endParaRPr lang="ru-RU" sz="2800" dirty="0"/>
        </a:p>
      </dgm:t>
    </dgm:pt>
    <dgm:pt modelId="{E0B50CE8-737C-4A36-91E0-CC8386E024DE}" type="parTrans" cxnId="{565E7C11-8E8B-4AE6-BDCE-5AC37B8C0C5C}">
      <dgm:prSet/>
      <dgm:spPr/>
      <dgm:t>
        <a:bodyPr/>
        <a:lstStyle/>
        <a:p>
          <a:endParaRPr lang="ru-RU" sz="2800"/>
        </a:p>
      </dgm:t>
    </dgm:pt>
    <dgm:pt modelId="{B39D062C-3943-460D-96BE-FFBFCF86C74C}" type="sibTrans" cxnId="{565E7C11-8E8B-4AE6-BDCE-5AC37B8C0C5C}">
      <dgm:prSet/>
      <dgm:spPr/>
      <dgm:t>
        <a:bodyPr/>
        <a:lstStyle/>
        <a:p>
          <a:endParaRPr lang="ru-RU" sz="2800"/>
        </a:p>
      </dgm:t>
    </dgm:pt>
    <dgm:pt modelId="{40B75F06-4D3F-4190-AF35-E8D91831987F}">
      <dgm:prSet custT="1"/>
      <dgm:spPr/>
      <dgm:t>
        <a:bodyPr/>
        <a:lstStyle/>
        <a:p>
          <a:pPr rtl="0"/>
          <a:r>
            <a:rPr lang="en-US" sz="2800" dirty="0" smtClean="0"/>
            <a:t>s</a:t>
          </a:r>
          <a:r>
            <a:rPr lang="ru-RU" sz="2800" dirty="0" smtClean="0"/>
            <a:t>О</a:t>
          </a:r>
          <a:r>
            <a:rPr lang="ru-RU" sz="1400" dirty="0" smtClean="0"/>
            <a:t>2 </a:t>
          </a:r>
          <a:r>
            <a:rPr lang="ru-RU" sz="2800" dirty="0" smtClean="0"/>
            <a:t>-  степень насыщения гемоглобина кислородом, %;</a:t>
          </a:r>
          <a:endParaRPr lang="ru-RU" sz="2800" dirty="0"/>
        </a:p>
      </dgm:t>
    </dgm:pt>
    <dgm:pt modelId="{AE61EF21-2C63-4E13-ADF2-762B1053B1B5}" type="parTrans" cxnId="{F9068913-AD02-47C1-9354-7B69E8DA1814}">
      <dgm:prSet/>
      <dgm:spPr/>
      <dgm:t>
        <a:bodyPr/>
        <a:lstStyle/>
        <a:p>
          <a:endParaRPr lang="ru-RU" sz="2800"/>
        </a:p>
      </dgm:t>
    </dgm:pt>
    <dgm:pt modelId="{C5FA88C0-0324-43B9-8518-1EBE86289442}" type="sibTrans" cxnId="{F9068913-AD02-47C1-9354-7B69E8DA1814}">
      <dgm:prSet/>
      <dgm:spPr/>
      <dgm:t>
        <a:bodyPr/>
        <a:lstStyle/>
        <a:p>
          <a:endParaRPr lang="ru-RU" sz="2800"/>
        </a:p>
      </dgm:t>
    </dgm:pt>
    <dgm:pt modelId="{99B1D542-0A4A-49CA-B251-52B3FCAD96D4}">
      <dgm:prSet custT="1"/>
      <dgm:spPr/>
      <dgm:t>
        <a:bodyPr/>
        <a:lstStyle/>
        <a:p>
          <a:pPr rtl="0"/>
          <a:r>
            <a:rPr lang="ru-RU" sz="2800" dirty="0" smtClean="0"/>
            <a:t>рО</a:t>
          </a:r>
          <a:r>
            <a:rPr lang="ru-RU" sz="1400" dirty="0" smtClean="0"/>
            <a:t>2</a:t>
          </a:r>
          <a:r>
            <a:rPr lang="ru-RU" sz="2800" dirty="0" smtClean="0"/>
            <a:t> – напряжение кислорода в крови, </a:t>
          </a:r>
          <a:r>
            <a:rPr lang="ru-RU" sz="2800" dirty="0" err="1" smtClean="0"/>
            <a:t>мм.рт.ст</a:t>
          </a:r>
          <a:r>
            <a:rPr lang="ru-RU" sz="2800" dirty="0" smtClean="0"/>
            <a:t>; </a:t>
          </a:r>
          <a:endParaRPr lang="ru-RU" sz="2800" dirty="0"/>
        </a:p>
      </dgm:t>
    </dgm:pt>
    <dgm:pt modelId="{E78A423C-28A1-404E-95C9-6C21FED65217}" type="parTrans" cxnId="{19CE6B79-255E-4533-8854-94397C3A184A}">
      <dgm:prSet/>
      <dgm:spPr/>
      <dgm:t>
        <a:bodyPr/>
        <a:lstStyle/>
        <a:p>
          <a:endParaRPr lang="ru-RU" sz="2800"/>
        </a:p>
      </dgm:t>
    </dgm:pt>
    <dgm:pt modelId="{A34AA4A8-7E6B-4600-B7B0-0899106ECF8F}" type="sibTrans" cxnId="{19CE6B79-255E-4533-8854-94397C3A184A}">
      <dgm:prSet/>
      <dgm:spPr/>
      <dgm:t>
        <a:bodyPr/>
        <a:lstStyle/>
        <a:p>
          <a:endParaRPr lang="ru-RU" sz="2800"/>
        </a:p>
      </dgm:t>
    </dgm:pt>
    <dgm:pt modelId="{0AFBD6E6-2924-40ED-8D1C-4A1374115742}">
      <dgm:prSet custT="1"/>
      <dgm:spPr/>
      <dgm:t>
        <a:bodyPr/>
        <a:lstStyle/>
        <a:p>
          <a:pPr rtl="0"/>
          <a:r>
            <a:rPr lang="en-US" sz="2800" dirty="0" smtClean="0"/>
            <a:t>d – </a:t>
          </a:r>
          <a:r>
            <a:rPr lang="ru-RU" sz="2800" dirty="0" smtClean="0"/>
            <a:t>коэффициент Бунзена, мл О</a:t>
          </a:r>
          <a:r>
            <a:rPr lang="ru-RU" sz="1400" dirty="0" smtClean="0"/>
            <a:t>2</a:t>
          </a:r>
          <a:r>
            <a:rPr lang="ru-RU" sz="2800" dirty="0" smtClean="0"/>
            <a:t>/мл – атм.</a:t>
          </a:r>
          <a:endParaRPr lang="ru-RU" sz="2800" dirty="0"/>
        </a:p>
      </dgm:t>
    </dgm:pt>
    <dgm:pt modelId="{0EDCB4E1-FCFD-4C38-BCC9-EC7E0036B97E}" type="parTrans" cxnId="{CC5158B7-AB58-447B-8651-16DF144472C6}">
      <dgm:prSet/>
      <dgm:spPr/>
      <dgm:t>
        <a:bodyPr/>
        <a:lstStyle/>
        <a:p>
          <a:endParaRPr lang="ru-RU" sz="2800"/>
        </a:p>
      </dgm:t>
    </dgm:pt>
    <dgm:pt modelId="{D375574F-2C18-4BA6-9C73-49600B73F4A6}" type="sibTrans" cxnId="{CC5158B7-AB58-447B-8651-16DF144472C6}">
      <dgm:prSet/>
      <dgm:spPr/>
      <dgm:t>
        <a:bodyPr/>
        <a:lstStyle/>
        <a:p>
          <a:endParaRPr lang="ru-RU" sz="2800"/>
        </a:p>
      </dgm:t>
    </dgm:pt>
    <dgm:pt modelId="{010E6D36-77D4-407D-940A-BA1DA3EC17AE}" type="pres">
      <dgm:prSet presAssocID="{A1F19A75-ABB3-410F-B3A4-295286AFF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75B9D-2BF8-45EF-911D-59C6D4270F7E}" type="pres">
      <dgm:prSet presAssocID="{7190737F-E6BD-4B73-8C89-75C7AF8BA7D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EE7C-1342-4866-902E-6B2B9AEF4BA4}" type="pres">
      <dgm:prSet presAssocID="{A792F79B-EB37-4325-AB2E-C208E7108011}" presName="spacer" presStyleCnt="0"/>
      <dgm:spPr/>
    </dgm:pt>
    <dgm:pt modelId="{8F742865-A700-4DE6-B1C9-560DF1B735A4}" type="pres">
      <dgm:prSet presAssocID="{4DC9C9A3-DB3B-455C-BF47-3336B2ABE85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47FB-CF2D-4E1E-A647-7D57CCE4B330}" type="pres">
      <dgm:prSet presAssocID="{A42954FC-B6ED-411C-B5D3-8EF88356FD84}" presName="spacer" presStyleCnt="0"/>
      <dgm:spPr/>
    </dgm:pt>
    <dgm:pt modelId="{BBEEAE2C-C912-403E-924B-7F8640C2D93A}" type="pres">
      <dgm:prSet presAssocID="{C6370C80-0D22-4D8C-BAF3-23E32FAD200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6431D-8418-4373-8C8E-DDE360DBBDEF}" type="pres">
      <dgm:prSet presAssocID="{B39D062C-3943-460D-96BE-FFBFCF86C74C}" presName="spacer" presStyleCnt="0"/>
      <dgm:spPr/>
    </dgm:pt>
    <dgm:pt modelId="{1A23645E-8A6F-46C2-9063-92804C852D2C}" type="pres">
      <dgm:prSet presAssocID="{40B75F06-4D3F-4190-AF35-E8D91831987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36AD0-D580-40F0-BFF7-9B1AA1CC5E27}" type="pres">
      <dgm:prSet presAssocID="{C5FA88C0-0324-43B9-8518-1EBE86289442}" presName="spacer" presStyleCnt="0"/>
      <dgm:spPr/>
    </dgm:pt>
    <dgm:pt modelId="{A20D5566-5073-4CD5-B883-31E5CF20473A}" type="pres">
      <dgm:prSet presAssocID="{99B1D542-0A4A-49CA-B251-52B3FCAD96D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06AF-99F6-4CEE-8AE4-3DA3D927E616}" type="pres">
      <dgm:prSet presAssocID="{A34AA4A8-7E6B-4600-B7B0-0899106ECF8F}" presName="spacer" presStyleCnt="0"/>
      <dgm:spPr/>
    </dgm:pt>
    <dgm:pt modelId="{8BB89659-27BC-47AD-99D5-ADCC623CADB5}" type="pres">
      <dgm:prSet presAssocID="{0AFBD6E6-2924-40ED-8D1C-4A137411574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4DAD9-00F2-4A44-B688-ACEABFE70161}" type="presOf" srcId="{99B1D542-0A4A-49CA-B251-52B3FCAD96D4}" destId="{A20D5566-5073-4CD5-B883-31E5CF20473A}" srcOrd="0" destOrd="0" presId="urn:microsoft.com/office/officeart/2005/8/layout/vList2"/>
    <dgm:cxn modelId="{565E7C11-8E8B-4AE6-BDCE-5AC37B8C0C5C}" srcId="{A1F19A75-ABB3-410F-B3A4-295286AFFF5F}" destId="{C6370C80-0D22-4D8C-BAF3-23E32FAD2009}" srcOrd="2" destOrd="0" parTransId="{E0B50CE8-737C-4A36-91E0-CC8386E024DE}" sibTransId="{B39D062C-3943-460D-96BE-FFBFCF86C74C}"/>
    <dgm:cxn modelId="{815883A9-05E3-462B-878D-ADAE7F2B5C8F}" srcId="{A1F19A75-ABB3-410F-B3A4-295286AFFF5F}" destId="{7190737F-E6BD-4B73-8C89-75C7AF8BA7D7}" srcOrd="0" destOrd="0" parTransId="{B028382E-F7EA-4FF6-B2B8-FA3254BCCDFA}" sibTransId="{A792F79B-EB37-4325-AB2E-C208E7108011}"/>
    <dgm:cxn modelId="{19CE6B79-255E-4533-8854-94397C3A184A}" srcId="{A1F19A75-ABB3-410F-B3A4-295286AFFF5F}" destId="{99B1D542-0A4A-49CA-B251-52B3FCAD96D4}" srcOrd="4" destOrd="0" parTransId="{E78A423C-28A1-404E-95C9-6C21FED65217}" sibTransId="{A34AA4A8-7E6B-4600-B7B0-0899106ECF8F}"/>
    <dgm:cxn modelId="{CC5158B7-AB58-447B-8651-16DF144472C6}" srcId="{A1F19A75-ABB3-410F-B3A4-295286AFFF5F}" destId="{0AFBD6E6-2924-40ED-8D1C-4A1374115742}" srcOrd="5" destOrd="0" parTransId="{0EDCB4E1-FCFD-4C38-BCC9-EC7E0036B97E}" sibTransId="{D375574F-2C18-4BA6-9C73-49600B73F4A6}"/>
    <dgm:cxn modelId="{F9068913-AD02-47C1-9354-7B69E8DA1814}" srcId="{A1F19A75-ABB3-410F-B3A4-295286AFFF5F}" destId="{40B75F06-4D3F-4190-AF35-E8D91831987F}" srcOrd="3" destOrd="0" parTransId="{AE61EF21-2C63-4E13-ADF2-762B1053B1B5}" sibTransId="{C5FA88C0-0324-43B9-8518-1EBE86289442}"/>
    <dgm:cxn modelId="{783894BF-A448-42F1-85B7-C33034038B92}" type="presOf" srcId="{7190737F-E6BD-4B73-8C89-75C7AF8BA7D7}" destId="{63D75B9D-2BF8-45EF-911D-59C6D4270F7E}" srcOrd="0" destOrd="0" presId="urn:microsoft.com/office/officeart/2005/8/layout/vList2"/>
    <dgm:cxn modelId="{982DBADA-2BAE-4596-9369-A906A051F94E}" type="presOf" srcId="{40B75F06-4D3F-4190-AF35-E8D91831987F}" destId="{1A23645E-8A6F-46C2-9063-92804C852D2C}" srcOrd="0" destOrd="0" presId="urn:microsoft.com/office/officeart/2005/8/layout/vList2"/>
    <dgm:cxn modelId="{0F036BF3-5E8D-4C49-A17B-66223EC6BBBD}" type="presOf" srcId="{0AFBD6E6-2924-40ED-8D1C-4A1374115742}" destId="{8BB89659-27BC-47AD-99D5-ADCC623CADB5}" srcOrd="0" destOrd="0" presId="urn:microsoft.com/office/officeart/2005/8/layout/vList2"/>
    <dgm:cxn modelId="{64AF08D9-235F-42F8-9583-D882C538D99D}" type="presOf" srcId="{A1F19A75-ABB3-410F-B3A4-295286AFFF5F}" destId="{010E6D36-77D4-407D-940A-BA1DA3EC17AE}" srcOrd="0" destOrd="0" presId="urn:microsoft.com/office/officeart/2005/8/layout/vList2"/>
    <dgm:cxn modelId="{C119C62D-8702-431F-8A36-5302E98D2432}" type="presOf" srcId="{4DC9C9A3-DB3B-455C-BF47-3336B2ABE85C}" destId="{8F742865-A700-4DE6-B1C9-560DF1B735A4}" srcOrd="0" destOrd="0" presId="urn:microsoft.com/office/officeart/2005/8/layout/vList2"/>
    <dgm:cxn modelId="{A353E039-914E-4B5B-A3D9-A5CFCACD5593}" type="presOf" srcId="{C6370C80-0D22-4D8C-BAF3-23E32FAD2009}" destId="{BBEEAE2C-C912-403E-924B-7F8640C2D93A}" srcOrd="0" destOrd="0" presId="urn:microsoft.com/office/officeart/2005/8/layout/vList2"/>
    <dgm:cxn modelId="{60114E21-673A-4B15-9BA2-5D47E78CC7BE}" srcId="{A1F19A75-ABB3-410F-B3A4-295286AFFF5F}" destId="{4DC9C9A3-DB3B-455C-BF47-3336B2ABE85C}" srcOrd="1" destOrd="0" parTransId="{7CEAE436-CA21-4C0A-B626-12FCBEC4F2BF}" sibTransId="{A42954FC-B6ED-411C-B5D3-8EF88356FD84}"/>
    <dgm:cxn modelId="{99BF52AE-F6A1-4061-8213-F77B40675B0E}" type="presParOf" srcId="{010E6D36-77D4-407D-940A-BA1DA3EC17AE}" destId="{63D75B9D-2BF8-45EF-911D-59C6D4270F7E}" srcOrd="0" destOrd="0" presId="urn:microsoft.com/office/officeart/2005/8/layout/vList2"/>
    <dgm:cxn modelId="{33E61BB1-785B-460E-A03C-9A0CE07C44CB}" type="presParOf" srcId="{010E6D36-77D4-407D-940A-BA1DA3EC17AE}" destId="{50A5EE7C-1342-4866-902E-6B2B9AEF4BA4}" srcOrd="1" destOrd="0" presId="urn:microsoft.com/office/officeart/2005/8/layout/vList2"/>
    <dgm:cxn modelId="{7D0820B1-A304-4A9E-B10F-BF718B4F979D}" type="presParOf" srcId="{010E6D36-77D4-407D-940A-BA1DA3EC17AE}" destId="{8F742865-A700-4DE6-B1C9-560DF1B735A4}" srcOrd="2" destOrd="0" presId="urn:microsoft.com/office/officeart/2005/8/layout/vList2"/>
    <dgm:cxn modelId="{71E7FC79-9376-4C01-99AF-CF2A3F186AC7}" type="presParOf" srcId="{010E6D36-77D4-407D-940A-BA1DA3EC17AE}" destId="{E14847FB-CF2D-4E1E-A647-7D57CCE4B330}" srcOrd="3" destOrd="0" presId="urn:microsoft.com/office/officeart/2005/8/layout/vList2"/>
    <dgm:cxn modelId="{7EABC51C-73C9-4CF0-9C6C-1DFDAC3DD48F}" type="presParOf" srcId="{010E6D36-77D4-407D-940A-BA1DA3EC17AE}" destId="{BBEEAE2C-C912-403E-924B-7F8640C2D93A}" srcOrd="4" destOrd="0" presId="urn:microsoft.com/office/officeart/2005/8/layout/vList2"/>
    <dgm:cxn modelId="{DF2CBE91-BCC8-4764-BBC3-53794D826B8A}" type="presParOf" srcId="{010E6D36-77D4-407D-940A-BA1DA3EC17AE}" destId="{5446431D-8418-4373-8C8E-DDE360DBBDEF}" srcOrd="5" destOrd="0" presId="urn:microsoft.com/office/officeart/2005/8/layout/vList2"/>
    <dgm:cxn modelId="{96ABA6A3-C91D-40E8-9115-2BE5D9F5A241}" type="presParOf" srcId="{010E6D36-77D4-407D-940A-BA1DA3EC17AE}" destId="{1A23645E-8A6F-46C2-9063-92804C852D2C}" srcOrd="6" destOrd="0" presId="urn:microsoft.com/office/officeart/2005/8/layout/vList2"/>
    <dgm:cxn modelId="{CE5FA10F-0572-482F-A9B0-1026CB3DE1CC}" type="presParOf" srcId="{010E6D36-77D4-407D-940A-BA1DA3EC17AE}" destId="{D5A36AD0-D580-40F0-BFF7-9B1AA1CC5E27}" srcOrd="7" destOrd="0" presId="urn:microsoft.com/office/officeart/2005/8/layout/vList2"/>
    <dgm:cxn modelId="{E5563B87-D3B7-49ED-A729-C32C381CD8CA}" type="presParOf" srcId="{010E6D36-77D4-407D-940A-BA1DA3EC17AE}" destId="{A20D5566-5073-4CD5-B883-31E5CF20473A}" srcOrd="8" destOrd="0" presId="urn:microsoft.com/office/officeart/2005/8/layout/vList2"/>
    <dgm:cxn modelId="{E90E352E-8075-4E14-B9E2-F61CCC7EDFB2}" type="presParOf" srcId="{010E6D36-77D4-407D-940A-BA1DA3EC17AE}" destId="{49FC06AF-99F6-4CEE-8AE4-3DA3D927E616}" srcOrd="9" destOrd="0" presId="urn:microsoft.com/office/officeart/2005/8/layout/vList2"/>
    <dgm:cxn modelId="{BF535B9B-C8FA-4BDC-B5A9-E75D81ADD5F7}" type="presParOf" srcId="{010E6D36-77D4-407D-940A-BA1DA3EC17AE}" destId="{8BB89659-27BC-47AD-99D5-ADCC623CADB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949EC5-F64C-47F9-AD82-3CEBF62FFDA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3A48DC4-EAAD-467C-80CB-2C722798B15B}">
      <dgm:prSet/>
      <dgm:spPr/>
      <dgm:t>
        <a:bodyPr/>
        <a:lstStyle/>
        <a:p>
          <a:pPr rtl="0"/>
          <a:r>
            <a:rPr lang="ru-RU" dirty="0" smtClean="0"/>
            <a:t>При диффузии в ткань или из нее каждая молекула кислорода в течение некоторого времени находится в растворенной форме. </a:t>
          </a:r>
          <a:endParaRPr lang="ru-RU" dirty="0"/>
        </a:p>
      </dgm:t>
    </dgm:pt>
    <dgm:pt modelId="{5B488950-8F93-4931-B7DD-5FAB2F6AC62B}" type="parTrans" cxnId="{D75005E9-75FF-488E-8984-BD0712930798}">
      <dgm:prSet/>
      <dgm:spPr/>
      <dgm:t>
        <a:bodyPr/>
        <a:lstStyle/>
        <a:p>
          <a:endParaRPr lang="ru-RU"/>
        </a:p>
      </dgm:t>
    </dgm:pt>
    <dgm:pt modelId="{D3527021-D792-494E-A33B-B949EEFF7C17}" type="sibTrans" cxnId="{D75005E9-75FF-488E-8984-BD0712930798}">
      <dgm:prSet/>
      <dgm:spPr/>
      <dgm:t>
        <a:bodyPr/>
        <a:lstStyle/>
        <a:p>
          <a:endParaRPr lang="ru-RU"/>
        </a:p>
      </dgm:t>
    </dgm:pt>
    <dgm:pt modelId="{F9B51338-34B8-4474-919C-1B516D56C80D}">
      <dgm:prSet/>
      <dgm:spPr/>
      <dgm:t>
        <a:bodyPr/>
        <a:lstStyle/>
        <a:p>
          <a:pPr rtl="0"/>
          <a:r>
            <a:rPr lang="ru-RU" dirty="0" smtClean="0"/>
            <a:t>Для того чтобы связаться с теми или иными веществами, дыхательные газы сначала должны быть доставлены к ним в физически растворенном виде. </a:t>
          </a:r>
          <a:endParaRPr lang="ru-RU" dirty="0"/>
        </a:p>
      </dgm:t>
    </dgm:pt>
    <dgm:pt modelId="{EEAECBD5-C87D-424D-ABAE-BC372D446332}" type="parTrans" cxnId="{EB06AB20-B980-4618-AC32-2F2C28F0267C}">
      <dgm:prSet/>
      <dgm:spPr/>
      <dgm:t>
        <a:bodyPr/>
        <a:lstStyle/>
        <a:p>
          <a:endParaRPr lang="ru-RU"/>
        </a:p>
      </dgm:t>
    </dgm:pt>
    <dgm:pt modelId="{CA3E6ACE-6371-4368-B081-7BF5C402BCF4}" type="sibTrans" cxnId="{EB06AB20-B980-4618-AC32-2F2C28F0267C}">
      <dgm:prSet/>
      <dgm:spPr/>
      <dgm:t>
        <a:bodyPr/>
        <a:lstStyle/>
        <a:p>
          <a:endParaRPr lang="ru-RU"/>
        </a:p>
      </dgm:t>
    </dgm:pt>
    <dgm:pt modelId="{E3FC3A7D-DDCB-4C86-A284-F5DCBB4E9486}" type="pres">
      <dgm:prSet presAssocID="{F0949EC5-F64C-47F9-AD82-3CEBF62FF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9A467-8A1E-4807-9E50-F95D748D23E4}" type="pres">
      <dgm:prSet presAssocID="{73A48DC4-EAAD-467C-80CB-2C722798B1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B6A5C-23D6-4D43-A7E4-4C0D8098C7DB}" type="pres">
      <dgm:prSet presAssocID="{D3527021-D792-494E-A33B-B949EEFF7C17}" presName="spacer" presStyleCnt="0"/>
      <dgm:spPr/>
    </dgm:pt>
    <dgm:pt modelId="{89E05353-916C-44D9-8C64-4A0F593FC5B1}" type="pres">
      <dgm:prSet presAssocID="{F9B51338-34B8-4474-919C-1B516D56C8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A4CD3-33D1-4271-9986-9AA41F0A453C}" type="presOf" srcId="{F0949EC5-F64C-47F9-AD82-3CEBF62FFDAD}" destId="{E3FC3A7D-DDCB-4C86-A284-F5DCBB4E9486}" srcOrd="0" destOrd="0" presId="urn:microsoft.com/office/officeart/2005/8/layout/vList2"/>
    <dgm:cxn modelId="{4CFB7507-1225-462A-91C8-A46740608F71}" type="presOf" srcId="{73A48DC4-EAAD-467C-80CB-2C722798B15B}" destId="{7C89A467-8A1E-4807-9E50-F95D748D23E4}" srcOrd="0" destOrd="0" presId="urn:microsoft.com/office/officeart/2005/8/layout/vList2"/>
    <dgm:cxn modelId="{C853364F-CEED-490A-B781-9DB22DA752D1}" type="presOf" srcId="{F9B51338-34B8-4474-919C-1B516D56C80D}" destId="{89E05353-916C-44D9-8C64-4A0F593FC5B1}" srcOrd="0" destOrd="0" presId="urn:microsoft.com/office/officeart/2005/8/layout/vList2"/>
    <dgm:cxn modelId="{EB06AB20-B980-4618-AC32-2F2C28F0267C}" srcId="{F0949EC5-F64C-47F9-AD82-3CEBF62FFDAD}" destId="{F9B51338-34B8-4474-919C-1B516D56C80D}" srcOrd="1" destOrd="0" parTransId="{EEAECBD5-C87D-424D-ABAE-BC372D446332}" sibTransId="{CA3E6ACE-6371-4368-B081-7BF5C402BCF4}"/>
    <dgm:cxn modelId="{D75005E9-75FF-488E-8984-BD0712930798}" srcId="{F0949EC5-F64C-47F9-AD82-3CEBF62FFDAD}" destId="{73A48DC4-EAAD-467C-80CB-2C722798B15B}" srcOrd="0" destOrd="0" parTransId="{5B488950-8F93-4931-B7DD-5FAB2F6AC62B}" sibTransId="{D3527021-D792-494E-A33B-B949EEFF7C17}"/>
    <dgm:cxn modelId="{6912883A-3C8D-4DF8-8FEE-A8AFA3D993F1}" type="presParOf" srcId="{E3FC3A7D-DDCB-4C86-A284-F5DCBB4E9486}" destId="{7C89A467-8A1E-4807-9E50-F95D748D23E4}" srcOrd="0" destOrd="0" presId="urn:microsoft.com/office/officeart/2005/8/layout/vList2"/>
    <dgm:cxn modelId="{4B7F5679-74D2-4AB9-99CF-4B72E4247C86}" type="presParOf" srcId="{E3FC3A7D-DDCB-4C86-A284-F5DCBB4E9486}" destId="{9CCB6A5C-23D6-4D43-A7E4-4C0D8098C7DB}" srcOrd="1" destOrd="0" presId="urn:microsoft.com/office/officeart/2005/8/layout/vList2"/>
    <dgm:cxn modelId="{B134F1EE-5D68-4135-9311-EFDC6938DE20}" type="presParOf" srcId="{E3FC3A7D-DDCB-4C86-A284-F5DCBB4E9486}" destId="{89E05353-916C-44D9-8C64-4A0F593FC5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9C35D8-A640-4FC4-9774-AF9B65DB3F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48C310-206E-411F-9548-E69B723BD3D5}">
      <dgm:prSet/>
      <dgm:spPr/>
      <dgm:t>
        <a:bodyPr/>
        <a:lstStyle/>
        <a:p>
          <a:pPr rtl="0"/>
          <a:r>
            <a:rPr lang="ru-RU" dirty="0" smtClean="0"/>
            <a:t>При связывании O2 с атомом железа в </a:t>
          </a:r>
          <a:r>
            <a:rPr lang="ru-RU" dirty="0" err="1" smtClean="0"/>
            <a:t>геме</a:t>
          </a:r>
          <a:r>
            <a:rPr lang="ru-RU" dirty="0" smtClean="0"/>
            <a:t> (</a:t>
          </a:r>
          <a:r>
            <a:rPr lang="ru-RU" dirty="0" err="1" smtClean="0"/>
            <a:t>оксигенация</a:t>
          </a:r>
          <a:r>
            <a:rPr lang="ru-RU" dirty="0" smtClean="0"/>
            <a:t> </a:t>
          </a:r>
          <a:r>
            <a:rPr lang="ru-RU" dirty="0" err="1" smtClean="0"/>
            <a:t>Hb</a:t>
          </a:r>
          <a:r>
            <a:rPr lang="ru-RU" dirty="0" smtClean="0"/>
            <a:t>) и отщеплении O2 (</a:t>
          </a:r>
          <a:r>
            <a:rPr lang="ru-RU" dirty="0" err="1" smtClean="0"/>
            <a:t>дезоксигенация</a:t>
          </a:r>
          <a:r>
            <a:rPr lang="ru-RU" dirty="0" smtClean="0"/>
            <a:t>) степень окисления атома железа не меняется. </a:t>
          </a:r>
          <a:endParaRPr lang="ru-RU" dirty="0"/>
        </a:p>
      </dgm:t>
    </dgm:pt>
    <dgm:pt modelId="{85C8E8DE-3C10-48A3-A2D2-36257C54E6B5}" type="parTrans" cxnId="{15B32A89-46B3-49B6-B56F-F09ECB3916AA}">
      <dgm:prSet/>
      <dgm:spPr/>
      <dgm:t>
        <a:bodyPr/>
        <a:lstStyle/>
        <a:p>
          <a:endParaRPr lang="ru-RU"/>
        </a:p>
      </dgm:t>
    </dgm:pt>
    <dgm:pt modelId="{BF5139D4-958F-45AC-954F-D5AC4D9249F1}" type="sibTrans" cxnId="{15B32A89-46B3-49B6-B56F-F09ECB3916AA}">
      <dgm:prSet/>
      <dgm:spPr/>
      <dgm:t>
        <a:bodyPr/>
        <a:lstStyle/>
        <a:p>
          <a:endParaRPr lang="ru-RU"/>
        </a:p>
      </dgm:t>
    </dgm:pt>
    <dgm:pt modelId="{33167485-E6C7-4B19-90C4-2BD09ABB6953}" type="pres">
      <dgm:prSet presAssocID="{029C35D8-A640-4FC4-9774-AF9B65DB3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5537C-5A92-42D4-AEF6-5A7585A80DAD}" type="pres">
      <dgm:prSet presAssocID="{E248C310-206E-411F-9548-E69B723BD3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BAC1A-AE0E-4F67-8007-C7199806A4FC}" type="presOf" srcId="{E248C310-206E-411F-9548-E69B723BD3D5}" destId="{D435537C-5A92-42D4-AEF6-5A7585A80DAD}" srcOrd="0" destOrd="0" presId="urn:microsoft.com/office/officeart/2005/8/layout/vList2"/>
    <dgm:cxn modelId="{D62EBA8F-8120-496A-92BB-549636BBFE61}" type="presOf" srcId="{029C35D8-A640-4FC4-9774-AF9B65DB3F10}" destId="{33167485-E6C7-4B19-90C4-2BD09ABB6953}" srcOrd="0" destOrd="0" presId="urn:microsoft.com/office/officeart/2005/8/layout/vList2"/>
    <dgm:cxn modelId="{15B32A89-46B3-49B6-B56F-F09ECB3916AA}" srcId="{029C35D8-A640-4FC4-9774-AF9B65DB3F10}" destId="{E248C310-206E-411F-9548-E69B723BD3D5}" srcOrd="0" destOrd="0" parTransId="{85C8E8DE-3C10-48A3-A2D2-36257C54E6B5}" sibTransId="{BF5139D4-958F-45AC-954F-D5AC4D9249F1}"/>
    <dgm:cxn modelId="{7353D66A-7E16-456B-8D9F-31DA3941F9E2}" type="presParOf" srcId="{33167485-E6C7-4B19-90C4-2BD09ABB6953}" destId="{D435537C-5A92-42D4-AEF6-5A7585A80D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B05B28-A20C-4BDD-8178-04CBC31E9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1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4C6FF9-215C-431C-A66D-0FF6E8DD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53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AFEE-541D-4556-8031-DF0E353C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058A-2313-4285-8A2A-ACC406931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BEEF-0C0D-4ACC-B40A-6C175DE12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1D9D-8B1C-4D90-B5AF-10C5FEF02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214F-18B7-4F2D-B839-B18FA7A5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C23C-3099-4A92-B1CC-9375DFB2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C24-A4B9-4564-83D5-F2F5F95D6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DDED-7A20-4833-A1C5-8F9066CD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CE29-FBCF-45B7-9E20-CE4BD0E7A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6C9A-FB2B-4442-B001-F041212B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2EE5-B2FF-42B9-898B-E5D3E870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EC16-88EC-4363-9259-E01F033D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BFA788-A80C-4F1E-AF55-3EFA0AFB0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Транспорт кислорода кровью.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285720" y="1285860"/>
            <a:ext cx="8715404" cy="32685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100 мм.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рт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ст.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0,003 мл.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00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0,3 мл.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1 000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3 мл.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5B428-739D-4876-BDFE-364991947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8F5B428-739D-4876-BDFE-364991947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5C257-495F-4774-BF21-76EB58DE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BF5C257-495F-4774-BF21-76EB58DE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1DC86-3A3C-488E-AEB1-9F56AEF1D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981DC86-3A3C-488E-AEB1-9F56AEF1D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784"/>
          <a:stretch>
            <a:fillRect/>
          </a:stretch>
        </p:blipFill>
        <p:spPr>
          <a:xfrm>
            <a:off x="0" y="571500"/>
            <a:ext cx="8964613" cy="5643563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14E7A9-B822-4CFD-9730-C4D75C0B2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314E7A9-B822-4CFD-9730-C4D75C0B2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48006-D7CF-401D-8A2D-7D2837C3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5D48006-D7CF-401D-8A2D-7D2837C3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3D9038-C0E2-4986-B81B-0B99EEA11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F3D9038-C0E2-4986-B81B-0B99EEA11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71472" y="3571876"/>
            <a:ext cx="3960812" cy="2017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Физически 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растворенный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0,2 – 0,3 об %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859338" y="3500438"/>
            <a:ext cx="3959225" cy="20161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Связанный 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с гемоглобином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19,2 – 19,4 об %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87450" y="620713"/>
            <a:ext cx="6697663" cy="1512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Формы транспорта кислорода кровью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1979613" y="2205038"/>
            <a:ext cx="792162" cy="1008062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 type="diamond" w="med" len="med"/>
            <a:tailEnd type="triangle" w="lg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6156325" y="2205038"/>
            <a:ext cx="792163" cy="1008062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 type="diamond" w="med" len="med"/>
            <a:tailEnd type="triangle" w="lg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50112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76250"/>
          <a:ext cx="9144000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A3DB22-4836-4FF7-8A8C-8DF0241F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7A3DB22-4836-4FF7-8A8C-8DF0241F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FCD117-1695-4965-8ED3-87934601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AFCD117-1695-4965-8ED3-87934601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CD1BC-002D-47C3-915A-2984F450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A5CD1BC-002D-47C3-915A-2984F450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C0FEE0-DB13-4135-9C5C-AB00C8606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FC0FEE0-DB13-4135-9C5C-AB00C8606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D75B9D-2BF8-45EF-911D-59C6D427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3D75B9D-2BF8-45EF-911D-59C6D427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742865-A700-4DE6-B1C9-560DF1B73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F742865-A700-4DE6-B1C9-560DF1B73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EEAE2C-C912-403E-924B-7F8640C2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BEEAE2C-C912-403E-924B-7F8640C2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23645E-8A6F-46C2-9063-92804C8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1A23645E-8A6F-46C2-9063-92804C852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0D5566-5073-4CD5-B883-31E5CF204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A20D5566-5073-4CD5-B883-31E5CF204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B89659-27BC-47AD-99D5-ADCC623CA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8BB89659-27BC-47AD-99D5-ADCC623CA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42844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785786" y="3786190"/>
            <a:ext cx="428628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357313" y="2928938"/>
            <a:ext cx="1785937" cy="2786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Альвеола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929313" y="2928938"/>
            <a:ext cx="3022600" cy="2795587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786188" y="2928938"/>
            <a:ext cx="2143125" cy="278606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768350" y="2078038"/>
            <a:ext cx="630237" cy="2332038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-142875" y="2643188"/>
            <a:ext cx="2392363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1403350" y="2414588"/>
            <a:ext cx="730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1547813" y="2343150"/>
            <a:ext cx="71437" cy="71438"/>
          </a:xfrm>
          <a:prstGeom prst="curvedDownArrow">
            <a:avLst>
              <a:gd name="adj1" fmla="val 20000"/>
              <a:gd name="adj2" fmla="val 40000"/>
              <a:gd name="adj3" fmla="val 33334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4403" name="AutoShape 19"/>
          <p:cNvSpPr>
            <a:spLocks noChangeArrowheads="1"/>
          </p:cNvSpPr>
          <p:nvPr/>
        </p:nvSpPr>
        <p:spPr bwMode="auto">
          <a:xfrm>
            <a:off x="5651500" y="4002088"/>
            <a:ext cx="73025" cy="71437"/>
          </a:xfrm>
          <a:prstGeom prst="curvedDownArrow">
            <a:avLst>
              <a:gd name="adj1" fmla="val 20444"/>
              <a:gd name="adj2" fmla="val 40889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1071563" y="3571875"/>
            <a:ext cx="1000125" cy="9286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14546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214554"/>
            <a:ext cx="615553" cy="478634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Атмосферный        воздух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1857356" y="3786190"/>
            <a:ext cx="35719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786188" y="44291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286248" y="378619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000364" y="3786190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143241" y="2928934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6429388" y="342900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20937169">
            <a:off x="5187007" y="3682935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786578" y="4357694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58016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15272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786710" y="442913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7143768" y="4714884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2977807">
            <a:off x="6984356" y="3985130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286500" y="3929063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50006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</a:rPr>
              <a:t>ДВИЖЕНИЕ КИСЛОРОДА В КАПИЛЛЯРАХ  МАЛОГО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5" grpId="0" animBg="1"/>
      <p:bldP spid="144396" grpId="0" animBg="1"/>
      <p:bldP spid="33" grpId="0" animBg="1"/>
      <p:bldP spid="47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 l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</p:pic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3786188" y="500063"/>
            <a:ext cx="5357812" cy="45720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Одной из основных функций крови является газотранспортная.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52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143750" y="2857500"/>
            <a:ext cx="1785938" cy="2786063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Клетка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5357813" y="2857500"/>
            <a:ext cx="1785937" cy="2786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Тканевая</a:t>
            </a:r>
          </a:p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жидкость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defRPr/>
            </a:pP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14313" y="2857500"/>
            <a:ext cx="2379662" cy="2795588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571750" y="2857500"/>
            <a:ext cx="2143125" cy="2786063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4769644" y="2005806"/>
            <a:ext cx="630238" cy="2333625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3857625" y="2571750"/>
            <a:ext cx="2393950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35" name="Овал 34"/>
          <p:cNvSpPr/>
          <p:nvPr/>
        </p:nvSpPr>
        <p:spPr>
          <a:xfrm>
            <a:off x="5929322" y="3929065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20691921">
            <a:off x="6707159" y="3717334"/>
            <a:ext cx="642942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71750" y="4357688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286116" y="371475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367123">
            <a:off x="4169016" y="3874620"/>
            <a:ext cx="1689863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714876" y="2857495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1643042" y="335756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532461">
            <a:off x="2441656" y="3644450"/>
            <a:ext cx="797561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85720" y="4286255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57158" y="507207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214414" y="507207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285852" y="435769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642910" y="4643445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18818320">
            <a:off x="925770" y="3909056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4650" y="38576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78581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ДВИЖЕНИЕ КИСЛОРОДА В КАПИЛЛЯРАХ БОЛЬШОГО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 rot="16200000">
            <a:off x="7342935" y="4229964"/>
            <a:ext cx="1857388" cy="82696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93763" algn="l"/>
              </a:tabLst>
              <a:defRPr/>
            </a:pPr>
            <a:r>
              <a:rPr lang="ru-RU" sz="2400" dirty="0" err="1"/>
              <a:t>митоходрия</a:t>
            </a:r>
            <a:endParaRPr lang="ru-RU" sz="2400" dirty="0"/>
          </a:p>
        </p:txBody>
      </p:sp>
      <p:sp>
        <p:nvSpPr>
          <p:cNvPr id="36" name="Овал 35"/>
          <p:cNvSpPr/>
          <p:nvPr/>
        </p:nvSpPr>
        <p:spPr>
          <a:xfrm>
            <a:off x="7358082" y="3428999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 rot="14047034">
            <a:off x="7694941" y="3952698"/>
            <a:ext cx="526615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4389" grpId="0" animBg="1"/>
      <p:bldP spid="144395" grpId="0" animBg="1"/>
      <p:bldP spid="144396" grpId="0" animBg="1"/>
      <p:bldP spid="47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9A467-8A1E-4807-9E50-F95D748D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9A467-8A1E-4807-9E50-F95D748D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05353-916C-44D9-8C64-4A0F593FC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E05353-916C-44D9-8C64-4A0F593FC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7485"/>
          <a:stretch>
            <a:fillRect/>
          </a:stretch>
        </p:blipFill>
        <p:spPr>
          <a:xfrm>
            <a:off x="71438" y="0"/>
            <a:ext cx="8924925" cy="4357688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00504"/>
            <a:ext cx="9144000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/>
              <a:t>Гемоглобин взрослого организма (</a:t>
            </a:r>
            <a:r>
              <a:rPr lang="ru-RU" dirty="0" err="1"/>
              <a:t>HbA</a:t>
            </a:r>
            <a:r>
              <a:rPr lang="ru-RU" dirty="0"/>
              <a:t>) является </a:t>
            </a:r>
            <a:r>
              <a:rPr lang="ru-RU" dirty="0" err="1"/>
              <a:t>тетрамером</a:t>
            </a:r>
            <a:r>
              <a:rPr lang="ru-RU" dirty="0"/>
              <a:t>, состоящим из двух </a:t>
            </a:r>
            <a:r>
              <a:rPr lang="ru-RU" dirty="0" err="1"/>
              <a:t>α- </a:t>
            </a:r>
            <a:r>
              <a:rPr lang="ru-RU" dirty="0"/>
              <a:t>и двух </a:t>
            </a:r>
            <a:r>
              <a:rPr lang="ru-RU" dirty="0" err="1"/>
              <a:t>β-субьединиц</a:t>
            </a:r>
            <a:r>
              <a:rPr lang="ru-RU" dirty="0"/>
              <a:t>.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 err="1"/>
              <a:t>α- </a:t>
            </a:r>
            <a:r>
              <a:rPr lang="ru-RU" dirty="0"/>
              <a:t>и </a:t>
            </a:r>
            <a:r>
              <a:rPr lang="ru-RU" dirty="0" err="1"/>
              <a:t>β-цепи </a:t>
            </a:r>
            <a:r>
              <a:rPr lang="ru-RU" dirty="0"/>
              <a:t>отличаются аминокислотной последовательностью, но имеют сходную </a:t>
            </a:r>
            <a:r>
              <a:rPr lang="ru-RU" dirty="0" err="1"/>
              <a:t>конформацию</a:t>
            </a:r>
            <a:r>
              <a:rPr lang="ru-RU" dirty="0"/>
              <a:t>.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/>
              <a:t>Каждая субъединица несет группу </a:t>
            </a:r>
            <a:r>
              <a:rPr lang="ru-RU" dirty="0" err="1"/>
              <a:t>гема</a:t>
            </a:r>
            <a:r>
              <a:rPr lang="ru-RU" dirty="0"/>
              <a:t> с ионом двухвалентного железа в центре.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475"/>
          <a:stretch>
            <a:fillRect/>
          </a:stretch>
        </p:blipFill>
        <p:spPr>
          <a:xfrm>
            <a:off x="0" y="1071563"/>
            <a:ext cx="4357688" cy="4392612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00042"/>
            <a:ext cx="5000628" cy="6093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000" dirty="0" err="1"/>
              <a:t>Гем</a:t>
            </a:r>
            <a:r>
              <a:rPr lang="ru-RU" sz="3000" dirty="0"/>
              <a:t> (</a:t>
            </a:r>
            <a:r>
              <a:rPr lang="ru-RU" sz="3000" dirty="0" err="1"/>
              <a:t>heme</a:t>
            </a:r>
            <a:r>
              <a:rPr lang="ru-RU" sz="3000" dirty="0"/>
              <a:t>) - комплексное соединение </a:t>
            </a:r>
            <a:r>
              <a:rPr lang="ru-RU" sz="3000" dirty="0" err="1"/>
              <a:t>порфирина</a:t>
            </a:r>
            <a:r>
              <a:rPr lang="ru-RU" sz="3000" dirty="0"/>
              <a:t> и двухвалентного железа. </a:t>
            </a:r>
          </a:p>
          <a:p>
            <a:pPr>
              <a:defRPr/>
            </a:pPr>
            <a:endParaRPr lang="ru-RU" sz="30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Легко присоединяет и отдает молекулы кислорода, участвуя в дыхании.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Наиболее распространенная форма – </a:t>
            </a:r>
            <a:r>
              <a:rPr lang="ru-RU" sz="3000" dirty="0" err="1"/>
              <a:t>бета-гем</a:t>
            </a:r>
            <a:r>
              <a:rPr lang="ru-RU" sz="3000" dirty="0"/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Входит в состав гемоглобина, миоглобина, </a:t>
            </a:r>
            <a:r>
              <a:rPr lang="ru-RU" sz="3000" dirty="0" err="1"/>
              <a:t>пероксидазы</a:t>
            </a:r>
            <a:r>
              <a:rPr lang="ru-RU" sz="3000" dirty="0"/>
              <a:t>, </a:t>
            </a:r>
            <a:r>
              <a:rPr lang="ru-RU" sz="3000" dirty="0" err="1"/>
              <a:t>цитохромов</a:t>
            </a:r>
            <a:r>
              <a:rPr lang="ru-RU" sz="3000" dirty="0"/>
              <a:t>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1692275" y="188913"/>
            <a:ext cx="5688013" cy="18002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Молекула гемоглобина</a:t>
            </a: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4643438" y="4625975"/>
            <a:ext cx="4500562" cy="22320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Гем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гемовых группы)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0" y="4699000"/>
            <a:ext cx="4465638" cy="2159000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Глобин </a:t>
            </a:r>
          </a:p>
          <a:p>
            <a:pPr marL="342900" indent="-342900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</a:t>
            </a:r>
            <a:r>
              <a:rPr lang="el-GR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α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и 2</a:t>
            </a:r>
            <a:r>
              <a:rPr lang="el-GR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β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342900" indent="-342900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полипептидные цепи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41318" name="AutoShape 6"/>
          <p:cNvSpPr>
            <a:spLocks noChangeArrowheads="1"/>
          </p:cNvSpPr>
          <p:nvPr/>
        </p:nvSpPr>
        <p:spPr bwMode="auto">
          <a:xfrm rot="1906388">
            <a:off x="1692275" y="1557338"/>
            <a:ext cx="488950" cy="576262"/>
          </a:xfrm>
          <a:prstGeom prst="downArrow">
            <a:avLst>
              <a:gd name="adj1" fmla="val 50000"/>
              <a:gd name="adj2" fmla="val 29464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 rot="-1518882">
            <a:off x="6804025" y="1628775"/>
            <a:ext cx="488950" cy="647700"/>
          </a:xfrm>
          <a:prstGeom prst="downArrow">
            <a:avLst>
              <a:gd name="adj1" fmla="val 50000"/>
              <a:gd name="adj2" fmla="val 33117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0" y="2205038"/>
            <a:ext cx="4465638" cy="2159000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Белковая часть</a:t>
            </a:r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643438" y="2276475"/>
            <a:ext cx="4500562" cy="20161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Небелковая часть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1906388">
            <a:off x="468313" y="4292600"/>
            <a:ext cx="488950" cy="576263"/>
          </a:xfrm>
          <a:prstGeom prst="downArrow">
            <a:avLst>
              <a:gd name="adj1" fmla="val 50000"/>
              <a:gd name="adj2" fmla="val 29464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-1518882">
            <a:off x="8101013" y="4149725"/>
            <a:ext cx="488950" cy="647700"/>
          </a:xfrm>
          <a:prstGeom prst="downArrow">
            <a:avLst>
              <a:gd name="adj1" fmla="val 50000"/>
              <a:gd name="adj2" fmla="val 33117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16" grpId="0" animBg="1"/>
      <p:bldP spid="141317" grpId="0" animBg="1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285728"/>
            <a:ext cx="87154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/>
              <a:t>типы нормального гемоглобина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643050"/>
            <a:ext cx="7143800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эмбриональный  U ,   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фетальный  -  F,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гемоглобин   взрослого  человека - 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Кроме нормальных  типов  гемоглобина  в  настоящее  время</a:t>
            </a:r>
          </a:p>
          <a:p>
            <a:pPr>
              <a:defRPr/>
            </a:pPr>
            <a:r>
              <a:rPr lang="ru-RU" dirty="0"/>
              <a:t>известно  свыше  50 его патологических вариантов.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625" y="642927"/>
          <a:ext cx="8229600" cy="58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7170C-4D79-4516-A6F0-BD238E72E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ED7170C-4D79-4516-A6F0-BD238E72E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B83F5-ADA4-4BCB-84ED-CBE5A8C4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42B83F5-ADA4-4BCB-84ED-CBE5A8C4B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E6DD1-DAAC-4BCC-8130-1500FB7B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4DE6DD1-DAAC-4BCC-8130-1500FB7BE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EB5A86-574F-41FC-BCCF-4FC9DA0D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EB5A86-574F-41FC-BCCF-4FC9DA0D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90DE3-DDB6-4156-B990-C4B0DE013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8290DE3-DDB6-4156-B990-C4B0DE013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22E6CF-5BBF-44DD-95B2-90D1EBD76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122E6CF-5BBF-44DD-95B2-90D1EBD76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4779A2-90BA-45F8-9CBA-3E62A9E68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B4779A2-90BA-45F8-9CBA-3E62A9E68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FB21A-CA94-4D94-B227-56A471C84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ECFB21A-CA94-4D94-B227-56A471C84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643998" cy="57235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В обычных условиях в организм поступает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   250-300 мл О</a:t>
            </a:r>
            <a:r>
              <a:rPr lang="ru-RU" sz="4400" b="1" baseline="-25000" dirty="0">
                <a:solidFill>
                  <a:srgbClr val="FFFE00"/>
                </a:solidFill>
              </a:rPr>
              <a:t>2</a:t>
            </a:r>
            <a:r>
              <a:rPr lang="ru-RU" sz="4400" b="1" dirty="0">
                <a:solidFill>
                  <a:srgbClr val="FFFE00"/>
                </a:solidFill>
              </a:rPr>
              <a:t> за 1 мин,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</a:t>
            </a:r>
          </a:p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Из крови в альвеолы выделяется: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   200-250 мл СО</a:t>
            </a:r>
            <a:r>
              <a:rPr lang="ru-RU" sz="4400" b="1" baseline="-25000" dirty="0">
                <a:solidFill>
                  <a:srgbClr val="FFFE00"/>
                </a:solidFill>
              </a:rPr>
              <a:t>2</a:t>
            </a:r>
            <a:r>
              <a:rPr lang="ru-RU" sz="4400" b="1" dirty="0">
                <a:solidFill>
                  <a:srgbClr val="FFFE00"/>
                </a:solidFill>
              </a:rPr>
              <a:t>.  </a:t>
            </a:r>
            <a:br>
              <a:rPr lang="ru-RU" sz="4400" b="1" dirty="0">
                <a:solidFill>
                  <a:srgbClr val="FFFE00"/>
                </a:solidFill>
              </a:rPr>
            </a:br>
            <a:endParaRPr lang="ru-RU" sz="4400" b="1" dirty="0">
              <a:solidFill>
                <a:srgbClr val="FFFE00"/>
              </a:solidFill>
            </a:endParaRPr>
          </a:p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Газообмен идет непрерывно.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7FC9E-ECCD-4034-B906-46CB3EF0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A07FC9E-ECCD-4034-B906-46CB3EF0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3F947C-0154-406E-8F87-01671134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D3F947C-0154-406E-8F87-01671134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575660-2AFB-44D5-BF7B-75960C315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5575660-2AFB-44D5-BF7B-75960C315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A716A-CAD6-4E13-8ABE-F1068331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D9A716A-CAD6-4E13-8ABE-F1068331E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FFF86A-0356-45EE-AA59-9500F203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4FFF86A-0356-45EE-AA59-9500F203C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9A9F4B-91AB-48B0-AFD2-C90CC4AC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D9A9F4B-91AB-48B0-AFD2-C90CC4ACA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6700" b="15471"/>
          <a:stretch>
            <a:fillRect/>
          </a:stretch>
        </p:blipFill>
        <p:spPr>
          <a:xfrm>
            <a:off x="0" y="642938"/>
            <a:ext cx="9183688" cy="5715000"/>
          </a:xfr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857250" y="2855913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3519" y="3356769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1F4752-8A53-472D-8941-8E601E09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01F4752-8A53-472D-8941-8E601E09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884D4-C43E-424F-A56D-6C8BA9EC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B8884D4-C43E-424F-A56D-6C8BA9EC9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4D2393-C535-4602-8F89-6325E05DC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A4D2393-C535-4602-8F89-6325E05DC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FE38E-FA15-4553-8672-D8032449C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CDFE38E-FA15-4553-8672-D8032449C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9B5FC-034C-48A7-BA25-26985076E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2D9B5FC-034C-48A7-BA25-26985076E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5C427-F461-4C3A-AF7D-6A6C794F5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1A5C427-F461-4C3A-AF7D-6A6C794F5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093"/>
          <a:stretch>
            <a:fillRect/>
          </a:stretch>
        </p:blipFill>
        <p:spPr>
          <a:xfrm>
            <a:off x="857250" y="0"/>
            <a:ext cx="6858000" cy="678815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"/>
            <a:ext cx="7715250" cy="63642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14313" y="3929063"/>
            <a:ext cx="8229600" cy="2928937"/>
          </a:xfrm>
        </p:spPr>
        <p:txBody>
          <a:bodyPr/>
          <a:lstStyle/>
          <a:p>
            <a:pPr eaLnBrk="1" hangingPunct="1"/>
            <a:r>
              <a:rPr lang="ru-RU" sz="2800" smtClean="0"/>
              <a:t>Аллостерические эффекторы</a:t>
            </a:r>
          </a:p>
          <a:p>
            <a:pPr eaLnBrk="1" hangingPunct="1"/>
            <a:r>
              <a:rPr lang="ru-RU" sz="2800" smtClean="0"/>
              <a:t>молекула (или лиганд) способная связыватся с одним из сайтов на поверхности белка, что вызывает изменения конформации, которые маскируют или демаскирует активные сайты в других участках белка.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28625"/>
            <a:ext cx="6143625" cy="3357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258888" y="333375"/>
            <a:ext cx="669607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Факторы, влияющие на кривую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диссоциации оксигемоглобина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2565400"/>
            <a:ext cx="331152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температура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84213" y="4797425"/>
            <a:ext cx="3529012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напряжение СО2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508625" y="2492375"/>
            <a:ext cx="331152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рН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716463" y="4797425"/>
            <a:ext cx="3713162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Концентрация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2,3 –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дифосфоглицерата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 rot="7720828">
            <a:off x="2051050" y="1773238"/>
            <a:ext cx="360363" cy="503237"/>
          </a:xfrm>
          <a:prstGeom prst="notchedRight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 rot="7409214">
            <a:off x="1150937" y="1773238"/>
            <a:ext cx="66992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 rot="3587090">
            <a:off x="7350125" y="1803401"/>
            <a:ext cx="66992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 rot="6386260">
            <a:off x="2532856" y="3091657"/>
            <a:ext cx="2887663" cy="393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 rot="4326402">
            <a:off x="3684587" y="3092451"/>
            <a:ext cx="2887663" cy="392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7" grpId="0" animBg="1"/>
      <p:bldP spid="155658" grpId="0" animBg="1"/>
      <p:bldP spid="155659" grpId="0" animBg="1"/>
      <p:bldP spid="1556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3448050" cy="1028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3590925" cy="866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08275"/>
            <a:ext cx="4810125" cy="1504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Факторы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влияющие на положение КДО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(сродство гемоглобина к О</a:t>
            </a:r>
            <a:r>
              <a:rPr lang="ru-RU" sz="32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86800" cy="39608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Сдвиг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влево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Сдвиг вправо</a:t>
            </a:r>
            <a:endParaRPr lang="ru-RU" sz="3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увеличение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увеличение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endParaRPr lang="ru-RU" sz="2800" b="1" baseline="-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 2,3 ДФГ;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увеличение 2,3 ДФГ;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     - повышение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MetHb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уменьшение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MetHb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2" grpId="0" autoUpdateAnimBg="0"/>
      <p:bldP spid="757763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Дыхательную функцию крови выполняют эритроциты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dirty="0" smtClean="0">
              <a:solidFill>
                <a:srgbClr val="66CCFF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Количество их составляет: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у женщин - 3,5 – 4,5/10¹²л,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у мужчин – 4,5 – 5,0/10¹²л.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258888" y="333375"/>
            <a:ext cx="6553200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23850" y="2133600"/>
            <a:ext cx="4032250" cy="158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258888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39750" y="2060575"/>
            <a:ext cx="3240088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1692275" y="260350"/>
            <a:ext cx="5688013" cy="1439863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>
                <a:solidFill>
                  <a:srgbClr val="080808"/>
                </a:solidFill>
              </a:rPr>
              <a:t>Химический состав </a:t>
            </a:r>
          </a:p>
          <a:p>
            <a:pPr>
              <a:defRPr/>
            </a:pPr>
            <a:r>
              <a:rPr lang="ru-RU" sz="3200">
                <a:solidFill>
                  <a:srgbClr val="080808"/>
                </a:solidFill>
              </a:rPr>
              <a:t>эритроцита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250825" y="2276475"/>
            <a:ext cx="4105275" cy="1368425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Внутриклеточная среда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4716463" y="2276475"/>
            <a:ext cx="4103687" cy="1366838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Строма</a:t>
            </a:r>
          </a:p>
          <a:p>
            <a:pPr>
              <a:defRPr/>
            </a:pPr>
            <a:endParaRPr lang="ru-RU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179388" y="4149725"/>
            <a:ext cx="4319587" cy="2519363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Гемоглобин 24 %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Вода 48 %</a:t>
            </a:r>
            <a:endParaRPr lang="en-US" sz="2400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Ферменты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(метогемоглобинредуктаза,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карбоангидраза и др.)</a:t>
            </a:r>
          </a:p>
          <a:p>
            <a:pPr>
              <a:defRPr/>
            </a:pPr>
            <a:endParaRPr lang="ru-RU" sz="24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4643438" y="4149725"/>
            <a:ext cx="4356100" cy="2447925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Липиды 7 %</a:t>
            </a: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Белки 15 %</a:t>
            </a:r>
          </a:p>
          <a:p>
            <a:pPr>
              <a:defRPr/>
            </a:pPr>
            <a:endParaRPr lang="ru-RU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H="1">
            <a:off x="2124075" y="1700213"/>
            <a:ext cx="1152525" cy="5048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1979613" y="1628775"/>
            <a:ext cx="863600" cy="576263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5940425" y="1700213"/>
            <a:ext cx="936625" cy="433387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908175" y="3716338"/>
            <a:ext cx="0" cy="360362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7164388" y="3716338"/>
            <a:ext cx="0" cy="433387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68" grpId="0" animBg="1"/>
      <p:bldP spid="117769" grpId="0" animBg="1"/>
      <p:bldP spid="117770" grpId="0" animBg="1"/>
      <p:bldP spid="1177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051050" y="188913"/>
            <a:ext cx="4895850" cy="1439862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Эритроциты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2708275"/>
            <a:ext cx="4140200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Нормоциты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7 – 7,7)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268538" y="4724400"/>
            <a:ext cx="4392612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Микроциты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менее 6мкм)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859338" y="2708275"/>
            <a:ext cx="4284662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Макроциты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более 7,7)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 rot="5400000">
            <a:off x="6769101" y="1160462"/>
            <a:ext cx="17272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961732439 w 21600"/>
              <a:gd name="T5" fmla="*/ 2147483647 h 21600"/>
              <a:gd name="T6" fmla="*/ 2147483647 w 21600"/>
              <a:gd name="T7" fmla="*/ 154573025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39 h 21600"/>
              <a:gd name="T14" fmla="*/ 19643 w 21600"/>
              <a:gd name="T15" fmla="*/ 79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239"/>
                </a:lnTo>
                <a:lnTo>
                  <a:pt x="12427" y="4239"/>
                </a:lnTo>
                <a:cubicBezTo>
                  <a:pt x="5564" y="4239"/>
                  <a:pt x="0" y="7784"/>
                  <a:pt x="0" y="12158"/>
                </a:cubicBezTo>
                <a:lnTo>
                  <a:pt x="0" y="21600"/>
                </a:lnTo>
                <a:lnTo>
                  <a:pt x="3761" y="21600"/>
                </a:lnTo>
                <a:lnTo>
                  <a:pt x="3761" y="12158"/>
                </a:lnTo>
                <a:cubicBezTo>
                  <a:pt x="3761" y="9817"/>
                  <a:pt x="7641" y="7919"/>
                  <a:pt x="12427" y="7919"/>
                </a:cubicBezTo>
                <a:lnTo>
                  <a:pt x="15133" y="7919"/>
                </a:lnTo>
                <a:lnTo>
                  <a:pt x="15133" y="12158"/>
                </a:lnTo>
                <a:close/>
              </a:path>
            </a:pathLst>
          </a:custGeom>
          <a:solidFill>
            <a:srgbClr val="3399FF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 rot="16200000" flipH="1">
            <a:off x="503237" y="1017588"/>
            <a:ext cx="1584325" cy="1511300"/>
          </a:xfrm>
          <a:custGeom>
            <a:avLst/>
            <a:gdLst>
              <a:gd name="G0" fmla="+- 15133 0 0"/>
              <a:gd name="G1" fmla="+- 4239 0 0"/>
              <a:gd name="G2" fmla="+- 12158 0 4239"/>
              <a:gd name="G3" fmla="+- G2 0 4239"/>
              <a:gd name="G4" fmla="*/ G3 32768 32059"/>
              <a:gd name="G5" fmla="*/ G4 1 2"/>
              <a:gd name="G6" fmla="+- 21600 0 15133"/>
              <a:gd name="G7" fmla="*/ G6 4239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88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239"/>
                </a:lnTo>
                <a:lnTo>
                  <a:pt x="12427" y="4239"/>
                </a:lnTo>
                <a:cubicBezTo>
                  <a:pt x="5564" y="4239"/>
                  <a:pt x="0" y="7784"/>
                  <a:pt x="0" y="12158"/>
                </a:cubicBezTo>
                <a:lnTo>
                  <a:pt x="0" y="21600"/>
                </a:lnTo>
                <a:lnTo>
                  <a:pt x="3761" y="21600"/>
                </a:lnTo>
                <a:lnTo>
                  <a:pt x="3761" y="12158"/>
                </a:lnTo>
                <a:cubicBezTo>
                  <a:pt x="3761" y="9817"/>
                  <a:pt x="7641" y="7919"/>
                  <a:pt x="12427" y="7919"/>
                </a:cubicBezTo>
                <a:lnTo>
                  <a:pt x="15133" y="7919"/>
                </a:lnTo>
                <a:lnTo>
                  <a:pt x="15133" y="12158"/>
                </a:lnTo>
                <a:close/>
              </a:path>
            </a:pathLst>
          </a:custGeom>
          <a:solidFill>
            <a:srgbClr val="66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342900" indent="-342900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4356100" y="1628775"/>
            <a:ext cx="358775" cy="3095625"/>
          </a:xfrm>
          <a:prstGeom prst="downArrow">
            <a:avLst>
              <a:gd name="adj1" fmla="val 50000"/>
              <a:gd name="adj2" fmla="val 215708"/>
            </a:avLst>
          </a:prstGeom>
          <a:solidFill>
            <a:srgbClr val="66CCFF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88" grpId="0" animBg="1"/>
      <p:bldP spid="118789" grpId="0" animBg="1"/>
      <p:bldP spid="118790" grpId="0" animBg="1"/>
      <p:bldP spid="118791" grpId="0" animBg="1"/>
      <p:bldP spid="118792" grpId="0" animBg="1"/>
      <p:bldP spid="118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3806825"/>
          </a:xfrm>
          <a:solidFill>
            <a:schemeClr val="accent2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60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обычных условиях кровь переносит от легких к тканям около 420 л О</a:t>
            </a: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60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сутки.</a:t>
            </a:r>
            <a:r>
              <a:rPr lang="ru-RU" sz="6000" b="1" dirty="0" smtClean="0">
                <a:solidFill>
                  <a:srgbClr val="33CCFF"/>
                </a:solidFill>
              </a:rPr>
              <a:t> </a:t>
            </a:r>
            <a:endParaRPr lang="en-US" sz="6000" dirty="0" smtClean="0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 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147050" cy="5711825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66CCFF"/>
                </a:solidFill>
              </a:rPr>
              <a:t>Дыхательная функция эритроцита обеспечивается наличием ряда морфофункциональных особенностей.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95288" y="260350"/>
            <a:ext cx="4537075" cy="936625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гемоглобина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140200" y="1700213"/>
            <a:ext cx="4537075" cy="863600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ядра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95288" y="2852738"/>
            <a:ext cx="4500562" cy="863600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Анаэробный путь 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получения энергии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763713" y="3933825"/>
            <a:ext cx="71437" cy="71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1187450" y="3644900"/>
            <a:ext cx="2952750" cy="5762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4427538" y="4221163"/>
            <a:ext cx="4464050" cy="935037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Пластичность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>
            <a:off x="3995738" y="3644900"/>
            <a:ext cx="215900" cy="79216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>
            <a:off x="1331913" y="4005263"/>
            <a:ext cx="7921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323850" y="5661025"/>
            <a:ext cx="4464050" cy="917575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Форма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4" grpId="0" animBg="1"/>
      <p:bldP spid="122885" grpId="0" animBg="1"/>
      <p:bldP spid="122888" grpId="0" animBg="1"/>
      <p:bldP spid="1228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60350"/>
            <a:ext cx="4114800" cy="1008063"/>
          </a:xfrm>
          <a:solidFill>
            <a:schemeClr val="tx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FF00"/>
                </a:solidFill>
              </a:rPr>
              <a:t>Форма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(</a:t>
            </a:r>
            <a:r>
              <a:rPr lang="ru-RU" sz="2400" smtClean="0">
                <a:solidFill>
                  <a:srgbClr val="FFFF00"/>
                </a:solidFill>
              </a:rPr>
              <a:t>двояковогнутой линзы</a:t>
            </a:r>
            <a:r>
              <a:rPr lang="en-US" sz="2400" smtClean="0">
                <a:solidFill>
                  <a:srgbClr val="FFFF00"/>
                </a:solidFill>
              </a:rPr>
              <a:t>)</a:t>
            </a:r>
            <a:endParaRPr lang="ru-RU" sz="240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 smtClean="0">
              <a:solidFill>
                <a:srgbClr val="FFFF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79388" y="2492375"/>
            <a:ext cx="4030662" cy="79216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большая площадь поверхности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 для диффузии ( до 3800 м</a:t>
            </a:r>
            <a:r>
              <a:rPr lang="en-US" sz="2000">
                <a:solidFill>
                  <a:srgbClr val="FFFF00"/>
                </a:solidFill>
              </a:rPr>
              <a:t>²</a:t>
            </a:r>
            <a:r>
              <a:rPr lang="ru-RU" sz="2000">
                <a:solidFill>
                  <a:srgbClr val="FFFF00"/>
                </a:solidFill>
              </a:rPr>
              <a:t>);</a:t>
            </a:r>
          </a:p>
          <a:p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59338" y="2492375"/>
            <a:ext cx="4032250" cy="79216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400">
                <a:solidFill>
                  <a:srgbClr val="FFFF00"/>
                </a:solidFill>
              </a:rPr>
              <a:t>короткий диффузионный </a:t>
            </a:r>
          </a:p>
          <a:p>
            <a:r>
              <a:rPr lang="ru-RU" sz="2400">
                <a:solidFill>
                  <a:srgbClr val="FFFF00"/>
                </a:solidFill>
              </a:rPr>
              <a:t>путь (2мкм)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 rot="6965821">
            <a:off x="2355057" y="1613694"/>
            <a:ext cx="1162050" cy="6175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 rot="3976876">
            <a:off x="5523707" y="1613694"/>
            <a:ext cx="1162050" cy="6175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57563"/>
            <a:ext cx="52562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  <p:bldP spid="123908" grpId="0" animBg="1"/>
      <p:bldP spid="123909" grpId="0" animBg="1"/>
      <p:bldP spid="123911" grpId="0" animBg="1"/>
      <p:bldP spid="1239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66CCFF"/>
                </a:solidFill>
              </a:rPr>
              <a:t>Схема регуляции количества эритроцитов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2276475"/>
            <a:ext cx="1116013" cy="792163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КЕК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339975" y="2276475"/>
            <a:ext cx="2663825" cy="115252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эритроцитов</a:t>
            </a:r>
          </a:p>
          <a:p>
            <a:pPr marL="342900" indent="-342900">
              <a:defRPr/>
            </a:pP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331913" y="2276475"/>
            <a:ext cx="792162" cy="792163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5076825" y="3500438"/>
            <a:ext cx="2447925" cy="115252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Эритродиэрез</a:t>
            </a:r>
          </a:p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(селезенка, </a:t>
            </a:r>
          </a:p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органы РЭС)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5364163" y="2205038"/>
            <a:ext cx="1655762" cy="1008062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Депо</a:t>
            </a:r>
          </a:p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(венулы</a:t>
            </a: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003800" y="1557338"/>
            <a:ext cx="2016125" cy="431800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эритропоэз</a:t>
            </a:r>
          </a:p>
        </p:txBody>
      </p:sp>
      <p:sp>
        <p:nvSpPr>
          <p:cNvPr id="125962" name="Oval 10"/>
          <p:cNvSpPr>
            <a:spLocks noChangeArrowheads="1"/>
          </p:cNvSpPr>
          <p:nvPr/>
        </p:nvSpPr>
        <p:spPr bwMode="auto">
          <a:xfrm>
            <a:off x="7847013" y="692150"/>
            <a:ext cx="1296987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Нервная </a:t>
            </a:r>
          </a:p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</a:t>
            </a:r>
          </a:p>
        </p:txBody>
      </p:sp>
      <p:sp>
        <p:nvSpPr>
          <p:cNvPr id="125963" name="Oval 11"/>
          <p:cNvSpPr>
            <a:spLocks noChangeArrowheads="1"/>
          </p:cNvSpPr>
          <p:nvPr/>
        </p:nvSpPr>
        <p:spPr bwMode="auto">
          <a:xfrm>
            <a:off x="7847013" y="3644900"/>
            <a:ext cx="1296987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ЖВС</a:t>
            </a: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0" y="4149725"/>
            <a:ext cx="1296988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рО2; </a:t>
            </a:r>
          </a:p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рСО2;</a:t>
            </a:r>
          </a:p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рН</a:t>
            </a:r>
            <a:r>
              <a:rPr lang="ru-RU" sz="1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539750" y="5516563"/>
            <a:ext cx="2592388" cy="431800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хеморецепторы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3708400" y="5949950"/>
            <a:ext cx="3455988" cy="57467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почки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 flipH="1">
            <a:off x="7164388" y="1125538"/>
            <a:ext cx="5762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H="1">
            <a:off x="7092950" y="1628775"/>
            <a:ext cx="7921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 flipH="1">
            <a:off x="7092950" y="2060575"/>
            <a:ext cx="107950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 flipH="1" flipV="1">
            <a:off x="7019925" y="2060575"/>
            <a:ext cx="1655763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 flipH="1" flipV="1">
            <a:off x="7235825" y="43656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H="1" flipV="1">
            <a:off x="7164388" y="2852738"/>
            <a:ext cx="7921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H="1">
            <a:off x="4211638" y="1700213"/>
            <a:ext cx="7207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>
            <a:off x="5003800" y="2781300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H="1" flipV="1">
            <a:off x="4067175" y="3500438"/>
            <a:ext cx="86518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6" name="AutoShape 24"/>
          <p:cNvSpPr>
            <a:spLocks noChangeArrowheads="1"/>
          </p:cNvSpPr>
          <p:nvPr/>
        </p:nvSpPr>
        <p:spPr bwMode="auto">
          <a:xfrm flipH="1">
            <a:off x="1692275" y="191611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99CC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77" name="AutoShape 25"/>
          <p:cNvSpPr>
            <a:spLocks noChangeArrowheads="1"/>
          </p:cNvSpPr>
          <p:nvPr/>
        </p:nvSpPr>
        <p:spPr bwMode="auto">
          <a:xfrm flipH="1">
            <a:off x="468313" y="191611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99CC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H="1">
            <a:off x="539750" y="31416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1403350" y="4941888"/>
            <a:ext cx="26638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8748713" y="2060575"/>
            <a:ext cx="71437" cy="1512888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 flipV="1">
            <a:off x="3132138" y="5445125"/>
            <a:ext cx="4535487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2" name="Line 30"/>
          <p:cNvSpPr>
            <a:spLocks noChangeShapeType="1"/>
          </p:cNvSpPr>
          <p:nvPr/>
        </p:nvSpPr>
        <p:spPr bwMode="auto">
          <a:xfrm flipV="1">
            <a:off x="7667625" y="1844675"/>
            <a:ext cx="288925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250825" y="5373688"/>
            <a:ext cx="2174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V="1">
            <a:off x="7000875" y="5286375"/>
            <a:ext cx="1285875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H="1" flipV="1">
            <a:off x="6715125" y="1857375"/>
            <a:ext cx="1571625" cy="342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u="sng" dirty="0" smtClean="0">
                <a:solidFill>
                  <a:srgbClr val="FFFF00"/>
                </a:solidFill>
              </a:rPr>
              <a:t>Тканевое дыхание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3857B8-4D50-4A0D-97B0-711050DC4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E3857B8-4D50-4A0D-97B0-711050DC4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95C80B-7B3A-4A1F-B7D3-E613EC5C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795C80B-7B3A-4A1F-B7D3-E613EC5C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F62EA-3147-4A37-979B-53D6CBE4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1F62EA-3147-4A37-979B-53D6CBE4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1FC31-6440-41F5-B8A6-7EE27598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DB1FC31-6440-41F5-B8A6-7EE27598F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357274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EDF51-560D-4966-8A61-71F1ED6C5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88EDF51-560D-4966-8A61-71F1ED6C5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8F0BFE-4F1E-41A7-B3D3-2FCC9CFA1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48F0BFE-4F1E-41A7-B3D3-2FCC9CFA1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CA6DE-6711-4075-8D82-3F1EEA6F1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70CA6DE-6711-4075-8D82-3F1EEA6F1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56294-4877-4BCD-8949-8D9008C3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F256294-4877-4BCD-8949-8D9008C38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003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3600" dirty="0" smtClean="0"/>
              <a:t>Растворение газов в жидкости описывается законом Генри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8286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/>
              <a:t>V</a:t>
            </a:r>
            <a:r>
              <a:rPr lang="en-US" sz="3600" dirty="0" smtClean="0"/>
              <a:t>g</a:t>
            </a:r>
            <a:r>
              <a:rPr lang="en-US" sz="4800" dirty="0" smtClean="0"/>
              <a:t> = </a:t>
            </a:r>
            <a:r>
              <a:rPr lang="el-GR" sz="4800" dirty="0" smtClean="0"/>
              <a:t>α</a:t>
            </a:r>
            <a:r>
              <a:rPr lang="en-US" sz="4800" dirty="0" smtClean="0"/>
              <a:t> *P</a:t>
            </a:r>
            <a:r>
              <a:rPr lang="en-US" sz="3600" dirty="0" smtClean="0"/>
              <a:t>g</a:t>
            </a:r>
            <a:r>
              <a:rPr lang="en-US" sz="4800" dirty="0" smtClean="0"/>
              <a:t>/760 *VH2O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86124"/>
            <a:ext cx="7929618" cy="34163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Vg-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газа (мл), растворенного в воде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объем воды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коэффициент растворимости газа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парциальное давление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E62AB8-A794-45D8-9A97-1CB97B6C2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CE62AB8-A794-45D8-9A97-1CB97B6C2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08D76-4078-4DD6-BA18-4B18E0499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7308D76-4078-4DD6-BA18-4B18E0499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Поступление кислорода к тканям и его утилизация</a:t>
            </a: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4071942"/>
            <a:ext cx="7286676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Количество O</a:t>
            </a:r>
            <a:r>
              <a:rPr lang="ru-RU" baseline="-25000" dirty="0"/>
              <a:t>2</a:t>
            </a:r>
            <a:r>
              <a:rPr lang="ru-RU" dirty="0"/>
              <a:t>, доставляемое кровью к тому или иному органу за единицу времени, равно произведению</a:t>
            </a:r>
            <a:r>
              <a:rPr lang="ru-RU" b="1" dirty="0"/>
              <a:t> концентрации </a:t>
            </a:r>
            <a:r>
              <a:rPr lang="ru-RU" dirty="0"/>
              <a:t>O</a:t>
            </a:r>
            <a:r>
              <a:rPr lang="ru-RU" baseline="-25000" dirty="0"/>
              <a:t>2</a:t>
            </a:r>
            <a:r>
              <a:rPr lang="ru-RU" b="1" dirty="0"/>
              <a:t> в артериальной крови и скорости кровотока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84296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b="1" dirty="0"/>
              <a:t>Поступление O</a:t>
            </a:r>
            <a:r>
              <a:rPr lang="ru-RU" sz="5400" b="1" baseline="-25000" dirty="0"/>
              <a:t>2</a:t>
            </a:r>
            <a:r>
              <a:rPr lang="ru-RU" sz="5400" b="1" dirty="0"/>
              <a:t> = </a:t>
            </a:r>
            <a:r>
              <a:rPr lang="en-US" sz="5400" b="1" dirty="0" err="1"/>
              <a:t>CaO</a:t>
            </a:r>
            <a:r>
              <a:rPr lang="ru-RU" sz="5400" b="1" baseline="-25000" dirty="0"/>
              <a:t>2</a:t>
            </a:r>
            <a:r>
              <a:rPr lang="ru-RU" sz="5400" b="1" dirty="0"/>
              <a:t> </a:t>
            </a:r>
            <a:r>
              <a:rPr lang="en-US" sz="5400" b="1" dirty="0"/>
              <a:t>· Q</a:t>
            </a:r>
            <a:r>
              <a:rPr lang="ru-RU" sz="5400" b="1" dirty="0"/>
              <a:t>.</a:t>
            </a:r>
            <a:endParaRPr lang="ru-RU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26431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Скорость потребления кислорода тем или иным органом </a:t>
            </a:r>
            <a:r>
              <a:rPr lang="ru-RU" sz="2800" b="1" cap="all" dirty="0" smtClean="0"/>
              <a:t>(</a:t>
            </a:r>
            <a:r>
              <a:rPr lang="en-US" sz="2800" b="1" cap="all" dirty="0" smtClean="0"/>
              <a:t>V</a:t>
            </a:r>
            <a:r>
              <a:rPr lang="ru-RU" sz="2800" b="1" cap="all" baseline="30000" dirty="0" smtClean="0"/>
              <a:t>’</a:t>
            </a:r>
            <a:r>
              <a:rPr lang="en-US" sz="2800" b="1" cap="all" dirty="0" smtClean="0"/>
              <a:t>O</a:t>
            </a:r>
            <a:r>
              <a:rPr lang="ru-RU" sz="2800" b="1" cap="all" baseline="-25000" dirty="0" smtClean="0"/>
              <a:t>2</a:t>
            </a:r>
            <a:r>
              <a:rPr lang="ru-RU" sz="2800" b="1" cap="all" dirty="0" smtClean="0"/>
              <a:t> </a:t>
            </a:r>
            <a:r>
              <a:rPr lang="ru-RU" sz="2800" b="1" dirty="0" smtClean="0"/>
              <a:t>) обычно выражают в мл 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на 1 г или 100 г массы за 1 мин (при этом учитывается масса органа в естественных условиях).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714620"/>
            <a:ext cx="449892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/>
              <a:t>V</a:t>
            </a:r>
            <a:r>
              <a:rPr lang="ru-RU" sz="5400" b="1" dirty="0"/>
              <a:t>’</a:t>
            </a:r>
            <a:r>
              <a:rPr lang="en-US" sz="5400" b="1" dirty="0"/>
              <a:t>O</a:t>
            </a:r>
            <a:r>
              <a:rPr lang="ru-RU" sz="5400" b="1" baseline="-25000" dirty="0"/>
              <a:t>2</a:t>
            </a:r>
            <a:r>
              <a:rPr lang="ru-RU" sz="5400" b="1" dirty="0"/>
              <a:t>=авРO</a:t>
            </a:r>
            <a:r>
              <a:rPr lang="ru-RU" sz="5400" b="1" baseline="-25000" dirty="0"/>
              <a:t>2</a:t>
            </a:r>
            <a:r>
              <a:rPr lang="en-US" sz="5400" b="1" baseline="-25000" dirty="0"/>
              <a:t>·</a:t>
            </a:r>
            <a:r>
              <a:rPr lang="en-US" sz="5400" b="1" dirty="0"/>
              <a:t>Q</a:t>
            </a:r>
            <a:r>
              <a:rPr lang="ru-RU" sz="5400" b="1" dirty="0"/>
              <a:t>’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8215370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соответствии с</a:t>
            </a:r>
            <a:r>
              <a:rPr lang="ru-RU" b="1" dirty="0"/>
              <a:t> принципом </a:t>
            </a:r>
            <a:r>
              <a:rPr lang="ru-RU" b="1" dirty="0" err="1"/>
              <a:t>Фика</a:t>
            </a:r>
            <a:r>
              <a:rPr lang="ru-RU" dirty="0"/>
              <a:t> </a:t>
            </a:r>
            <a:r>
              <a:rPr lang="en-US" cap="all" dirty="0"/>
              <a:t>V</a:t>
            </a:r>
            <a:r>
              <a:rPr lang="ru-RU" cap="all" dirty="0"/>
              <a:t>’O</a:t>
            </a:r>
            <a:r>
              <a:rPr lang="ru-RU" cap="all" baseline="-25000" dirty="0"/>
              <a:t>2 </a:t>
            </a:r>
            <a:r>
              <a:rPr lang="ru-RU" dirty="0"/>
              <a:t>определяют, исходя из</a:t>
            </a:r>
            <a:r>
              <a:rPr lang="ru-RU" b="1" dirty="0"/>
              <a:t> кровотока</a:t>
            </a:r>
            <a:r>
              <a:rPr lang="ru-RU" dirty="0"/>
              <a:t> (</a:t>
            </a:r>
            <a:r>
              <a:rPr lang="en-US" dirty="0"/>
              <a:t>Q</a:t>
            </a:r>
            <a:r>
              <a:rPr lang="ru-RU" dirty="0"/>
              <a:t>) через тот или иной орган и</a:t>
            </a:r>
            <a:r>
              <a:rPr lang="ru-RU" b="1" dirty="0"/>
              <a:t> разницы в концентрациях</a:t>
            </a:r>
            <a:r>
              <a:rPr lang="ru-RU" dirty="0"/>
              <a:t> </a:t>
            </a:r>
            <a:r>
              <a:rPr lang="ru-RU" b="1" dirty="0"/>
              <a:t>O</a:t>
            </a:r>
            <a:r>
              <a:rPr lang="ru-RU" b="1" baseline="-25000" dirty="0"/>
              <a:t>2</a:t>
            </a:r>
            <a:r>
              <a:rPr lang="ru-RU" b="1" dirty="0"/>
              <a:t> в</a:t>
            </a:r>
            <a:r>
              <a:rPr lang="ru-RU" dirty="0"/>
              <a:t> поступающей к органу артериальной крови и оттекающей от него венозной крови (авРO</a:t>
            </a:r>
            <a:r>
              <a:rPr lang="ru-RU" baseline="-25000" dirty="0"/>
              <a:t>2</a:t>
            </a:r>
            <a:r>
              <a:rPr lang="ru-RU" dirty="0"/>
              <a:t> 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786742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/>
              <a:t>коэффициент утилизации O</a:t>
            </a:r>
            <a:r>
              <a:rPr lang="ru-RU" sz="3600" b="1" baseline="-25000" dirty="0"/>
              <a:t>2</a:t>
            </a:r>
            <a:r>
              <a:rPr lang="ru-RU" sz="3600" b="1" dirty="0"/>
              <a:t> </a:t>
            </a:r>
          </a:p>
          <a:p>
            <a:pPr>
              <a:defRPr/>
            </a:pPr>
            <a:endParaRPr lang="ru-RU" sz="3600" b="1" dirty="0"/>
          </a:p>
          <a:p>
            <a:pPr>
              <a:defRPr/>
            </a:pPr>
            <a:r>
              <a:rPr lang="ru-RU" sz="3600" b="1" dirty="0" err="1"/>
              <a:t>=авР</a:t>
            </a:r>
            <a:r>
              <a:rPr lang="en-US" sz="3600" b="1" dirty="0"/>
              <a:t>O</a:t>
            </a:r>
            <a:r>
              <a:rPr lang="ru-RU" sz="3600" b="1" baseline="-25000" dirty="0"/>
              <a:t>2</a:t>
            </a:r>
            <a:r>
              <a:rPr lang="en-US" sz="3600" b="1" dirty="0"/>
              <a:t>·Q</a:t>
            </a:r>
            <a:r>
              <a:rPr lang="ru-RU" sz="3600" b="1" dirty="0"/>
              <a:t>’/</a:t>
            </a:r>
            <a:r>
              <a:rPr lang="en-US" sz="3600" b="1" dirty="0" err="1"/>
              <a:t>CaO</a:t>
            </a:r>
            <a:r>
              <a:rPr lang="ru-RU" sz="3600" b="1" baseline="-25000" dirty="0"/>
              <a:t>2</a:t>
            </a:r>
            <a:r>
              <a:rPr lang="en-US" sz="3600" b="1" dirty="0"/>
              <a:t>·Q</a:t>
            </a:r>
            <a:r>
              <a:rPr lang="ru-RU" sz="3600" b="1" dirty="0"/>
              <a:t>’ </a:t>
            </a:r>
          </a:p>
          <a:p>
            <a:pPr>
              <a:defRPr/>
            </a:pPr>
            <a:endParaRPr lang="ru-RU" sz="3600" b="1" dirty="0"/>
          </a:p>
          <a:p>
            <a:pPr>
              <a:defRPr/>
            </a:pPr>
            <a:r>
              <a:rPr lang="ru-RU" sz="3600" b="1" dirty="0"/>
              <a:t>= </a:t>
            </a:r>
            <a:r>
              <a:rPr lang="ru-RU" sz="3600" b="1" dirty="0" err="1"/>
              <a:t>авР</a:t>
            </a:r>
            <a:r>
              <a:rPr lang="en-US" sz="3600" b="1" dirty="0"/>
              <a:t>O</a:t>
            </a:r>
            <a:r>
              <a:rPr lang="ru-RU" sz="3600" b="1" baseline="-25000" dirty="0"/>
              <a:t>2</a:t>
            </a:r>
            <a:r>
              <a:rPr lang="ru-RU" sz="3600" b="1" dirty="0"/>
              <a:t>/</a:t>
            </a:r>
            <a:r>
              <a:rPr lang="en-US" sz="3600" b="1" dirty="0" err="1"/>
              <a:t>CaO</a:t>
            </a:r>
            <a:r>
              <a:rPr lang="ru-RU" sz="3600" b="1" baseline="-25000" dirty="0"/>
              <a:t>2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2"/>
            <a:ext cx="864399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норме коэффициент утилизации O</a:t>
            </a:r>
            <a:r>
              <a:rPr lang="ru-RU" baseline="-25000" dirty="0"/>
              <a:t>2</a:t>
            </a:r>
            <a:r>
              <a:rPr lang="ru-RU" dirty="0"/>
              <a:t> для организма в целом составляет 0,3.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условиях повышенной активности коэффициент утилизации O</a:t>
            </a:r>
            <a:r>
              <a:rPr lang="ru-RU" baseline="-25000" dirty="0"/>
              <a:t>2</a:t>
            </a:r>
            <a:r>
              <a:rPr lang="ru-RU" dirty="0"/>
              <a:t> может существенно </a:t>
            </a:r>
            <a:r>
              <a:rPr lang="ru-RU" dirty="0" err="1"/>
              <a:t>возрастатьи</a:t>
            </a:r>
            <a:r>
              <a:rPr lang="ru-RU" dirty="0"/>
              <a:t> миокардом и  достигать 0,9.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41148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dirty="0" smtClean="0">
                <a:latin typeface="Georgia" pitchFamily="18" charset="0"/>
              </a:rPr>
              <a:t>	</a:t>
            </a:r>
            <a:r>
              <a:rPr lang="ru-RU" sz="4000" b="1" dirty="0" smtClean="0">
                <a:solidFill>
                  <a:srgbClr val="CC0066"/>
                </a:solidFill>
                <a:latin typeface="Georgia" pitchFamily="18" charset="0"/>
              </a:rPr>
              <a:t>Гемоглобин А1с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– гемоглобин А, модифицированный ковалентным присоединением к нему глюкозы (так называемый </a:t>
            </a:r>
            <a:r>
              <a:rPr lang="ru-RU" sz="4000" dirty="0" err="1" smtClean="0">
                <a:solidFill>
                  <a:srgbClr val="66CCFF"/>
                </a:solidFill>
                <a:latin typeface="Georgia" pitchFamily="18" charset="0"/>
              </a:rPr>
              <a:t>гликозированный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гемоглобин).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В условиях гипергликемии глюкоза </a:t>
            </a:r>
            <a:r>
              <a:rPr lang="ru-RU" sz="4000" dirty="0" err="1" smtClean="0">
                <a:solidFill>
                  <a:srgbClr val="66CCFF"/>
                </a:solidFill>
                <a:latin typeface="Georgia" pitchFamily="18" charset="0"/>
              </a:rPr>
              <a:t>неферментативным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путем соединяется с N-концевой аминогруппой В-цепи молекулы гемоглобина А с образованием устойчивого комплекса - гемоглобин А1С, обладающего низким сродством к кислороду, вследствие чего нарушается его транспорт на периферию и возникает тканевая гипоксия.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4000" u="sng" dirty="0" smtClean="0">
              <a:solidFill>
                <a:srgbClr val="66CCFF"/>
              </a:solidFill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979613" y="260350"/>
            <a:ext cx="5040312" cy="1655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Коэффициент Бунзена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зависит от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4895850" y="2420938"/>
            <a:ext cx="4248150" cy="1657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температуры</a:t>
            </a: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2411413" y="4508500"/>
            <a:ext cx="4248150" cy="1727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растворителя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0" y="2492375"/>
            <a:ext cx="4356100" cy="15843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природы растворенного</a:t>
            </a:r>
          </a:p>
          <a:p>
            <a:pPr marL="342900" indent="-342900">
              <a:defRPr/>
            </a:pPr>
            <a:r>
              <a:rPr lang="ru-RU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газа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2268538" y="1700213"/>
            <a:ext cx="4318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11863" y="1773238"/>
            <a:ext cx="576262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572000" y="1916113"/>
            <a:ext cx="0" cy="252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4" grpId="0" animBg="1"/>
      <p:bldP spid="1116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Group 4"/>
          <p:cNvGraphicFramePr>
            <a:graphicFrameLocks noGrp="1"/>
          </p:cNvGraphicFramePr>
          <p:nvPr>
            <p:ph type="tbl" idx="1"/>
          </p:nvPr>
        </p:nvGraphicFramePr>
        <p:xfrm>
          <a:off x="357188" y="1714500"/>
          <a:ext cx="8429684" cy="491848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805092"/>
                <a:gridCol w="4624592"/>
              </a:tblGrid>
              <a:tr h="157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αО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мл.  О2 в 1 мл. Н2О при 1 атм.</a:t>
                      </a: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Вода, 20 С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0,031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Вода, 37 С 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0,024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Кровь, 37 С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0,024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0034" y="142852"/>
            <a:ext cx="821537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Коэффициент растворимости Бунзена для кислорода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0,024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мл.  О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при 1 атм.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87154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αСО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0,57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мл.  О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при 1 атм.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971</TotalTime>
  <Words>1525</Words>
  <Application>Microsoft Office PowerPoint</Application>
  <PresentationFormat>Экран (4:3)</PresentationFormat>
  <Paragraphs>259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Физиология дыхания.  Транспорт кислорода кровью.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Растворение газов в жидкости описывается законом Генри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влияющие на положение КДО (сродство гемоглобина к О2) </vt:lpstr>
      <vt:lpstr>Презентация PowerPoint</vt:lpstr>
      <vt:lpstr>Презентация PowerPoint</vt:lpstr>
      <vt:lpstr>Презентация PowerPoint</vt:lpstr>
      <vt:lpstr>Ми </vt:lpstr>
      <vt:lpstr>Дыхательная функция эритроцита обеспечивается наличием ряда морфофункциональных особенностей. </vt:lpstr>
      <vt:lpstr>Презентация PowerPoint</vt:lpstr>
      <vt:lpstr>Презентация PowerPoint</vt:lpstr>
      <vt:lpstr>Схема регуляции количества эритроцитов</vt:lpstr>
      <vt:lpstr>Физиология дыхания.  Тканевое дыхание.</vt:lpstr>
      <vt:lpstr>Презентация PowerPoint</vt:lpstr>
      <vt:lpstr>Запасы кислорода в тканях</vt:lpstr>
      <vt:lpstr>Запасы кислорода в тканях</vt:lpstr>
      <vt:lpstr>Запасы кислорода в тканях</vt:lpstr>
      <vt:lpstr>Запасы кислорода в тканях</vt:lpstr>
      <vt:lpstr>Поступление кислорода к тканям и его утилизация</vt:lpstr>
      <vt:lpstr>Скорость потребления кислорода тем или иным органом (V’O2 ) обычно выражают в мл O2 на 1 г или 100 г массы за 1 мин (при этом учитывается масса органа в естественных условиях).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кислорода кровью</dc:title>
  <dc:creator>Денисов Евгений Николаевич</dc:creator>
  <cp:lastModifiedBy>Денисов Евгений Николаевич</cp:lastModifiedBy>
  <cp:revision>53</cp:revision>
  <cp:lastPrinted>1601-01-01T00:00:00Z</cp:lastPrinted>
  <dcterms:created xsi:type="dcterms:W3CDTF">2008-05-20T18:15:49Z</dcterms:created>
  <dcterms:modified xsi:type="dcterms:W3CDTF">2017-02-15T10:43:53Z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