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9" r:id="rId4"/>
    <p:sldId id="260" r:id="rId5"/>
    <p:sldId id="261" r:id="rId6"/>
    <p:sldId id="274" r:id="rId7"/>
    <p:sldId id="275" r:id="rId8"/>
    <p:sldId id="289" r:id="rId9"/>
    <p:sldId id="320" r:id="rId10"/>
    <p:sldId id="318" r:id="rId11"/>
    <p:sldId id="323" r:id="rId12"/>
    <p:sldId id="298" r:id="rId13"/>
    <p:sldId id="322" r:id="rId14"/>
    <p:sldId id="324" r:id="rId15"/>
    <p:sldId id="321" r:id="rId16"/>
    <p:sldId id="301" r:id="rId17"/>
    <p:sldId id="300" r:id="rId18"/>
    <p:sldId id="325" r:id="rId19"/>
    <p:sldId id="308" r:id="rId20"/>
    <p:sldId id="306" r:id="rId21"/>
    <p:sldId id="326" r:id="rId22"/>
    <p:sldId id="327" r:id="rId23"/>
    <p:sldId id="328" r:id="rId24"/>
    <p:sldId id="302" r:id="rId25"/>
    <p:sldId id="303" r:id="rId26"/>
    <p:sldId id="330" r:id="rId27"/>
    <p:sldId id="305" r:id="rId28"/>
    <p:sldId id="333" r:id="rId29"/>
    <p:sldId id="311" r:id="rId30"/>
    <p:sldId id="332" r:id="rId31"/>
    <p:sldId id="304" r:id="rId32"/>
    <p:sldId id="335" r:id="rId33"/>
    <p:sldId id="336" r:id="rId34"/>
    <p:sldId id="315" r:id="rId35"/>
    <p:sldId id="337" r:id="rId36"/>
    <p:sldId id="338" r:id="rId37"/>
    <p:sldId id="312" r:id="rId38"/>
    <p:sldId id="313" r:id="rId39"/>
    <p:sldId id="314" r:id="rId40"/>
    <p:sldId id="341" r:id="rId41"/>
    <p:sldId id="342" r:id="rId42"/>
    <p:sldId id="343" r:id="rId43"/>
    <p:sldId id="344" r:id="rId44"/>
    <p:sldId id="345" r:id="rId45"/>
    <p:sldId id="346" r:id="rId46"/>
    <p:sldId id="348" r:id="rId47"/>
    <p:sldId id="347" r:id="rId48"/>
    <p:sldId id="349" r:id="rId49"/>
    <p:sldId id="350" r:id="rId50"/>
    <p:sldId id="352" r:id="rId51"/>
    <p:sldId id="35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4600-2207-47EA-858A-C3DCCCD6B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Обмен веществ и энергии. Терморегуляция. Принципы рационального питания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«Человек должен верить, что непонятное можно понять, иначе не стал бы размышлять об этом» Иоганн Вольфганг Гёте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399"/>
          <a:stretch>
            <a:fillRect/>
          </a:stretch>
        </p:blipFill>
        <p:spPr bwMode="auto">
          <a:xfrm>
            <a:off x="0" y="142852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5841" name="Picture 1" descr="C:\Users\User\Downloads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Обмен энергии</a:t>
            </a:r>
            <a:br>
              <a:rPr lang="ru-RU" dirty="0" smtClean="0"/>
            </a:b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Энергетическую ценность для организма имеют белки, липиды (ТАГ), углеводы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8580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Энергетический эквивалент пищи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altLang="ru-RU" sz="2800" dirty="0" smtClean="0"/>
              <a:t>      </a:t>
            </a:r>
            <a:r>
              <a:rPr lang="ru-RU" altLang="ru-RU" dirty="0" smtClean="0"/>
              <a:t>Единица измерения энергии, обычно применяемая в биологии и медицине, - </a:t>
            </a:r>
            <a:r>
              <a:rPr lang="ru-RU" altLang="ru-RU" b="1" i="1" dirty="0" smtClean="0">
                <a:solidFill>
                  <a:srgbClr val="FF0000"/>
                </a:solidFill>
              </a:rPr>
              <a:t>калория (кал).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   </a:t>
            </a:r>
            <a:r>
              <a:rPr lang="ru-RU" altLang="ru-RU" dirty="0" smtClean="0"/>
              <a:t>Она определяется как </a:t>
            </a:r>
            <a:r>
              <a:rPr lang="ru-RU" altLang="ru-RU" b="1" dirty="0" smtClean="0"/>
              <a:t>количество энергии, необходимое для повышения температуры 1 г воды на 1°С.</a:t>
            </a:r>
            <a:r>
              <a:rPr lang="ru-RU" altLang="ru-RU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3200" dirty="0" smtClean="0"/>
              <a:t>В Международной системе единиц (СИ) при измерении энергетических величин используется </a:t>
            </a:r>
            <a:r>
              <a:rPr lang="ru-RU" altLang="ru-RU" sz="3200" b="1" i="1" dirty="0" smtClean="0"/>
              <a:t>джоуль</a:t>
            </a:r>
          </a:p>
          <a:p>
            <a:pPr lvl="1">
              <a:lnSpc>
                <a:spcPct val="80000"/>
              </a:lnSpc>
              <a:buNone/>
            </a:pPr>
            <a:r>
              <a:rPr lang="ru-RU" altLang="ru-RU" sz="3200" dirty="0" smtClean="0"/>
              <a:t>     (</a:t>
            </a:r>
            <a:r>
              <a:rPr lang="ru-RU" altLang="ru-RU" sz="3200" b="1" dirty="0" smtClean="0"/>
              <a:t>1 ккал = 4,19 кДж).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Калориметрия</a:t>
            </a:r>
            <a:r>
              <a:rPr lang="ru-RU" sz="3200" dirty="0" smtClean="0"/>
              <a:t> (лат. </a:t>
            </a:r>
            <a:r>
              <a:rPr lang="en-US" sz="3200" i="1" dirty="0" err="1" smtClean="0"/>
              <a:t>calor</a:t>
            </a:r>
            <a:r>
              <a:rPr lang="en-US" sz="3200" dirty="0" smtClean="0"/>
              <a:t> – </a:t>
            </a:r>
            <a:r>
              <a:rPr lang="ru-RU" sz="3200" dirty="0" smtClean="0"/>
              <a:t>тепло и греч. </a:t>
            </a:r>
            <a:r>
              <a:rPr lang="en-US" sz="3200" i="1" dirty="0" err="1" smtClean="0"/>
              <a:t>metreo</a:t>
            </a:r>
            <a:r>
              <a:rPr lang="ru-RU" sz="3200" i="1" dirty="0" smtClean="0"/>
              <a:t> </a:t>
            </a:r>
            <a:r>
              <a:rPr lang="ru-RU" sz="3200" dirty="0" smtClean="0"/>
              <a:t>- мерить, измерять) – совокупность методов измерения количества теплоты, выделяющейся или поглощающейся в каком-либо процессе.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Выделяют: </a:t>
            </a:r>
          </a:p>
          <a:p>
            <a:pPr>
              <a:buFontTx/>
              <a:buChar char="-"/>
            </a:pPr>
            <a:r>
              <a:rPr lang="ru-RU" dirty="0" smtClean="0"/>
              <a:t>физическая калориметрия </a:t>
            </a:r>
          </a:p>
          <a:p>
            <a:pPr>
              <a:buFontTx/>
              <a:buChar char="-"/>
            </a:pPr>
            <a:r>
              <a:rPr lang="ru-RU" dirty="0" smtClean="0"/>
              <a:t>физиологическая калориметрия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калориметрия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1314" y="1600200"/>
            <a:ext cx="44213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Калорические коэффициенты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785925"/>
          <a:ext cx="6096000" cy="366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167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Физический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Физиологический</a:t>
                      </a:r>
                      <a:endParaRPr lang="ru-RU" sz="2400" dirty="0"/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       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5,4 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ккал/г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           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4,1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ккал/г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Ж        9,3  </a:t>
                      </a:r>
                      <a:r>
                        <a:rPr lang="ru-RU" sz="2400" b="1" baseline="0" dirty="0" smtClean="0"/>
                        <a:t>ккал/г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Ж           9,3</a:t>
                      </a:r>
                      <a:r>
                        <a:rPr lang="ru-RU" sz="2400" b="1" baseline="0" dirty="0" smtClean="0"/>
                        <a:t>ккал/г</a:t>
                      </a:r>
                      <a:endParaRPr lang="ru-RU" sz="2400" b="1" dirty="0"/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          4,1</a:t>
                      </a:r>
                      <a:r>
                        <a:rPr lang="ru-RU" sz="2400" b="1" baseline="0" dirty="0" smtClean="0"/>
                        <a:t>ккал/г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            4,1</a:t>
                      </a:r>
                      <a:r>
                        <a:rPr lang="ru-RU" sz="2400" b="1" baseline="0" dirty="0" smtClean="0"/>
                        <a:t>ккал/г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Калорический коэффициент – количество энергии, выделяемое при окислении 1 грамма данного вещества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285992"/>
            <a:ext cx="421008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Физический калорический коэффициент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- количество энергии, которое выделяется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при сжигании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 грамма данного вещества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285992"/>
            <a:ext cx="4572032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Физиологический калорический коэффициент 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количество энергии, которое выделяется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при окислении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 грамма данного вещества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в организме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500034" y="571480"/>
          <a:ext cx="7705157" cy="5554683"/>
        </p:xfrm>
        <a:graphic>
          <a:graphicData uri="http://schemas.openxmlformats.org/presentationml/2006/ole">
            <p:oleObj spid="_x0000_s3074" name="CorelDRAW" r:id="rId3" imgW="8915400" imgH="55530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>
                <a:latin typeface="+mn-lt"/>
              </a:rPr>
              <a:t>Биокалориметр</a:t>
            </a:r>
            <a:r>
              <a:rPr lang="ru-RU" sz="1800" dirty="0" smtClean="0">
                <a:latin typeface="+mn-lt"/>
              </a:rPr>
              <a:t> представляет собой герметизированную и хорошо теплоизолированную от внешней среды камеру. В камере по трубкам циркулирует вода. Тепло, выделяемое находящимся в камере человеком или животным, нагревает циркулирующую воду. По количеству протекающей воды и изменению ее температуры рассчитывают количество выделенного организмом тепла</a:t>
            </a:r>
            <a:endParaRPr lang="ru-RU" sz="1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00989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Организм относится к системам открытого типа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30387" y="2000240"/>
            <a:ext cx="3674225" cy="32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20" y="1928813"/>
            <a:ext cx="4786346" cy="44291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Обмен веществ и энергии одно из характерных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свойств всех живых систем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начиная от простейших до  сложных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Физиологическая калориметрия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Прямая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биокалориметрия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/>
              <a:t>определяет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по количеству выделяемого тепла 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Q=m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dirty="0" smtClean="0"/>
              <a:t> где </a:t>
            </a:r>
            <a:r>
              <a:rPr lang="en-US" i="1" dirty="0" smtClean="0"/>
              <a:t>m</a:t>
            </a:r>
            <a:r>
              <a:rPr lang="ru-RU" dirty="0" smtClean="0"/>
              <a:t>- масса воды, </a:t>
            </a:r>
            <a:r>
              <a:rPr lang="en-US" i="1" dirty="0" smtClean="0"/>
              <a:t>c</a:t>
            </a:r>
            <a:r>
              <a:rPr lang="ru-RU" dirty="0" smtClean="0"/>
              <a:t> – теплоемкость, </a:t>
            </a:r>
            <a:r>
              <a:rPr lang="el-GR" i="1" dirty="0" smtClean="0"/>
              <a:t>Δ</a:t>
            </a:r>
            <a:r>
              <a:rPr lang="en-US" i="1" dirty="0" smtClean="0"/>
              <a:t>t</a:t>
            </a:r>
            <a:r>
              <a:rPr lang="ru-RU" dirty="0" smtClean="0"/>
              <a:t> – разность температуры воды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500034" y="571480"/>
          <a:ext cx="7705157" cy="5554683"/>
        </p:xfrm>
        <a:graphic>
          <a:graphicData uri="http://schemas.openxmlformats.org/presentationml/2006/ole">
            <p:oleObj spid="_x0000_s30722" name="CorelDRAW" r:id="rId3" imgW="8915400" imgH="55530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Непрямая </a:t>
            </a:r>
            <a:r>
              <a:rPr lang="ru-RU" dirty="0" err="1" smtClean="0"/>
              <a:t>биокалориметрия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714356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Калорический эквивалент кислорода (КЭК) </a:t>
            </a:r>
            <a:r>
              <a:rPr lang="ru-RU" sz="2400" dirty="0" smtClean="0"/>
              <a:t>– это количество энергии, выделяемое при потреблении 1 литра О</a:t>
            </a:r>
            <a:r>
              <a:rPr lang="ru-RU" dirty="0" smtClean="0"/>
              <a:t>2</a:t>
            </a:r>
          </a:p>
          <a:p>
            <a:pPr marL="514350" indent="-514350" algn="ctr">
              <a:buNone/>
            </a:pPr>
            <a:endParaRPr lang="ru-RU" sz="2400" dirty="0" smtClean="0"/>
          </a:p>
          <a:p>
            <a:pPr marL="514350" indent="-514350" algn="ctr">
              <a:buNone/>
            </a:pPr>
            <a:r>
              <a:rPr lang="ru-RU" sz="2400" b="1" dirty="0" smtClean="0"/>
              <a:t>КЭ зависит от химической природы субстрата, окисляемого кислородом</a:t>
            </a:r>
            <a:r>
              <a:rPr lang="ru-RU" sz="2400" dirty="0" smtClean="0"/>
              <a:t> </a:t>
            </a:r>
          </a:p>
          <a:p>
            <a:pPr marL="514350" indent="-514350" algn="ctr">
              <a:buNone/>
            </a:pPr>
            <a:r>
              <a:rPr lang="ru-RU" sz="2400" dirty="0" smtClean="0"/>
              <a:t>КЭ при окислении </a:t>
            </a:r>
            <a:r>
              <a:rPr lang="ru-RU" sz="2400" u="sng" dirty="0" smtClean="0"/>
              <a:t>белков</a:t>
            </a:r>
            <a:r>
              <a:rPr lang="ru-RU" sz="2400" dirty="0" smtClean="0"/>
              <a:t> составляет</a:t>
            </a:r>
            <a:endParaRPr lang="ru-RU" sz="2400" b="1" dirty="0" smtClean="0"/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4,8 ккал</a:t>
            </a:r>
          </a:p>
          <a:p>
            <a:pPr marL="514350" indent="-514350" algn="ctr">
              <a:buNone/>
            </a:pPr>
            <a:r>
              <a:rPr lang="ru-RU" sz="2400" dirty="0" smtClean="0"/>
              <a:t>При окислении </a:t>
            </a:r>
            <a:r>
              <a:rPr lang="ru-RU" sz="2400" u="sng" dirty="0" smtClean="0"/>
              <a:t>жиров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4,7 ккал</a:t>
            </a:r>
          </a:p>
          <a:p>
            <a:pPr marL="514350" indent="-514350" algn="ctr">
              <a:buNone/>
            </a:pPr>
            <a:r>
              <a:rPr lang="ru-RU" sz="2400" dirty="0" smtClean="0"/>
              <a:t>При окислении </a:t>
            </a:r>
            <a:r>
              <a:rPr lang="ru-RU" sz="2400" u="sng" dirty="0" smtClean="0"/>
              <a:t>углеводов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 ккал</a:t>
            </a:r>
          </a:p>
        </p:txBody>
      </p:sp>
      <p:pic>
        <p:nvPicPr>
          <p:cNvPr id="31746" name="Picture 2" descr="H:\douglas_bag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92895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Дыхательный коэффициент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ДХ=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выделившегося СО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потребленного 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</a:t>
            </a:r>
            <a:r>
              <a:rPr lang="ru-RU" sz="2400" b="1" dirty="0" smtClean="0"/>
              <a:t>6</a:t>
            </a:r>
            <a:r>
              <a:rPr lang="ru-RU" b="1" dirty="0" smtClean="0"/>
              <a:t>Н</a:t>
            </a:r>
            <a:r>
              <a:rPr lang="ru-RU" sz="2400" b="1" dirty="0" smtClean="0"/>
              <a:t>12</a:t>
            </a:r>
            <a:r>
              <a:rPr lang="ru-RU" b="1" dirty="0" smtClean="0"/>
              <a:t>О</a:t>
            </a:r>
            <a:r>
              <a:rPr lang="ru-RU" sz="2400" b="1" dirty="0" smtClean="0"/>
              <a:t>6</a:t>
            </a:r>
            <a:r>
              <a:rPr lang="ru-RU" b="1" dirty="0" smtClean="0"/>
              <a:t>+6О</a:t>
            </a:r>
            <a:r>
              <a:rPr lang="ru-RU" sz="2400" b="1" dirty="0" smtClean="0"/>
              <a:t>2</a:t>
            </a:r>
            <a:r>
              <a:rPr lang="ru-RU" b="1" dirty="0" smtClean="0"/>
              <a:t>=6СО</a:t>
            </a:r>
            <a:r>
              <a:rPr lang="ru-RU" sz="2400" b="1" dirty="0" smtClean="0"/>
              <a:t>2</a:t>
            </a:r>
            <a:r>
              <a:rPr lang="ru-RU" b="1" dirty="0" smtClean="0"/>
              <a:t>+6Н</a:t>
            </a:r>
            <a:r>
              <a:rPr lang="ru-RU" sz="2400" b="1" dirty="0" smtClean="0"/>
              <a:t>2</a:t>
            </a:r>
            <a:r>
              <a:rPr lang="ru-RU" b="1" dirty="0" smtClean="0"/>
              <a:t>О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ДХ при окислении углеводов =1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жиров = 0,7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белков =0,8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Факторы, влияющие на обмен энергии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b="1" u="sng" dirty="0" smtClean="0">
                <a:solidFill>
                  <a:schemeClr val="accent1"/>
                </a:solidFill>
              </a:rPr>
              <a:t>Экзогенные факторы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температура окружающей среды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характер трудовой деятельности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прочие климатические условия (влажность, наличие ветра)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2) Эндогенные 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Возраст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Рост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Масса тела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Пол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Состояние эндокринной системы, особенно щитовидной железы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Выделяют 2 вида обмена энергии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Основной обмен (ОО)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Рабочий обмен (РО)</a:t>
            </a:r>
          </a:p>
          <a:p>
            <a:pPr marL="514350" indent="-514350"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Основной обмен (ОО)– </a:t>
            </a:r>
            <a:r>
              <a:rPr lang="ru-RU" dirty="0" smtClean="0"/>
              <a:t>минимальные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необходимые для поддержания жизнедеятельности организма в стандартных условиях: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натощак (спустя 12-14 часов после приема пищи)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утром в состоянии физического и психического покоя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при температуре комфорта (18-20°С)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  <a:latin typeface="Arial" charset="0"/>
              </a:rPr>
              <a:t>Условные нормы основного обмена: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85721" y="1500174"/>
            <a:ext cx="8669368" cy="5024451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Основной обмен зависит от пола, возраста, роста и массы тела человека. </a:t>
            </a:r>
            <a:endParaRPr lang="ru-RU" sz="2800" dirty="0" smtClean="0"/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/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/>
              <a:t>Величина основного обмена в среднем составляет 1 ккал в 1 </a:t>
            </a:r>
            <a:r>
              <a:rPr lang="ru-RU" sz="2800" b="1" dirty="0" smtClean="0"/>
              <a:t>час </a:t>
            </a:r>
            <a:r>
              <a:rPr lang="ru-RU" sz="2800" b="1" dirty="0"/>
              <a:t>на 1 кг массы тела. </a:t>
            </a:r>
            <a:endParaRPr lang="ru-RU" sz="2800" b="1" dirty="0" smtClean="0"/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b="1" dirty="0" smtClean="0"/>
          </a:p>
          <a:p>
            <a:pPr marL="640080" lvl="1" indent="-237744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 У </a:t>
            </a:r>
            <a:r>
              <a:rPr lang="ru-RU" sz="2000" dirty="0"/>
              <a:t>мужчин в сутки основной обмен приблизительно равен 1700 ккал, </a:t>
            </a:r>
            <a:endParaRPr lang="ru-RU" sz="2000" dirty="0" smtClean="0"/>
          </a:p>
          <a:p>
            <a:pPr marL="640080" lvl="1" indent="-237744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/>
              <a:t>женщин основной обмен на 1 кг массы тела примерно на 10% </a:t>
            </a:r>
            <a:r>
              <a:rPr lang="ru-RU" sz="2000" dirty="0" smtClean="0"/>
              <a:t>меньше,</a:t>
            </a:r>
          </a:p>
          <a:p>
            <a:pPr marL="640080" lvl="1" indent="-237744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чем </a:t>
            </a:r>
            <a:r>
              <a:rPr lang="ru-RU" sz="2000" dirty="0"/>
              <a:t>у мужчин, у детей он больше, чем у взрослых, и с </a:t>
            </a:r>
            <a:r>
              <a:rPr lang="ru-RU" sz="2000" dirty="0" smtClean="0"/>
              <a:t>увеличением</a:t>
            </a:r>
          </a:p>
          <a:p>
            <a:pPr marL="640080" lvl="1" indent="-237744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возраста </a:t>
            </a:r>
            <a:r>
              <a:rPr lang="ru-RU" sz="2000" dirty="0"/>
              <a:t>постепенно снижается. </a:t>
            </a:r>
            <a:endParaRPr lang="ru-RU" sz="2000" dirty="0" smtClean="0"/>
          </a:p>
          <a:p>
            <a:pPr marL="640080" lvl="1" indent="-237744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/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 мужчин среднего возраста – 1 ккал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кг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час</a:t>
            </a:r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 женщин среднего возраста – 0,9 ккал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кг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час	</a:t>
            </a:r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 детей 7 лет - 1,8 ккал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кг/час; 12 лет - 1,3 ккал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кг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</a:t>
            </a:r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пожилых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0,7 ккал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кг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час</a:t>
            </a:r>
          </a:p>
          <a:p>
            <a:pPr marL="365760" indent="-28346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Величину фактического основного обмена необходимо сравнивать с величиной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должного основного обмена (ДОО) – </a:t>
            </a:r>
            <a:r>
              <a:rPr lang="ru-RU" dirty="0" smtClean="0"/>
              <a:t>величина основного обмена, которая должна быть у человека роста, возраста, массы, пола в идеале. </a:t>
            </a:r>
          </a:p>
          <a:p>
            <a:pPr>
              <a:buNone/>
            </a:pPr>
            <a:r>
              <a:rPr lang="ru-RU" i="1" dirty="0" smtClean="0"/>
              <a:t>         Существуют несколько вариантов нормативов должного основного обмена</a:t>
            </a:r>
            <a:r>
              <a:rPr lang="ru-RU" b="1" i="1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 формулам и таблицам </a:t>
            </a:r>
            <a:r>
              <a:rPr lang="ru-RU" dirty="0" err="1" smtClean="0"/>
              <a:t>Гарриса-Бенедикта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 методу </a:t>
            </a:r>
            <a:r>
              <a:rPr lang="ru-RU" dirty="0" err="1" smtClean="0"/>
              <a:t>Дюбуа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докладе экспертов ВОЗ (1987) приводятся формулы для расчета должной величины основного обмена, которые получены при исследовании большого количества людей</a:t>
            </a:r>
            <a:endParaRPr lang="ru-RU" sz="3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531"/>
          <a:stretch>
            <a:fillRect/>
          </a:stretch>
        </p:blipFill>
        <p:spPr bwMode="auto">
          <a:xfrm>
            <a:off x="214282" y="2214555"/>
            <a:ext cx="87154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Рабочий обмен - это основной обмен (ОО)  + рабочая прибавка(РП)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Рабочая прибавка – это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энергозатраты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сверх основного обмена, определяемая характером трудовой деятельности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Величину рабочего обмена рассчитывают для составления рациона 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1357313"/>
            <a:ext cx="7500990" cy="224313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>Обмен веществ и энергии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– это совокупность физических, химических и физиологических превращений вещества и энергии в организме, а также обмен организма с окружающей средой веществом и энергией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813675" cy="127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chemeClr val="tx2">
                    <a:satMod val="130000"/>
                  </a:schemeClr>
                </a:solidFill>
              </a:rPr>
              <a:t>Суточный расход энергии. Рабочий обмен</a:t>
            </a:r>
          </a:p>
        </p:txBody>
      </p:sp>
      <p:graphicFrame>
        <p:nvGraphicFramePr>
          <p:cNvPr id="111654" name="Group 38"/>
          <p:cNvGraphicFramePr>
            <a:graphicFrameLocks noGrp="1"/>
          </p:cNvGraphicFramePr>
          <p:nvPr>
            <p:ph type="tbl" idx="1"/>
          </p:nvPr>
        </p:nvGraphicFramePr>
        <p:xfrm>
          <a:off x="323850" y="1773238"/>
          <a:ext cx="8631238" cy="4870451"/>
        </p:xfrm>
        <a:graphic>
          <a:graphicData uri="http://schemas.openxmlformats.org/drawingml/2006/table">
            <a:tbl>
              <a:tblPr/>
              <a:tblGrid>
                <a:gridCol w="1403350"/>
                <a:gridCol w="2628776"/>
                <a:gridCol w="1944216"/>
                <a:gridCol w="2654896"/>
              </a:tblGrid>
              <a:tr h="1005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профессии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физической активности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Суточный расход энергии, кДж (ккал)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9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Умственный труд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2100 - 2450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0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Легкий физический труд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2500 - 2800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</a:tr>
              <a:tr h="70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Физический труд средней тяжести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2950 - 3300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Четвертая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Тяжелый физический труд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3400 -3800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6FF"/>
                    </a:solidFill>
                  </a:tcPr>
                </a:tc>
              </a:tr>
              <a:tr h="93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Пятая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Особо тяжелый физический труд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3850 - 4200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Специфически-динамическое действие пищи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После приема пищи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увеличиваются: растет моторика ЖКТ, синтез ферментов, активный транспорт.</a:t>
            </a:r>
          </a:p>
          <a:p>
            <a:pPr>
              <a:buNone/>
            </a:pPr>
            <a:r>
              <a:rPr lang="ru-RU" dirty="0" smtClean="0"/>
              <a:t>После приема белков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растут на 30%, после приема углеводов и жиров обмен увеличивается на 14-15 %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://www.idioteka.com/upload/pictures/2012/02/01/55a78eda9eaf89f5e68557bb1c77465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814762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 descr="http://health-lifes.ru/wp-content/uploads/2012/07/%D0%9E%D0%B1%D0%BC%D0%BE%D1%80%D0%BE%D0%B6%D0%B5%D0%BD%D0%B8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432175"/>
            <a:ext cx="265747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10" descr="http://img15.nnm.ru/8/0/d/b/0/ae4a210cbcdf6b75ebc3d3f8faa.jpg"/>
          <p:cNvSpPr>
            <a:spLocks noChangeAspect="1" noChangeArrowheads="1"/>
          </p:cNvSpPr>
          <p:nvPr/>
        </p:nvSpPr>
        <p:spPr bwMode="auto">
          <a:xfrm>
            <a:off x="71438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5" name="Picture 12" descr="http://img15.nnm.ru/8/0/d/b/0/ae4a210cbcdf6b75ebc3d3f8f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333375"/>
            <a:ext cx="4591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4883175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/>
              <a:t>Терморегуляция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Постоянство температуры тела - </a:t>
            </a:r>
            <a:r>
              <a:rPr lang="ru-RU" sz="2800" b="1" dirty="0" smtClean="0"/>
              <a:t>изотермия</a:t>
            </a:r>
            <a:endParaRPr lang="ru-RU" sz="2800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86439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686304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2000" dirty="0" smtClean="0"/>
              <a:t>Температура внутренних органов более высокая, поэтому сложилось представление об "оболочке" и "ядре" тела,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"Оболочка"</a:t>
            </a:r>
            <a:r>
              <a:rPr lang="ru-RU" sz="2000" dirty="0" smtClean="0"/>
              <a:t> тела имеет более низкую температуру, которая подвержена значительным колебаниям. В состав "оболочки" входят кожа, скелетные мышцы.</a:t>
            </a:r>
          </a:p>
          <a:p>
            <a:pPr>
              <a:buNone/>
            </a:pPr>
            <a:r>
              <a:rPr lang="ru-RU" sz="2000" dirty="0" smtClean="0"/>
              <a:t> -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"Ядро" </a:t>
            </a:r>
            <a:r>
              <a:rPr lang="ru-RU" sz="2000" dirty="0" smtClean="0"/>
              <a:t>тела имеет более высокую температуру, колебания которой сравнительно невелики (1,5°С). "Ядро" включает внутренние органы, включая головной мозг (около 37°С).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1142984"/>
            <a:ext cx="3500462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тела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        Температура отдельных участков тела человека различна: </a:t>
            </a:r>
          </a:p>
          <a:p>
            <a:r>
              <a:rPr lang="ru-RU" altLang="ru-RU" i="1" dirty="0" smtClean="0">
                <a:solidFill>
                  <a:srgbClr val="000000"/>
                </a:solidFill>
              </a:rPr>
              <a:t>Печень – 37,8-38°С</a:t>
            </a:r>
          </a:p>
          <a:p>
            <a:r>
              <a:rPr lang="ru-RU" altLang="ru-RU" i="1" dirty="0" smtClean="0">
                <a:solidFill>
                  <a:srgbClr val="000000"/>
                </a:solidFill>
              </a:rPr>
              <a:t>Головной мозг -36,9-37,8°С</a:t>
            </a:r>
          </a:p>
          <a:p>
            <a:r>
              <a:rPr lang="ru-RU" altLang="ru-RU" i="1" dirty="0" smtClean="0">
                <a:solidFill>
                  <a:srgbClr val="000000"/>
                </a:solidFill>
              </a:rPr>
              <a:t>Кожа – 24,4-34,4°С</a:t>
            </a:r>
          </a:p>
          <a:p>
            <a:pPr>
              <a:buNone/>
            </a:pPr>
            <a:r>
              <a:rPr lang="ru-RU" altLang="ru-RU" dirty="0" smtClean="0"/>
              <a:t>        В течение суток наблюдаются небольшие подъемы и спады  (амплитуда колебаний -1° С) температуры тела человека в соответствии с суточным биоритмом (</a:t>
            </a:r>
            <a:r>
              <a:rPr lang="ru-RU" altLang="ru-RU" b="1" dirty="0" smtClean="0"/>
              <a:t>циркадные колебания)</a:t>
            </a:r>
            <a:r>
              <a:rPr lang="ru-RU" altLang="ru-RU" dirty="0" smtClean="0"/>
              <a:t>: </a:t>
            </a:r>
            <a:r>
              <a:rPr lang="ru-RU" altLang="ru-RU" dirty="0" smtClean="0">
                <a:solidFill>
                  <a:srgbClr val="000000"/>
                </a:solidFill>
              </a:rPr>
              <a:t>минимальная температура отмечается в 2</a:t>
            </a:r>
            <a:r>
              <a:rPr lang="ru-RU" altLang="ru-RU" dirty="0" smtClean="0"/>
              <a:t>—</a:t>
            </a:r>
            <a:r>
              <a:rPr lang="ru-RU" altLang="ru-RU" dirty="0" smtClean="0">
                <a:solidFill>
                  <a:srgbClr val="000000"/>
                </a:solidFill>
              </a:rPr>
              <a:t>4 </a:t>
            </a:r>
            <a:r>
              <a:rPr lang="ru-RU" altLang="ru-RU" dirty="0" smtClean="0"/>
              <a:t>ч </a:t>
            </a:r>
            <a:r>
              <a:rPr lang="ru-RU" altLang="ru-RU" dirty="0" smtClean="0">
                <a:solidFill>
                  <a:srgbClr val="000000"/>
                </a:solidFill>
              </a:rPr>
              <a:t>ночи, максимальная — в 16—19 ч.</a:t>
            </a:r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тела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Асимметрия температуры в 54% случаев.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Кожно-температурный коэффициент- градиент температуры измеренной в подмышечной впадине и 1-м пальцем стопы. В норме – 3,8-4°С.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Терморегуляция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47199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Температура внутренней среды – условие для внутриклеточного метаболизма</a:t>
            </a:r>
          </a:p>
          <a:p>
            <a:pPr algn="ctr">
              <a:buNone/>
            </a:pPr>
            <a:r>
              <a:rPr lang="ru-RU" dirty="0" smtClean="0"/>
              <a:t>Если температура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выше - </a:t>
            </a:r>
            <a:r>
              <a:rPr lang="ru-RU" dirty="0" smtClean="0"/>
              <a:t> активность белка снижается, если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ниже</a:t>
            </a:r>
            <a:r>
              <a:rPr lang="ru-RU" dirty="0" smtClean="0"/>
              <a:t> – скорость химических реакций снижается.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Температура показатель содержание тепла в организме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1857364"/>
            <a:ext cx="892971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Содержание тепла является результатом двух процессов: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теплоотдачи </a:t>
            </a:r>
            <a:r>
              <a:rPr lang="ru-RU" dirty="0" smtClean="0"/>
              <a:t>(</a:t>
            </a:r>
            <a:r>
              <a:rPr lang="ru-RU" sz="2400" dirty="0" smtClean="0"/>
              <a:t>физический способ терморегуляции</a:t>
            </a:r>
            <a:r>
              <a:rPr lang="ru-RU" dirty="0" smtClean="0"/>
              <a:t>)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теплопродукции</a:t>
            </a:r>
            <a:r>
              <a:rPr lang="ru-RU" dirty="0" smtClean="0"/>
              <a:t> (</a:t>
            </a:r>
            <a:r>
              <a:rPr lang="ru-RU" sz="2800" dirty="0" smtClean="0"/>
              <a:t>химический способ</a:t>
            </a:r>
            <a:r>
              <a:rPr lang="ru-RU" sz="2000" dirty="0" smtClean="0"/>
              <a:t> терморегуляции</a:t>
            </a:r>
            <a:r>
              <a:rPr lang="ru-RU" dirty="0" smtClean="0"/>
              <a:t>)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Теплоотдача в организме осуществляется: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Теплоизлучения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Конвекции  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Теплопроведения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Испарение влаги с поверхности кожи и легких</a:t>
            </a:r>
          </a:p>
          <a:p>
            <a:pPr marL="514350" indent="-514350">
              <a:buAutoNum type="arabicParenR"/>
            </a:pPr>
            <a:r>
              <a:rPr lang="ru-RU" dirty="0" smtClean="0"/>
              <a:t>Отдача тепла в чистом виде (с калом и </a:t>
            </a:r>
            <a:r>
              <a:rPr lang="ru-RU" dirty="0" err="1" smtClean="0"/>
              <a:t>мочей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0174"/>
            <a:ext cx="403860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обмена питательных веществ в организме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286808" cy="421484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Пищедобывание</a:t>
            </a:r>
            <a:r>
              <a:rPr lang="ru-RU" dirty="0" smtClean="0">
                <a:solidFill>
                  <a:schemeClr val="tx1"/>
                </a:solidFill>
              </a:rPr>
              <a:t> и поступление веществ в организм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Гидролиз в ЖКТ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Всасывание и транспорт кровью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Преобразование  и использование веществ и энергии внутри организма 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(процессы анаболизма и катаболизма)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5. Выведение из организма конечных  компонентов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8611" name="Объект 2"/>
          <p:cNvSpPr>
            <a:spLocks noGrp="1"/>
          </p:cNvSpPr>
          <p:nvPr>
            <p:ph idx="1"/>
          </p:nvPr>
        </p:nvSpPr>
        <p:spPr>
          <a:xfrm>
            <a:off x="2928926" y="1285860"/>
            <a:ext cx="6005524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   Излучение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(радиационная теплоотдача) – отдача тепла с поверхности кожи не прикрытой одеждой. Происходит путем длинноволнового инфракрасного излучения.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    В условиях температурного комфорта  за счет этого механизма отдается до 60% тепла. 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/>
          <a:srcRect t="6670" r="66119"/>
          <a:stretch>
            <a:fillRect/>
          </a:stretch>
        </p:blipFill>
        <p:spPr bwMode="auto">
          <a:xfrm>
            <a:off x="107950" y="1700213"/>
            <a:ext cx="30099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2876550" y="1285860"/>
            <a:ext cx="6057900" cy="49625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    Конвекция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– теплоотдача, осуществляемая путём переноса тепла движущимися частицами воздуха (воды).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Воздух соприкасающийся с кожей, нагревается и поднимается, его место занимает «холодная» порция воздуха и т.д. Таким образом за счет </a:t>
            </a:r>
            <a:r>
              <a:rPr lang="ru-RU" altLang="ru-RU" dirty="0" err="1" smtClean="0">
                <a:solidFill>
                  <a:srgbClr val="411CB0"/>
                </a:solidFill>
                <a:latin typeface="Georgia" pitchFamily="18" charset="0"/>
              </a:rPr>
              <a:t>тепломассапереноса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отдается в условиях температурного комфорта до 15%</a:t>
            </a:r>
            <a:endParaRPr lang="ru-RU" altLang="ru-RU" dirty="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/>
          <a:srcRect l="32768" t="16689" r="33617"/>
          <a:stretch>
            <a:fillRect/>
          </a:stretch>
        </p:blipFill>
        <p:spPr bwMode="auto">
          <a:xfrm>
            <a:off x="571472" y="1571612"/>
            <a:ext cx="2428892" cy="42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slide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8640" t="14610"/>
          <a:stretch>
            <a:fillRect/>
          </a:stretch>
        </p:blipFill>
        <p:spPr bwMode="auto">
          <a:xfrm>
            <a:off x="4429124" y="714356"/>
            <a:ext cx="4473130" cy="560026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257676" cy="6143668"/>
          </a:xfrm>
        </p:spPr>
        <p:txBody>
          <a:bodyPr>
            <a:normAutofit fontScale="85000" lnSpcReduction="10000"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ru-RU" sz="2500" b="1" dirty="0" err="1" smtClean="0">
                <a:solidFill>
                  <a:srgbClr val="411CB0"/>
                </a:solidFill>
                <a:latin typeface="Georgia"/>
              </a:rPr>
              <a:t>Теплопроведение</a:t>
            </a:r>
            <a:r>
              <a:rPr lang="ru-RU" sz="2500" b="1" dirty="0" smtClean="0">
                <a:solidFill>
                  <a:srgbClr val="411CB0"/>
                </a:solidFill>
                <a:latin typeface="Georgia"/>
              </a:rPr>
              <a:t> (</a:t>
            </a:r>
            <a:r>
              <a:rPr lang="ru-RU" sz="2500" b="1" dirty="0" err="1" smtClean="0">
                <a:solidFill>
                  <a:srgbClr val="411CB0"/>
                </a:solidFill>
                <a:latin typeface="Georgia"/>
              </a:rPr>
              <a:t>кондукция</a:t>
            </a:r>
            <a:r>
              <a:rPr lang="ru-RU" sz="2500" b="1" dirty="0" smtClean="0">
                <a:solidFill>
                  <a:srgbClr val="411CB0"/>
                </a:solidFill>
                <a:latin typeface="Georgia"/>
              </a:rPr>
              <a:t>)</a:t>
            </a: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 – способ отдачи тепла при непосредственном соприкосновении тела с другими физическими объектами.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 Зависит от:  </a:t>
            </a:r>
          </a:p>
          <a:p>
            <a:pPr>
              <a:defRPr/>
            </a:pP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разницы средних температур контактирующих тел</a:t>
            </a:r>
          </a:p>
          <a:p>
            <a:pPr>
              <a:defRPr/>
            </a:pP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 площади соприкасающихся поверхностей</a:t>
            </a:r>
          </a:p>
          <a:p>
            <a:pPr>
              <a:defRPr/>
            </a:pP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времени теплового контакта </a:t>
            </a:r>
          </a:p>
          <a:p>
            <a:pPr>
              <a:defRPr/>
            </a:pPr>
            <a:r>
              <a:rPr lang="ru-RU" sz="2500" dirty="0" smtClean="0">
                <a:solidFill>
                  <a:srgbClr val="411CB0"/>
                </a:solidFill>
                <a:latin typeface="Georgia"/>
              </a:rPr>
              <a:t>теплопроводности.</a:t>
            </a:r>
          </a:p>
          <a:p>
            <a:pPr>
              <a:defRPr/>
            </a:pPr>
            <a:endParaRPr lang="ru-RU" sz="2500" dirty="0" smtClean="0"/>
          </a:p>
          <a:p>
            <a:pPr>
              <a:buNone/>
              <a:defRPr/>
            </a:pPr>
            <a:r>
              <a:rPr lang="ru-RU" altLang="ru-RU" sz="2000" dirty="0" smtClean="0">
                <a:solidFill>
                  <a:srgbClr val="411CB0"/>
                </a:solidFill>
                <a:latin typeface="Georgia" pitchFamily="18" charset="0"/>
              </a:rPr>
              <a:t>          В условиях температурного комфорта  за счет этого механизма отдается до 3% тепла.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/>
          <a:srcRect l="65547" t="13744" r="-2"/>
          <a:stretch>
            <a:fillRect/>
          </a:stretch>
        </p:blipFill>
        <p:spPr bwMode="auto">
          <a:xfrm>
            <a:off x="571472" y="1214423"/>
            <a:ext cx="3136928" cy="53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357554" y="1447800"/>
            <a:ext cx="5576896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    Испарение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(перспирация)– отдача тепловой энергии в окружающую среду за счёт испарения пота или влаги с поверхности кожи и слизистых дыхательных путей. Различают два вида испарения (перспирации): 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   - Неощущаемая 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   - Ощущаемая </a:t>
            </a:r>
          </a:p>
          <a:p>
            <a:pPr>
              <a:buNone/>
            </a:pPr>
            <a:endParaRPr lang="ru-RU" altLang="ru-RU" dirty="0" smtClean="0">
              <a:solidFill>
                <a:srgbClr val="411CB0"/>
              </a:solidFill>
              <a:latin typeface="Georgia" pitchFamily="18" charset="0"/>
            </a:endParaRPr>
          </a:p>
          <a:p>
            <a:pPr lvl="1"/>
            <a:endParaRPr lang="ru-RU" altLang="ru-RU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3708400" y="188913"/>
            <a:ext cx="5226050" cy="64801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   Неощущаемая перспирация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– испарение воды со слизистых дыхательных путей </a:t>
            </a: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(через дыхание)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и воды, просачивающейся через эпителий кожного покрова (</a:t>
            </a: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Испарение с поверхности кожи.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Оно идёт даже в случае, если кожа сухая.).</a:t>
            </a:r>
          </a:p>
          <a:p>
            <a:pPr>
              <a:buNone/>
            </a:pPr>
            <a:endParaRPr lang="ru-RU" altLang="ru-RU" dirty="0" smtClean="0">
              <a:solidFill>
                <a:srgbClr val="411CB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 </a:t>
            </a:r>
            <a:r>
              <a:rPr lang="ru-RU" altLang="ru-RU" i="1" dirty="0" smtClean="0">
                <a:solidFill>
                  <a:srgbClr val="411CB0"/>
                </a:solidFill>
                <a:latin typeface="Georgia" pitchFamily="18" charset="0"/>
              </a:rPr>
              <a:t>За сутки через дыхательные пути испаряется в норме до 400 мл воды. Учитывая, что при испарении 1 мл воды тратится 0,58 ккал энергии, т.е. за счет испарения только через дыхательные пути теряется </a:t>
            </a:r>
            <a:r>
              <a:rPr lang="ru-RU" altLang="ru-RU" i="1" u="sng" dirty="0" smtClean="0">
                <a:solidFill>
                  <a:srgbClr val="411CB0"/>
                </a:solidFill>
                <a:latin typeface="Georgia" pitchFamily="18" charset="0"/>
              </a:rPr>
              <a:t>232 ккал/</a:t>
            </a:r>
            <a:r>
              <a:rPr lang="ru-RU" altLang="ru-RU" i="1" u="sng" dirty="0" err="1" smtClean="0">
                <a:solidFill>
                  <a:srgbClr val="411CB0"/>
                </a:solidFill>
                <a:latin typeface="Georgia" pitchFamily="18" charset="0"/>
              </a:rPr>
              <a:t>сут</a:t>
            </a:r>
            <a:r>
              <a:rPr lang="ru-RU" altLang="ru-RU" i="1" dirty="0" smtClean="0">
                <a:solidFill>
                  <a:srgbClr val="411CB0"/>
                </a:solidFill>
                <a:latin typeface="Georgia" pitchFamily="18" charset="0"/>
              </a:rPr>
              <a:t>. </a:t>
            </a:r>
            <a:endParaRPr lang="ru-RU" altLang="ru-RU" i="1" dirty="0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 l="65547" r="-2"/>
          <a:stretch>
            <a:fillRect/>
          </a:stretch>
        </p:blipFill>
        <p:spPr bwMode="auto">
          <a:xfrm>
            <a:off x="179388" y="908050"/>
            <a:ext cx="36909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3870325" y="333375"/>
            <a:ext cx="5154613" cy="5699125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Ощущаемая перспирация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 – отдача тепла путём </a:t>
            </a:r>
            <a:r>
              <a:rPr lang="ru-RU" altLang="ru-RU" b="1" dirty="0" smtClean="0">
                <a:solidFill>
                  <a:srgbClr val="411CB0"/>
                </a:solidFill>
                <a:latin typeface="Georgia" pitchFamily="18" charset="0"/>
              </a:rPr>
              <a:t>испарения пота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. В среднем за сутки при комфортной температуре среды выделяется 400–500 мл пота, следовательно, отдаётся до 300 ккал энергии. </a:t>
            </a:r>
          </a:p>
          <a:p>
            <a:r>
              <a:rPr lang="ru-RU" altLang="ru-RU" dirty="0" err="1" smtClean="0">
                <a:solidFill>
                  <a:srgbClr val="411CB0"/>
                </a:solidFill>
                <a:latin typeface="Georgia" pitchFamily="18" charset="0"/>
              </a:rPr>
              <a:t>Обьем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потоотделения может возрастать до 12 л/сутки. </a:t>
            </a:r>
            <a:endParaRPr lang="ru-RU" altLang="ru-RU" dirty="0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 l="65547" r="-2"/>
          <a:stretch>
            <a:fillRect/>
          </a:stretch>
        </p:blipFill>
        <p:spPr bwMode="auto">
          <a:xfrm>
            <a:off x="179388" y="908050"/>
            <a:ext cx="36909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Температура показатель содержание тепла в организме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857364"/>
            <a:ext cx="8786842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Содержание тепла является результатом двух процессов: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теплоотдачи </a:t>
            </a:r>
            <a:r>
              <a:rPr lang="ru-RU" dirty="0" smtClean="0"/>
              <a:t>(</a:t>
            </a:r>
            <a:r>
              <a:rPr lang="ru-RU" sz="2400" dirty="0" smtClean="0"/>
              <a:t>физический способ терморегуляции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теплопродукции</a:t>
            </a:r>
            <a:r>
              <a:rPr lang="ru-RU" dirty="0" smtClean="0"/>
              <a:t> (</a:t>
            </a:r>
            <a:r>
              <a:rPr lang="ru-RU" sz="2400" dirty="0" smtClean="0"/>
              <a:t>химический способ терморегуляции</a:t>
            </a:r>
            <a:r>
              <a:rPr lang="ru-RU" dirty="0" smtClean="0"/>
              <a:t>)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550" indent="0">
              <a:defRPr/>
            </a:pPr>
            <a:r>
              <a:rPr lang="ru-RU" sz="3600" b="1" dirty="0" smtClean="0">
                <a:solidFill>
                  <a:srgbClr val="411CB0"/>
                </a:solidFill>
                <a:latin typeface="Georgia"/>
              </a:rPr>
              <a:t>Теплопродукция </a:t>
            </a:r>
            <a:br>
              <a:rPr lang="ru-RU" sz="3600" b="1" dirty="0" smtClean="0">
                <a:solidFill>
                  <a:srgbClr val="411CB0"/>
                </a:solidFill>
                <a:latin typeface="Georgia"/>
              </a:rPr>
            </a:br>
            <a:r>
              <a:rPr lang="ru-RU" sz="3600" b="1" dirty="0" smtClean="0">
                <a:solidFill>
                  <a:srgbClr val="411CB0"/>
                </a:solidFill>
                <a:latin typeface="Georgia"/>
              </a:rPr>
              <a:t>(Химическая терморегуляция)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pPr marL="82550" indent="0" algn="ctr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411CB0"/>
              </a:solidFill>
              <a:latin typeface="Georgia"/>
            </a:endParaRPr>
          </a:p>
          <a:p>
            <a:pPr marL="82550" indent="0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11CB0"/>
                </a:solidFill>
                <a:latin typeface="Georgia"/>
              </a:rPr>
              <a:t> Сократительный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термогенез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-продукция тепла в результате сокращения скелетных мышц</a:t>
            </a:r>
          </a:p>
          <a:p>
            <a:pPr marL="82550" indent="0">
              <a:buNone/>
              <a:defRPr/>
            </a:pPr>
            <a:endParaRPr lang="ru-RU" dirty="0" smtClean="0">
              <a:solidFill>
                <a:srgbClr val="411CB0"/>
              </a:solidFill>
              <a:latin typeface="Georgia"/>
            </a:endParaRPr>
          </a:p>
          <a:p>
            <a:pPr marL="82550" indent="0">
              <a:buFont typeface="Wingdings" pitchFamily="2" charset="2"/>
              <a:buChar char="§"/>
              <a:defRPr/>
            </a:pP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Несократительный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термогенез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(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недрожательный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термогенез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) – продукция тепла в результате активации гликолиза,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гликогенолиза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и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липолиза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 в печени, в буром жире, в скелетных мышцах за счет разобщения окислительного </a:t>
            </a:r>
            <a:r>
              <a:rPr lang="ru-RU" dirty="0" err="1" smtClean="0">
                <a:solidFill>
                  <a:srgbClr val="411CB0"/>
                </a:solidFill>
                <a:latin typeface="Georgia"/>
              </a:rPr>
              <a:t>фосфорилирования</a:t>
            </a:r>
            <a:r>
              <a:rPr lang="ru-RU" dirty="0" smtClean="0">
                <a:solidFill>
                  <a:srgbClr val="411CB0"/>
                </a:solidFill>
                <a:latin typeface="Georgia"/>
              </a:rPr>
              <a:t>. </a:t>
            </a:r>
          </a:p>
          <a:p>
            <a:pPr marL="82550" indent="0" algn="ctr">
              <a:buNone/>
              <a:defRPr/>
            </a:pPr>
            <a:r>
              <a:rPr lang="ru-RU" dirty="0" smtClean="0">
                <a:solidFill>
                  <a:srgbClr val="411CB0"/>
                </a:solidFill>
                <a:latin typeface="Georgia"/>
              </a:rPr>
              <a:t> </a:t>
            </a:r>
          </a:p>
          <a:p>
            <a:pPr marL="82550" indent="0" algn="ctr">
              <a:buNone/>
              <a:defRPr/>
            </a:pPr>
            <a:endParaRPr lang="ru-RU" dirty="0" smtClean="0">
              <a:solidFill>
                <a:srgbClr val="411CB0"/>
              </a:solidFill>
              <a:latin typeface="Georgia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411CB0"/>
                </a:solidFill>
                <a:effectLst/>
                <a:latin typeface="Georgia"/>
              </a:rPr>
              <a:t>Сократительный </a:t>
            </a:r>
            <a:r>
              <a:rPr lang="ru-RU" b="1" dirty="0" err="1" smtClean="0">
                <a:solidFill>
                  <a:srgbClr val="411CB0"/>
                </a:solidFill>
                <a:effectLst/>
                <a:latin typeface="Georgia"/>
              </a:rPr>
              <a:t>термогенез</a:t>
            </a:r>
            <a:endParaRPr lang="ru-RU" dirty="0"/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4308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800" dirty="0" smtClean="0">
                <a:solidFill>
                  <a:srgbClr val="411CB0"/>
                </a:solidFill>
                <a:latin typeface="Georgia" pitchFamily="18" charset="0"/>
              </a:rPr>
              <a:t>При сокращении мышц возрастает гидролиз АТФ, поэтому возрастает поток вторичной теплоты, идущей на согревание тела. </a:t>
            </a:r>
          </a:p>
          <a:p>
            <a:pPr>
              <a:buNone/>
            </a:pPr>
            <a:r>
              <a:rPr lang="ru-RU" altLang="ru-RU" sz="2800" dirty="0" smtClean="0">
                <a:solidFill>
                  <a:srgbClr val="411CB0"/>
                </a:solidFill>
                <a:latin typeface="Georgia" pitchFamily="18" charset="0"/>
              </a:rPr>
              <a:t>    -  Произвольная мышечная активность</a:t>
            </a:r>
          </a:p>
          <a:p>
            <a:pPr lvl="1"/>
            <a:r>
              <a:rPr lang="ru-RU" altLang="ru-RU" dirty="0" err="1" smtClean="0">
                <a:solidFill>
                  <a:srgbClr val="411CB0"/>
                </a:solidFill>
                <a:latin typeface="Georgia" pitchFamily="18" charset="0"/>
              </a:rPr>
              <a:t>Терморегуляционный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тонус (повышение тонуса мышц)</a:t>
            </a:r>
          </a:p>
          <a:p>
            <a:pPr lvl="1"/>
            <a:r>
              <a:rPr lang="ru-RU" altLang="ru-RU" dirty="0" err="1" smtClean="0">
                <a:solidFill>
                  <a:srgbClr val="411CB0"/>
                </a:solidFill>
                <a:latin typeface="Georgia" pitchFamily="18" charset="0"/>
              </a:rPr>
              <a:t>Холодовая</a:t>
            </a: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мышечная дрожь (непроизвольная ритмическая активность поверхностно расположенных мышц, в результате которой теплопродукция возрастает по сравнению с исходным уровнем в 2-3 раза)</a:t>
            </a:r>
          </a:p>
          <a:p>
            <a:pPr lvl="1"/>
            <a:endParaRPr lang="ru-RU" altLang="ru-RU" sz="24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dirty="0" smtClean="0">
                <a:solidFill>
                  <a:srgbClr val="411CB0"/>
                </a:solidFill>
                <a:latin typeface="Georgia" pitchFamily="18" charset="0"/>
              </a:rPr>
              <a:t>       Терморегуляция – это совокупность физиологических процессов, деятельность которых направлена на поддержание относительного постоянства температуры ядра в условиях изменения температуры среды с помощью регуляции теплопродукции и теплоотдачи. 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867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pPr algn="ctr"/>
            <a:r>
              <a:rPr lang="ru-RU" sz="4800" i="1" dirty="0" smtClean="0"/>
              <a:t>Функции белков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8186766" cy="48403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/>
              <a:t>Пластическая  (строительный материал)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Каталитическая  (ферменты)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Регуляторная (гормоны)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Транспортная  (гемоглобин)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Сократительная  (актин и миозин)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Запасная  (</a:t>
            </a:r>
            <a:r>
              <a:rPr lang="ru-RU" sz="2800" b="1" i="1" dirty="0" err="1" smtClean="0"/>
              <a:t>ферретин</a:t>
            </a:r>
            <a:r>
              <a:rPr lang="ru-RU" sz="2800" b="1" i="1" dirty="0" smtClean="0"/>
              <a:t>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Защитная (антитела)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Рецепторная (белки-рецепторы)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Энергетическая (второстепенная, т.к за счет белков удовлетворятся 14% </a:t>
            </a:r>
            <a:r>
              <a:rPr lang="ru-RU" sz="2800" b="1" i="1" dirty="0" err="1" smtClean="0"/>
              <a:t>энергозатрат</a:t>
            </a:r>
            <a:r>
              <a:rPr lang="ru-RU" sz="2400" i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Гуморальная терморегуляция   </a:t>
            </a:r>
            <a:r>
              <a:rPr lang="ru-RU" dirty="0" smtClean="0"/>
              <a:t>— </a:t>
            </a:r>
            <a:r>
              <a:rPr lang="ru-RU" dirty="0" smtClean="0"/>
              <a:t>участвуют </a:t>
            </a:r>
            <a:r>
              <a:rPr lang="ru-RU" dirty="0" smtClean="0"/>
              <a:t>железы </a:t>
            </a:r>
            <a:r>
              <a:rPr lang="ru-RU" dirty="0" smtClean="0"/>
              <a:t>внутренней секреции</a:t>
            </a:r>
            <a:r>
              <a:rPr lang="ru-RU" dirty="0" smtClean="0"/>
              <a:t>. Главные </a:t>
            </a:r>
            <a:r>
              <a:rPr lang="ru-RU" dirty="0" smtClean="0"/>
              <a:t>– щитовидная железа и надпочечники.</a:t>
            </a:r>
          </a:p>
          <a:p>
            <a:pPr>
              <a:buNone/>
            </a:pPr>
            <a:r>
              <a:rPr lang="ru-RU" dirty="0" smtClean="0"/>
              <a:t>Холод </a:t>
            </a:r>
            <a:r>
              <a:rPr lang="ru-RU" dirty="0" smtClean="0"/>
              <a:t>— </a:t>
            </a:r>
            <a:r>
              <a:rPr lang="ru-RU" dirty="0" smtClean="0"/>
              <a:t>усиливает </a:t>
            </a:r>
            <a:r>
              <a:rPr lang="ru-RU" dirty="0" smtClean="0"/>
              <a:t>выделение гормонов </a:t>
            </a:r>
            <a:r>
              <a:rPr lang="ru-RU" dirty="0" smtClean="0"/>
              <a:t>щитовидной железы, </a:t>
            </a:r>
            <a:r>
              <a:rPr lang="ru-RU" dirty="0" smtClean="0"/>
              <a:t>повышающих обмен </a:t>
            </a:r>
            <a:r>
              <a:rPr lang="ru-RU" dirty="0" smtClean="0"/>
              <a:t>веществ. Надпочечники вырабатывают </a:t>
            </a:r>
            <a:r>
              <a:rPr lang="ru-RU" dirty="0" smtClean="0"/>
              <a:t>катехоламины, усиливают </a:t>
            </a:r>
            <a:r>
              <a:rPr lang="ru-RU" dirty="0" smtClean="0"/>
              <a:t>окислительные процессы </a:t>
            </a:r>
            <a:r>
              <a:rPr lang="ru-RU" dirty="0" smtClean="0"/>
              <a:t>в тканях, суживают кожные сосуды</a:t>
            </a:r>
            <a:r>
              <a:rPr lang="ru-RU" dirty="0" smtClean="0"/>
              <a:t>, уменьшая </a:t>
            </a:r>
            <a:r>
              <a:rPr lang="ru-RU" dirty="0" smtClean="0"/>
              <a:t>теплоотдачу.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ОБЩАЯ СХЕМА ТЕРМОРЕГУЛЯЦИИ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 descr="H:\image2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58246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Функции углеводов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Энергетическая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Пластическая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Специализированные :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- гепарин предотвращает свертывание крови в сосудах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-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гиалуроновая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кислота препятствует проникновению бактерий через клеточную оболочку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-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гетерополисахариды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определяют специфичность групп крови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Роль углеводов в обеспечении нормального функционирования ЖКТ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0552" cy="469106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Лактоза подавляет гнилостную микрофлору кишечника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Пектины обладают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детоксицирующим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действием, адсорбируя на себе токсины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Клетчатка (целлюлоза) придает пищевой массе объем (балластное вещество), раздражает рецепторы слизистой кишечника, стимулирует перистальтику, выводит холестерин из организма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900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Функции липидов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543428" cy="49117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Энергетическая 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Пластическая (структурная часть клеток и мембранных систем) 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Защитная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357298"/>
            <a:ext cx="407196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500034" y="428604"/>
          <a:ext cx="8215370" cy="5697559"/>
        </p:xfrm>
        <a:graphic>
          <a:graphicData uri="http://schemas.openxmlformats.org/presentationml/2006/ole">
            <p:oleObj spid="_x0000_s2050" name="CorelDRAW" r:id="rId3" imgW="9086850" imgH="57245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1430</Words>
  <Application>Microsoft Office PowerPoint</Application>
  <PresentationFormat>Экран (4:3)</PresentationFormat>
  <Paragraphs>221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CorelDRAW</vt:lpstr>
      <vt:lpstr>Обмен веществ и энергии. Терморегуляция. Принципы рационального питания</vt:lpstr>
      <vt:lpstr>Организм относится к системам открытого типа</vt:lpstr>
      <vt:lpstr>  Обмен веществ и энергии  – это совокупность физических, химических и физиологических превращений вещества и энергии в организме, а также обмен организма с окружающей средой веществом и энергией</vt:lpstr>
      <vt:lpstr>Этапы обмена питательных веществ в организме </vt:lpstr>
      <vt:lpstr>Функции белков  </vt:lpstr>
      <vt:lpstr> Функции углеводов</vt:lpstr>
      <vt:lpstr>Роль углеводов в обеспечении нормального функционирования ЖКТ</vt:lpstr>
      <vt:lpstr>Функции липидов </vt:lpstr>
      <vt:lpstr>Слайд 9</vt:lpstr>
      <vt:lpstr>Слайд 10</vt:lpstr>
      <vt:lpstr>Слайд 11</vt:lpstr>
      <vt:lpstr>Обмен энергии  Энергетическую ценность для организма имеют белки, липиды (ТАГ), углеводы</vt:lpstr>
      <vt:lpstr>Энергетический эквивалент пищи </vt:lpstr>
      <vt:lpstr>Калориметрия (лат. calor – тепло и греч. metreo - мерить, измерять) – совокупность методов измерения количества теплоты, выделяющейся или поглощающейся в каком-либо процессе.</vt:lpstr>
      <vt:lpstr>Физическая калориметрия </vt:lpstr>
      <vt:lpstr>Калорические коэффициенты </vt:lpstr>
      <vt:lpstr>Калорический коэффициент – количество энергии, выделяемое при окислении 1 грамма данного вещества </vt:lpstr>
      <vt:lpstr>Слайд 18</vt:lpstr>
      <vt:lpstr>Биокалориметр представляет собой герметизированную и хорошо теплоизолированную от внешней среды камеру. В камере по трубкам циркулирует вода. Тепло, выделяемое находящимся в камере человеком или животным, нагревает циркулирующую воду. По количеству протекающей воды и изменению ее температуры рассчитывают количество выделенного организмом тепла</vt:lpstr>
      <vt:lpstr>Физиологическая калориметрия</vt:lpstr>
      <vt:lpstr>Слайд 21</vt:lpstr>
      <vt:lpstr>Непрямая биокалориметрия</vt:lpstr>
      <vt:lpstr>Дыхательный коэффициент </vt:lpstr>
      <vt:lpstr>Факторы, влияющие на обмен энергии</vt:lpstr>
      <vt:lpstr>Выделяют 2 вида обмена энергии</vt:lpstr>
      <vt:lpstr>Условные нормы основного обмена:</vt:lpstr>
      <vt:lpstr>Слайд 27</vt:lpstr>
      <vt:lpstr>В докладе экспертов ВОЗ (1987) приводятся формулы для расчета должной величины основного обмена, которые получены при исследовании большого количества людей</vt:lpstr>
      <vt:lpstr>Рабочий обмен - это основной обмен (ОО)  + рабочая прибавка(РП)</vt:lpstr>
      <vt:lpstr>Суточный расход энергии. Рабочий обмен</vt:lpstr>
      <vt:lpstr>Специфически-динамическое действие пищи</vt:lpstr>
      <vt:lpstr>Терморегуляция </vt:lpstr>
      <vt:lpstr>Постоянство температуры тела - изотермия</vt:lpstr>
      <vt:lpstr>Слайд 34</vt:lpstr>
      <vt:lpstr>Температура тела человека</vt:lpstr>
      <vt:lpstr>Температура тела человека</vt:lpstr>
      <vt:lpstr>Терморегуляция</vt:lpstr>
      <vt:lpstr>Температура показатель содержание тепла в организме</vt:lpstr>
      <vt:lpstr>Теплоотдача в организме осуществляется:</vt:lpstr>
      <vt:lpstr>Слайд 40</vt:lpstr>
      <vt:lpstr>Слайд 41</vt:lpstr>
      <vt:lpstr>Слайд 42</vt:lpstr>
      <vt:lpstr>Слайд 43</vt:lpstr>
      <vt:lpstr>Слайд 44</vt:lpstr>
      <vt:lpstr>Слайд 45</vt:lpstr>
      <vt:lpstr>Температура показатель содержание тепла в организме</vt:lpstr>
      <vt:lpstr>Теплопродукция  (Химическая терморегуляция)</vt:lpstr>
      <vt:lpstr>Сократительный термогенез</vt:lpstr>
      <vt:lpstr>Слайд 49</vt:lpstr>
      <vt:lpstr>Слайд 50</vt:lpstr>
      <vt:lpstr>ОБЩАЯ СХЕМА ТЕРМОРЕГУЛЯЦИИ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веществ и энергии. Терморегуляция. Принципы рационального питания</dc:title>
  <cp:lastModifiedBy>User</cp:lastModifiedBy>
  <cp:revision>228</cp:revision>
  <dcterms:modified xsi:type="dcterms:W3CDTF">2019-12-02T17:19:23Z</dcterms:modified>
</cp:coreProperties>
</file>