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4"/>
  </p:notesMasterIdLst>
  <p:sldIdLst>
    <p:sldId id="257" r:id="rId2"/>
    <p:sldId id="316" r:id="rId3"/>
    <p:sldId id="259" r:id="rId4"/>
    <p:sldId id="260" r:id="rId5"/>
    <p:sldId id="317" r:id="rId6"/>
    <p:sldId id="318" r:id="rId7"/>
    <p:sldId id="261" r:id="rId8"/>
    <p:sldId id="262" r:id="rId9"/>
    <p:sldId id="264" r:id="rId10"/>
    <p:sldId id="265" r:id="rId11"/>
    <p:sldId id="321" r:id="rId12"/>
    <p:sldId id="266" r:id="rId13"/>
    <p:sldId id="268" r:id="rId14"/>
    <p:sldId id="269" r:id="rId15"/>
    <p:sldId id="270" r:id="rId16"/>
    <p:sldId id="319" r:id="rId17"/>
    <p:sldId id="276" r:id="rId18"/>
    <p:sldId id="267" r:id="rId19"/>
    <p:sldId id="325" r:id="rId20"/>
    <p:sldId id="272" r:id="rId21"/>
    <p:sldId id="275" r:id="rId22"/>
    <p:sldId id="274" r:id="rId23"/>
    <p:sldId id="324" r:id="rId24"/>
    <p:sldId id="277" r:id="rId25"/>
    <p:sldId id="283" r:id="rId26"/>
    <p:sldId id="284" r:id="rId27"/>
    <p:sldId id="294" r:id="rId28"/>
    <p:sldId id="295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7" r:id="rId37"/>
    <p:sldId id="308" r:id="rId38"/>
    <p:sldId id="322" r:id="rId39"/>
    <p:sldId id="323" r:id="rId40"/>
    <p:sldId id="314" r:id="rId41"/>
    <p:sldId id="315" r:id="rId42"/>
    <p:sldId id="258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73" autoAdjust="0"/>
  </p:normalViewPr>
  <p:slideViewPr>
    <p:cSldViewPr>
      <p:cViewPr>
        <p:scale>
          <a:sx n="88" d="100"/>
          <a:sy n="88" d="100"/>
        </p:scale>
        <p:origin x="-1282" y="-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6B387D-9496-4FD1-B1D9-8590AED95C0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668AEA-F58E-497A-A5BB-1FD61437C6F5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изомерия</a:t>
          </a:r>
          <a:endParaRPr lang="ru-RU" sz="2800" dirty="0">
            <a:solidFill>
              <a:schemeClr val="tx1"/>
            </a:solidFill>
          </a:endParaRPr>
        </a:p>
      </dgm:t>
    </dgm:pt>
    <dgm:pt modelId="{6F8C50BF-ED65-40FA-8B46-ECAE146D2590}" type="parTrans" cxnId="{F42C9AE0-E910-475E-9188-4E7AC8573232}">
      <dgm:prSet/>
      <dgm:spPr/>
      <dgm:t>
        <a:bodyPr/>
        <a:lstStyle/>
        <a:p>
          <a:endParaRPr lang="ru-RU"/>
        </a:p>
      </dgm:t>
    </dgm:pt>
    <dgm:pt modelId="{C5CDAEDD-BD4E-438A-89D8-D59A048B28D7}" type="sibTrans" cxnId="{F42C9AE0-E910-475E-9188-4E7AC8573232}">
      <dgm:prSet/>
      <dgm:spPr/>
      <dgm:t>
        <a:bodyPr/>
        <a:lstStyle/>
        <a:p>
          <a:endParaRPr lang="ru-RU"/>
        </a:p>
      </dgm:t>
    </dgm:pt>
    <dgm:pt modelId="{B3765197-C96B-488B-A1F7-4213F483BA9F}">
      <dgm:prSet phldrT="[Текст]" custT="1"/>
      <dgm:spPr>
        <a:solidFill>
          <a:srgbClr val="92D05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>
              <a:solidFill>
                <a:schemeClr val="tx1"/>
              </a:solidFill>
            </a:rPr>
            <a:t>пространственная</a:t>
          </a:r>
        </a:p>
      </dgm:t>
    </dgm:pt>
    <dgm:pt modelId="{0F4E8833-3D7F-4330-BC05-23B8DE26D3F8}" type="parTrans" cxnId="{06EB7363-5890-4BFA-AB78-85B96C6A0C5F}">
      <dgm:prSet/>
      <dgm:spPr/>
      <dgm:t>
        <a:bodyPr/>
        <a:lstStyle/>
        <a:p>
          <a:endParaRPr lang="ru-RU"/>
        </a:p>
      </dgm:t>
    </dgm:pt>
    <dgm:pt modelId="{6B95D880-336F-4CD2-AF30-14500DD0FF32}" type="sibTrans" cxnId="{06EB7363-5890-4BFA-AB78-85B96C6A0C5F}">
      <dgm:prSet/>
      <dgm:spPr/>
      <dgm:t>
        <a:bodyPr/>
        <a:lstStyle/>
        <a:p>
          <a:endParaRPr lang="ru-RU"/>
        </a:p>
      </dgm:t>
    </dgm:pt>
    <dgm:pt modelId="{490A243B-0B67-4F45-A660-246049C12E35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стереоизомерия</a:t>
          </a:r>
          <a:endParaRPr lang="ru-RU" sz="2400" dirty="0">
            <a:solidFill>
              <a:schemeClr val="tx1"/>
            </a:solidFill>
          </a:endParaRPr>
        </a:p>
      </dgm:t>
    </dgm:pt>
    <dgm:pt modelId="{D88C5478-6003-43CB-863C-0601C8E9C209}" type="parTrans" cxnId="{9D0C4433-D357-44CC-8FF6-2CA427786C87}">
      <dgm:prSet/>
      <dgm:spPr/>
      <dgm:t>
        <a:bodyPr/>
        <a:lstStyle/>
        <a:p>
          <a:endParaRPr lang="ru-RU"/>
        </a:p>
      </dgm:t>
    </dgm:pt>
    <dgm:pt modelId="{3E8FDD70-AD82-4243-BF07-1B9EBAE55E52}" type="sibTrans" cxnId="{9D0C4433-D357-44CC-8FF6-2CA427786C87}">
      <dgm:prSet/>
      <dgm:spPr/>
      <dgm:t>
        <a:bodyPr/>
        <a:lstStyle/>
        <a:p>
          <a:endParaRPr lang="ru-RU"/>
        </a:p>
      </dgm:t>
    </dgm:pt>
    <dgm:pt modelId="{D266DD09-D7DB-401B-B99A-D13ACC98FC19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dirty="0" smtClean="0">
              <a:solidFill>
                <a:schemeClr val="tx1"/>
              </a:solidFill>
            </a:rPr>
            <a:t>структурная</a:t>
          </a:r>
        </a:p>
        <a:p>
          <a:endParaRPr lang="ru-RU" sz="1600" dirty="0"/>
        </a:p>
      </dgm:t>
    </dgm:pt>
    <dgm:pt modelId="{5C4C7A85-06FF-4A4E-A950-99D202A605BB}" type="parTrans" cxnId="{C4F5670D-406F-4404-8836-518716A6843D}">
      <dgm:prSet/>
      <dgm:spPr/>
      <dgm:t>
        <a:bodyPr/>
        <a:lstStyle/>
        <a:p>
          <a:endParaRPr lang="ru-RU"/>
        </a:p>
      </dgm:t>
    </dgm:pt>
    <dgm:pt modelId="{DE38AE49-73D5-4B65-BAEF-F69EE7A245BF}" type="sibTrans" cxnId="{C4F5670D-406F-4404-8836-518716A6843D}">
      <dgm:prSet/>
      <dgm:spPr/>
      <dgm:t>
        <a:bodyPr/>
        <a:lstStyle/>
        <a:p>
          <a:endParaRPr lang="ru-RU"/>
        </a:p>
      </dgm:t>
    </dgm:pt>
    <dgm:pt modelId="{2A4A4466-8FD2-4683-8186-4D701686097F}">
      <dgm:prSet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энантиомерия</a:t>
          </a:r>
          <a:endParaRPr lang="ru-RU" sz="2400" dirty="0">
            <a:solidFill>
              <a:schemeClr val="tx1"/>
            </a:solidFill>
          </a:endParaRPr>
        </a:p>
      </dgm:t>
    </dgm:pt>
    <dgm:pt modelId="{BB6A7712-042F-4B6C-BF58-98F5817B649A}" type="parTrans" cxnId="{F2F45BEF-2DEF-4306-8F00-E36FF6C58A78}">
      <dgm:prSet/>
      <dgm:spPr/>
      <dgm:t>
        <a:bodyPr/>
        <a:lstStyle/>
        <a:p>
          <a:endParaRPr lang="ru-RU"/>
        </a:p>
      </dgm:t>
    </dgm:pt>
    <dgm:pt modelId="{6F8973E4-D528-4D72-93EF-1B08DE9FD519}" type="sibTrans" cxnId="{F2F45BEF-2DEF-4306-8F00-E36FF6C58A78}">
      <dgm:prSet/>
      <dgm:spPr/>
      <dgm:t>
        <a:bodyPr/>
        <a:lstStyle/>
        <a:p>
          <a:endParaRPr lang="ru-RU"/>
        </a:p>
      </dgm:t>
    </dgm:pt>
    <dgm:pt modelId="{9D2350A2-DEA8-44AC-AB8C-8A33C55237F8}">
      <dgm:prSet custT="1"/>
      <dgm:spPr/>
      <dgm:t>
        <a:bodyPr/>
        <a:lstStyle/>
        <a:p>
          <a:r>
            <a:rPr lang="ru-RU" sz="2400" dirty="0" smtClean="0">
              <a:solidFill>
                <a:schemeClr val="tx1"/>
              </a:solidFill>
            </a:rPr>
            <a:t>диастереомерия</a:t>
          </a:r>
          <a:endParaRPr lang="ru-RU" sz="2400" dirty="0">
            <a:solidFill>
              <a:schemeClr val="tx1"/>
            </a:solidFill>
          </a:endParaRPr>
        </a:p>
      </dgm:t>
    </dgm:pt>
    <dgm:pt modelId="{B3B61249-57B3-428A-A0CB-8FC504A84FFB}" type="parTrans" cxnId="{E15B3068-E7A1-4F7B-AF40-638E98477969}">
      <dgm:prSet/>
      <dgm:spPr/>
      <dgm:t>
        <a:bodyPr/>
        <a:lstStyle/>
        <a:p>
          <a:endParaRPr lang="ru-RU"/>
        </a:p>
      </dgm:t>
    </dgm:pt>
    <dgm:pt modelId="{6B1342B1-796F-48A9-A3E4-F7B22D5E18E8}" type="sibTrans" cxnId="{E15B3068-E7A1-4F7B-AF40-638E98477969}">
      <dgm:prSet/>
      <dgm:spPr/>
      <dgm:t>
        <a:bodyPr/>
        <a:lstStyle/>
        <a:p>
          <a:endParaRPr lang="ru-RU"/>
        </a:p>
      </dgm:t>
    </dgm:pt>
    <dgm:pt modelId="{D980C815-AF6D-4FD9-94B6-9D60664F1802}" type="pres">
      <dgm:prSet presAssocID="{236B387D-9496-4FD1-B1D9-8590AED95C0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78B416-633C-4B1A-BC22-2C64C26D66E8}" type="pres">
      <dgm:prSet presAssocID="{15668AEA-F58E-497A-A5BB-1FD61437C6F5}" presName="root1" presStyleCnt="0"/>
      <dgm:spPr/>
    </dgm:pt>
    <dgm:pt modelId="{A9F27A57-BFBC-45DB-A32D-50DB7831F34D}" type="pres">
      <dgm:prSet presAssocID="{15668AEA-F58E-497A-A5BB-1FD61437C6F5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D65AF5-5E00-495B-B59E-C69F5778331E}" type="pres">
      <dgm:prSet presAssocID="{15668AEA-F58E-497A-A5BB-1FD61437C6F5}" presName="level2hierChild" presStyleCnt="0"/>
      <dgm:spPr/>
    </dgm:pt>
    <dgm:pt modelId="{EB22D844-34F0-416A-A59F-863A759E1AA2}" type="pres">
      <dgm:prSet presAssocID="{0F4E8833-3D7F-4330-BC05-23B8DE26D3F8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6A02314F-F217-4512-BA79-1ED0838239F3}" type="pres">
      <dgm:prSet presAssocID="{0F4E8833-3D7F-4330-BC05-23B8DE26D3F8}" presName="connTx" presStyleLbl="parChTrans1D2" presStyleIdx="0" presStyleCnt="2"/>
      <dgm:spPr/>
      <dgm:t>
        <a:bodyPr/>
        <a:lstStyle/>
        <a:p>
          <a:endParaRPr lang="ru-RU"/>
        </a:p>
      </dgm:t>
    </dgm:pt>
    <dgm:pt modelId="{A3BDC3D9-4771-443B-B7C0-7C119B2F7E58}" type="pres">
      <dgm:prSet presAssocID="{B3765197-C96B-488B-A1F7-4213F483BA9F}" presName="root2" presStyleCnt="0"/>
      <dgm:spPr/>
    </dgm:pt>
    <dgm:pt modelId="{D1BE3DEF-3434-43E1-9293-FE1D3DCFC0D5}" type="pres">
      <dgm:prSet presAssocID="{B3765197-C96B-488B-A1F7-4213F483BA9F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5B7720-B200-4F48-9E45-43ADC027FB37}" type="pres">
      <dgm:prSet presAssocID="{B3765197-C96B-488B-A1F7-4213F483BA9F}" presName="level3hierChild" presStyleCnt="0"/>
      <dgm:spPr/>
    </dgm:pt>
    <dgm:pt modelId="{1E3E2C65-DA9A-483F-A972-1B6B37C3AA61}" type="pres">
      <dgm:prSet presAssocID="{D88C5478-6003-43CB-863C-0601C8E9C209}" presName="conn2-1" presStyleLbl="parChTrans1D3" presStyleIdx="0" presStyleCnt="1"/>
      <dgm:spPr/>
      <dgm:t>
        <a:bodyPr/>
        <a:lstStyle/>
        <a:p>
          <a:endParaRPr lang="ru-RU"/>
        </a:p>
      </dgm:t>
    </dgm:pt>
    <dgm:pt modelId="{921F1C92-89F4-4F23-8C61-6343D88A0E61}" type="pres">
      <dgm:prSet presAssocID="{D88C5478-6003-43CB-863C-0601C8E9C209}" presName="connTx" presStyleLbl="parChTrans1D3" presStyleIdx="0" presStyleCnt="1"/>
      <dgm:spPr/>
      <dgm:t>
        <a:bodyPr/>
        <a:lstStyle/>
        <a:p>
          <a:endParaRPr lang="ru-RU"/>
        </a:p>
      </dgm:t>
    </dgm:pt>
    <dgm:pt modelId="{5B034E41-6E06-4450-A38E-3452F0CD5EC1}" type="pres">
      <dgm:prSet presAssocID="{490A243B-0B67-4F45-A660-246049C12E35}" presName="root2" presStyleCnt="0"/>
      <dgm:spPr/>
    </dgm:pt>
    <dgm:pt modelId="{92F17C86-4FA1-472B-8695-779085A7087F}" type="pres">
      <dgm:prSet presAssocID="{490A243B-0B67-4F45-A660-246049C12E35}" presName="LevelTwoTextNod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206085C-7EC9-457D-89F7-6E2CA6538A64}" type="pres">
      <dgm:prSet presAssocID="{490A243B-0B67-4F45-A660-246049C12E35}" presName="level3hierChild" presStyleCnt="0"/>
      <dgm:spPr/>
    </dgm:pt>
    <dgm:pt modelId="{70DF37DB-A9A6-44A6-A419-884881B74B15}" type="pres">
      <dgm:prSet presAssocID="{BB6A7712-042F-4B6C-BF58-98F5817B649A}" presName="conn2-1" presStyleLbl="parChTrans1D4" presStyleIdx="0" presStyleCnt="2"/>
      <dgm:spPr/>
      <dgm:t>
        <a:bodyPr/>
        <a:lstStyle/>
        <a:p>
          <a:endParaRPr lang="ru-RU"/>
        </a:p>
      </dgm:t>
    </dgm:pt>
    <dgm:pt modelId="{590B44E8-9782-4E3E-A5E3-92E4BAC26271}" type="pres">
      <dgm:prSet presAssocID="{BB6A7712-042F-4B6C-BF58-98F5817B649A}" presName="connTx" presStyleLbl="parChTrans1D4" presStyleIdx="0" presStyleCnt="2"/>
      <dgm:spPr/>
      <dgm:t>
        <a:bodyPr/>
        <a:lstStyle/>
        <a:p>
          <a:endParaRPr lang="ru-RU"/>
        </a:p>
      </dgm:t>
    </dgm:pt>
    <dgm:pt modelId="{E0BAD338-071A-42E8-9812-014E66F52C37}" type="pres">
      <dgm:prSet presAssocID="{2A4A4466-8FD2-4683-8186-4D701686097F}" presName="root2" presStyleCnt="0"/>
      <dgm:spPr/>
    </dgm:pt>
    <dgm:pt modelId="{0FC8E706-6A71-4C5D-950D-3152E874C33A}" type="pres">
      <dgm:prSet presAssocID="{2A4A4466-8FD2-4683-8186-4D701686097F}" presName="LevelTwoTextNode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0BFB278-3C1E-475F-BCEA-856B5457375B}" type="pres">
      <dgm:prSet presAssocID="{2A4A4466-8FD2-4683-8186-4D701686097F}" presName="level3hierChild" presStyleCnt="0"/>
      <dgm:spPr/>
    </dgm:pt>
    <dgm:pt modelId="{CC4DDB25-5978-4991-8BB1-63141F59BD6C}" type="pres">
      <dgm:prSet presAssocID="{B3B61249-57B3-428A-A0CB-8FC504A84FFB}" presName="conn2-1" presStyleLbl="parChTrans1D4" presStyleIdx="1" presStyleCnt="2"/>
      <dgm:spPr/>
      <dgm:t>
        <a:bodyPr/>
        <a:lstStyle/>
        <a:p>
          <a:endParaRPr lang="ru-RU"/>
        </a:p>
      </dgm:t>
    </dgm:pt>
    <dgm:pt modelId="{D1DEACE5-7B1D-484E-B2CE-E27510B7EB51}" type="pres">
      <dgm:prSet presAssocID="{B3B61249-57B3-428A-A0CB-8FC504A84FFB}" presName="connTx" presStyleLbl="parChTrans1D4" presStyleIdx="1" presStyleCnt="2"/>
      <dgm:spPr/>
      <dgm:t>
        <a:bodyPr/>
        <a:lstStyle/>
        <a:p>
          <a:endParaRPr lang="ru-RU"/>
        </a:p>
      </dgm:t>
    </dgm:pt>
    <dgm:pt modelId="{8A3CF13B-C46F-43C6-82E1-0BE87FF87114}" type="pres">
      <dgm:prSet presAssocID="{9D2350A2-DEA8-44AC-AB8C-8A33C55237F8}" presName="root2" presStyleCnt="0"/>
      <dgm:spPr/>
    </dgm:pt>
    <dgm:pt modelId="{DE7BB8B0-5459-4F12-A42B-67FA6874261A}" type="pres">
      <dgm:prSet presAssocID="{9D2350A2-DEA8-44AC-AB8C-8A33C55237F8}" presName="LevelTwoTextNode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64EC01-4200-4E13-8020-53925687A47E}" type="pres">
      <dgm:prSet presAssocID="{9D2350A2-DEA8-44AC-AB8C-8A33C55237F8}" presName="level3hierChild" presStyleCnt="0"/>
      <dgm:spPr/>
    </dgm:pt>
    <dgm:pt modelId="{25F798C2-8F5B-4240-84C2-5D98624AB718}" type="pres">
      <dgm:prSet presAssocID="{5C4C7A85-06FF-4A4E-A950-99D202A605BB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A3A3F7F7-755F-4CE8-9434-DCDF6AB7BD94}" type="pres">
      <dgm:prSet presAssocID="{5C4C7A85-06FF-4A4E-A950-99D202A605BB}" presName="connTx" presStyleLbl="parChTrans1D2" presStyleIdx="1" presStyleCnt="2"/>
      <dgm:spPr/>
      <dgm:t>
        <a:bodyPr/>
        <a:lstStyle/>
        <a:p>
          <a:endParaRPr lang="ru-RU"/>
        </a:p>
      </dgm:t>
    </dgm:pt>
    <dgm:pt modelId="{BF4B5E46-6CA6-4533-9CE3-DE4E5E734F42}" type="pres">
      <dgm:prSet presAssocID="{D266DD09-D7DB-401B-B99A-D13ACC98FC19}" presName="root2" presStyleCnt="0"/>
      <dgm:spPr/>
    </dgm:pt>
    <dgm:pt modelId="{2710B77F-5CE1-48AA-9C5A-2FB610105227}" type="pres">
      <dgm:prSet presAssocID="{D266DD09-D7DB-401B-B99A-D13ACC98FC19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5B52B8-6A51-4520-AD58-85062C4DB2FD}" type="pres">
      <dgm:prSet presAssocID="{D266DD09-D7DB-401B-B99A-D13ACC98FC19}" presName="level3hierChild" presStyleCnt="0"/>
      <dgm:spPr/>
    </dgm:pt>
  </dgm:ptLst>
  <dgm:cxnLst>
    <dgm:cxn modelId="{F42C9AE0-E910-475E-9188-4E7AC8573232}" srcId="{236B387D-9496-4FD1-B1D9-8590AED95C00}" destId="{15668AEA-F58E-497A-A5BB-1FD61437C6F5}" srcOrd="0" destOrd="0" parTransId="{6F8C50BF-ED65-40FA-8B46-ECAE146D2590}" sibTransId="{C5CDAEDD-BD4E-438A-89D8-D59A048B28D7}"/>
    <dgm:cxn modelId="{85AD9FCA-9E73-43A7-8324-1466A0E8E05F}" type="presOf" srcId="{0F4E8833-3D7F-4330-BC05-23B8DE26D3F8}" destId="{EB22D844-34F0-416A-A59F-863A759E1AA2}" srcOrd="0" destOrd="0" presId="urn:microsoft.com/office/officeart/2005/8/layout/hierarchy2"/>
    <dgm:cxn modelId="{9ABD0779-F74B-4B6E-AAA4-C96B00F9F205}" type="presOf" srcId="{D88C5478-6003-43CB-863C-0601C8E9C209}" destId="{1E3E2C65-DA9A-483F-A972-1B6B37C3AA61}" srcOrd="0" destOrd="0" presId="urn:microsoft.com/office/officeart/2005/8/layout/hierarchy2"/>
    <dgm:cxn modelId="{09E14A50-2FA2-4A7D-A377-F489297C6722}" type="presOf" srcId="{B3B61249-57B3-428A-A0CB-8FC504A84FFB}" destId="{CC4DDB25-5978-4991-8BB1-63141F59BD6C}" srcOrd="0" destOrd="0" presId="urn:microsoft.com/office/officeart/2005/8/layout/hierarchy2"/>
    <dgm:cxn modelId="{1CC67E59-A13B-48E6-B18D-7D5E0CF587AA}" type="presOf" srcId="{BB6A7712-042F-4B6C-BF58-98F5817B649A}" destId="{590B44E8-9782-4E3E-A5E3-92E4BAC26271}" srcOrd="1" destOrd="0" presId="urn:microsoft.com/office/officeart/2005/8/layout/hierarchy2"/>
    <dgm:cxn modelId="{3D263ADD-F99F-4E69-9139-F75DB82801E9}" type="presOf" srcId="{D266DD09-D7DB-401B-B99A-D13ACC98FC19}" destId="{2710B77F-5CE1-48AA-9C5A-2FB610105227}" srcOrd="0" destOrd="0" presId="urn:microsoft.com/office/officeart/2005/8/layout/hierarchy2"/>
    <dgm:cxn modelId="{9D0C4433-D357-44CC-8FF6-2CA427786C87}" srcId="{B3765197-C96B-488B-A1F7-4213F483BA9F}" destId="{490A243B-0B67-4F45-A660-246049C12E35}" srcOrd="0" destOrd="0" parTransId="{D88C5478-6003-43CB-863C-0601C8E9C209}" sibTransId="{3E8FDD70-AD82-4243-BF07-1B9EBAE55E52}"/>
    <dgm:cxn modelId="{C4F5670D-406F-4404-8836-518716A6843D}" srcId="{15668AEA-F58E-497A-A5BB-1FD61437C6F5}" destId="{D266DD09-D7DB-401B-B99A-D13ACC98FC19}" srcOrd="1" destOrd="0" parTransId="{5C4C7A85-06FF-4A4E-A950-99D202A605BB}" sibTransId="{DE38AE49-73D5-4B65-BAEF-F69EE7A245BF}"/>
    <dgm:cxn modelId="{80E0D775-BA35-4EC3-807E-C88A99AF5518}" type="presOf" srcId="{490A243B-0B67-4F45-A660-246049C12E35}" destId="{92F17C86-4FA1-472B-8695-779085A7087F}" srcOrd="0" destOrd="0" presId="urn:microsoft.com/office/officeart/2005/8/layout/hierarchy2"/>
    <dgm:cxn modelId="{06EB7363-5890-4BFA-AB78-85B96C6A0C5F}" srcId="{15668AEA-F58E-497A-A5BB-1FD61437C6F5}" destId="{B3765197-C96B-488B-A1F7-4213F483BA9F}" srcOrd="0" destOrd="0" parTransId="{0F4E8833-3D7F-4330-BC05-23B8DE26D3F8}" sibTransId="{6B95D880-336F-4CD2-AF30-14500DD0FF32}"/>
    <dgm:cxn modelId="{E15B3068-E7A1-4F7B-AF40-638E98477969}" srcId="{490A243B-0B67-4F45-A660-246049C12E35}" destId="{9D2350A2-DEA8-44AC-AB8C-8A33C55237F8}" srcOrd="1" destOrd="0" parTransId="{B3B61249-57B3-428A-A0CB-8FC504A84FFB}" sibTransId="{6B1342B1-796F-48A9-A3E4-F7B22D5E18E8}"/>
    <dgm:cxn modelId="{14A05118-5AD8-4115-BE73-363582D05482}" type="presOf" srcId="{B3765197-C96B-488B-A1F7-4213F483BA9F}" destId="{D1BE3DEF-3434-43E1-9293-FE1D3DCFC0D5}" srcOrd="0" destOrd="0" presId="urn:microsoft.com/office/officeart/2005/8/layout/hierarchy2"/>
    <dgm:cxn modelId="{8C1299D4-D5E6-4437-91CF-064CCD152460}" type="presOf" srcId="{236B387D-9496-4FD1-B1D9-8590AED95C00}" destId="{D980C815-AF6D-4FD9-94B6-9D60664F1802}" srcOrd="0" destOrd="0" presId="urn:microsoft.com/office/officeart/2005/8/layout/hierarchy2"/>
    <dgm:cxn modelId="{BECD5B82-2146-49D2-89DF-7090F9E9C0AA}" type="presOf" srcId="{D88C5478-6003-43CB-863C-0601C8E9C209}" destId="{921F1C92-89F4-4F23-8C61-6343D88A0E61}" srcOrd="1" destOrd="0" presId="urn:microsoft.com/office/officeart/2005/8/layout/hierarchy2"/>
    <dgm:cxn modelId="{DDB20927-9396-4143-9890-BCF607114FB8}" type="presOf" srcId="{B3B61249-57B3-428A-A0CB-8FC504A84FFB}" destId="{D1DEACE5-7B1D-484E-B2CE-E27510B7EB51}" srcOrd="1" destOrd="0" presId="urn:microsoft.com/office/officeart/2005/8/layout/hierarchy2"/>
    <dgm:cxn modelId="{F2F45BEF-2DEF-4306-8F00-E36FF6C58A78}" srcId="{490A243B-0B67-4F45-A660-246049C12E35}" destId="{2A4A4466-8FD2-4683-8186-4D701686097F}" srcOrd="0" destOrd="0" parTransId="{BB6A7712-042F-4B6C-BF58-98F5817B649A}" sibTransId="{6F8973E4-D528-4D72-93EF-1B08DE9FD519}"/>
    <dgm:cxn modelId="{B498372E-1320-4A74-9C94-4E525BBFC670}" type="presOf" srcId="{15668AEA-F58E-497A-A5BB-1FD61437C6F5}" destId="{A9F27A57-BFBC-45DB-A32D-50DB7831F34D}" srcOrd="0" destOrd="0" presId="urn:microsoft.com/office/officeart/2005/8/layout/hierarchy2"/>
    <dgm:cxn modelId="{B7D225AC-F4AB-4586-9B7A-2273EAB0E0AC}" type="presOf" srcId="{BB6A7712-042F-4B6C-BF58-98F5817B649A}" destId="{70DF37DB-A9A6-44A6-A419-884881B74B15}" srcOrd="0" destOrd="0" presId="urn:microsoft.com/office/officeart/2005/8/layout/hierarchy2"/>
    <dgm:cxn modelId="{4BC55BE3-8546-4058-B9BD-D7CB854E5A28}" type="presOf" srcId="{5C4C7A85-06FF-4A4E-A950-99D202A605BB}" destId="{25F798C2-8F5B-4240-84C2-5D98624AB718}" srcOrd="0" destOrd="0" presId="urn:microsoft.com/office/officeart/2005/8/layout/hierarchy2"/>
    <dgm:cxn modelId="{CFC694CB-0B3A-4EDA-AF0F-D481311376EE}" type="presOf" srcId="{0F4E8833-3D7F-4330-BC05-23B8DE26D3F8}" destId="{6A02314F-F217-4512-BA79-1ED0838239F3}" srcOrd="1" destOrd="0" presId="urn:microsoft.com/office/officeart/2005/8/layout/hierarchy2"/>
    <dgm:cxn modelId="{F8BF2C35-7463-4E86-8E28-6553F0E2AC58}" type="presOf" srcId="{9D2350A2-DEA8-44AC-AB8C-8A33C55237F8}" destId="{DE7BB8B0-5459-4F12-A42B-67FA6874261A}" srcOrd="0" destOrd="0" presId="urn:microsoft.com/office/officeart/2005/8/layout/hierarchy2"/>
    <dgm:cxn modelId="{4FE8CF38-F0DF-4589-B02C-D48BFE2EEA63}" type="presOf" srcId="{2A4A4466-8FD2-4683-8186-4D701686097F}" destId="{0FC8E706-6A71-4C5D-950D-3152E874C33A}" srcOrd="0" destOrd="0" presId="urn:microsoft.com/office/officeart/2005/8/layout/hierarchy2"/>
    <dgm:cxn modelId="{09820C0B-5D73-4C36-B884-0D84886BB483}" type="presOf" srcId="{5C4C7A85-06FF-4A4E-A950-99D202A605BB}" destId="{A3A3F7F7-755F-4CE8-9434-DCDF6AB7BD94}" srcOrd="1" destOrd="0" presId="urn:microsoft.com/office/officeart/2005/8/layout/hierarchy2"/>
    <dgm:cxn modelId="{42A2AA95-AEF5-427B-BC9D-8E87CF99F825}" type="presParOf" srcId="{D980C815-AF6D-4FD9-94B6-9D60664F1802}" destId="{2B78B416-633C-4B1A-BC22-2C64C26D66E8}" srcOrd="0" destOrd="0" presId="urn:microsoft.com/office/officeart/2005/8/layout/hierarchy2"/>
    <dgm:cxn modelId="{308D998F-52FE-44B1-A7E8-434F3A6B16DE}" type="presParOf" srcId="{2B78B416-633C-4B1A-BC22-2C64C26D66E8}" destId="{A9F27A57-BFBC-45DB-A32D-50DB7831F34D}" srcOrd="0" destOrd="0" presId="urn:microsoft.com/office/officeart/2005/8/layout/hierarchy2"/>
    <dgm:cxn modelId="{F5309C48-F9BB-41AD-9207-6086888C93FA}" type="presParOf" srcId="{2B78B416-633C-4B1A-BC22-2C64C26D66E8}" destId="{2CD65AF5-5E00-495B-B59E-C69F5778331E}" srcOrd="1" destOrd="0" presId="urn:microsoft.com/office/officeart/2005/8/layout/hierarchy2"/>
    <dgm:cxn modelId="{0F4C9771-EE00-43AF-9C99-575E2160495D}" type="presParOf" srcId="{2CD65AF5-5E00-495B-B59E-C69F5778331E}" destId="{EB22D844-34F0-416A-A59F-863A759E1AA2}" srcOrd="0" destOrd="0" presId="urn:microsoft.com/office/officeart/2005/8/layout/hierarchy2"/>
    <dgm:cxn modelId="{5D045A26-67A9-48F4-9A9E-4F63DAA9F226}" type="presParOf" srcId="{EB22D844-34F0-416A-A59F-863A759E1AA2}" destId="{6A02314F-F217-4512-BA79-1ED0838239F3}" srcOrd="0" destOrd="0" presId="urn:microsoft.com/office/officeart/2005/8/layout/hierarchy2"/>
    <dgm:cxn modelId="{8811B0CA-31AC-4DF4-8BD7-8C19DAD44F02}" type="presParOf" srcId="{2CD65AF5-5E00-495B-B59E-C69F5778331E}" destId="{A3BDC3D9-4771-443B-B7C0-7C119B2F7E58}" srcOrd="1" destOrd="0" presId="urn:microsoft.com/office/officeart/2005/8/layout/hierarchy2"/>
    <dgm:cxn modelId="{B5000183-5357-47A8-A8F8-1C79945DA837}" type="presParOf" srcId="{A3BDC3D9-4771-443B-B7C0-7C119B2F7E58}" destId="{D1BE3DEF-3434-43E1-9293-FE1D3DCFC0D5}" srcOrd="0" destOrd="0" presId="urn:microsoft.com/office/officeart/2005/8/layout/hierarchy2"/>
    <dgm:cxn modelId="{6236F2D9-F5B8-4075-B5FB-23A5D1C8B551}" type="presParOf" srcId="{A3BDC3D9-4771-443B-B7C0-7C119B2F7E58}" destId="{285B7720-B200-4F48-9E45-43ADC027FB37}" srcOrd="1" destOrd="0" presId="urn:microsoft.com/office/officeart/2005/8/layout/hierarchy2"/>
    <dgm:cxn modelId="{A30669F3-A0DC-4B1A-B956-321E241FEE20}" type="presParOf" srcId="{285B7720-B200-4F48-9E45-43ADC027FB37}" destId="{1E3E2C65-DA9A-483F-A972-1B6B37C3AA61}" srcOrd="0" destOrd="0" presId="urn:microsoft.com/office/officeart/2005/8/layout/hierarchy2"/>
    <dgm:cxn modelId="{46ACE8B9-628B-47CF-A670-692C17887FB4}" type="presParOf" srcId="{1E3E2C65-DA9A-483F-A972-1B6B37C3AA61}" destId="{921F1C92-89F4-4F23-8C61-6343D88A0E61}" srcOrd="0" destOrd="0" presId="urn:microsoft.com/office/officeart/2005/8/layout/hierarchy2"/>
    <dgm:cxn modelId="{1AECAFD7-0DB6-4BE1-BC69-729C217ABD68}" type="presParOf" srcId="{285B7720-B200-4F48-9E45-43ADC027FB37}" destId="{5B034E41-6E06-4450-A38E-3452F0CD5EC1}" srcOrd="1" destOrd="0" presId="urn:microsoft.com/office/officeart/2005/8/layout/hierarchy2"/>
    <dgm:cxn modelId="{6A657AF3-EA23-49F1-9F01-B02ACE8B7638}" type="presParOf" srcId="{5B034E41-6E06-4450-A38E-3452F0CD5EC1}" destId="{92F17C86-4FA1-472B-8695-779085A7087F}" srcOrd="0" destOrd="0" presId="urn:microsoft.com/office/officeart/2005/8/layout/hierarchy2"/>
    <dgm:cxn modelId="{2AFEBE4A-F6AE-4489-9FB8-A0559E5FE4E9}" type="presParOf" srcId="{5B034E41-6E06-4450-A38E-3452F0CD5EC1}" destId="{C206085C-7EC9-457D-89F7-6E2CA6538A64}" srcOrd="1" destOrd="0" presId="urn:microsoft.com/office/officeart/2005/8/layout/hierarchy2"/>
    <dgm:cxn modelId="{4EBA5088-A3D3-4DFA-B778-D98D63D62B79}" type="presParOf" srcId="{C206085C-7EC9-457D-89F7-6E2CA6538A64}" destId="{70DF37DB-A9A6-44A6-A419-884881B74B15}" srcOrd="0" destOrd="0" presId="urn:microsoft.com/office/officeart/2005/8/layout/hierarchy2"/>
    <dgm:cxn modelId="{E6828B36-CBAB-4811-8D4A-17CADFA646AD}" type="presParOf" srcId="{70DF37DB-A9A6-44A6-A419-884881B74B15}" destId="{590B44E8-9782-4E3E-A5E3-92E4BAC26271}" srcOrd="0" destOrd="0" presId="urn:microsoft.com/office/officeart/2005/8/layout/hierarchy2"/>
    <dgm:cxn modelId="{0B82831B-EFFF-4E76-8F21-155FE9170D12}" type="presParOf" srcId="{C206085C-7EC9-457D-89F7-6E2CA6538A64}" destId="{E0BAD338-071A-42E8-9812-014E66F52C37}" srcOrd="1" destOrd="0" presId="urn:microsoft.com/office/officeart/2005/8/layout/hierarchy2"/>
    <dgm:cxn modelId="{20BCC088-7B99-44C7-9671-25DA73F1DE85}" type="presParOf" srcId="{E0BAD338-071A-42E8-9812-014E66F52C37}" destId="{0FC8E706-6A71-4C5D-950D-3152E874C33A}" srcOrd="0" destOrd="0" presId="urn:microsoft.com/office/officeart/2005/8/layout/hierarchy2"/>
    <dgm:cxn modelId="{7D648E1D-A81F-40F9-994A-5B687E957011}" type="presParOf" srcId="{E0BAD338-071A-42E8-9812-014E66F52C37}" destId="{D0BFB278-3C1E-475F-BCEA-856B5457375B}" srcOrd="1" destOrd="0" presId="urn:microsoft.com/office/officeart/2005/8/layout/hierarchy2"/>
    <dgm:cxn modelId="{0D90345E-C1AF-45F2-97A1-3D35EF47BF1F}" type="presParOf" srcId="{C206085C-7EC9-457D-89F7-6E2CA6538A64}" destId="{CC4DDB25-5978-4991-8BB1-63141F59BD6C}" srcOrd="2" destOrd="0" presId="urn:microsoft.com/office/officeart/2005/8/layout/hierarchy2"/>
    <dgm:cxn modelId="{BEE737C6-21CC-4CDF-BF0F-3478958F085A}" type="presParOf" srcId="{CC4DDB25-5978-4991-8BB1-63141F59BD6C}" destId="{D1DEACE5-7B1D-484E-B2CE-E27510B7EB51}" srcOrd="0" destOrd="0" presId="urn:microsoft.com/office/officeart/2005/8/layout/hierarchy2"/>
    <dgm:cxn modelId="{8BFC17C0-5FBF-43AE-9469-D6B64D7F9AFC}" type="presParOf" srcId="{C206085C-7EC9-457D-89F7-6E2CA6538A64}" destId="{8A3CF13B-C46F-43C6-82E1-0BE87FF87114}" srcOrd="3" destOrd="0" presId="urn:microsoft.com/office/officeart/2005/8/layout/hierarchy2"/>
    <dgm:cxn modelId="{1A651561-6F7C-4531-9443-74046F552B6D}" type="presParOf" srcId="{8A3CF13B-C46F-43C6-82E1-0BE87FF87114}" destId="{DE7BB8B0-5459-4F12-A42B-67FA6874261A}" srcOrd="0" destOrd="0" presId="urn:microsoft.com/office/officeart/2005/8/layout/hierarchy2"/>
    <dgm:cxn modelId="{17B54C99-EE32-4650-A7D0-2D1CCB06FF2E}" type="presParOf" srcId="{8A3CF13B-C46F-43C6-82E1-0BE87FF87114}" destId="{7664EC01-4200-4E13-8020-53925687A47E}" srcOrd="1" destOrd="0" presId="urn:microsoft.com/office/officeart/2005/8/layout/hierarchy2"/>
    <dgm:cxn modelId="{BDA93C80-058D-458F-B0D7-D40AF1A1BF20}" type="presParOf" srcId="{2CD65AF5-5E00-495B-B59E-C69F5778331E}" destId="{25F798C2-8F5B-4240-84C2-5D98624AB718}" srcOrd="2" destOrd="0" presId="urn:microsoft.com/office/officeart/2005/8/layout/hierarchy2"/>
    <dgm:cxn modelId="{74492802-A937-4ED6-848A-125551767B6A}" type="presParOf" srcId="{25F798C2-8F5B-4240-84C2-5D98624AB718}" destId="{A3A3F7F7-755F-4CE8-9434-DCDF6AB7BD94}" srcOrd="0" destOrd="0" presId="urn:microsoft.com/office/officeart/2005/8/layout/hierarchy2"/>
    <dgm:cxn modelId="{D9D74128-A8DC-4CD9-97CC-730361C312AB}" type="presParOf" srcId="{2CD65AF5-5E00-495B-B59E-C69F5778331E}" destId="{BF4B5E46-6CA6-4533-9CE3-DE4E5E734F42}" srcOrd="3" destOrd="0" presId="urn:microsoft.com/office/officeart/2005/8/layout/hierarchy2"/>
    <dgm:cxn modelId="{0D62353B-3BA9-422C-BBBB-6CB07E3FFEFD}" type="presParOf" srcId="{BF4B5E46-6CA6-4533-9CE3-DE4E5E734F42}" destId="{2710B77F-5CE1-48AA-9C5A-2FB610105227}" srcOrd="0" destOrd="0" presId="urn:microsoft.com/office/officeart/2005/8/layout/hierarchy2"/>
    <dgm:cxn modelId="{19D9D54C-0B5F-4172-A600-0819EF57B145}" type="presParOf" srcId="{BF4B5E46-6CA6-4533-9CE3-DE4E5E734F42}" destId="{9D5B52B8-6A51-4520-AD58-85062C4DB2F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F27A57-BFBC-45DB-A32D-50DB7831F34D}">
      <dsp:nvSpPr>
        <dsp:cNvPr id="0" name=""/>
        <dsp:cNvSpPr/>
      </dsp:nvSpPr>
      <dsp:spPr>
        <a:xfrm>
          <a:off x="6075" y="3058763"/>
          <a:ext cx="1580278" cy="790139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изомерия</a:t>
          </a:r>
          <a:endParaRPr lang="ru-RU" sz="2800" kern="1200" dirty="0">
            <a:solidFill>
              <a:schemeClr val="tx1"/>
            </a:solidFill>
          </a:endParaRPr>
        </a:p>
      </dsp:txBody>
      <dsp:txXfrm>
        <a:off x="6075" y="3058763"/>
        <a:ext cx="1580278" cy="790139"/>
      </dsp:txXfrm>
    </dsp:sp>
    <dsp:sp modelId="{EB22D844-34F0-416A-A59F-863A759E1AA2}">
      <dsp:nvSpPr>
        <dsp:cNvPr id="0" name=""/>
        <dsp:cNvSpPr/>
      </dsp:nvSpPr>
      <dsp:spPr>
        <a:xfrm rot="19457599">
          <a:off x="1513185" y="3215648"/>
          <a:ext cx="778447" cy="22039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778447" y="110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457599">
        <a:off x="1882948" y="3207206"/>
        <a:ext cx="38922" cy="38922"/>
      </dsp:txXfrm>
    </dsp:sp>
    <dsp:sp modelId="{D1BE3DEF-3434-43E1-9293-FE1D3DCFC0D5}">
      <dsp:nvSpPr>
        <dsp:cNvPr id="0" name=""/>
        <dsp:cNvSpPr/>
      </dsp:nvSpPr>
      <dsp:spPr>
        <a:xfrm>
          <a:off x="2218465" y="2604433"/>
          <a:ext cx="1580278" cy="790139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kern="1200" dirty="0" smtClean="0">
              <a:solidFill>
                <a:schemeClr val="tx1"/>
              </a:solidFill>
            </a:rPr>
            <a:t>пространственная</a:t>
          </a:r>
        </a:p>
      </dsp:txBody>
      <dsp:txXfrm>
        <a:off x="2218465" y="2604433"/>
        <a:ext cx="1580278" cy="790139"/>
      </dsp:txXfrm>
    </dsp:sp>
    <dsp:sp modelId="{1E3E2C65-DA9A-483F-A972-1B6B37C3AA61}">
      <dsp:nvSpPr>
        <dsp:cNvPr id="0" name=""/>
        <dsp:cNvSpPr/>
      </dsp:nvSpPr>
      <dsp:spPr>
        <a:xfrm>
          <a:off x="3798744" y="2988483"/>
          <a:ext cx="632111" cy="22039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632111" y="110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98997" y="2983700"/>
        <a:ext cx="31605" cy="31605"/>
      </dsp:txXfrm>
    </dsp:sp>
    <dsp:sp modelId="{92F17C86-4FA1-472B-8695-779085A7087F}">
      <dsp:nvSpPr>
        <dsp:cNvPr id="0" name=""/>
        <dsp:cNvSpPr/>
      </dsp:nvSpPr>
      <dsp:spPr>
        <a:xfrm>
          <a:off x="4430855" y="2604433"/>
          <a:ext cx="1580278" cy="790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стереоизомерия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4430855" y="2604433"/>
        <a:ext cx="1580278" cy="790139"/>
      </dsp:txXfrm>
    </dsp:sp>
    <dsp:sp modelId="{70DF37DB-A9A6-44A6-A419-884881B74B15}">
      <dsp:nvSpPr>
        <dsp:cNvPr id="0" name=""/>
        <dsp:cNvSpPr/>
      </dsp:nvSpPr>
      <dsp:spPr>
        <a:xfrm rot="19457599">
          <a:off x="5937966" y="2761318"/>
          <a:ext cx="778447" cy="22039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778447" y="110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9457599">
        <a:off x="6307729" y="2752876"/>
        <a:ext cx="38922" cy="38922"/>
      </dsp:txXfrm>
    </dsp:sp>
    <dsp:sp modelId="{0FC8E706-6A71-4C5D-950D-3152E874C33A}">
      <dsp:nvSpPr>
        <dsp:cNvPr id="0" name=""/>
        <dsp:cNvSpPr/>
      </dsp:nvSpPr>
      <dsp:spPr>
        <a:xfrm>
          <a:off x="6643246" y="2150103"/>
          <a:ext cx="1580278" cy="790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энантиомерия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6643246" y="2150103"/>
        <a:ext cx="1580278" cy="790139"/>
      </dsp:txXfrm>
    </dsp:sp>
    <dsp:sp modelId="{CC4DDB25-5978-4991-8BB1-63141F59BD6C}">
      <dsp:nvSpPr>
        <dsp:cNvPr id="0" name=""/>
        <dsp:cNvSpPr/>
      </dsp:nvSpPr>
      <dsp:spPr>
        <a:xfrm rot="2142401">
          <a:off x="5937966" y="3215648"/>
          <a:ext cx="778447" cy="22039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778447" y="110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42401">
        <a:off x="6307729" y="3207206"/>
        <a:ext cx="38922" cy="38922"/>
      </dsp:txXfrm>
    </dsp:sp>
    <dsp:sp modelId="{DE7BB8B0-5459-4F12-A42B-67FA6874261A}">
      <dsp:nvSpPr>
        <dsp:cNvPr id="0" name=""/>
        <dsp:cNvSpPr/>
      </dsp:nvSpPr>
      <dsp:spPr>
        <a:xfrm>
          <a:off x="6643246" y="3058763"/>
          <a:ext cx="1580278" cy="7901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</a:rPr>
            <a:t>диастереомерия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6643246" y="3058763"/>
        <a:ext cx="1580278" cy="790139"/>
      </dsp:txXfrm>
    </dsp:sp>
    <dsp:sp modelId="{25F798C2-8F5B-4240-84C2-5D98624AB718}">
      <dsp:nvSpPr>
        <dsp:cNvPr id="0" name=""/>
        <dsp:cNvSpPr/>
      </dsp:nvSpPr>
      <dsp:spPr>
        <a:xfrm rot="2142401">
          <a:off x="1513185" y="3669978"/>
          <a:ext cx="778447" cy="22039"/>
        </a:xfrm>
        <a:custGeom>
          <a:avLst/>
          <a:gdLst/>
          <a:ahLst/>
          <a:cxnLst/>
          <a:rect l="0" t="0" r="0" b="0"/>
          <a:pathLst>
            <a:path>
              <a:moveTo>
                <a:pt x="0" y="11019"/>
              </a:moveTo>
              <a:lnTo>
                <a:pt x="778447" y="110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42401">
        <a:off x="1882948" y="3661536"/>
        <a:ext cx="38922" cy="38922"/>
      </dsp:txXfrm>
    </dsp:sp>
    <dsp:sp modelId="{2710B77F-5CE1-48AA-9C5A-2FB610105227}">
      <dsp:nvSpPr>
        <dsp:cNvPr id="0" name=""/>
        <dsp:cNvSpPr/>
      </dsp:nvSpPr>
      <dsp:spPr>
        <a:xfrm>
          <a:off x="2218465" y="3513093"/>
          <a:ext cx="1580278" cy="790139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kern="1200" dirty="0" smtClean="0">
              <a:solidFill>
                <a:schemeClr val="tx1"/>
              </a:solidFill>
            </a:rPr>
            <a:t>структурная</a:t>
          </a:r>
        </a:p>
        <a:p>
          <a:pPr lvl="0" algn="ctr">
            <a:spcBef>
              <a:spcPct val="0"/>
            </a:spcBef>
          </a:pPr>
          <a:endParaRPr lang="ru-RU" sz="1600" kern="1200" dirty="0"/>
        </a:p>
      </dsp:txBody>
      <dsp:txXfrm>
        <a:off x="2218465" y="3513093"/>
        <a:ext cx="1580278" cy="790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A6782-0835-413A-BFD6-5C82619AB4BA}" type="datetimeFigureOut">
              <a:rPr lang="ru-RU" smtClean="0"/>
              <a:pPr/>
              <a:t>17.03.2015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10E68-909E-4A9F-A252-964D510458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9230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E2B4-9757-4BBD-8CC6-7020F4375AEA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8708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B2181-02CB-4776-9874-510D190F39DD}" type="datetime1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Нижник Я.П.  </a:t>
            </a:r>
            <a:r>
              <a:rPr lang="en-US" smtClean="0"/>
              <a:t>http://norgchem.professorjournal.ru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A4CD-C4CE-455B-9A45-42634A871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C1469-DAA8-4017-AD58-E313E8021F1F}" type="datetime1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Нижник Я.П.  </a:t>
            </a:r>
            <a:r>
              <a:rPr lang="en-US" smtClean="0"/>
              <a:t>http://norgchem.professorjournal.ru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A4CD-C4CE-455B-9A45-42634A871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E89D3-CCA6-4CB5-9784-9BB81210249E}" type="datetime1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Нижник Я.П.  </a:t>
            </a:r>
            <a:r>
              <a:rPr lang="en-US" smtClean="0"/>
              <a:t>http://norgchem.professorjournal.ru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A4CD-C4CE-455B-9A45-42634A871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C7B0D-BE00-484B-89E8-1AA65D5D4670}" type="datetime1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Нижник Я.П.  </a:t>
            </a:r>
            <a:r>
              <a:rPr lang="en-US" smtClean="0"/>
              <a:t>http://norgchem.professorjournal.ru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A4CD-C4CE-455B-9A45-42634A871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D2A9-9F6C-426C-853C-E4AA7211839F}" type="datetime1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Нижник Я.П.  </a:t>
            </a:r>
            <a:r>
              <a:rPr lang="en-US" smtClean="0"/>
              <a:t>http://norgchem.professorjournal.ru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A4CD-C4CE-455B-9A45-42634A871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5472-A3B9-4B7B-80FE-F2054D93712E}" type="datetime1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Нижник Я.П.  </a:t>
            </a:r>
            <a:r>
              <a:rPr lang="en-US" smtClean="0"/>
              <a:t>http://norgchem.professorjournal.ru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A4CD-C4CE-455B-9A45-42634A871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B235-B18B-40E5-8AC9-1E0AE0F1993F}" type="datetime1">
              <a:rPr lang="ru-RU" smtClean="0"/>
              <a:pPr/>
              <a:t>17.03.2015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Нижник Я.П.  </a:t>
            </a:r>
            <a:r>
              <a:rPr lang="en-US" smtClean="0"/>
              <a:t>http://norgchem.professorjournal.ru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A4CD-C4CE-455B-9A45-42634A871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35112-F4FD-4F22-AC98-E51087B4DDD4}" type="datetime1">
              <a:rPr lang="ru-RU" smtClean="0"/>
              <a:pPr/>
              <a:t>17.03.2015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Нижник Я.П.  </a:t>
            </a:r>
            <a:r>
              <a:rPr lang="en-US" smtClean="0"/>
              <a:t>http://norgchem.professorjournal.ru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A4CD-C4CE-455B-9A45-42634A871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2DF00-FB4D-483F-A779-C16B428031FC}" type="datetime1">
              <a:rPr lang="ru-RU" smtClean="0"/>
              <a:pPr/>
              <a:t>17.03.2015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Нижник Я.П.  </a:t>
            </a:r>
            <a:r>
              <a:rPr lang="en-US" smtClean="0"/>
              <a:t>http://norgchem.professorjournal.ru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A4CD-C4CE-455B-9A45-42634A871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288C8-E6B1-4630-BC9C-ABA4AD623E18}" type="datetime1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Нижник Я.П.  </a:t>
            </a:r>
            <a:r>
              <a:rPr lang="en-US" smtClean="0"/>
              <a:t>http://norgchem.professorjournal.ru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A4CD-C4CE-455B-9A45-42634A871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1EEE9-3E5D-4C03-8DB4-5610D5DEE894}" type="datetime1">
              <a:rPr lang="ru-RU" smtClean="0"/>
              <a:pPr/>
              <a:t>17.03.2015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Нижник Я.П.  </a:t>
            </a:r>
            <a:r>
              <a:rPr lang="en-US" smtClean="0"/>
              <a:t>http://norgchem.professorjournal.ru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A4CD-C4CE-455B-9A45-42634A871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3492B-570B-40DC-8C55-5B7EC9F88D81}" type="datetime1">
              <a:rPr lang="ru-RU" smtClean="0"/>
              <a:pPr/>
              <a:t>17.03.2015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Нижник Я.П.  </a:t>
            </a:r>
            <a:r>
              <a:rPr lang="en-US" smtClean="0"/>
              <a:t>http://norgchem.professorjournal.ru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FA4CD-C4CE-455B-9A45-42634A871B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2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827584" y="908720"/>
            <a:ext cx="7175351" cy="315264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dirty="0" smtClean="0"/>
              <a:t>Углеводы</a:t>
            </a:r>
            <a:br>
              <a:rPr lang="ru-RU" sz="7200" dirty="0" smtClean="0"/>
            </a:b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4509120"/>
            <a:ext cx="5637010" cy="2145624"/>
          </a:xfrm>
        </p:spPr>
        <p:txBody>
          <a:bodyPr rtlCol="0">
            <a:normAutofit fontScale="62500" lnSpcReduction="20000"/>
          </a:bodyPr>
          <a:lstStyle/>
          <a:p>
            <a:pPr marL="742950" indent="-742950" algn="ctr">
              <a:defRPr/>
            </a:pPr>
            <a:r>
              <a:rPr lang="ru-RU" sz="5700" b="1" dirty="0" smtClean="0">
                <a:solidFill>
                  <a:srgbClr val="FF0000"/>
                </a:solidFill>
              </a:rPr>
              <a:t>МОНОСАХАРИДЫ,</a:t>
            </a:r>
          </a:p>
          <a:p>
            <a:pPr marL="742950" indent="-742950" algn="ctr">
              <a:defRPr/>
            </a:pPr>
            <a:r>
              <a:rPr lang="ru-RU" sz="5700" b="1" dirty="0" smtClean="0">
                <a:solidFill>
                  <a:srgbClr val="FF0000"/>
                </a:solidFill>
              </a:rPr>
              <a:t>ОЛИГОСАХАРИДЫ </a:t>
            </a:r>
          </a:p>
          <a:p>
            <a:pPr marL="742950" indent="-742950" algn="ctr">
              <a:defRPr/>
            </a:pPr>
            <a:r>
              <a:rPr lang="ru-RU" sz="5700" b="1" dirty="0" smtClean="0">
                <a:solidFill>
                  <a:srgbClr val="FF0000"/>
                </a:solidFill>
              </a:rPr>
              <a:t>(дисахариды)</a:t>
            </a:r>
            <a:r>
              <a:rPr lang="ru-RU" sz="5700" b="1" dirty="0" smtClean="0"/>
              <a:t/>
            </a:r>
            <a:br>
              <a:rPr lang="ru-RU" sz="5700" b="1" dirty="0" smtClean="0"/>
            </a:br>
            <a:endParaRPr lang="ru-RU" sz="5700" dirty="0"/>
          </a:p>
          <a:p>
            <a:pPr marL="514350" indent="-514350" algn="just">
              <a:buFont typeface="+mj-lt"/>
              <a:buAutoNum type="arabicPeriod"/>
              <a:defRPr/>
            </a:pPr>
            <a:endParaRPr lang="ru-RU" sz="3200" b="1" dirty="0"/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F22B1C-BA27-41A6-BCE8-96F1055724D3}" type="slidenum">
              <a:rPr lang="ru-RU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1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6492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A4CD-C4CE-455B-9A45-42634A871BAC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16643758"/>
              </p:ext>
            </p:extLst>
          </p:nvPr>
        </p:nvGraphicFramePr>
        <p:xfrm>
          <a:off x="1763688" y="332656"/>
          <a:ext cx="5976664" cy="6011079"/>
        </p:xfrm>
        <a:graphic>
          <a:graphicData uri="http://schemas.openxmlformats.org/presentationml/2006/ole">
            <p:oleObj spid="_x0000_s101396" name="ISIS/Draw Sketch" r:id="rId3" imgW="4964430" imgH="498983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07267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0"/>
          <a:ext cx="8229600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A4CD-C4CE-455B-9A45-42634A871BA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3474720"/>
          </a:xfrm>
        </p:spPr>
        <p:txBody>
          <a:bodyPr/>
          <a:lstStyle/>
          <a:p>
            <a:r>
              <a:rPr lang="ru-RU" sz="2800" b="1" dirty="0" smtClean="0"/>
              <a:t>Изомерия</a:t>
            </a:r>
            <a:endParaRPr lang="ru-RU" sz="2800" dirty="0"/>
          </a:p>
          <a:p>
            <a:r>
              <a:rPr lang="ru-RU" b="1" dirty="0" smtClean="0">
                <a:solidFill>
                  <a:srgbClr val="FF0000"/>
                </a:solidFill>
              </a:rPr>
              <a:t>Структурная </a:t>
            </a:r>
            <a:r>
              <a:rPr lang="ru-RU" b="1" dirty="0">
                <a:solidFill>
                  <a:srgbClr val="FF0000"/>
                </a:solidFill>
              </a:rPr>
              <a:t>изомерия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 err="1" smtClean="0"/>
              <a:t>альдозы</a:t>
            </a:r>
            <a:r>
              <a:rPr lang="ru-RU" dirty="0" smtClean="0"/>
              <a:t> </a:t>
            </a:r>
            <a:r>
              <a:rPr lang="ru-RU" dirty="0"/>
              <a:t>изомерны кетозам – глюкоза является изомером </a:t>
            </a:r>
            <a:r>
              <a:rPr lang="ru-RU" dirty="0" smtClean="0"/>
              <a:t>фруктозы</a:t>
            </a:r>
            <a:endParaRPr lang="en-US" dirty="0" smtClean="0"/>
          </a:p>
          <a:p>
            <a:endParaRPr lang="en-US" dirty="0"/>
          </a:p>
          <a:p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A4CD-C4CE-455B-9A45-42634A871BAC}" type="slidenum">
              <a:rPr lang="ru-RU" smtClean="0"/>
              <a:pPr/>
              <a:t>12</a:t>
            </a:fld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9842067"/>
              </p:ext>
            </p:extLst>
          </p:nvPr>
        </p:nvGraphicFramePr>
        <p:xfrm>
          <a:off x="755576" y="2492896"/>
          <a:ext cx="7632848" cy="3517659"/>
        </p:xfrm>
        <a:graphic>
          <a:graphicData uri="http://schemas.openxmlformats.org/presentationml/2006/ole">
            <p:oleObj spid="_x0000_s102420" name="ISIS/Draw Sketch" r:id="rId3" imgW="3279665" imgH="1518082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98721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2376264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Стереоизомерия</a:t>
            </a:r>
          </a:p>
          <a:p>
            <a:endParaRPr lang="ru-RU" b="1" dirty="0"/>
          </a:p>
          <a:p>
            <a:r>
              <a:rPr lang="ru-RU" dirty="0"/>
              <a:t>Принадлежность к </a:t>
            </a:r>
            <a:r>
              <a:rPr lang="en-US" dirty="0"/>
              <a:t>D</a:t>
            </a:r>
            <a:r>
              <a:rPr lang="ru-RU" dirty="0"/>
              <a:t>- или </a:t>
            </a:r>
            <a:r>
              <a:rPr lang="en-US" dirty="0"/>
              <a:t>L</a:t>
            </a:r>
            <a:r>
              <a:rPr lang="ru-RU" dirty="0"/>
              <a:t>-ряду у моносахаридов определяется </a:t>
            </a:r>
            <a:r>
              <a:rPr lang="ru-RU" u="sng" dirty="0"/>
              <a:t>не по первому асимметрическому атому</a:t>
            </a:r>
            <a:r>
              <a:rPr lang="ru-RU" dirty="0"/>
              <a:t>,</a:t>
            </a:r>
            <a:r>
              <a:rPr lang="ru-RU" u="sng" dirty="0"/>
              <a:t> а по последнему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A4CD-C4CE-455B-9A45-42634A871BAC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75435785"/>
              </p:ext>
            </p:extLst>
          </p:nvPr>
        </p:nvGraphicFramePr>
        <p:xfrm>
          <a:off x="323528" y="2636912"/>
          <a:ext cx="8709891" cy="3085703"/>
        </p:xfrm>
        <a:graphic>
          <a:graphicData uri="http://schemas.openxmlformats.org/presentationml/2006/ole">
            <p:oleObj spid="_x0000_s104468" name="ISIS/Draw Sketch" r:id="rId3" imgW="5450840" imgH="193802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6683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188640"/>
            <a:ext cx="6400800" cy="347472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Энантиомерия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A4CD-C4CE-455B-9A45-42634A871BAC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5493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8" y="1566863"/>
            <a:ext cx="81248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94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4664"/>
            <a:ext cx="31908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5645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0" y="260648"/>
            <a:ext cx="5688632" cy="347472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Диастереомерия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A4CD-C4CE-455B-9A45-42634A871BAC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05912446"/>
              </p:ext>
            </p:extLst>
          </p:nvPr>
        </p:nvGraphicFramePr>
        <p:xfrm>
          <a:off x="2004924" y="692696"/>
          <a:ext cx="5951451" cy="5561958"/>
        </p:xfrm>
        <a:graphic>
          <a:graphicData uri="http://schemas.openxmlformats.org/presentationml/2006/ole">
            <p:oleObj spid="_x0000_s106516" name="ISIS/Draw Sketch" r:id="rId3" imgW="3641090" imgH="340106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94948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5346" y="116632"/>
            <a:ext cx="8929142" cy="3474720"/>
          </a:xfrm>
        </p:spPr>
        <p:txBody>
          <a:bodyPr/>
          <a:lstStyle/>
          <a:p>
            <a:r>
              <a:rPr lang="ru-RU" b="1" dirty="0" err="1" smtClean="0"/>
              <a:t>Конформации</a:t>
            </a:r>
            <a:r>
              <a:rPr lang="ru-RU" b="1" dirty="0" smtClean="0"/>
              <a:t> </a:t>
            </a:r>
            <a:r>
              <a:rPr lang="ru-RU" b="1" dirty="0"/>
              <a:t>молекул моносахаридов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A4CD-C4CE-455B-9A45-42634A871BAC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71067118"/>
              </p:ext>
            </p:extLst>
          </p:nvPr>
        </p:nvGraphicFramePr>
        <p:xfrm>
          <a:off x="539552" y="980728"/>
          <a:ext cx="7812868" cy="2016224"/>
        </p:xfrm>
        <a:graphic>
          <a:graphicData uri="http://schemas.openxmlformats.org/presentationml/2006/ole">
            <p:oleObj spid="_x0000_s188418" name="ISIS/Draw Sketch" r:id="rId3" imgW="4424680" imgH="1146810" progId="">
              <p:embed/>
            </p:oleObj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05242033"/>
              </p:ext>
            </p:extLst>
          </p:nvPr>
        </p:nvGraphicFramePr>
        <p:xfrm>
          <a:off x="453142" y="3717032"/>
          <a:ext cx="8237715" cy="2182176"/>
        </p:xfrm>
        <a:graphic>
          <a:graphicData uri="http://schemas.openxmlformats.org/presentationml/2006/ole">
            <p:oleObj spid="_x0000_s188419" name="ISIS/Draw Sketch" r:id="rId4" imgW="4310380" imgH="114681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38666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A4CD-C4CE-455B-9A45-42634A871BAC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100811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Кольчато-цепная таутомерия: цикло-оксо таутомерия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11636" name="Picture 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60177"/>
            <a:ext cx="7056784" cy="565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5654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100811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Кольчато-цепная таутомерия: цикло-оксо таутомерия 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A4CD-C4CE-455B-9A45-42634A871BAC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87220191"/>
              </p:ext>
            </p:extLst>
          </p:nvPr>
        </p:nvGraphicFramePr>
        <p:xfrm>
          <a:off x="467544" y="692696"/>
          <a:ext cx="8316999" cy="5339308"/>
        </p:xfrm>
        <a:graphic>
          <a:graphicData uri="http://schemas.openxmlformats.org/presentationml/2006/ole">
            <p:oleObj spid="_x0000_s103444" name="ISIS/Draw Sketch" r:id="rId3" imgW="5406279" imgH="3468107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44139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A4CD-C4CE-455B-9A45-42634A871BAC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198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533523"/>
            <a:ext cx="8128090" cy="4727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бъек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Циклические формы моносахаридов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/>
              <a:t>Образование циклических </a:t>
            </a:r>
            <a:r>
              <a:rPr lang="ru-RU" sz="2800" b="1" dirty="0" err="1" smtClean="0"/>
              <a:t>полуацеталей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432048"/>
          </a:xfrm>
        </p:spPr>
        <p:txBody>
          <a:bodyPr>
            <a:normAutofit fontScale="90000"/>
          </a:bodyPr>
          <a:lstStyle/>
          <a:p>
            <a:pPr indent="1438275"/>
            <a:r>
              <a:rPr lang="ru-RU" dirty="0" smtClean="0">
                <a:solidFill>
                  <a:srgbClr val="FF0000"/>
                </a:solidFill>
              </a:rPr>
              <a:t>План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024" y="548680"/>
            <a:ext cx="8784976" cy="5976664"/>
          </a:xfrm>
        </p:spPr>
        <p:txBody>
          <a:bodyPr>
            <a:normAutofit fontScale="62500" lnSpcReduction="20000"/>
          </a:bodyPr>
          <a:lstStyle/>
          <a:p>
            <a:pPr>
              <a:tabLst>
                <a:tab pos="719138" algn="l"/>
              </a:tabLst>
            </a:pPr>
            <a:r>
              <a:rPr lang="ru-RU" dirty="0" smtClean="0"/>
              <a:t>1</a:t>
            </a:r>
            <a:r>
              <a:rPr lang="ru-RU" sz="3200" dirty="0" smtClean="0"/>
              <a:t>. Понятие об углеводах</a:t>
            </a:r>
          </a:p>
          <a:p>
            <a:pPr>
              <a:tabLst>
                <a:tab pos="719138" algn="l"/>
              </a:tabLst>
            </a:pPr>
            <a:r>
              <a:rPr lang="ru-RU" sz="3200" dirty="0" smtClean="0"/>
              <a:t>2. Биологическая роль</a:t>
            </a:r>
          </a:p>
          <a:p>
            <a:pPr>
              <a:tabLst>
                <a:tab pos="719138" algn="l"/>
              </a:tabLst>
            </a:pPr>
            <a:r>
              <a:rPr lang="ru-RU" sz="3200" dirty="0" smtClean="0"/>
              <a:t>3. Классификация</a:t>
            </a:r>
          </a:p>
          <a:p>
            <a:pPr>
              <a:tabLst>
                <a:tab pos="719138" algn="l"/>
              </a:tabLst>
            </a:pPr>
            <a:r>
              <a:rPr lang="ru-RU" sz="3200" dirty="0" smtClean="0"/>
              <a:t>4. Стереоизомерия. Конформация</a:t>
            </a:r>
          </a:p>
          <a:p>
            <a:pPr>
              <a:tabLst>
                <a:tab pos="719138" algn="l"/>
              </a:tabLst>
            </a:pPr>
            <a:r>
              <a:rPr lang="ru-RU" sz="3200" dirty="0" smtClean="0"/>
              <a:t>5. Примеры формул по Фишеру (С</a:t>
            </a:r>
            <a:r>
              <a:rPr lang="ru-RU" sz="3200" baseline="-25000" dirty="0" smtClean="0"/>
              <a:t>5</a:t>
            </a:r>
            <a:r>
              <a:rPr lang="ru-RU" sz="3200" dirty="0" smtClean="0"/>
              <a:t>, С</a:t>
            </a:r>
            <a:r>
              <a:rPr lang="ru-RU" sz="3200" baseline="-25000" dirty="0" smtClean="0"/>
              <a:t>6</a:t>
            </a:r>
            <a:r>
              <a:rPr lang="ru-RU" sz="3200" dirty="0" smtClean="0"/>
              <a:t>)</a:t>
            </a:r>
          </a:p>
          <a:p>
            <a:pPr>
              <a:tabLst>
                <a:tab pos="719138" algn="l"/>
              </a:tabLst>
            </a:pPr>
            <a:r>
              <a:rPr lang="ru-RU" sz="3200" dirty="0" smtClean="0"/>
              <a:t>6. Циклические формы МС по Фишеру и Хеуорсу</a:t>
            </a:r>
          </a:p>
          <a:p>
            <a:pPr>
              <a:tabLst>
                <a:tab pos="719138" algn="l"/>
              </a:tabLst>
            </a:pPr>
            <a:r>
              <a:rPr lang="ru-RU" sz="3200" dirty="0" smtClean="0"/>
              <a:t>7. Схемы таутомерных превращений </a:t>
            </a:r>
            <a:r>
              <a:rPr lang="en-US" sz="3200" dirty="0" smtClean="0"/>
              <a:t>D</a:t>
            </a:r>
            <a:r>
              <a:rPr lang="ru-RU" sz="3200" dirty="0" smtClean="0"/>
              <a:t>-глюкозы, </a:t>
            </a:r>
            <a:r>
              <a:rPr lang="en-US" sz="3200" dirty="0" smtClean="0"/>
              <a:t>D-</a:t>
            </a:r>
            <a:r>
              <a:rPr lang="ru-RU" sz="3200" dirty="0" smtClean="0"/>
              <a:t>фруктозы</a:t>
            </a:r>
          </a:p>
          <a:p>
            <a:pPr>
              <a:tabLst>
                <a:tab pos="719138" algn="l"/>
              </a:tabLst>
            </a:pPr>
            <a:r>
              <a:rPr lang="ru-RU" sz="3200" dirty="0" smtClean="0"/>
              <a:t>8. Производные МС: </a:t>
            </a:r>
          </a:p>
          <a:p>
            <a:pPr marL="273050" indent="2682875">
              <a:tabLst>
                <a:tab pos="719138" algn="l"/>
              </a:tabLst>
            </a:pPr>
            <a:r>
              <a:rPr lang="ru-RU" sz="2900" dirty="0" smtClean="0"/>
              <a:t>аминосахара</a:t>
            </a:r>
          </a:p>
          <a:p>
            <a:pPr marL="273050" indent="2682875">
              <a:tabLst>
                <a:tab pos="719138" algn="l"/>
              </a:tabLst>
            </a:pPr>
            <a:r>
              <a:rPr lang="ru-RU" sz="2900" dirty="0" smtClean="0"/>
              <a:t>сульфопроизводные</a:t>
            </a:r>
          </a:p>
          <a:p>
            <a:pPr marL="273050" indent="2682875">
              <a:tabLst>
                <a:tab pos="719138" algn="l"/>
              </a:tabLst>
            </a:pPr>
            <a:r>
              <a:rPr lang="ru-RU" sz="2900" dirty="0" smtClean="0"/>
              <a:t>ацилированные производные</a:t>
            </a:r>
          </a:p>
          <a:p>
            <a:pPr>
              <a:tabLst>
                <a:tab pos="719138" algn="l"/>
              </a:tabLst>
            </a:pPr>
            <a:r>
              <a:rPr lang="ru-RU" sz="2900" dirty="0" smtClean="0"/>
              <a:t>9</a:t>
            </a:r>
            <a:r>
              <a:rPr lang="ru-RU" sz="3200" dirty="0" smtClean="0"/>
              <a:t>. Химические свойства углеводов:</a:t>
            </a:r>
          </a:p>
          <a:p>
            <a:pPr marL="273050" indent="2682875">
              <a:tabLst>
                <a:tab pos="719138" algn="l"/>
              </a:tabLst>
            </a:pPr>
            <a:r>
              <a:rPr lang="ru-RU" sz="2900" dirty="0" smtClean="0"/>
              <a:t>образование спирта </a:t>
            </a:r>
          </a:p>
          <a:p>
            <a:pPr marL="273050" indent="2682875">
              <a:tabLst>
                <a:tab pos="719138" algn="l"/>
              </a:tabLst>
            </a:pPr>
            <a:r>
              <a:rPr lang="ru-RU" sz="2900" dirty="0" smtClean="0"/>
              <a:t>окисление в мягких и жестких условиях</a:t>
            </a:r>
          </a:p>
          <a:p>
            <a:pPr marL="273050" indent="2682875">
              <a:tabLst>
                <a:tab pos="719138" algn="l"/>
              </a:tabLst>
            </a:pPr>
            <a:r>
              <a:rPr lang="ru-RU" sz="2900" dirty="0" smtClean="0"/>
              <a:t>образование гликозидов</a:t>
            </a:r>
          </a:p>
          <a:p>
            <a:pPr marL="273050" indent="2682875">
              <a:tabLst>
                <a:tab pos="719138" algn="l"/>
              </a:tabLst>
            </a:pPr>
            <a:r>
              <a:rPr lang="ru-RU" sz="2900" dirty="0" smtClean="0"/>
              <a:t>образование сложных эфиров</a:t>
            </a:r>
          </a:p>
          <a:p>
            <a:pPr marL="273050" indent="2682875">
              <a:tabLst>
                <a:tab pos="719138" algn="l"/>
              </a:tabLst>
            </a:pPr>
            <a:r>
              <a:rPr lang="ru-RU" sz="2900" dirty="0" smtClean="0"/>
              <a:t>образование  фосфатов МС</a:t>
            </a:r>
          </a:p>
          <a:p>
            <a:pPr>
              <a:tabLst>
                <a:tab pos="719138" algn="l"/>
              </a:tabLst>
            </a:pPr>
            <a:r>
              <a:rPr lang="ru-RU" sz="2900" dirty="0" smtClean="0"/>
              <a:t>10. </a:t>
            </a:r>
            <a:r>
              <a:rPr lang="ru-RU" sz="3200" dirty="0" smtClean="0"/>
              <a:t>Качественные реакции на глюкозу</a:t>
            </a:r>
          </a:p>
          <a:p>
            <a:pPr>
              <a:tabLst>
                <a:tab pos="719138" algn="l"/>
              </a:tabLst>
            </a:pPr>
            <a:r>
              <a:rPr lang="ru-RU" sz="3200" dirty="0" smtClean="0"/>
              <a:t>11. Олигосахариды: определение, представители, характеристика, свойства</a:t>
            </a:r>
          </a:p>
          <a:p>
            <a:pPr marL="273050" indent="2328863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A4CD-C4CE-455B-9A45-42634A871BA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3474720"/>
          </a:xfrm>
        </p:spPr>
        <p:txBody>
          <a:bodyPr/>
          <a:lstStyle/>
          <a:p>
            <a:r>
              <a:rPr lang="ru-RU" b="1" dirty="0" smtClean="0"/>
              <a:t>Циклические </a:t>
            </a:r>
            <a:r>
              <a:rPr lang="ru-RU" b="1" dirty="0"/>
              <a:t>формы моносахаридов</a:t>
            </a:r>
            <a:endParaRPr lang="ru-RU" dirty="0"/>
          </a:p>
          <a:p>
            <a:r>
              <a:rPr lang="ru-RU" b="1" dirty="0" smtClean="0"/>
              <a:t>Образование </a:t>
            </a:r>
            <a:r>
              <a:rPr lang="ru-RU" b="1" dirty="0"/>
              <a:t>циклических полуацеталей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A4CD-C4CE-455B-9A45-42634A871BAC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7540" name="Object 20"/>
          <p:cNvGraphicFramePr>
            <a:graphicFrameLocks noChangeAspect="1"/>
          </p:cNvGraphicFramePr>
          <p:nvPr/>
        </p:nvGraphicFramePr>
        <p:xfrm>
          <a:off x="539552" y="1916832"/>
          <a:ext cx="8051800" cy="1435100"/>
        </p:xfrm>
        <a:graphic>
          <a:graphicData uri="http://schemas.openxmlformats.org/presentationml/2006/ole">
            <p:oleObj spid="_x0000_s107540" name="ISIS/Draw Sketch" r:id="rId3" imgW="3775546" imgH="682312" progId="">
              <p:embed/>
            </p:oleObj>
          </a:graphicData>
        </a:graphic>
      </p:graphicFrame>
      <p:graphicFrame>
        <p:nvGraphicFramePr>
          <p:cNvPr id="107541" name="Object 21"/>
          <p:cNvGraphicFramePr>
            <a:graphicFrameLocks noChangeAspect="1"/>
          </p:cNvGraphicFramePr>
          <p:nvPr/>
        </p:nvGraphicFramePr>
        <p:xfrm>
          <a:off x="467544" y="3573016"/>
          <a:ext cx="8521700" cy="2184400"/>
        </p:xfrm>
        <a:graphic>
          <a:graphicData uri="http://schemas.openxmlformats.org/presentationml/2006/ole">
            <p:oleObj spid="_x0000_s107541" name="ISIS/Draw Sketch" r:id="rId4" imgW="5445760" imgH="140335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74569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3474720"/>
          </a:xfrm>
        </p:spPr>
        <p:txBody>
          <a:bodyPr/>
          <a:lstStyle/>
          <a:p>
            <a:r>
              <a:rPr lang="ru-RU" b="1" dirty="0" smtClean="0"/>
              <a:t>перспективные </a:t>
            </a:r>
            <a:r>
              <a:rPr lang="ru-RU" b="1" dirty="0"/>
              <a:t>формулы Хэуорса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A4CD-C4CE-455B-9A45-42634A871BAC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93118066"/>
              </p:ext>
            </p:extLst>
          </p:nvPr>
        </p:nvGraphicFramePr>
        <p:xfrm>
          <a:off x="2159732" y="1268760"/>
          <a:ext cx="4824536" cy="4549721"/>
        </p:xfrm>
        <a:graphic>
          <a:graphicData uri="http://schemas.openxmlformats.org/presentationml/2006/ole">
            <p:oleObj spid="_x0000_s110610" name="ISIS/Draw Sketch" r:id="rId3" imgW="1512570" imgH="141478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17619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188640"/>
            <a:ext cx="6400800" cy="3474720"/>
          </a:xfrm>
        </p:spPr>
        <p:txBody>
          <a:bodyPr/>
          <a:lstStyle/>
          <a:p>
            <a:r>
              <a:rPr lang="ru-RU" b="1" dirty="0" err="1" smtClean="0"/>
              <a:t>Аномеры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A4CD-C4CE-455B-9A45-42634A871BAC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80573617"/>
              </p:ext>
            </p:extLst>
          </p:nvPr>
        </p:nvGraphicFramePr>
        <p:xfrm>
          <a:off x="461880" y="1196752"/>
          <a:ext cx="8220239" cy="2880320"/>
        </p:xfrm>
        <a:graphic>
          <a:graphicData uri="http://schemas.openxmlformats.org/presentationml/2006/ole">
            <p:oleObj spid="_x0000_s109586" name="ISIS/Draw Sketch" r:id="rId3" imgW="4845430" imgH="1688906" progId="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55576" y="4293096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 </a:t>
            </a:r>
            <a:r>
              <a:rPr lang="en-US" i="1" dirty="0">
                <a:latin typeface="Symbol" pitchFamily="18" charset="2"/>
              </a:rPr>
              <a:t>b</a:t>
            </a:r>
            <a:r>
              <a:rPr lang="ru-RU" i="1" dirty="0"/>
              <a:t>-</a:t>
            </a:r>
            <a:r>
              <a:rPr lang="ru-RU" i="1" dirty="0" err="1"/>
              <a:t>аномер</a:t>
            </a:r>
            <a:r>
              <a:rPr lang="ru-RU" i="1" dirty="0"/>
              <a:t>                     </a:t>
            </a:r>
            <a:r>
              <a:rPr lang="ru-RU" i="1" dirty="0" smtClean="0"/>
              <a:t>             открытая </a:t>
            </a:r>
            <a:r>
              <a:rPr lang="ru-RU" i="1" dirty="0"/>
              <a:t>цепь                     </a:t>
            </a:r>
            <a:r>
              <a:rPr lang="ru-RU" i="1" dirty="0" smtClean="0"/>
              <a:t>                    </a:t>
            </a:r>
            <a:r>
              <a:rPr lang="en-US" i="1" dirty="0" smtClean="0">
                <a:latin typeface="Symbol" pitchFamily="18" charset="2"/>
              </a:rPr>
              <a:t>a</a:t>
            </a:r>
            <a:r>
              <a:rPr lang="ru-RU" i="1" dirty="0"/>
              <a:t>-</a:t>
            </a:r>
            <a:r>
              <a:rPr lang="ru-RU" i="1" dirty="0" err="1"/>
              <a:t>аномер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9578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A4CD-C4CE-455B-9A45-42634A871BAC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1976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738" y="400050"/>
            <a:ext cx="7248525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A4CD-C4CE-455B-9A45-42634A871BAC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39869834"/>
              </p:ext>
            </p:extLst>
          </p:nvPr>
        </p:nvGraphicFramePr>
        <p:xfrm>
          <a:off x="611560" y="548680"/>
          <a:ext cx="7541601" cy="2016224"/>
        </p:xfrm>
        <a:graphic>
          <a:graphicData uri="http://schemas.openxmlformats.org/presentationml/2006/ole">
            <p:oleObj spid="_x0000_s112676" name="ISIS/Draw Sketch" r:id="rId3" imgW="4672470" imgH="1248875" progId="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84885" y="2636912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Symbol" pitchFamily="18" charset="2"/>
              </a:rPr>
              <a:t>b</a:t>
            </a:r>
            <a:r>
              <a:rPr lang="ru-RU" dirty="0"/>
              <a:t>-</a:t>
            </a:r>
            <a:r>
              <a:rPr lang="en-US" dirty="0"/>
              <a:t>D</a:t>
            </a:r>
            <a:r>
              <a:rPr lang="ru-RU" dirty="0"/>
              <a:t>-</a:t>
            </a:r>
            <a:r>
              <a:rPr lang="ru-RU" dirty="0" err="1"/>
              <a:t>глюкопираноза</a:t>
            </a:r>
            <a:r>
              <a:rPr lang="ru-RU" dirty="0"/>
              <a:t>                                             </a:t>
            </a:r>
            <a:r>
              <a:rPr lang="ru-RU" dirty="0" smtClean="0"/>
              <a:t>              </a:t>
            </a:r>
            <a:r>
              <a:rPr lang="en-US" dirty="0">
                <a:latin typeface="Symbol" pitchFamily="18" charset="2"/>
              </a:rPr>
              <a:t>a</a:t>
            </a:r>
            <a:r>
              <a:rPr lang="ru-RU" dirty="0"/>
              <a:t>-</a:t>
            </a:r>
            <a:r>
              <a:rPr lang="en-US" dirty="0"/>
              <a:t>D</a:t>
            </a:r>
            <a:r>
              <a:rPr lang="ru-RU" dirty="0"/>
              <a:t>-</a:t>
            </a:r>
            <a:r>
              <a:rPr lang="ru-RU" dirty="0" err="1"/>
              <a:t>глюкопираноза</a:t>
            </a:r>
            <a:endParaRPr lang="ru-RU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16909160"/>
              </p:ext>
            </p:extLst>
          </p:nvPr>
        </p:nvGraphicFramePr>
        <p:xfrm>
          <a:off x="682390" y="3284984"/>
          <a:ext cx="7366334" cy="1958330"/>
        </p:xfrm>
        <a:graphic>
          <a:graphicData uri="http://schemas.openxmlformats.org/presentationml/2006/ole">
            <p:oleObj spid="_x0000_s112677" name="ISIS/Draw Sketch" r:id="rId4" imgW="4650740" imgH="1235710" progId="">
              <p:embed/>
            </p:oleObj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23240" y="5301208"/>
            <a:ext cx="8208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рибоза                  </a:t>
            </a:r>
            <a:r>
              <a:rPr lang="ru-RU" i="1" dirty="0" smtClean="0"/>
              <a:t>               </a:t>
            </a:r>
            <a:r>
              <a:rPr lang="en-US" i="1" dirty="0" smtClean="0">
                <a:latin typeface="Symbol" pitchFamily="18" charset="2"/>
              </a:rPr>
              <a:t>b</a:t>
            </a:r>
            <a:r>
              <a:rPr lang="ru-RU" i="1" dirty="0"/>
              <a:t>-</a:t>
            </a:r>
            <a:r>
              <a:rPr lang="en-US" i="1" dirty="0"/>
              <a:t>D</a:t>
            </a:r>
            <a:r>
              <a:rPr lang="ru-RU" i="1" dirty="0"/>
              <a:t>-</a:t>
            </a:r>
            <a:r>
              <a:rPr lang="ru-RU" i="1" dirty="0" err="1"/>
              <a:t>рибофураноза</a:t>
            </a:r>
            <a:r>
              <a:rPr lang="ru-RU" i="1" dirty="0"/>
              <a:t>             </a:t>
            </a:r>
            <a:r>
              <a:rPr lang="ru-RU" i="1" dirty="0" smtClean="0"/>
              <a:t>    </a:t>
            </a:r>
            <a:r>
              <a:rPr lang="en-US" i="1" dirty="0" smtClean="0">
                <a:latin typeface="Symbol" pitchFamily="18" charset="2"/>
              </a:rPr>
              <a:t>a</a:t>
            </a:r>
            <a:r>
              <a:rPr lang="ru-RU" i="1" dirty="0"/>
              <a:t>-</a:t>
            </a:r>
            <a:r>
              <a:rPr lang="en-US" i="1" dirty="0"/>
              <a:t>D</a:t>
            </a:r>
            <a:r>
              <a:rPr lang="ru-RU" i="1" dirty="0"/>
              <a:t>-</a:t>
            </a:r>
            <a:r>
              <a:rPr lang="ru-RU" i="1" dirty="0" err="1"/>
              <a:t>рибофураноза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971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188640"/>
            <a:ext cx="6400800" cy="3474720"/>
          </a:xfrm>
        </p:spPr>
        <p:txBody>
          <a:bodyPr/>
          <a:lstStyle/>
          <a:p>
            <a:r>
              <a:rPr lang="ru-RU" b="1" dirty="0" smtClean="0"/>
              <a:t>Производные моносахаридов</a:t>
            </a:r>
          </a:p>
          <a:p>
            <a:r>
              <a:rPr lang="ru-RU" b="1" dirty="0" err="1" smtClean="0"/>
              <a:t>Дезоксисахара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A4CD-C4CE-455B-9A45-42634A871BAC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1396085"/>
              </p:ext>
            </p:extLst>
          </p:nvPr>
        </p:nvGraphicFramePr>
        <p:xfrm>
          <a:off x="365712" y="1628800"/>
          <a:ext cx="8412576" cy="2232248"/>
        </p:xfrm>
        <a:graphic>
          <a:graphicData uri="http://schemas.openxmlformats.org/presentationml/2006/ole">
            <p:oleObj spid="_x0000_s118802" name="ISIS/Draw Sketch" r:id="rId3" imgW="4808549" imgH="1278125" progId="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95536" y="4221088"/>
            <a:ext cx="864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рибоза              </a:t>
            </a:r>
            <a:r>
              <a:rPr lang="ru-RU" i="1" dirty="0" smtClean="0"/>
              <a:t>                          </a:t>
            </a:r>
            <a:r>
              <a:rPr lang="ru-RU" i="1" dirty="0"/>
              <a:t>2-дезокси-</a:t>
            </a:r>
            <a:r>
              <a:rPr lang="en-US" i="1" dirty="0"/>
              <a:t>D</a:t>
            </a:r>
            <a:r>
              <a:rPr lang="ru-RU" i="1" dirty="0"/>
              <a:t>-рибоза         </a:t>
            </a:r>
            <a:r>
              <a:rPr lang="ru-RU" i="1" dirty="0" smtClean="0"/>
              <a:t> </a:t>
            </a:r>
            <a:r>
              <a:rPr lang="ru-RU" i="1" dirty="0" smtClean="0"/>
              <a:t>    </a:t>
            </a:r>
            <a:r>
              <a:rPr lang="en-US" i="1" dirty="0" smtClean="0">
                <a:latin typeface="Symbol" pitchFamily="18" charset="2"/>
              </a:rPr>
              <a:t>b</a:t>
            </a:r>
            <a:r>
              <a:rPr lang="ru-RU" i="1" dirty="0"/>
              <a:t>-2-дезокси-</a:t>
            </a:r>
            <a:r>
              <a:rPr lang="en-US" i="1" dirty="0"/>
              <a:t>D</a:t>
            </a:r>
            <a:r>
              <a:rPr lang="ru-RU" i="1" dirty="0"/>
              <a:t>-</a:t>
            </a:r>
            <a:r>
              <a:rPr lang="ru-RU" i="1" dirty="0" err="1"/>
              <a:t>рибофураноза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0332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116632"/>
            <a:ext cx="6400800" cy="3474720"/>
          </a:xfrm>
        </p:spPr>
        <p:txBody>
          <a:bodyPr/>
          <a:lstStyle/>
          <a:p>
            <a:r>
              <a:rPr lang="ru-RU" b="1" dirty="0" err="1" smtClean="0"/>
              <a:t>Аминосахара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A4CD-C4CE-455B-9A45-42634A871BAC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70530858"/>
              </p:ext>
            </p:extLst>
          </p:nvPr>
        </p:nvGraphicFramePr>
        <p:xfrm>
          <a:off x="323527" y="692696"/>
          <a:ext cx="8539275" cy="4824536"/>
        </p:xfrm>
        <a:graphic>
          <a:graphicData uri="http://schemas.openxmlformats.org/presentationml/2006/ole">
            <p:oleObj spid="_x0000_s119825" name="ISIS/Draw Sketch" r:id="rId3" imgW="5275580" imgH="2984500" progId="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83568" y="5579948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D</a:t>
            </a:r>
            <a:r>
              <a:rPr lang="ru-RU" i="1" dirty="0"/>
              <a:t>-глюкозамин    	               </a:t>
            </a:r>
            <a:r>
              <a:rPr lang="en-US" i="1" dirty="0"/>
              <a:t>D</a:t>
            </a:r>
            <a:r>
              <a:rPr lang="ru-RU" i="1" dirty="0"/>
              <a:t>-</a:t>
            </a:r>
            <a:r>
              <a:rPr lang="ru-RU" i="1" dirty="0" err="1"/>
              <a:t>галактозамин</a:t>
            </a:r>
            <a:r>
              <a:rPr lang="ru-RU" i="1" dirty="0"/>
              <a:t>     	         </a:t>
            </a:r>
            <a:r>
              <a:rPr lang="ru-RU" i="1" dirty="0" smtClean="0"/>
              <a:t>                              </a:t>
            </a:r>
            <a:r>
              <a:rPr lang="en-US" i="1" dirty="0"/>
              <a:t>D</a:t>
            </a:r>
            <a:r>
              <a:rPr lang="ru-RU" i="1" dirty="0"/>
              <a:t>-</a:t>
            </a:r>
            <a:r>
              <a:rPr lang="ru-RU" i="1" dirty="0" err="1"/>
              <a:t>маннозамин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0234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3474720"/>
          </a:xfrm>
        </p:spPr>
        <p:txBody>
          <a:bodyPr/>
          <a:lstStyle/>
          <a:p>
            <a:r>
              <a:rPr lang="ru-RU" sz="3200" b="1" dirty="0" smtClean="0"/>
              <a:t>Химические свойства</a:t>
            </a:r>
          </a:p>
          <a:p>
            <a:r>
              <a:rPr lang="ru-RU" sz="2400" b="1" dirty="0" smtClean="0"/>
              <a:t>Образование </a:t>
            </a:r>
            <a:r>
              <a:rPr lang="ru-RU" sz="2400" b="1" dirty="0"/>
              <a:t>гликозидов</a:t>
            </a:r>
            <a:endParaRPr lang="ru-RU" sz="2400" dirty="0"/>
          </a:p>
          <a:p>
            <a:endParaRPr lang="ru-RU" sz="3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A4CD-C4CE-455B-9A45-42634A871BAC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03448373"/>
              </p:ext>
            </p:extLst>
          </p:nvPr>
        </p:nvGraphicFramePr>
        <p:xfrm>
          <a:off x="323528" y="1700808"/>
          <a:ext cx="8172400" cy="1936126"/>
        </p:xfrm>
        <a:graphic>
          <a:graphicData uri="http://schemas.openxmlformats.org/presentationml/2006/ole">
            <p:oleObj spid="_x0000_s128034" name="ISIS/Draw Sketch" r:id="rId3" imgW="6700937" imgH="1248875" progId="">
              <p:embed/>
            </p:oleObj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23528" y="4005064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</a:t>
            </a:r>
            <a:r>
              <a:rPr lang="ru-RU" dirty="0"/>
              <a:t>-</a:t>
            </a:r>
            <a:r>
              <a:rPr lang="ru-RU" dirty="0" err="1"/>
              <a:t>глюкопираноза</a:t>
            </a:r>
            <a:r>
              <a:rPr lang="ru-RU" dirty="0"/>
              <a:t>                </a:t>
            </a:r>
            <a:r>
              <a:rPr lang="ru-RU" dirty="0" smtClean="0"/>
              <a:t>                              </a:t>
            </a:r>
            <a:r>
              <a:rPr lang="en-US" dirty="0" smtClean="0"/>
              <a:t>O</a:t>
            </a:r>
            <a:r>
              <a:rPr lang="ru-RU" dirty="0"/>
              <a:t>-метил-</a:t>
            </a:r>
            <a:r>
              <a:rPr lang="en-US" dirty="0">
                <a:latin typeface="Symbol" pitchFamily="18" charset="2"/>
              </a:rPr>
              <a:t>b</a:t>
            </a:r>
            <a:r>
              <a:rPr lang="ru-RU" dirty="0"/>
              <a:t>-</a:t>
            </a:r>
            <a:r>
              <a:rPr lang="en-US" dirty="0"/>
              <a:t>D</a:t>
            </a:r>
            <a:r>
              <a:rPr lang="ru-RU" dirty="0"/>
              <a:t>-</a:t>
            </a:r>
            <a:r>
              <a:rPr lang="ru-RU" dirty="0" err="1"/>
              <a:t>глюко</a:t>
            </a:r>
            <a:r>
              <a:rPr lang="ru-RU" dirty="0"/>
              <a:t>-     </a:t>
            </a:r>
            <a:r>
              <a:rPr lang="ru-RU" dirty="0" smtClean="0"/>
              <a:t>    </a:t>
            </a:r>
            <a:r>
              <a:rPr lang="en-US" dirty="0" smtClean="0"/>
              <a:t>O</a:t>
            </a:r>
            <a:r>
              <a:rPr lang="ru-RU" dirty="0"/>
              <a:t>-метил-</a:t>
            </a:r>
            <a:r>
              <a:rPr lang="en-US" dirty="0">
                <a:latin typeface="Symbol" pitchFamily="18" charset="2"/>
              </a:rPr>
              <a:t>a</a:t>
            </a:r>
            <a:r>
              <a:rPr lang="ru-RU" dirty="0"/>
              <a:t>-</a:t>
            </a:r>
            <a:r>
              <a:rPr lang="en-US" dirty="0"/>
              <a:t>D</a:t>
            </a:r>
            <a:r>
              <a:rPr lang="ru-RU" dirty="0"/>
              <a:t>-</a:t>
            </a:r>
            <a:r>
              <a:rPr lang="ru-RU" dirty="0" err="1"/>
              <a:t>глюко</a:t>
            </a:r>
            <a:r>
              <a:rPr lang="ru-RU" dirty="0"/>
              <a:t>-</a:t>
            </a:r>
          </a:p>
          <a:p>
            <a:r>
              <a:rPr lang="ru-RU" dirty="0"/>
              <a:t>  </a:t>
            </a:r>
            <a:r>
              <a:rPr lang="ru-RU" dirty="0" smtClean="0"/>
              <a:t>                                                                                         </a:t>
            </a:r>
            <a:r>
              <a:rPr lang="ru-RU" dirty="0" err="1" smtClean="0"/>
              <a:t>пиранозид</a:t>
            </a:r>
            <a:r>
              <a:rPr lang="ru-RU" dirty="0" smtClean="0"/>
              <a:t>                      </a:t>
            </a:r>
            <a:r>
              <a:rPr lang="ru-RU" dirty="0" err="1" smtClean="0"/>
              <a:t>пиранозид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2857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188640"/>
            <a:ext cx="6400800" cy="3474720"/>
          </a:xfrm>
        </p:spPr>
        <p:txBody>
          <a:bodyPr/>
          <a:lstStyle/>
          <a:p>
            <a:r>
              <a:rPr lang="ru-RU" i="1" dirty="0" smtClean="0"/>
              <a:t>Классификация </a:t>
            </a:r>
            <a:r>
              <a:rPr lang="ru-RU" i="1" dirty="0"/>
              <a:t>гликозидов 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A4CD-C4CE-455B-9A45-42634A871BAC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55134520"/>
              </p:ext>
            </p:extLst>
          </p:nvPr>
        </p:nvGraphicFramePr>
        <p:xfrm>
          <a:off x="683568" y="808619"/>
          <a:ext cx="7632848" cy="5198233"/>
        </p:xfrm>
        <a:graphic>
          <a:graphicData uri="http://schemas.openxmlformats.org/presentationml/2006/ole">
            <p:oleObj spid="_x0000_s129041" name="ISIS/Draw Sketch" r:id="rId3" imgW="4422140" imgH="301117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63533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7504" y="116632"/>
            <a:ext cx="6400800" cy="3474720"/>
          </a:xfrm>
        </p:spPr>
        <p:txBody>
          <a:bodyPr/>
          <a:lstStyle/>
          <a:p>
            <a:r>
              <a:rPr lang="ru-RU" i="1" dirty="0" smtClean="0"/>
              <a:t>Свойства </a:t>
            </a:r>
            <a:r>
              <a:rPr lang="ru-RU" i="1" dirty="0"/>
              <a:t>гликозидов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A4CD-C4CE-455B-9A45-42634A871BAC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51780361"/>
              </p:ext>
            </p:extLst>
          </p:nvPr>
        </p:nvGraphicFramePr>
        <p:xfrm>
          <a:off x="250691" y="1268760"/>
          <a:ext cx="8642618" cy="3915519"/>
        </p:xfrm>
        <a:graphic>
          <a:graphicData uri="http://schemas.openxmlformats.org/presentationml/2006/ole">
            <p:oleObj spid="_x0000_s132112" name="ISIS/Draw Sketch" r:id="rId3" imgW="5782310" imgH="262255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28694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3474720"/>
          </a:xfrm>
        </p:spPr>
        <p:txBody>
          <a:bodyPr/>
          <a:lstStyle/>
          <a:p>
            <a:r>
              <a:rPr lang="ru-RU" dirty="0"/>
              <a:t>Углеводы – это </a:t>
            </a:r>
            <a:r>
              <a:rPr lang="ru-RU" dirty="0" err="1"/>
              <a:t>полигидроксиальдегиды</a:t>
            </a:r>
            <a:r>
              <a:rPr lang="ru-RU" dirty="0"/>
              <a:t> и </a:t>
            </a:r>
            <a:r>
              <a:rPr lang="ru-RU" dirty="0" err="1"/>
              <a:t>полигидроксикетоны</a:t>
            </a:r>
            <a:r>
              <a:rPr lang="ru-RU" dirty="0"/>
              <a:t> и их производные, например: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A4CD-C4CE-455B-9A45-42634A871BAC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75007328"/>
              </p:ext>
            </p:extLst>
          </p:nvPr>
        </p:nvGraphicFramePr>
        <p:xfrm>
          <a:off x="323528" y="1988840"/>
          <a:ext cx="8437164" cy="3888432"/>
        </p:xfrm>
        <a:graphic>
          <a:graphicData uri="http://schemas.openxmlformats.org/presentationml/2006/ole">
            <p:oleObj spid="_x0000_s98325" name="ISIS/Draw Sketch" r:id="rId3" imgW="3279665" imgH="1518082" progId="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39552" y="5733256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 </a:t>
            </a:r>
            <a:r>
              <a:rPr lang="ru-RU" i="1" dirty="0" smtClean="0"/>
              <a:t>         глюкоза  </a:t>
            </a:r>
            <a:r>
              <a:rPr lang="ru-RU" i="1" dirty="0"/>
              <a:t>				         </a:t>
            </a:r>
            <a:r>
              <a:rPr lang="ru-RU" i="1" dirty="0" smtClean="0"/>
              <a:t>                              фруктоза</a:t>
            </a:r>
            <a:endParaRPr lang="ru-RU" dirty="0"/>
          </a:p>
          <a:p>
            <a:r>
              <a:rPr lang="ru-RU" dirty="0"/>
              <a:t> </a:t>
            </a:r>
            <a:r>
              <a:rPr lang="ru-RU" i="1" dirty="0" smtClean="0"/>
              <a:t>(</a:t>
            </a:r>
            <a:r>
              <a:rPr lang="ru-RU" i="1" dirty="0" err="1"/>
              <a:t>полигидроксиальдегид</a:t>
            </a:r>
            <a:r>
              <a:rPr lang="ru-RU" i="1" dirty="0"/>
              <a:t>)                  </a:t>
            </a:r>
            <a:r>
              <a:rPr lang="ru-RU" i="1" dirty="0" smtClean="0"/>
              <a:t>                                                   </a:t>
            </a:r>
            <a:r>
              <a:rPr lang="ru-RU" i="1" dirty="0"/>
              <a:t>(</a:t>
            </a:r>
            <a:r>
              <a:rPr lang="ru-RU" i="1" dirty="0" err="1"/>
              <a:t>полигидроксикетон</a:t>
            </a:r>
            <a:r>
              <a:rPr lang="ru-RU" i="1" dirty="0"/>
              <a:t>)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3339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260648"/>
            <a:ext cx="6400800" cy="3474720"/>
          </a:xfrm>
        </p:spPr>
        <p:txBody>
          <a:bodyPr/>
          <a:lstStyle/>
          <a:p>
            <a:r>
              <a:rPr lang="ru-RU" b="1" dirty="0" smtClean="0"/>
              <a:t>Образование </a:t>
            </a:r>
            <a:r>
              <a:rPr lang="ru-RU" b="1" dirty="0"/>
              <a:t>простых эфиров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A4CD-C4CE-455B-9A45-42634A871BAC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070684133"/>
              </p:ext>
            </p:extLst>
          </p:nvPr>
        </p:nvGraphicFramePr>
        <p:xfrm>
          <a:off x="791580" y="764704"/>
          <a:ext cx="7776864" cy="2054553"/>
        </p:xfrm>
        <a:graphic>
          <a:graphicData uri="http://schemas.openxmlformats.org/presentationml/2006/ole">
            <p:oleObj spid="_x0000_s133153" name="ISIS/Draw Sketch" r:id="rId3" imgW="4865370" imgH="1289050" progId="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95536" y="278092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Symbol" pitchFamily="18" charset="2"/>
              </a:rPr>
              <a:t>b</a:t>
            </a:r>
            <a:r>
              <a:rPr lang="ru-RU" i="1" dirty="0"/>
              <a:t>-</a:t>
            </a:r>
            <a:r>
              <a:rPr lang="en-US" i="1" dirty="0"/>
              <a:t>D</a:t>
            </a:r>
            <a:r>
              <a:rPr lang="ru-RU" i="1" dirty="0"/>
              <a:t>-</a:t>
            </a:r>
            <a:r>
              <a:rPr lang="ru-RU" i="1" dirty="0" err="1"/>
              <a:t>глюкопираноза</a:t>
            </a:r>
            <a:r>
              <a:rPr lang="ru-RU" i="1" dirty="0"/>
              <a:t>                     </a:t>
            </a:r>
            <a:r>
              <a:rPr lang="ru-RU" i="1" dirty="0" smtClean="0"/>
              <a:t>           </a:t>
            </a:r>
            <a:r>
              <a:rPr lang="ru-RU" i="1" dirty="0" smtClean="0"/>
              <a:t>                          </a:t>
            </a:r>
            <a:r>
              <a:rPr lang="en-US" i="1" dirty="0" smtClean="0"/>
              <a:t>O</a:t>
            </a:r>
            <a:r>
              <a:rPr lang="ru-RU" i="1" dirty="0"/>
              <a:t>-метил-2,3,4,6-тетраметил-</a:t>
            </a:r>
            <a:r>
              <a:rPr lang="en-US" i="1" dirty="0"/>
              <a:t>D</a:t>
            </a:r>
            <a:r>
              <a:rPr lang="ru-RU" i="1" dirty="0" smtClean="0"/>
              <a:t>-</a:t>
            </a:r>
          </a:p>
          <a:p>
            <a:r>
              <a:rPr lang="ru-RU" i="1" dirty="0"/>
              <a:t> </a:t>
            </a:r>
            <a:r>
              <a:rPr lang="ru-RU" i="1" dirty="0" smtClean="0"/>
              <a:t>                                                                         </a:t>
            </a:r>
            <a:r>
              <a:rPr lang="ru-RU" i="1" dirty="0" smtClean="0"/>
              <a:t>                                      </a:t>
            </a:r>
            <a:r>
              <a:rPr lang="ru-RU" i="1" dirty="0" err="1" smtClean="0"/>
              <a:t>глюкопиранозид</a:t>
            </a:r>
            <a:endParaRPr lang="ru-RU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98420528"/>
              </p:ext>
            </p:extLst>
          </p:nvPr>
        </p:nvGraphicFramePr>
        <p:xfrm>
          <a:off x="395536" y="3427259"/>
          <a:ext cx="8046869" cy="2125588"/>
        </p:xfrm>
        <a:graphic>
          <a:graphicData uri="http://schemas.openxmlformats.org/presentationml/2006/ole">
            <p:oleObj spid="_x0000_s133154" name="ISIS/Draw Sketch" r:id="rId4" imgW="5049520" imgH="1337310" progId="">
              <p:embed/>
            </p:oleObj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39552" y="5590981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 </a:t>
            </a:r>
            <a:r>
              <a:rPr lang="en-US" i="1" dirty="0"/>
              <a:t>O</a:t>
            </a:r>
            <a:r>
              <a:rPr lang="ru-RU" i="1" dirty="0" smtClean="0"/>
              <a:t>-метил-2,3,4,6-тетраметил-                             </a:t>
            </a:r>
            <a:r>
              <a:rPr lang="ru-RU" i="1" dirty="0" smtClean="0"/>
              <a:t>              2,3,4,6-тетраметил-</a:t>
            </a:r>
            <a:endParaRPr lang="ru-RU" dirty="0"/>
          </a:p>
          <a:p>
            <a:r>
              <a:rPr lang="ru-RU" i="1" dirty="0"/>
              <a:t>      </a:t>
            </a:r>
            <a:r>
              <a:rPr lang="ru-RU" i="1" dirty="0" smtClean="0"/>
              <a:t> </a:t>
            </a:r>
            <a:r>
              <a:rPr lang="en-US" i="1" dirty="0" smtClean="0"/>
              <a:t>D</a:t>
            </a:r>
            <a:r>
              <a:rPr lang="ru-RU" i="1" dirty="0"/>
              <a:t>-</a:t>
            </a:r>
            <a:r>
              <a:rPr lang="ru-RU" i="1" dirty="0" err="1"/>
              <a:t>глюкопиранозид</a:t>
            </a:r>
            <a:r>
              <a:rPr lang="ru-RU" i="1" dirty="0"/>
              <a:t>                                              </a:t>
            </a:r>
            <a:r>
              <a:rPr lang="ru-RU" i="1" dirty="0" smtClean="0"/>
              <a:t>                       </a:t>
            </a:r>
            <a:r>
              <a:rPr lang="en-US" i="1" dirty="0"/>
              <a:t>D</a:t>
            </a:r>
            <a:r>
              <a:rPr lang="ru-RU" i="1" dirty="0"/>
              <a:t>-</a:t>
            </a:r>
            <a:r>
              <a:rPr lang="ru-RU" i="1" dirty="0" err="1"/>
              <a:t>глюкопираноза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4643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116632"/>
            <a:ext cx="6400800" cy="3474720"/>
          </a:xfrm>
        </p:spPr>
        <p:txBody>
          <a:bodyPr/>
          <a:lstStyle/>
          <a:p>
            <a:r>
              <a:rPr lang="ru-RU" b="1" dirty="0" smtClean="0"/>
              <a:t>Образование </a:t>
            </a:r>
            <a:r>
              <a:rPr lang="ru-RU" b="1" dirty="0"/>
              <a:t>сложных эфиров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A4CD-C4CE-455B-9A45-42634A871BAC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15411172"/>
              </p:ext>
            </p:extLst>
          </p:nvPr>
        </p:nvGraphicFramePr>
        <p:xfrm>
          <a:off x="251520" y="1700808"/>
          <a:ext cx="8383919" cy="2592288"/>
        </p:xfrm>
        <a:graphic>
          <a:graphicData uri="http://schemas.openxmlformats.org/presentationml/2006/ole">
            <p:oleObj spid="_x0000_s134160" name="ISIS/Draw Sketch" r:id="rId3" imgW="4865370" imgH="1508760" progId="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23528" y="4427820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D</a:t>
            </a:r>
            <a:r>
              <a:rPr lang="ru-RU" i="1" dirty="0"/>
              <a:t>-</a:t>
            </a:r>
            <a:r>
              <a:rPr lang="ru-RU" i="1" dirty="0" err="1"/>
              <a:t>глюкопираноза</a:t>
            </a:r>
            <a:r>
              <a:rPr lang="ru-RU" i="1" dirty="0"/>
              <a:t> 		   </a:t>
            </a:r>
            <a:r>
              <a:rPr lang="ru-RU" i="1" dirty="0" smtClean="0"/>
              <a:t> </a:t>
            </a:r>
            <a:r>
              <a:rPr lang="ru-RU" i="1" dirty="0" smtClean="0"/>
              <a:t>                            1,2,3,4,6-пентаацетил-</a:t>
            </a:r>
            <a:r>
              <a:rPr lang="en-US" i="1" dirty="0"/>
              <a:t>D</a:t>
            </a:r>
            <a:r>
              <a:rPr lang="ru-RU" i="1" dirty="0"/>
              <a:t>-</a:t>
            </a:r>
            <a:r>
              <a:rPr lang="ru-RU" i="1" dirty="0" err="1"/>
              <a:t>глюкопираноза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2190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A4CD-C4CE-455B-9A45-42634A871BAC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37664037"/>
              </p:ext>
            </p:extLst>
          </p:nvPr>
        </p:nvGraphicFramePr>
        <p:xfrm>
          <a:off x="490915" y="980728"/>
          <a:ext cx="8162170" cy="2808312"/>
        </p:xfrm>
        <a:graphic>
          <a:graphicData uri="http://schemas.openxmlformats.org/presentationml/2006/ole">
            <p:oleObj spid="_x0000_s135184" name="ISIS/Draw Sketch" r:id="rId3" imgW="4728210" imgH="1631950" progId="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39552" y="4077072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D</a:t>
            </a:r>
            <a:r>
              <a:rPr lang="ru-RU" i="1" dirty="0"/>
              <a:t>-глюкозо-6-фосфат 				</a:t>
            </a:r>
            <a:r>
              <a:rPr lang="en-US" i="1" dirty="0"/>
              <a:t>D</a:t>
            </a:r>
            <a:r>
              <a:rPr lang="ru-RU" i="1" dirty="0"/>
              <a:t>-глюкозо-1-фосфат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0826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2664296"/>
          </a:xfrm>
        </p:spPr>
        <p:txBody>
          <a:bodyPr/>
          <a:lstStyle/>
          <a:p>
            <a:r>
              <a:rPr lang="ru-RU" b="1" dirty="0" smtClean="0"/>
              <a:t>Окисление моносахаридов</a:t>
            </a:r>
          </a:p>
          <a:p>
            <a:r>
              <a:rPr lang="ru-RU" b="1" dirty="0" err="1"/>
              <a:t>Гликоновые</a:t>
            </a:r>
            <a:r>
              <a:rPr lang="ru-RU" b="1" dirty="0"/>
              <a:t> кислоты</a:t>
            </a:r>
            <a:r>
              <a:rPr lang="ru-RU" dirty="0"/>
              <a:t> образуются при окислении альдегидной группы до карбоксильной: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A4CD-C4CE-455B-9A45-42634A871BAC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02002604"/>
              </p:ext>
            </p:extLst>
          </p:nvPr>
        </p:nvGraphicFramePr>
        <p:xfrm>
          <a:off x="1115616" y="2420888"/>
          <a:ext cx="6768752" cy="3309216"/>
        </p:xfrm>
        <a:graphic>
          <a:graphicData uri="http://schemas.openxmlformats.org/presentationml/2006/ole">
            <p:oleObj spid="_x0000_s136207" name="ISIS/Draw Sketch" r:id="rId3" imgW="2826904" imgH="1532032" progId="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763688" y="5733256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глюкоза                           </a:t>
            </a:r>
            <a:r>
              <a:rPr lang="ru-RU" i="1" dirty="0" smtClean="0"/>
              <a:t>                     </a:t>
            </a:r>
            <a:r>
              <a:rPr lang="ru-RU" i="1" dirty="0" err="1"/>
              <a:t>глюконовая</a:t>
            </a:r>
            <a:r>
              <a:rPr lang="ru-RU" i="1" dirty="0"/>
              <a:t> кислота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3008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7504" y="116632"/>
            <a:ext cx="8856984" cy="3474720"/>
          </a:xfrm>
        </p:spPr>
        <p:txBody>
          <a:bodyPr/>
          <a:lstStyle/>
          <a:p>
            <a:r>
              <a:rPr lang="ru-RU" b="1" dirty="0" err="1"/>
              <a:t>Гликаровых</a:t>
            </a:r>
            <a:r>
              <a:rPr lang="ru-RU" b="1" dirty="0"/>
              <a:t> (</a:t>
            </a:r>
            <a:r>
              <a:rPr lang="ru-RU" b="1" dirty="0" err="1"/>
              <a:t>аровые</a:t>
            </a:r>
            <a:r>
              <a:rPr lang="ru-RU" b="1" dirty="0"/>
              <a:t>) кислоты </a:t>
            </a:r>
            <a:r>
              <a:rPr lang="ru-RU" dirty="0"/>
              <a:t>образуются при жёстком окислении. При этом окисляется и альдегидная группа и первичная спиртовая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A4CD-C4CE-455B-9A45-42634A871BAC}" type="slidenum">
              <a:rPr lang="ru-RU" smtClean="0"/>
              <a:pPr/>
              <a:t>34</a:t>
            </a:fld>
            <a:endParaRPr lang="ru-RU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30575071"/>
              </p:ext>
            </p:extLst>
          </p:nvPr>
        </p:nvGraphicFramePr>
        <p:xfrm>
          <a:off x="611560" y="1772816"/>
          <a:ext cx="7463786" cy="3600400"/>
        </p:xfrm>
        <a:graphic>
          <a:graphicData uri="http://schemas.openxmlformats.org/presentationml/2006/ole">
            <p:oleObj spid="_x0000_s137231" name="ISIS/Draw Sketch" r:id="rId3" imgW="2832100" imgH="1534160" progId="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079104" y="5373216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 </a:t>
            </a:r>
            <a:r>
              <a:rPr lang="ru-RU" i="1" dirty="0" smtClean="0"/>
              <a:t>   галактоза                                                 </a:t>
            </a:r>
            <a:r>
              <a:rPr lang="ru-RU" i="1" dirty="0" err="1"/>
              <a:t>галактаровая</a:t>
            </a:r>
            <a:r>
              <a:rPr lang="ru-RU" i="1" dirty="0"/>
              <a:t> кислота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8157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3474720"/>
          </a:xfrm>
        </p:spPr>
        <p:txBody>
          <a:bodyPr/>
          <a:lstStyle/>
          <a:p>
            <a:r>
              <a:rPr lang="ru-RU" b="1" dirty="0" err="1"/>
              <a:t>Гликуроновые</a:t>
            </a:r>
            <a:r>
              <a:rPr lang="ru-RU" b="1" dirty="0"/>
              <a:t> (</a:t>
            </a:r>
            <a:r>
              <a:rPr lang="ru-RU" b="1" dirty="0" err="1"/>
              <a:t>уроновые</a:t>
            </a:r>
            <a:r>
              <a:rPr lang="ru-RU" b="1" dirty="0"/>
              <a:t>) кислоты</a:t>
            </a:r>
            <a:r>
              <a:rPr lang="ru-RU" dirty="0"/>
              <a:t> образуются при окислении первичной спиртовой группы, не затрагивая альдегидную группу: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A4CD-C4CE-455B-9A45-42634A871BAC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50607066"/>
              </p:ext>
            </p:extLst>
          </p:nvPr>
        </p:nvGraphicFramePr>
        <p:xfrm>
          <a:off x="179512" y="2132856"/>
          <a:ext cx="8475608" cy="2808312"/>
        </p:xfrm>
        <a:graphic>
          <a:graphicData uri="http://schemas.openxmlformats.org/presentationml/2006/ole">
            <p:oleObj spid="_x0000_s138256" name="ISIS/Draw Sketch" r:id="rId3" imgW="4322734" imgH="1536294" progId="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51520" y="5013176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 </a:t>
            </a:r>
            <a:r>
              <a:rPr lang="ru-RU" i="1" dirty="0" err="1"/>
              <a:t>глюкуроновая</a:t>
            </a:r>
            <a:r>
              <a:rPr lang="ru-RU" i="1" dirty="0"/>
              <a:t>		</a:t>
            </a:r>
            <a:r>
              <a:rPr lang="ru-RU" i="1" dirty="0" smtClean="0"/>
              <a:t>                       </a:t>
            </a:r>
            <a:r>
              <a:rPr lang="ru-RU" i="1" dirty="0" err="1"/>
              <a:t>галактуроновая</a:t>
            </a:r>
            <a:r>
              <a:rPr lang="ru-RU" i="1" dirty="0"/>
              <a:t>                 </a:t>
            </a:r>
            <a:r>
              <a:rPr lang="ru-RU" i="1" dirty="0" err="1"/>
              <a:t>маннуроновая</a:t>
            </a:r>
            <a:endParaRPr lang="ru-RU" dirty="0"/>
          </a:p>
          <a:p>
            <a:r>
              <a:rPr lang="ru-RU" i="1" dirty="0"/>
              <a:t>        </a:t>
            </a:r>
            <a:r>
              <a:rPr lang="ru-RU" i="1" dirty="0" smtClean="0"/>
              <a:t>кислота                                                             </a:t>
            </a:r>
            <a:r>
              <a:rPr lang="ru-RU" i="1" dirty="0" err="1"/>
              <a:t>кислота</a:t>
            </a:r>
            <a:r>
              <a:rPr lang="ru-RU" i="1" dirty="0"/>
              <a:t>                           </a:t>
            </a:r>
            <a:r>
              <a:rPr lang="ru-RU" i="1" dirty="0" err="1"/>
              <a:t>кислота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6701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260648"/>
            <a:ext cx="8352928" cy="3474720"/>
          </a:xfrm>
        </p:spPr>
        <p:txBody>
          <a:bodyPr/>
          <a:lstStyle/>
          <a:p>
            <a:r>
              <a:rPr lang="ru-RU" b="1" dirty="0" smtClean="0"/>
              <a:t>Восстановление </a:t>
            </a:r>
            <a:r>
              <a:rPr lang="ru-RU" b="1" dirty="0"/>
              <a:t>моносахаридов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A4CD-C4CE-455B-9A45-42634A871BAC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26919147"/>
              </p:ext>
            </p:extLst>
          </p:nvPr>
        </p:nvGraphicFramePr>
        <p:xfrm>
          <a:off x="692340" y="1196752"/>
          <a:ext cx="7759319" cy="4176464"/>
        </p:xfrm>
        <a:graphic>
          <a:graphicData uri="http://schemas.openxmlformats.org/presentationml/2006/ole">
            <p:oleObj spid="_x0000_s141326" name="ISIS/Draw Sketch" r:id="rId3" imgW="3482583" imgH="1870652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78916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A4CD-C4CE-455B-9A45-42634A871BAC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88640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Ксилоза	→	</a:t>
            </a:r>
            <a:r>
              <a:rPr lang="ru-RU" sz="4000" dirty="0" smtClean="0"/>
              <a:t>ксилит</a:t>
            </a:r>
            <a:r>
              <a:rPr lang="en-US" sz="4000" dirty="0" smtClean="0"/>
              <a:t> (</a:t>
            </a:r>
            <a:r>
              <a:rPr lang="en-US" sz="4000" b="1" dirty="0"/>
              <a:t>E967</a:t>
            </a:r>
            <a:r>
              <a:rPr lang="en-US" sz="4000" dirty="0" smtClean="0"/>
              <a:t>)</a:t>
            </a:r>
            <a:endParaRPr lang="ru-RU" sz="4000" dirty="0"/>
          </a:p>
          <a:p>
            <a:r>
              <a:rPr lang="ru-RU" sz="4000" dirty="0" err="1"/>
              <a:t>Манноза</a:t>
            </a:r>
            <a:r>
              <a:rPr lang="ru-RU" sz="4000" dirty="0"/>
              <a:t>	→	</a:t>
            </a:r>
            <a:r>
              <a:rPr lang="ru-RU" sz="4000" dirty="0" err="1"/>
              <a:t>маннит</a:t>
            </a:r>
            <a:endParaRPr lang="ru-RU" sz="4000" dirty="0"/>
          </a:p>
          <a:p>
            <a:r>
              <a:rPr lang="ru-RU" sz="4000" dirty="0"/>
              <a:t>Глюкоза	→	</a:t>
            </a:r>
            <a:r>
              <a:rPr lang="ru-RU" sz="4000" dirty="0" err="1" smtClean="0"/>
              <a:t>глицит</a:t>
            </a:r>
            <a:r>
              <a:rPr lang="ru-RU" sz="4000" dirty="0" smtClean="0"/>
              <a:t>(сорбит)</a:t>
            </a:r>
            <a:r>
              <a:rPr lang="en-US" sz="4000" dirty="0" smtClean="0"/>
              <a:t> </a:t>
            </a:r>
            <a:r>
              <a:rPr lang="en-US" sz="4000" b="1" dirty="0"/>
              <a:t>E420</a:t>
            </a:r>
            <a:endParaRPr lang="ru-RU" sz="4000" dirty="0"/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882" y="3465744"/>
            <a:ext cx="2303547" cy="1842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2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45272"/>
            <a:ext cx="2354729" cy="188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373660" y="5589240"/>
            <a:ext cx="2540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http://www.sorbit.ru/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2314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Качественные реакции на глюкозу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A4CD-C4CE-455B-9A45-42634A871BAC}" type="slidenum">
              <a:rPr lang="ru-RU" smtClean="0"/>
              <a:pPr/>
              <a:t>38</a:t>
            </a:fld>
            <a:endParaRPr lang="ru-RU"/>
          </a:p>
        </p:txBody>
      </p:sp>
      <p:pic>
        <p:nvPicPr>
          <p:cNvPr id="190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951" y="1196751"/>
            <a:ext cx="8340513" cy="521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A4CD-C4CE-455B-9A45-42634A871BAC}" type="slidenum">
              <a:rPr lang="ru-RU" smtClean="0"/>
              <a:pPr/>
              <a:t>39</a:t>
            </a:fld>
            <a:endParaRPr lang="ru-RU"/>
          </a:p>
        </p:txBody>
      </p:sp>
      <p:pic>
        <p:nvPicPr>
          <p:cNvPr id="191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6632"/>
            <a:ext cx="8229600" cy="3522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1493" name="Picture 5" descr="http://edu.dvgups.ru/METDOC/ENF/HIMIJ/HIMIJ/METOD/ORGAN_HIM/Mal_4.files/image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780284"/>
            <a:ext cx="7632848" cy="2698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3528" y="404664"/>
            <a:ext cx="8424936" cy="554461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Биологическая роль углеводов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Энергетическая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Пластическая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Депонирующая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Структурная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Рецепторная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Гомеостатическая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Защитная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A4CD-C4CE-455B-9A45-42634A871BA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892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188640"/>
            <a:ext cx="6400800" cy="347472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Получение моносахаридов</a:t>
            </a:r>
          </a:p>
          <a:p>
            <a:r>
              <a:rPr lang="ru-RU" b="1" dirty="0" smtClean="0"/>
              <a:t>Природные </a:t>
            </a:r>
            <a:r>
              <a:rPr lang="ru-RU" b="1" dirty="0"/>
              <a:t>источники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A4CD-C4CE-455B-9A45-42634A871BAC}" type="slidenum">
              <a:rPr lang="ru-RU" smtClean="0"/>
              <a:pPr/>
              <a:t>40</a:t>
            </a:fld>
            <a:endParaRPr lang="ru-RU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5544616" cy="415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03648" y="908720"/>
            <a:ext cx="67687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sz="3200" b="1" dirty="0">
                <a:solidFill>
                  <a:srgbClr val="00B050"/>
                </a:solidFill>
              </a:rPr>
              <a:t>6 </a:t>
            </a:r>
            <a:r>
              <a:rPr lang="en-US" sz="3200" b="1" dirty="0">
                <a:solidFill>
                  <a:srgbClr val="00B050"/>
                </a:solidFill>
              </a:rPr>
              <a:t>CO</a:t>
            </a:r>
            <a:r>
              <a:rPr lang="ru-RU" sz="3200" b="1" baseline="-25000" dirty="0">
                <a:solidFill>
                  <a:srgbClr val="00B050"/>
                </a:solidFill>
              </a:rPr>
              <a:t>2</a:t>
            </a:r>
            <a:r>
              <a:rPr lang="ru-RU" sz="3200" b="1" dirty="0">
                <a:solidFill>
                  <a:srgbClr val="00B050"/>
                </a:solidFill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</a:rPr>
              <a:t>+ 6 </a:t>
            </a:r>
            <a:r>
              <a:rPr lang="en-US" sz="3200" b="1" dirty="0">
                <a:solidFill>
                  <a:srgbClr val="00B050"/>
                </a:solidFill>
              </a:rPr>
              <a:t>H</a:t>
            </a:r>
            <a:r>
              <a:rPr lang="ru-RU" sz="3200" b="1" baseline="-25000" dirty="0">
                <a:solidFill>
                  <a:srgbClr val="00B050"/>
                </a:solidFill>
              </a:rPr>
              <a:t>2</a:t>
            </a:r>
            <a:r>
              <a:rPr lang="en-US" sz="3200" b="1" dirty="0">
                <a:solidFill>
                  <a:srgbClr val="00B050"/>
                </a:solidFill>
              </a:rPr>
              <a:t>O </a:t>
            </a:r>
            <a:r>
              <a:rPr lang="ru-RU" sz="3200" b="1" dirty="0" smtClean="0">
                <a:solidFill>
                  <a:srgbClr val="00B050"/>
                </a:solidFill>
              </a:rPr>
              <a:t>→ </a:t>
            </a:r>
            <a:r>
              <a:rPr lang="en-US" sz="3200" b="1" dirty="0" smtClean="0">
                <a:solidFill>
                  <a:srgbClr val="00B050"/>
                </a:solidFill>
              </a:rPr>
              <a:t>C</a:t>
            </a:r>
            <a:r>
              <a:rPr lang="ru-RU" sz="3200" b="1" baseline="-25000" dirty="0">
                <a:solidFill>
                  <a:srgbClr val="00B050"/>
                </a:solidFill>
              </a:rPr>
              <a:t>6</a:t>
            </a:r>
            <a:r>
              <a:rPr lang="en-US" sz="3200" b="1" dirty="0">
                <a:solidFill>
                  <a:srgbClr val="00B050"/>
                </a:solidFill>
              </a:rPr>
              <a:t>H</a:t>
            </a:r>
            <a:r>
              <a:rPr lang="ru-RU" sz="3200" b="1" baseline="-25000" dirty="0">
                <a:solidFill>
                  <a:srgbClr val="00B050"/>
                </a:solidFill>
              </a:rPr>
              <a:t>12</a:t>
            </a:r>
            <a:r>
              <a:rPr lang="en-US" sz="3200" b="1" dirty="0">
                <a:solidFill>
                  <a:srgbClr val="00B050"/>
                </a:solidFill>
              </a:rPr>
              <a:t>O</a:t>
            </a:r>
            <a:r>
              <a:rPr lang="ru-RU" sz="3200" b="1" baseline="-25000" dirty="0">
                <a:solidFill>
                  <a:srgbClr val="00B050"/>
                </a:solidFill>
              </a:rPr>
              <a:t>6</a:t>
            </a:r>
            <a:r>
              <a:rPr lang="ru-RU" sz="3200" b="1" dirty="0">
                <a:solidFill>
                  <a:srgbClr val="00B050"/>
                </a:solidFill>
              </a:rPr>
              <a:t> </a:t>
            </a:r>
            <a:r>
              <a:rPr lang="ru-RU" sz="3200" b="1" dirty="0" smtClean="0">
                <a:solidFill>
                  <a:srgbClr val="00B050"/>
                </a:solidFill>
              </a:rPr>
              <a:t>+ 6 </a:t>
            </a:r>
            <a:r>
              <a:rPr lang="en-US" sz="3200" b="1" dirty="0">
                <a:solidFill>
                  <a:srgbClr val="00B050"/>
                </a:solidFill>
              </a:rPr>
              <a:t>O</a:t>
            </a:r>
            <a:r>
              <a:rPr lang="ru-RU" sz="3200" b="1" baseline="-25000" dirty="0">
                <a:solidFill>
                  <a:srgbClr val="00B050"/>
                </a:solidFill>
              </a:rPr>
              <a:t>2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30016" y="6132528"/>
            <a:ext cx="523832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http://ru.wikipedia.org/wiki/%D0%A4%D0%B0%D0%B9%D0%BB:Plagiomnium_affine_laminazellen.jpeg</a:t>
            </a:r>
            <a:endParaRPr lang="ru-RU" sz="800" dirty="0"/>
          </a:p>
        </p:txBody>
      </p:sp>
    </p:spTree>
    <p:extLst>
      <p:ext uri="{BB962C8B-B14F-4D97-AF65-F5344CB8AC3E}">
        <p14:creationId xmlns="" xmlns:p14="http://schemas.microsoft.com/office/powerpoint/2010/main" val="69633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116632"/>
            <a:ext cx="6400800" cy="3474720"/>
          </a:xfrm>
        </p:spPr>
        <p:txBody>
          <a:bodyPr/>
          <a:lstStyle/>
          <a:p>
            <a:r>
              <a:rPr lang="ru-RU" b="1" dirty="0" smtClean="0"/>
              <a:t>Гидролиз </a:t>
            </a:r>
            <a:r>
              <a:rPr lang="ru-RU" b="1" dirty="0"/>
              <a:t>дисахаридов, олигосахаридов и полисахаридов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A4CD-C4CE-455B-9A45-42634A871BAC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2276872"/>
            <a:ext cx="7560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Сахароза + </a:t>
            </a:r>
            <a:r>
              <a:rPr lang="en-US" sz="2800" dirty="0"/>
              <a:t>H</a:t>
            </a:r>
            <a:r>
              <a:rPr lang="ru-RU" sz="2800" baseline="-25000" dirty="0"/>
              <a:t>2</a:t>
            </a:r>
            <a:r>
              <a:rPr lang="en-US" sz="2800" dirty="0"/>
              <a:t>O</a:t>
            </a:r>
            <a:r>
              <a:rPr lang="ru-RU" sz="2800" dirty="0"/>
              <a:t>  → глюкоза  +  </a:t>
            </a:r>
            <a:r>
              <a:rPr lang="ru-RU" sz="2800" dirty="0" smtClean="0"/>
              <a:t>фруктоза</a:t>
            </a:r>
          </a:p>
          <a:p>
            <a:endParaRPr lang="ru-RU" sz="2800" dirty="0"/>
          </a:p>
          <a:p>
            <a:r>
              <a:rPr lang="ru-RU" sz="2800" dirty="0"/>
              <a:t>Мальтоза + </a:t>
            </a:r>
            <a:r>
              <a:rPr lang="en-US" sz="2800" dirty="0"/>
              <a:t>H</a:t>
            </a:r>
            <a:r>
              <a:rPr lang="ru-RU" sz="2800" baseline="-25000" dirty="0"/>
              <a:t>2</a:t>
            </a:r>
            <a:r>
              <a:rPr lang="en-US" sz="2800" dirty="0"/>
              <a:t>O</a:t>
            </a:r>
            <a:r>
              <a:rPr lang="ru-RU" sz="2800" dirty="0"/>
              <a:t>  →  глюкоза  +  </a:t>
            </a:r>
            <a:r>
              <a:rPr lang="ru-RU" sz="2800" dirty="0" smtClean="0"/>
              <a:t>глюкоза</a:t>
            </a:r>
          </a:p>
          <a:p>
            <a:endParaRPr lang="ru-RU" sz="2800" dirty="0"/>
          </a:p>
          <a:p>
            <a:r>
              <a:rPr lang="ru-RU" sz="2800" dirty="0"/>
              <a:t>Лактоза + </a:t>
            </a:r>
            <a:r>
              <a:rPr lang="en-US" sz="2800" dirty="0"/>
              <a:t>H</a:t>
            </a:r>
            <a:r>
              <a:rPr lang="ru-RU" sz="2800" baseline="-25000" dirty="0"/>
              <a:t>2</a:t>
            </a:r>
            <a:r>
              <a:rPr lang="en-US" sz="2800" dirty="0"/>
              <a:t>O</a:t>
            </a:r>
            <a:r>
              <a:rPr lang="ru-RU" sz="2800" dirty="0"/>
              <a:t>  → глюкоза  +  галактоза</a:t>
            </a:r>
          </a:p>
        </p:txBody>
      </p:sp>
    </p:spTree>
    <p:extLst>
      <p:ext uri="{BB962C8B-B14F-4D97-AF65-F5344CB8AC3E}">
        <p14:creationId xmlns="" xmlns:p14="http://schemas.microsoft.com/office/powerpoint/2010/main" val="364046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3140968"/>
            <a:ext cx="8424936" cy="1143000"/>
          </a:xfrm>
        </p:spPr>
        <p:txBody>
          <a:bodyPr>
            <a:normAutofit fontScale="90000"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7200" dirty="0"/>
              <a:t>Спасибо </a:t>
            </a: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>за </a:t>
            </a:r>
            <a:br>
              <a:rPr lang="ru-RU" sz="7200" dirty="0" smtClean="0"/>
            </a:br>
            <a:r>
              <a:rPr lang="ru-RU" sz="7200" dirty="0" smtClean="0"/>
              <a:t>Ваше </a:t>
            </a:r>
            <a:r>
              <a:rPr lang="ru-RU" sz="7200" dirty="0"/>
              <a:t>внимание!</a:t>
            </a:r>
            <a:r>
              <a:rPr lang="ru-RU" sz="4800" dirty="0"/>
              <a:t/>
            </a:r>
            <a:br>
              <a:rPr lang="ru-RU" sz="4800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9C9CCB39-8597-4EC4-AA0E-EA8276618084}" type="slidenum">
              <a:rPr lang="ru-RU"/>
              <a:pPr>
                <a:defRPr/>
              </a:pPr>
              <a:t>42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4483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A4CD-C4CE-455B-9A45-42634A871BAC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57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chemeClr val="accent4">
              <a:lumMod val="40000"/>
              <a:lumOff val="6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КЛАССИФИКАЦИЯ  УГЛЕВОДОВ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980728"/>
            <a:ext cx="3217560" cy="5715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Моносахариды</a:t>
            </a:r>
            <a:endParaRPr lang="ru-RU" sz="3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1772816"/>
            <a:ext cx="1475656" cy="576064"/>
          </a:xfrm>
          <a:prstGeom prst="roundRect">
            <a:avLst>
              <a:gd name="adj" fmla="val 124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Альдозы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308304" y="2924944"/>
            <a:ext cx="1835696" cy="50405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ГИАЛУРОНОВАЯ КИСЛОТА</a:t>
            </a:r>
            <a:endParaRPr lang="ru-RU" dirty="0"/>
          </a:p>
        </p:txBody>
      </p:sp>
      <p:sp>
        <p:nvSpPr>
          <p:cNvPr id="27" name="Шестиугольник 26"/>
          <p:cNvSpPr/>
          <p:nvPr/>
        </p:nvSpPr>
        <p:spPr>
          <a:xfrm>
            <a:off x="2411760" y="4941168"/>
            <a:ext cx="1214446" cy="857256"/>
          </a:xfrm>
          <a:prstGeom prst="hex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ГЕКСОЗЫ</a:t>
            </a:r>
            <a:endParaRPr lang="ru-RU" sz="1200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331640" y="6309320"/>
            <a:ext cx="936104" cy="54868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РИБОЗА</a:t>
            </a:r>
            <a:endParaRPr lang="ru-RU" sz="1400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411760" y="6309320"/>
            <a:ext cx="1080120" cy="54868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ГЛЮКОЗА</a:t>
            </a:r>
            <a:endParaRPr lang="ru-RU" sz="1400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635896" y="6309320"/>
            <a:ext cx="1152128" cy="54868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ФРУКТОЗА</a:t>
            </a:r>
            <a:endParaRPr lang="ru-RU" sz="1400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3635896" y="1988840"/>
            <a:ext cx="1872208" cy="78695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Гомополи-сахариды</a:t>
            </a:r>
            <a:endParaRPr lang="ru-RU" sz="2400" b="1" dirty="0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508104" y="1844824"/>
            <a:ext cx="1584176" cy="79208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Олигоса-хариды</a:t>
            </a:r>
            <a:endParaRPr lang="ru-RU" sz="2400" b="1" dirty="0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851920" y="2852936"/>
            <a:ext cx="1500198" cy="57150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КРАХМАЛ</a:t>
            </a:r>
            <a:endParaRPr lang="ru-RU" sz="1400" dirty="0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3851920" y="4149080"/>
            <a:ext cx="1500198" cy="57150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ЦЕЛЛЮЛОЗА</a:t>
            </a:r>
            <a:endParaRPr lang="ru-RU" sz="1400" dirty="0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3851920" y="3501008"/>
            <a:ext cx="1500198" cy="57150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ГЛИКОГЕН</a:t>
            </a:r>
            <a:endParaRPr lang="ru-RU" sz="1400" dirty="0"/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0" y="6281936"/>
            <a:ext cx="1080120" cy="57606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ДЕЗОКСИ-</a:t>
            </a:r>
          </a:p>
          <a:p>
            <a:pPr algn="ctr"/>
            <a:r>
              <a:rPr lang="ru-RU" sz="1400" dirty="0" smtClean="0"/>
              <a:t>РИБОЗА</a:t>
            </a:r>
            <a:endParaRPr lang="ru-RU" sz="1400" dirty="0"/>
          </a:p>
        </p:txBody>
      </p:sp>
      <p:sp>
        <p:nvSpPr>
          <p:cNvPr id="116" name="Стрелка вниз 115"/>
          <p:cNvSpPr/>
          <p:nvPr/>
        </p:nvSpPr>
        <p:spPr>
          <a:xfrm>
            <a:off x="2987824" y="4581128"/>
            <a:ext cx="7200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Стрелка вниз 118"/>
          <p:cNvSpPr/>
          <p:nvPr/>
        </p:nvSpPr>
        <p:spPr>
          <a:xfrm>
            <a:off x="4860032" y="1700808"/>
            <a:ext cx="45719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Стрелка вниз 119"/>
          <p:cNvSpPr/>
          <p:nvPr/>
        </p:nvSpPr>
        <p:spPr>
          <a:xfrm>
            <a:off x="7740352" y="1700808"/>
            <a:ext cx="45719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5" name="Стрелка вниз 124"/>
          <p:cNvSpPr/>
          <p:nvPr/>
        </p:nvSpPr>
        <p:spPr>
          <a:xfrm>
            <a:off x="755576" y="1556792"/>
            <a:ext cx="45719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6" name="Стрелка вниз 125"/>
          <p:cNvSpPr/>
          <p:nvPr/>
        </p:nvSpPr>
        <p:spPr>
          <a:xfrm>
            <a:off x="2699792" y="1556792"/>
            <a:ext cx="71438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Стрелка вниз 126"/>
          <p:cNvSpPr/>
          <p:nvPr/>
        </p:nvSpPr>
        <p:spPr>
          <a:xfrm>
            <a:off x="6228184" y="1700808"/>
            <a:ext cx="45719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499992" y="980728"/>
            <a:ext cx="3600400" cy="72008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Полисахариды</a:t>
            </a:r>
            <a:endParaRPr lang="ru-RU" sz="32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979712" y="1772816"/>
            <a:ext cx="1584176" cy="576064"/>
          </a:xfrm>
          <a:prstGeom prst="roundRect">
            <a:avLst>
              <a:gd name="adj" fmla="val 12400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Кетозы</a:t>
            </a:r>
            <a:endParaRPr lang="ru-RU" dirty="0"/>
          </a:p>
        </p:txBody>
      </p:sp>
      <p:graphicFrame>
        <p:nvGraphicFramePr>
          <p:cNvPr id="163842" name="Object 2"/>
          <p:cNvGraphicFramePr>
            <a:graphicFrameLocks noChangeAspect="1"/>
          </p:cNvGraphicFramePr>
          <p:nvPr/>
        </p:nvGraphicFramePr>
        <p:xfrm>
          <a:off x="107504" y="2420888"/>
          <a:ext cx="3287523" cy="1514797"/>
        </p:xfrm>
        <a:graphic>
          <a:graphicData uri="http://schemas.openxmlformats.org/presentationml/2006/ole">
            <p:oleObj spid="_x0000_s163842" name="ISIS/Draw Sketch" r:id="rId3" imgW="3279665" imgH="1518082" progId="">
              <p:embed/>
            </p:oleObj>
          </a:graphicData>
        </a:graphic>
      </p:graphicFrame>
      <p:sp>
        <p:nvSpPr>
          <p:cNvPr id="31" name="Скругленный прямоугольник 30"/>
          <p:cNvSpPr/>
          <p:nvPr/>
        </p:nvSpPr>
        <p:spPr>
          <a:xfrm>
            <a:off x="251520" y="4005064"/>
            <a:ext cx="3217560" cy="57150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Моносахариды</a:t>
            </a:r>
            <a:endParaRPr lang="ru-RU" sz="3200" dirty="0"/>
          </a:p>
        </p:txBody>
      </p:sp>
      <p:pic>
        <p:nvPicPr>
          <p:cNvPr id="1638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797152"/>
            <a:ext cx="1066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" name="Стрелка вниз 112"/>
          <p:cNvSpPr/>
          <p:nvPr/>
        </p:nvSpPr>
        <p:spPr>
          <a:xfrm>
            <a:off x="827584" y="4581128"/>
            <a:ext cx="72008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 стрелкой 33"/>
          <p:cNvCxnSpPr/>
          <p:nvPr/>
        </p:nvCxnSpPr>
        <p:spPr>
          <a:xfrm flipH="1">
            <a:off x="323528" y="5877272"/>
            <a:ext cx="216024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1187624" y="5877272"/>
            <a:ext cx="324036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27" idx="2"/>
          </p:cNvCxnSpPr>
          <p:nvPr/>
        </p:nvCxnSpPr>
        <p:spPr>
          <a:xfrm>
            <a:off x="2626074" y="5798424"/>
            <a:ext cx="1710" cy="5108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27" idx="1"/>
          </p:cNvCxnSpPr>
          <p:nvPr/>
        </p:nvCxnSpPr>
        <p:spPr>
          <a:xfrm>
            <a:off x="3411892" y="5798424"/>
            <a:ext cx="440028" cy="5108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5508104" y="2852936"/>
            <a:ext cx="1656184" cy="50405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Дисахариды</a:t>
            </a:r>
            <a:endParaRPr lang="ru-RU" sz="2000" b="1" dirty="0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5652120" y="3429000"/>
            <a:ext cx="1368152" cy="43204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МАЛЬТОЗА</a:t>
            </a:r>
            <a:endParaRPr lang="ru-RU" sz="1400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5652120" y="3933056"/>
            <a:ext cx="1368152" cy="43204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САХАРОЗА</a:t>
            </a:r>
            <a:endParaRPr lang="ru-RU" sz="1400" dirty="0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652120" y="4437112"/>
            <a:ext cx="1368152" cy="43204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ЛАКТОЗА</a:t>
            </a:r>
            <a:endParaRPr lang="ru-RU" sz="1400" dirty="0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5652120" y="4941168"/>
            <a:ext cx="1368152" cy="43204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ЦЕЛЛЮЛОЗА</a:t>
            </a:r>
            <a:endParaRPr lang="ru-RU" sz="1400" dirty="0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5652120" y="5445224"/>
            <a:ext cx="1440160" cy="43204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ИЗОМАЛЬТОЗА</a:t>
            </a:r>
            <a:endParaRPr lang="ru-RU" sz="1400" dirty="0"/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7127776" y="1988840"/>
            <a:ext cx="2016224" cy="78695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Гетерополи-сахариды</a:t>
            </a:r>
            <a:endParaRPr lang="ru-RU" sz="2400" b="1" dirty="0"/>
          </a:p>
        </p:txBody>
      </p:sp>
      <p:sp>
        <p:nvSpPr>
          <p:cNvPr id="66" name="Стрелка вниз 65"/>
          <p:cNvSpPr/>
          <p:nvPr/>
        </p:nvSpPr>
        <p:spPr>
          <a:xfrm>
            <a:off x="6300192" y="2636912"/>
            <a:ext cx="45719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3707904" y="2780928"/>
            <a:ext cx="0" cy="16561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endCxn id="63" idx="1"/>
          </p:cNvCxnSpPr>
          <p:nvPr/>
        </p:nvCxnSpPr>
        <p:spPr>
          <a:xfrm flipV="1">
            <a:off x="3707904" y="3138688"/>
            <a:ext cx="144016" cy="22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V="1">
            <a:off x="3707904" y="3789040"/>
            <a:ext cx="144016" cy="22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V="1">
            <a:off x="3707904" y="4437112"/>
            <a:ext cx="144016" cy="22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5580112" y="3356992"/>
            <a:ext cx="0" cy="23042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5580112" y="3645024"/>
            <a:ext cx="144016" cy="22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V="1">
            <a:off x="5580112" y="4221088"/>
            <a:ext cx="144016" cy="22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V="1">
            <a:off x="5580112" y="4653136"/>
            <a:ext cx="144016" cy="22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flipV="1">
            <a:off x="5580112" y="5229200"/>
            <a:ext cx="144016" cy="22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flipV="1">
            <a:off x="5580112" y="5661248"/>
            <a:ext cx="144016" cy="22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Скругленный прямоугольник 81"/>
          <p:cNvSpPr/>
          <p:nvPr/>
        </p:nvSpPr>
        <p:spPr>
          <a:xfrm>
            <a:off x="7308304" y="3501008"/>
            <a:ext cx="1835696" cy="50405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ГЕПАРИН</a:t>
            </a:r>
            <a:endParaRPr lang="ru-RU" dirty="0"/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>
            <a:off x="7236296" y="2708920"/>
            <a:ext cx="0" cy="17281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V="1">
            <a:off x="7236296" y="3140968"/>
            <a:ext cx="144016" cy="22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flipV="1">
            <a:off x="7236296" y="3789040"/>
            <a:ext cx="144016" cy="22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Скругленный прямоугольник 66"/>
          <p:cNvSpPr/>
          <p:nvPr/>
        </p:nvSpPr>
        <p:spPr>
          <a:xfrm>
            <a:off x="7308304" y="4149080"/>
            <a:ext cx="1835696" cy="50405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/>
              <a:t>Хондроитинсуль</a:t>
            </a:r>
            <a:endParaRPr lang="ru-RU" sz="1600" dirty="0" smtClean="0"/>
          </a:p>
          <a:p>
            <a:pPr algn="ctr"/>
            <a:r>
              <a:rPr lang="ru-RU" sz="1600" dirty="0" smtClean="0"/>
              <a:t>фаты</a:t>
            </a:r>
            <a:endParaRPr lang="ru-RU" sz="1600" dirty="0"/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 flipV="1">
            <a:off x="7236296" y="4437112"/>
            <a:ext cx="144016" cy="22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5976664"/>
          </a:xfrm>
        </p:spPr>
        <p:txBody>
          <a:bodyPr>
            <a:normAutofit/>
          </a:bodyPr>
          <a:lstStyle/>
          <a:p>
            <a:r>
              <a:rPr lang="ru-RU" sz="4000" b="1" dirty="0"/>
              <a:t>Классификация углеводов</a:t>
            </a:r>
            <a:endParaRPr lang="ru-RU" sz="4000" dirty="0"/>
          </a:p>
          <a:p>
            <a:pPr marL="45720" indent="0">
              <a:buNone/>
            </a:pPr>
            <a:r>
              <a:rPr lang="ru-RU" sz="2800" dirty="0" smtClean="0"/>
              <a:t>	</a:t>
            </a:r>
            <a:endParaRPr lang="ru-RU" sz="2800" dirty="0"/>
          </a:p>
          <a:p>
            <a:pPr lvl="0"/>
            <a:r>
              <a:rPr lang="ru-RU" sz="2800" b="1" dirty="0"/>
              <a:t>Моносахариды </a:t>
            </a:r>
            <a:r>
              <a:rPr lang="ru-RU" sz="2800" dirty="0"/>
              <a:t>(простые сахара, например, глюкоза)</a:t>
            </a:r>
          </a:p>
          <a:p>
            <a:pPr lvl="0"/>
            <a:r>
              <a:rPr lang="ru-RU" sz="2800" b="1" dirty="0"/>
              <a:t>Олигосахариды </a:t>
            </a:r>
            <a:r>
              <a:rPr lang="ru-RU" sz="2800" dirty="0"/>
              <a:t>(углеводы, содержащие 2-10 остатков моносахаридов, например сахароза).</a:t>
            </a:r>
          </a:p>
          <a:p>
            <a:pPr lvl="0"/>
            <a:r>
              <a:rPr lang="ru-RU" sz="2800" b="1" dirty="0"/>
              <a:t>Полисахариды</a:t>
            </a:r>
            <a:r>
              <a:rPr lang="ru-RU" sz="2800" dirty="0"/>
              <a:t> (углеводы, содержащие более 10 остатков моносахаридов, но обычно – тысячи и миллионы</a:t>
            </a:r>
            <a:r>
              <a:rPr lang="ru-RU" sz="2800" dirty="0" smtClean="0"/>
              <a:t>).</a:t>
            </a:r>
            <a:endParaRPr lang="ru-RU" sz="28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A4CD-C4CE-455B-9A45-42634A871BA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391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5760640"/>
          </a:xfrm>
        </p:spPr>
        <p:txBody>
          <a:bodyPr>
            <a:normAutofit fontScale="70000" lnSpcReduction="20000"/>
          </a:bodyPr>
          <a:lstStyle/>
          <a:p>
            <a:r>
              <a:rPr lang="ru-RU" sz="4000" b="1" dirty="0"/>
              <a:t>1. Моносахариды</a:t>
            </a:r>
            <a:endParaRPr lang="ru-RU" sz="4000" dirty="0"/>
          </a:p>
          <a:p>
            <a:r>
              <a:rPr lang="ru-RU" dirty="0"/>
              <a:t>Моносахариды – простейшие углеводы, не </a:t>
            </a:r>
            <a:r>
              <a:rPr lang="ru-RU" dirty="0" err="1"/>
              <a:t>гидролизующиеся</a:t>
            </a:r>
            <a:r>
              <a:rPr lang="ru-RU" dirty="0"/>
              <a:t> на более простые углеводы (греч. </a:t>
            </a:r>
            <a:r>
              <a:rPr lang="en-US" dirty="0" smtClean="0">
                <a:latin typeface="Symbol" pitchFamily="18" charset="2"/>
              </a:rPr>
              <a:t>mono</a:t>
            </a:r>
            <a:r>
              <a:rPr lang="ru-RU" dirty="0" smtClean="0">
                <a:sym typeface="Symbol"/>
              </a:rPr>
              <a:t></a:t>
            </a:r>
            <a:r>
              <a:rPr lang="ru-RU" dirty="0" smtClean="0"/>
              <a:t> </a:t>
            </a:r>
            <a:r>
              <a:rPr lang="ru-RU" dirty="0"/>
              <a:t>– один</a:t>
            </a:r>
            <a:r>
              <a:rPr lang="ru-RU" dirty="0" smtClean="0"/>
              <a:t>)</a:t>
            </a:r>
            <a:endParaRPr lang="en-US" dirty="0" smtClean="0"/>
          </a:p>
          <a:p>
            <a:endParaRPr lang="en-US" dirty="0"/>
          </a:p>
          <a:p>
            <a:r>
              <a:rPr lang="ru-RU" b="1" dirty="0"/>
              <a:t>1.1. Классификация моносахаридов</a:t>
            </a:r>
            <a:endParaRPr lang="ru-RU" dirty="0"/>
          </a:p>
          <a:p>
            <a:pPr marL="45720" indent="0">
              <a:buNone/>
            </a:pPr>
            <a:endParaRPr lang="ru-RU" dirty="0"/>
          </a:p>
          <a:p>
            <a:r>
              <a:rPr lang="en-GB" dirty="0"/>
              <a:t>a</a:t>
            </a:r>
            <a:r>
              <a:rPr lang="ru-RU" dirty="0"/>
              <a:t>) </a:t>
            </a:r>
            <a:r>
              <a:rPr lang="ru-RU" b="1" dirty="0"/>
              <a:t>по числу атомов углерода в молекуле</a:t>
            </a:r>
            <a:endParaRPr lang="ru-RU" dirty="0"/>
          </a:p>
          <a:p>
            <a:r>
              <a:rPr lang="ru-RU" u="sng" dirty="0" err="1"/>
              <a:t>Триозы</a:t>
            </a:r>
            <a:r>
              <a:rPr lang="ru-RU" u="sng" dirty="0"/>
              <a:t>, </a:t>
            </a:r>
            <a:r>
              <a:rPr lang="ru-RU" u="sng" dirty="0" err="1"/>
              <a:t>тетрозы</a:t>
            </a:r>
            <a:r>
              <a:rPr lang="ru-RU" u="sng" dirty="0"/>
              <a:t>, пентозы, гексозы, </a:t>
            </a:r>
            <a:r>
              <a:rPr lang="ru-RU" u="sng" dirty="0" err="1"/>
              <a:t>гептозы</a:t>
            </a:r>
            <a:r>
              <a:rPr lang="ru-RU" dirty="0"/>
              <a:t>, </a:t>
            </a:r>
            <a:r>
              <a:rPr lang="ru-RU" dirty="0" err="1"/>
              <a:t>октозы</a:t>
            </a:r>
            <a:r>
              <a:rPr lang="ru-RU" dirty="0"/>
              <a:t>, </a:t>
            </a:r>
            <a:r>
              <a:rPr lang="ru-RU" dirty="0" err="1"/>
              <a:t>нонозы</a:t>
            </a:r>
            <a:r>
              <a:rPr lang="ru-RU" dirty="0"/>
              <a:t>, </a:t>
            </a:r>
            <a:r>
              <a:rPr lang="ru-RU" dirty="0" err="1"/>
              <a:t>декозы</a:t>
            </a:r>
            <a:r>
              <a:rPr lang="ru-RU" dirty="0"/>
              <a:t>.</a:t>
            </a:r>
          </a:p>
          <a:p>
            <a:pPr marL="45720" indent="0">
              <a:buNone/>
            </a:pPr>
            <a:endParaRPr lang="ru-RU" dirty="0"/>
          </a:p>
          <a:p>
            <a:r>
              <a:rPr lang="ru-RU" dirty="0"/>
              <a:t>б) </a:t>
            </a:r>
            <a:r>
              <a:rPr lang="ru-RU" b="1" dirty="0"/>
              <a:t>по функциональной группе</a:t>
            </a:r>
            <a:endParaRPr lang="ru-RU" dirty="0"/>
          </a:p>
          <a:p>
            <a:r>
              <a:rPr lang="ru-RU" u="sng" dirty="0"/>
              <a:t>Альдозы</a:t>
            </a:r>
            <a:r>
              <a:rPr lang="ru-RU" dirty="0"/>
              <a:t> – содержат альдегидную группу</a:t>
            </a:r>
          </a:p>
          <a:p>
            <a:r>
              <a:rPr lang="ru-RU" u="sng" dirty="0"/>
              <a:t>Кетозы</a:t>
            </a:r>
            <a:r>
              <a:rPr lang="ru-RU" dirty="0"/>
              <a:t> – содержат </a:t>
            </a:r>
            <a:r>
              <a:rPr lang="ru-RU" dirty="0" err="1"/>
              <a:t>кетонную</a:t>
            </a:r>
            <a:r>
              <a:rPr lang="ru-RU" dirty="0"/>
              <a:t> группу.</a:t>
            </a:r>
          </a:p>
          <a:p>
            <a:pPr marL="45720" indent="0">
              <a:buNone/>
            </a:pPr>
            <a:endParaRPr lang="ru-RU" dirty="0"/>
          </a:p>
          <a:p>
            <a:r>
              <a:rPr lang="ru-RU" dirty="0"/>
              <a:t>Используется также совмещённая классификация, например:</a:t>
            </a:r>
          </a:p>
          <a:p>
            <a:pPr marL="45720" indent="0">
              <a:buNone/>
            </a:pPr>
            <a:r>
              <a:rPr lang="ru-RU" b="1" dirty="0" err="1"/>
              <a:t>альдопентоза</a:t>
            </a:r>
            <a:r>
              <a:rPr lang="ru-RU" dirty="0"/>
              <a:t> –  </a:t>
            </a:r>
            <a:r>
              <a:rPr lang="ru-RU" dirty="0" err="1"/>
              <a:t>альдоза</a:t>
            </a:r>
            <a:r>
              <a:rPr lang="ru-RU" dirty="0"/>
              <a:t> и пентоза (напр. рибоза)</a:t>
            </a:r>
          </a:p>
          <a:p>
            <a:pPr marL="45720" indent="0">
              <a:buNone/>
            </a:pPr>
            <a:r>
              <a:rPr lang="ru-RU" b="1" dirty="0" err="1"/>
              <a:t>кетогексоза</a:t>
            </a:r>
            <a:r>
              <a:rPr lang="ru-RU" dirty="0"/>
              <a:t> – </a:t>
            </a:r>
            <a:r>
              <a:rPr lang="ru-RU" dirty="0" err="1"/>
              <a:t>кетоза</a:t>
            </a:r>
            <a:r>
              <a:rPr lang="ru-RU" dirty="0"/>
              <a:t> и гексоза (напр. фруктоза)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A4CD-C4CE-455B-9A45-42634A871BA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163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FA4CD-C4CE-455B-9A45-42634A871BAC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72634486"/>
              </p:ext>
            </p:extLst>
          </p:nvPr>
        </p:nvGraphicFramePr>
        <p:xfrm>
          <a:off x="395536" y="26099"/>
          <a:ext cx="8208912" cy="6018109"/>
        </p:xfrm>
        <a:graphic>
          <a:graphicData uri="http://schemas.openxmlformats.org/presentationml/2006/ole">
            <p:oleObj spid="_x0000_s100373" name="ISIS/Draw Sketch" r:id="rId3" imgW="6874510" imgH="503428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02725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1253</TotalTime>
  <Words>563</Words>
  <Application>Microsoft Office PowerPoint</Application>
  <PresentationFormat>Экран (4:3)</PresentationFormat>
  <Paragraphs>197</Paragraphs>
  <Slides>42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4" baseType="lpstr">
      <vt:lpstr>Тема Office</vt:lpstr>
      <vt:lpstr>ISIS/Draw Sketch</vt:lpstr>
      <vt:lpstr>Углеводы </vt:lpstr>
      <vt:lpstr>План</vt:lpstr>
      <vt:lpstr>Слайд 3</vt:lpstr>
      <vt:lpstr>Слайд 4</vt:lpstr>
      <vt:lpstr>Слайд 5</vt:lpstr>
      <vt:lpstr>КЛАССИФИКАЦИЯ  УГЛЕВОДОВ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Циклические формы моносахаридов Образование циклических полуацеталей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Качественные реакции на глюкозу</vt:lpstr>
      <vt:lpstr>Слайд 39</vt:lpstr>
      <vt:lpstr>Слайд 40</vt:lpstr>
      <vt:lpstr>Слайд 41</vt:lpstr>
      <vt:lpstr>Спасибо  за  Ваше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ОРГАНИЧЕСКАЯ ХИМИЯ Лекция 13</dc:title>
  <dc:creator>админ</dc:creator>
  <cp:lastModifiedBy>Карманова</cp:lastModifiedBy>
  <cp:revision>130</cp:revision>
  <dcterms:created xsi:type="dcterms:W3CDTF">2011-03-28T18:20:55Z</dcterms:created>
  <dcterms:modified xsi:type="dcterms:W3CDTF">2015-03-17T06:59:03Z</dcterms:modified>
</cp:coreProperties>
</file>