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58" r:id="rId13"/>
    <p:sldId id="259" r:id="rId14"/>
    <p:sldId id="260" r:id="rId15"/>
    <p:sldId id="261" r:id="rId16"/>
    <p:sldId id="262" r:id="rId17"/>
    <p:sldId id="268" r:id="rId18"/>
    <p:sldId id="263" r:id="rId19"/>
    <p:sldId id="264" r:id="rId20"/>
    <p:sldId id="269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1D8284-5A87-461D-989D-F2D95E89B567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7E6E6A-19BB-4D5F-AD93-111F1593E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Центр профилактики в детской поликлинике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8507288" cy="657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48"/>
                <a:gridCol w="6151612"/>
                <a:gridCol w="1666528"/>
              </a:tblGrid>
              <a:tr h="15250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9.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Комплект оборудования для наглядной пропаганды здорового образа жизни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10.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Комплект наглядных пособий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11.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Рабочее место гигиениста стоматологического (установка стоматологическая, компрессор, </a:t>
                      </a:r>
                      <a:r>
                        <a:rPr lang="ru-RU" sz="1700" dirty="0" err="1">
                          <a:latin typeface="inherit"/>
                        </a:rPr>
                        <a:t>пылесос-слюноотсос</a:t>
                      </a:r>
                      <a:r>
                        <a:rPr lang="ru-RU" sz="1700" dirty="0">
                          <a:latin typeface="inherit"/>
                        </a:rPr>
                        <a:t>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12.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Рабочее место медицинского </a:t>
                      </a:r>
                      <a:r>
                        <a:rPr lang="ru-RU" sz="1700" dirty="0" err="1">
                          <a:latin typeface="inherit"/>
                        </a:rPr>
                        <a:t>оптика-оптометриста</a:t>
                      </a:r>
                      <a:r>
                        <a:rPr lang="ru-RU" sz="1700" dirty="0">
                          <a:latin typeface="inherit"/>
                        </a:rPr>
                        <a:t> (медицинской сестры) (набор пробных очковых линз и призм с пробной оправой, проектор знаков, автоматический рефрактометр, автоматический </a:t>
                      </a:r>
                      <a:r>
                        <a:rPr lang="ru-RU" sz="1700" dirty="0" err="1">
                          <a:latin typeface="inherit"/>
                        </a:rPr>
                        <a:t>пневмотонометр</a:t>
                      </a:r>
                      <a:r>
                        <a:rPr lang="ru-RU" sz="1700" dirty="0">
                          <a:latin typeface="inherit"/>
                        </a:rPr>
                        <a:t>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13.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Рабочее место врача кабинета здорового питания (специальное программное обеспечение; ультразвуковой костный денситометр)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при наличии соответствующих возможностей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14.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Персональный компьютер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по числу рабочих мест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15.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Принтер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16.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Тонометр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17.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Весы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18.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Ростомер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19.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Сантиметровая лента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Положение о кабинете профилактической работы с детьми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787208" cy="4065315"/>
          </a:xfrm>
        </p:spPr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ru-RU" dirty="0"/>
              <a:t>кабинете здорового ребенка) представлено в Приказе № 60 от 19.01.1983 г. Министерства здравоохранения СССР «О дальнейшем совершенствовании амбулаторно-поликлинической помощи детскому населению в городах» (в редакции Приказа № 60 Министерства здравоохранения РФ от 05.05.1999г.) и действует до настоящего времени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7643192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Кабинет здорового ребенка организуется в составе детской городской поликлиники (отделения) для осуществления профилактической работы со здоровыми детьми раннего возраста.</a:t>
            </a:r>
          </a:p>
          <a:p>
            <a:r>
              <a:rPr lang="ru-RU" dirty="0"/>
              <a:t>В кабинете здорового ребенка работает фельдшер или медицинская сестра, прошедшие подготовку по профилактической работе с детьми и санитарно-просветительской работе с населением.</a:t>
            </a:r>
          </a:p>
          <a:p>
            <a:r>
              <a:rPr lang="ru-RU" dirty="0"/>
              <a:t>Руководство работой кабинета осуществляет заведующий одним из педиатрических отделений.</a:t>
            </a:r>
          </a:p>
          <a:p>
            <a:r>
              <a:rPr lang="ru-RU" dirty="0"/>
              <a:t>Медицинский персонал кабинета здорового ребенка работает под контролем главной (старшей) медицинской сестры детской городской поликлиники (отделения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задачи кабинета здорового ребенка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пропаганда здорового образа жизни в семье;</a:t>
            </a:r>
          </a:p>
          <a:p>
            <a:r>
              <a:rPr lang="ru-RU" dirty="0"/>
              <a:t>обучение родителей основным правилам воспитания здорового ребенка (режим, питание, физическое воспитание, закаливание, уход и др.);</a:t>
            </a:r>
          </a:p>
          <a:p>
            <a:r>
              <a:rPr lang="ru-RU" dirty="0"/>
              <a:t>санитарное просвещение родителей по вопросам гигиенического воспитания детей, профилактики заболеваний и отклонений в развитии ребенка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Функции персонала кабинета здорового ребенка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оказание помощи участковым врачам-педиатрам в проведении организуемых в кабинете занятий школ молодых матерей, отцов;</a:t>
            </a:r>
          </a:p>
          <a:p>
            <a:r>
              <a:rPr lang="ru-RU" dirty="0"/>
              <a:t>проведение индивидуальных и коллективных бесед с родителями детей раннего возраста, выдача им памяток и методической литературы по вопросам охраны здоровья ребенка;</a:t>
            </a:r>
          </a:p>
          <a:p>
            <a:r>
              <a:rPr lang="ru-RU" dirty="0"/>
              <a:t>обучение родителей методике ухода за детьми, организации режима дня, возрастным комплексам массажа, гимнастики, проведению закаливающих процедур, технологии приготовления детского питания, правилам введения докорма и прикорма;</a:t>
            </a:r>
          </a:p>
          <a:p>
            <a:r>
              <a:rPr lang="ru-RU" dirty="0"/>
              <a:t>проведение работы по профилактике рахита у детей (выдача витамина "Д" на дом или его дача в кабинете, постановка пробы </a:t>
            </a:r>
            <a:r>
              <a:rPr lang="ru-RU" dirty="0" err="1"/>
              <a:t>Сулковича</a:t>
            </a:r>
            <a:r>
              <a:rPr lang="ru-RU" dirty="0"/>
              <a:t> по назначению врача);</a:t>
            </a:r>
          </a:p>
          <a:p>
            <a:r>
              <a:rPr lang="ru-RU" dirty="0"/>
              <a:t>проведение индивидуальной подготовки детей к поступлению в дошкольное учреждение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848872" cy="56440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обучение участковых медицинских сестер вопросам профилактической работы с детьми, методике массажа, гимнастики, закаливающих процедур и др.;</a:t>
            </a:r>
          </a:p>
          <a:p>
            <a:r>
              <a:rPr lang="ru-RU" sz="2000" dirty="0" smtClean="0"/>
              <a:t>информирование </a:t>
            </a:r>
            <a:r>
              <a:rPr lang="ru-RU" sz="2000" dirty="0"/>
              <a:t>участковых врачей-педиатров и медицинских сестер о выявленных нарушениях в развитии ребенка и ошибках, допускаемых родителями в уходе за детьми;</a:t>
            </a:r>
          </a:p>
          <a:p>
            <a:r>
              <a:rPr lang="ru-RU" sz="2000" dirty="0"/>
              <a:t>осуществление связи с домом санитарного просвещения (в настоящее время - с Центрами медицинской профилактики и Центрами здоровья) с целью изучения и распространения новых материалов по вопросам развития и воспитания здорового ребенка;</a:t>
            </a:r>
          </a:p>
          <a:p>
            <a:r>
              <a:rPr lang="ru-RU" sz="2000" dirty="0"/>
              <a:t>комплектация материалов для оформления кабинета, соответствующей обучающей литературы, таблиц, плакатов, пособий, памяток, выставки по основным вопросам профилактической работы со здоровым ребенком;</a:t>
            </a:r>
          </a:p>
          <a:p>
            <a:r>
              <a:rPr lang="ru-RU" sz="2000" dirty="0"/>
              <a:t>ведение необходимой рабочей документации и учет инструктивно-методических материалов по развитию и воспитанию детей раннего возраста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43000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Методические материалы и наглядные пособия по основным вопросам развития и воспитания здорового ребенка, профилактики заболеваний в кабинете здорового ребенка: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7848872" cy="4680520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таблица возрастных режимов;</a:t>
            </a:r>
          </a:p>
          <a:p>
            <a:r>
              <a:rPr lang="ru-RU" sz="1800" dirty="0" smtClean="0"/>
              <a:t>таблица-схема естественного и искусственного вскармливания детей первого года жизни;</a:t>
            </a:r>
          </a:p>
          <a:p>
            <a:r>
              <a:rPr lang="ru-RU" sz="1800" dirty="0" smtClean="0"/>
              <a:t>выставка по вскармливанию и питанию детей раннего возраста;</a:t>
            </a:r>
          </a:p>
          <a:p>
            <a:r>
              <a:rPr lang="ru-RU" sz="1800" dirty="0" smtClean="0"/>
              <a:t>таблица показателей физического и нервно-психического развития детей раннего возраста;</a:t>
            </a:r>
          </a:p>
          <a:p>
            <a:r>
              <a:rPr lang="ru-RU" sz="1800" dirty="0" smtClean="0"/>
              <a:t>стенды с комплексами массажа и гимнастики, физических упражнений для детей раннего возраста;</a:t>
            </a:r>
          </a:p>
          <a:p>
            <a:r>
              <a:rPr lang="ru-RU" sz="1800" dirty="0" smtClean="0"/>
              <a:t>стенды со схемами закаливания детей;</a:t>
            </a:r>
          </a:p>
          <a:p>
            <a:r>
              <a:rPr lang="ru-RU" sz="1800" dirty="0" smtClean="0"/>
              <a:t>выставка предметов ухода за ребенком, личной гигиены детей, одежды, обуви, игрушек для детей различных возрастных групп;</a:t>
            </a:r>
          </a:p>
          <a:p>
            <a:r>
              <a:rPr lang="ru-RU" sz="1800" dirty="0" smtClean="0"/>
              <a:t>схема специфической и неспецифической профилактики рахита;</a:t>
            </a:r>
          </a:p>
          <a:p>
            <a:r>
              <a:rPr lang="ru-RU" sz="1800" dirty="0" smtClean="0"/>
              <a:t>стенд по подготовке ребенка к поступлению в дошкольное учреждение;</a:t>
            </a:r>
          </a:p>
          <a:p>
            <a:r>
              <a:rPr lang="ru-RU" sz="1800" dirty="0" smtClean="0"/>
              <a:t>набор методических рекомендаций по основным вопросам профилактической работы со здоровым ребенком.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dkar.ru/sites/default/files/_dsc9640_izmen.razm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8172400" cy="3789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кабинете ведется рабочая медицинская документация — журнал кабинета здорового ребенка, в котором фиксируют: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5"/>
            <a:ext cx="8172400" cy="19442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/>
              <a:t>количество детей раннего возраста, принятых в кабинете,</a:t>
            </a:r>
          </a:p>
          <a:p>
            <a:r>
              <a:rPr lang="ru-RU" sz="2400" dirty="0"/>
              <a:t>кратность посещения кабинета детьми первого года жизни,</a:t>
            </a:r>
          </a:p>
          <a:p>
            <a:r>
              <a:rPr lang="ru-RU" sz="2400" dirty="0"/>
              <a:t>сеансы массажа, гимнастики и т. 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gp42.mos.ru/news/new_3103201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2726920"/>
            <a:ext cx="5508105" cy="4131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Оснащение кабинета здорового </a:t>
            </a:r>
            <a:r>
              <a:rPr lang="ru-RU" dirty="0" smtClean="0"/>
              <a:t>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7239000" cy="2611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Оснащение кабинета здорового ребенка, укомплектованность инвентарем, оформление и методическое обеспечение осуществляется согласно "Перечню оборудования кабинета здорового ребенка" и "Перечню игрушек, рекомендуемых для детей раннего возраста</a:t>
            </a:r>
            <a:r>
              <a:rPr lang="ru-RU" dirty="0" smtClean="0"/>
              <a:t>".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content.foto.my.mail.ru/bk/inversia/3367/h-3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4016"/>
            <a:ext cx="4355976" cy="2903984"/>
          </a:xfrm>
          <a:prstGeom prst="rect">
            <a:avLst/>
          </a:prstGeom>
          <a:noFill/>
        </p:spPr>
      </p:pic>
      <p:pic>
        <p:nvPicPr>
          <p:cNvPr id="17410" name="Picture 2" descr="http://milkymelon.ru/images/polikli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484" y="2348880"/>
            <a:ext cx="3931517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1143000"/>
          </a:xfrm>
        </p:spPr>
        <p:txBody>
          <a:bodyPr>
            <a:noAutofit/>
          </a:bodyPr>
          <a:lstStyle/>
          <a:p>
            <a:pPr fontAlgn="base"/>
            <a:r>
              <a:rPr lang="ru-RU" sz="2600" dirty="0"/>
              <a:t>Перечень оборудования кабинета здорового ребенка, холла детской поликлиники (консультации</a:t>
            </a:r>
            <a:r>
              <a:rPr lang="ru-RU" sz="2600" dirty="0" smtClean="0"/>
              <a:t>)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182563">
              <a:buNone/>
            </a:pPr>
            <a:r>
              <a:rPr lang="ru-RU" sz="2200" dirty="0"/>
              <a:t>В кабинете здорового ребенка должно быть предусмотрено следующее оформление и наличие методических материалов по воспитанию детей раннего </a:t>
            </a:r>
            <a:r>
              <a:rPr lang="ru-RU" sz="2200" dirty="0" smtClean="0"/>
              <a:t>возраста: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919008"/>
            <a:ext cx="5940152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4. Аптечка предметов ухода за ребенком и грудью матери.</a:t>
            </a:r>
            <a:br>
              <a:rPr lang="ru-RU" sz="2000" dirty="0" smtClean="0"/>
            </a:br>
            <a:r>
              <a:rPr lang="ru-RU" sz="2000" dirty="0" smtClean="0"/>
              <a:t>5. Кукла с набором одежды для новорожденного.</a:t>
            </a:r>
            <a:br>
              <a:rPr lang="ru-RU" sz="2000" dirty="0" smtClean="0"/>
            </a:br>
            <a:r>
              <a:rPr lang="ru-RU" sz="2000" dirty="0" smtClean="0"/>
              <a:t>6. Стенд по режимам дня детей первых трех лет жизни.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45720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00" dirty="0" smtClean="0"/>
              <a:t>1. Стол </a:t>
            </a:r>
            <a:r>
              <a:rPr lang="ru-RU" sz="2100" dirty="0" err="1" smtClean="0"/>
              <a:t>пеленальный</a:t>
            </a:r>
            <a:r>
              <a:rPr lang="ru-RU" sz="2100" dirty="0" smtClean="0"/>
              <a:t>.</a:t>
            </a:r>
            <a:br>
              <a:rPr lang="ru-RU" sz="2100" dirty="0" smtClean="0"/>
            </a:br>
            <a:r>
              <a:rPr lang="ru-RU" sz="2100" dirty="0" smtClean="0"/>
              <a:t>2. Весы медицинские, ростомер.</a:t>
            </a:r>
            <a:br>
              <a:rPr lang="ru-RU" sz="2100" dirty="0" smtClean="0"/>
            </a:br>
            <a:r>
              <a:rPr lang="ru-RU" sz="2100" dirty="0" smtClean="0"/>
              <a:t>3. Детский стол и стул для оформления игрового уголка.</a:t>
            </a:r>
            <a:endParaRPr lang="ru-RU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59216" cy="1020728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Приказ </a:t>
            </a:r>
            <a:r>
              <a:rPr lang="ru-RU" sz="2800" b="0" dirty="0" err="1" smtClean="0"/>
              <a:t>Минестерства</a:t>
            </a:r>
            <a:r>
              <a:rPr lang="ru-RU" sz="2800" b="0" dirty="0" smtClean="0"/>
              <a:t> здравоохранения РФ от 30 сентября 2015г. №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239000" cy="4898944"/>
          </a:xfrm>
        </p:spPr>
        <p:txBody>
          <a:bodyPr/>
          <a:lstStyle/>
          <a:p>
            <a:r>
              <a:rPr lang="ru-RU" dirty="0" smtClean="0"/>
              <a:t>683н«об утверждении Порядка организации и осуществления профилактики </a:t>
            </a:r>
            <a:r>
              <a:rPr lang="ru-RU" dirty="0" err="1" smtClean="0"/>
              <a:t>неинфнкционных</a:t>
            </a:r>
            <a:r>
              <a:rPr lang="ru-RU" dirty="0" smtClean="0"/>
              <a:t> заболеваний и проведения мероприятий по формированию здорового образа жизни в медицинских организация»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ndamento.ru/images/gallery/stend_ugolok_zdorov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2976"/>
            <a:ext cx="8172400" cy="36450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7. Стенды "Современные принципы вскармливания здорового ребенка первого года жизни. Охрана, поддержка, поощрение грудного вскармливания", "Десять принципов ВОЗ/ЮНИСЕФ по грудному вскармливанию".</a:t>
            </a:r>
            <a:br>
              <a:rPr lang="ru-RU" dirty="0" smtClean="0"/>
            </a:br>
            <a:r>
              <a:rPr lang="ru-RU" dirty="0" smtClean="0"/>
              <a:t>8. Стенд по массажу и гимнастике.</a:t>
            </a:r>
            <a:br>
              <a:rPr lang="ru-RU" dirty="0" smtClean="0"/>
            </a:br>
            <a:r>
              <a:rPr lang="ru-RU" dirty="0" smtClean="0"/>
              <a:t>9. Стенд по закаливанию.</a:t>
            </a:r>
            <a:br>
              <a:rPr lang="ru-RU" dirty="0" smtClean="0"/>
            </a:br>
            <a:r>
              <a:rPr lang="ru-RU" dirty="0" smtClean="0"/>
              <a:t>10. Стенд "Показатели нервно-психического развития ребенка 2-3 годов жизни".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7992888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оформлении холла детской поликлиники (детской консультации, детского поликлинического отделения больницы) должны быть стенды "Подготовка ребенка к поступлению в дошкольное образовательное учреждение", "О значении профилактических прививок", "Сроки диспансеризации детей дошкольного возраста", а также шесть стендов по вопросам правильного воспитания ребенка в соответствии с возрастом: от 1 до 3 месяцев; от 3 до 6 месяцев; от 6 до 9 месяцев; от 9 до 12 месяцев; от 1 года до 2 лет; от 2 до 3 лет.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каждом из этих стендов следует отразить вопросы режима дня, питания, физического воспитания, организации бодрствования, подбора игрушек, а также показатели нервно-психического развития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Рекомендуемые штатные нормативы отделения(кабинета) медицинской профилактики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060848"/>
          <a:ext cx="784887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894"/>
                <a:gridCol w="4295687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должности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должностей, ед.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 отделением (кабинетом) медицинской профилактики – врач по медицинской профилактике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вместо 0,5 должности врача по медицинской профилактике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Врач по медицинской профилактике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на 20 тыс. взрослого</a:t>
                      </a:r>
                      <a:r>
                        <a:rPr lang="ru-RU" baseline="0" dirty="0" smtClean="0"/>
                        <a:t> населения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Врач-психотерапевт</a:t>
                      </a:r>
                      <a:r>
                        <a:rPr lang="ru-RU" baseline="0" dirty="0" smtClean="0"/>
                        <a:t> или медицинский психолог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на отделение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Старшая медицинская</a:t>
                      </a:r>
                      <a:r>
                        <a:rPr lang="ru-RU" baseline="0" dirty="0" smtClean="0"/>
                        <a:t> сестра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вмсто</a:t>
                      </a:r>
                      <a:r>
                        <a:rPr lang="ru-RU" dirty="0" smtClean="0"/>
                        <a:t> 0,5 должности</a:t>
                      </a:r>
                      <a:r>
                        <a:rPr lang="ru-RU" baseline="0" dirty="0" smtClean="0"/>
                        <a:t> фельдшера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Фельдшер</a:t>
                      </a:r>
                      <a:r>
                        <a:rPr lang="ru-RU" baseline="0" dirty="0" smtClean="0"/>
                        <a:t> (медицинская сестра, акушер)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на 20 </a:t>
                      </a:r>
                      <a:r>
                        <a:rPr lang="ru-RU" dirty="0" err="1" smtClean="0"/>
                        <a:t>тыс</a:t>
                      </a:r>
                      <a:r>
                        <a:rPr lang="ru-RU" dirty="0" smtClean="0"/>
                        <a:t> взрослого населения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76712"/>
          </a:xfrm>
        </p:spPr>
        <p:txBody>
          <a:bodyPr>
            <a:noAutofit/>
          </a:bodyPr>
          <a:lstStyle/>
          <a:p>
            <a:pPr fontAlgn="base"/>
            <a:r>
              <a:rPr lang="ru-RU" sz="2600" dirty="0" err="1" smtClean="0"/>
              <a:t>сТАНДАРТ</a:t>
            </a:r>
            <a:r>
              <a:rPr lang="ru-RU" sz="2600" dirty="0" smtClean="0"/>
              <a:t> ОСНАЩЕНИЯ ОТДЕЛЕНИЯ (КАБИНЕТА) МЕДИЦИНСКОЙ ПРОФИЛАКТИКИ ДЛЯ ВЗРОСЛЫХ</a:t>
            </a:r>
            <a:endParaRPr lang="ru-RU" sz="2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7715200" cy="574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532859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ru-RU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/п9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Количество, шт.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Тонометр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Экспресс-анализатор для определения общего холестерина в крови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latin typeface="inherit"/>
                        </a:rPr>
                        <a:t>Экспресс-анализатор для определения глюкозы в крови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 smtClean="0"/>
                    </a:p>
                    <a:p>
                      <a:pPr algn="l" fontAlgn="base"/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latin typeface="inherit"/>
                        </a:rPr>
                        <a:t>Анализатор окиси углерода выдыхаемого воздуха с определением карбоксигемоглобина (</a:t>
                      </a:r>
                      <a:r>
                        <a:rPr lang="ru-RU" dirty="0" err="1">
                          <a:latin typeface="inherit"/>
                        </a:rPr>
                        <a:t>смокелайзер</a:t>
                      </a:r>
                      <a:r>
                        <a:rPr lang="ru-RU" dirty="0">
                          <a:latin typeface="inherit"/>
                        </a:rPr>
                        <a:t>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 smtClean="0"/>
                    </a:p>
                    <a:p>
                      <a:pPr algn="l" fontAlgn="base"/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latin typeface="inherit"/>
                        </a:rPr>
                        <a:t>Тонометр портативный для измерения внутриглазного давления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 smtClean="0"/>
                    </a:p>
                    <a:p>
                      <a:pPr algn="l" fontAlgn="base"/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latin typeface="inherit"/>
                        </a:rPr>
                        <a:t>Спирометр (портативный с одноразовыми мундштуками)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 smtClean="0"/>
                    </a:p>
                    <a:p>
                      <a:pPr algn="l" fontAlgn="base"/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Ростомер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Секундомер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9168"/>
          <a:ext cx="8532440" cy="659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381"/>
                <a:gridCol w="5171827"/>
                <a:gridCol w="2088232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436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Комплект оборудования для наглядной пропаганды здорового образа жизни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  <a:tr h="359359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Комплект наглядных пособий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/>
                </a:tc>
              </a:tr>
              <a:tr h="559816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Персональный компьютер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числу рабочих мест</a:t>
                      </a:r>
                      <a:endParaRPr lang="ru-RU" dirty="0"/>
                    </a:p>
                  </a:txBody>
                  <a:tcPr/>
                </a:tc>
              </a:tr>
              <a:tr h="639816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Принтер или многофункциональное устройство: принтер - копировальный аппарат - сканер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  <a:p>
                      <a:pPr algn="l" fontAlgn="base"/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  <a:tr h="394297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Сантиметровая лента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59359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Кушетка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/>
                </a:tc>
              </a:tr>
              <a:tr h="359359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 письменный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/>
                </a:tc>
              </a:tr>
              <a:tr h="359359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Стулья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/>
                </a:tc>
              </a:tr>
              <a:tr h="394297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Шкаф для документов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94297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 smtClean="0">
                          <a:latin typeface="inherit"/>
                        </a:rPr>
                        <a:t>Вешалка для</a:t>
                      </a:r>
                      <a:r>
                        <a:rPr lang="ru-RU" sz="1700" baseline="0" dirty="0" smtClean="0">
                          <a:latin typeface="inherit"/>
                        </a:rPr>
                        <a:t> одежды</a:t>
                      </a:r>
                      <a:endParaRPr lang="ru-RU" sz="1700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 smtClean="0">
                          <a:latin typeface="inherit"/>
                        </a:rPr>
                        <a:t>1</a:t>
                      </a:r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  <a:tr h="394297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 smtClean="0">
                          <a:latin typeface="inherit"/>
                        </a:rPr>
                        <a:t>Процедурный</a:t>
                      </a:r>
                      <a:r>
                        <a:rPr lang="ru-RU" sz="1700" baseline="0" dirty="0" smtClean="0">
                          <a:latin typeface="inherit"/>
                        </a:rPr>
                        <a:t> столик</a:t>
                      </a:r>
                      <a:endParaRPr lang="ru-RU" sz="1700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394297"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Бактерицидная лампа переносная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732968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Контейнер для замачивания одноразовых мундштуков, </a:t>
                      </a:r>
                      <a:r>
                        <a:rPr lang="ru-RU" sz="1700" dirty="0" err="1">
                          <a:latin typeface="inherit"/>
                        </a:rPr>
                        <a:t>тест-полосок</a:t>
                      </a:r>
                      <a:endParaRPr lang="ru-RU" sz="1700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inherit"/>
                        </a:rPr>
                        <a:t>Не менее 1</a:t>
                      </a:r>
                    </a:p>
                    <a:p>
                      <a:pPr algn="l" fontAlgn="base"/>
                      <a:endParaRPr lang="ru-RU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Для организации работы Центра в его структуре рекомендуется предусматривать следующие структурные подразделения: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/>
          <a:lstStyle/>
          <a:p>
            <a:pPr fontAlgn="base"/>
            <a:r>
              <a:rPr lang="ru-RU" dirty="0" smtClean="0"/>
              <a:t>1) кабинет врача;</a:t>
            </a:r>
          </a:p>
          <a:p>
            <a:pPr fontAlgn="base"/>
            <a:r>
              <a:rPr lang="ru-RU" dirty="0" smtClean="0"/>
              <a:t>2) кабинет для проведения группового профилактического консультирования (школ пациента);</a:t>
            </a:r>
          </a:p>
          <a:p>
            <a:pPr fontAlgn="base"/>
            <a:r>
              <a:rPr lang="ru-RU" dirty="0" smtClean="0"/>
              <a:t>3) кабинеты тестирования, инструментального и лабораторного обследования;</a:t>
            </a:r>
          </a:p>
          <a:p>
            <a:pPr fontAlgn="base"/>
            <a:r>
              <a:rPr lang="ru-RU" dirty="0" smtClean="0"/>
              <a:t>4) кабинет гигиениста стоматологического;</a:t>
            </a:r>
          </a:p>
          <a:p>
            <a:pPr fontAlgn="base"/>
            <a:r>
              <a:rPr lang="ru-RU" dirty="0" smtClean="0"/>
              <a:t>5) кабинет лечебной физкультуры;</a:t>
            </a:r>
          </a:p>
          <a:p>
            <a:pPr fontAlgn="base"/>
            <a:r>
              <a:rPr lang="ru-RU" dirty="0" smtClean="0"/>
              <a:t>6) кабинет здорового питания.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648072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Основными функциями Центра являются: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352928" cy="58326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1) участие в оказании взрослому населению первичной медико-санитарной помощи;</a:t>
            </a:r>
          </a:p>
          <a:p>
            <a:pPr fontAlgn="base"/>
            <a:r>
              <a:rPr lang="ru-RU" dirty="0" smtClean="0"/>
              <a:t>2) проведение обследования граждан с целью оценки функциональных и </a:t>
            </a:r>
            <a:r>
              <a:rPr lang="ru-RU" dirty="0" err="1" smtClean="0"/>
              <a:t>адаптативных</a:t>
            </a:r>
            <a:r>
              <a:rPr lang="ru-RU" dirty="0" smtClean="0"/>
              <a:t> резервов здоровья, выявления факторов риска развития неинфекционных заболеваний, включая риск пагубного потребления алкоголя, и риска потребления наркотических средств и психотропных веществ без назначения врача, прогноза состояния здоровья, включающее определение антропометрических параметров, скрининг-оценку уровня психофизиологического и соматического здоровья, функциональных и адаптивных резервов организма, экспресс-оценку состояния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оценку показателей функций дыхательной системы, органа зрения, выявление патологических изменений зубов, болезней пародонта и слизистой оболочки полости рта;</a:t>
            </a:r>
          </a:p>
          <a:p>
            <a:pPr fontAlgn="base"/>
            <a:r>
              <a:rPr lang="ru-RU" dirty="0" smtClean="0"/>
              <a:t>3) индивидуальное консультирование граждан по вопросам ведения здорового образа жизни, включая рекомендации по рациональному питанию, двигательной активности, занятиям физической культурой и спортом, режиму сна, условиям быта, труда (учебы) и отдыха, психогигиене и управлению стрессом, профилактике факторов риска развития неинфекционных заболеваний, ответственному отношению к своему здоровью и здоровью членов своей семьи, принципам ответственного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4) проведение мероприятий по коррекции факторов риска развития неинфекционных заболеваний, в том числе в форме индивидуального углубленного профилактического консультирования или группового профилактического консультирования (школа пациента), включающего оказание медицинской помощи, направленной на прекращение потребления табака, для граждан, в том числе граждан с II и III группами состояния здоровья "1" (по направлению медицинского работника, в рамках второго этапа диспансеризации).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92888" cy="99898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РЕКОМЕНДУЕМЫЕ ШТАТНЫЕ НОРМАТИВЫ ЦЕНТРА ЗДОРОВЬЯ </a:t>
            </a:r>
            <a:endParaRPr lang="ru-RU" sz="2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784976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55"/>
                <a:gridCol w="4747651"/>
                <a:gridCol w="2948770"/>
              </a:tblGrid>
              <a:tr h="702195">
                <a:tc>
                  <a:txBody>
                    <a:bodyPr/>
                    <a:lstStyle/>
                    <a:p>
                      <a:r>
                        <a:rPr kumimoji="0" lang="en-US" sz="17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kumimoji="0" lang="ru-RU" sz="17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17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7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Наименование должности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Количество должностей, ед.</a:t>
                      </a:r>
                    </a:p>
                  </a:txBody>
                  <a:tcPr marL="38100" marR="38100" marT="63500" marB="63500"/>
                </a:tc>
              </a:tr>
              <a:tr h="67905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1.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Заведующий - врач по медицинской профилактике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1</a:t>
                      </a:r>
                    </a:p>
                  </a:txBody>
                  <a:tcPr marL="38100" marR="38100" marT="63500" marB="63500"/>
                </a:tc>
              </a:tr>
              <a:tr h="67905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2.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Врач по медицинской профилактике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1 на 40 тыс. взрослого населения "1"</a:t>
                      </a:r>
                    </a:p>
                  </a:txBody>
                  <a:tcPr marL="38100" marR="38100" marT="63500" marB="63500"/>
                </a:tc>
              </a:tr>
              <a:tr h="67905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3.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latin typeface="inherit"/>
                        </a:rPr>
                        <a:t>Врач - психотерапевт или медицинский психолог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1</a:t>
                      </a:r>
                    </a:p>
                  </a:txBody>
                  <a:tcPr marL="38100" marR="38100" marT="63500" marB="63500"/>
                </a:tc>
              </a:tr>
              <a:tr h="40636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4.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Гигиенист стоматологический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1</a:t>
                      </a:r>
                    </a:p>
                  </a:txBody>
                  <a:tcPr marL="38100" marR="38100" marT="63500" marB="63500"/>
                </a:tc>
              </a:tr>
              <a:tr h="40636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5.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Инструктор по лечебной физкультуре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1</a:t>
                      </a:r>
                    </a:p>
                  </a:txBody>
                  <a:tcPr marL="38100" marR="38100" marT="63500" marB="63500"/>
                </a:tc>
              </a:tr>
              <a:tr h="40636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6.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Старшая медицинская сестра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1</a:t>
                      </a:r>
                    </a:p>
                  </a:txBody>
                  <a:tcPr marL="38100" marR="38100" marT="63500" marB="63500"/>
                </a:tc>
              </a:tr>
              <a:tr h="95174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7.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Медицинская сестра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1 на 1 должность врача по медицинской профилактике</a:t>
                      </a:r>
                    </a:p>
                  </a:txBody>
                  <a:tcPr marL="38100" marR="38100" marT="63500" marB="63500"/>
                </a:tc>
              </a:tr>
              <a:tr h="67905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>
                          <a:latin typeface="inherit"/>
                        </a:rPr>
                        <a:t>8.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>
                          <a:latin typeface="inherit"/>
                        </a:rPr>
                        <a:t>Медицинский оптик-оптометрист (медицинская сестра "2")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700" b="1" dirty="0">
                          <a:latin typeface="inherit"/>
                        </a:rPr>
                        <a:t>1</a:t>
                      </a:r>
                    </a:p>
                  </a:txBody>
                  <a:tcPr marL="38100" marR="381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75240" cy="516672"/>
          </a:xfrm>
        </p:spPr>
        <p:txBody>
          <a:bodyPr>
            <a:noAutofit/>
          </a:bodyPr>
          <a:lstStyle/>
          <a:p>
            <a:r>
              <a:rPr lang="ru-RU" sz="2700" dirty="0" smtClean="0"/>
              <a:t>СТАНДАРТ ОСНАЩЕНИЯ ЦЕНТРА ЗДОРОВЬЯ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764704"/>
          <a:ext cx="8856984" cy="588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51"/>
                <a:gridCol w="6519165"/>
                <a:gridCol w="1512168"/>
              </a:tblGrid>
              <a:tr h="55446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dirty="0">
                          <a:latin typeface="inherit"/>
                        </a:rPr>
                        <a:t>N </a:t>
                      </a:r>
                      <a:r>
                        <a:rPr lang="ru-RU" sz="1500" b="1" dirty="0" err="1">
                          <a:latin typeface="inherit"/>
                        </a:rPr>
                        <a:t>п</a:t>
                      </a:r>
                      <a:r>
                        <a:rPr lang="ru-RU" sz="1500" b="1" dirty="0">
                          <a:latin typeface="inherit"/>
                        </a:rPr>
                        <a:t>/</a:t>
                      </a:r>
                      <a:r>
                        <a:rPr lang="ru-RU" sz="1500" b="1" dirty="0" err="1">
                          <a:latin typeface="inherit"/>
                        </a:rPr>
                        <a:t>п</a:t>
                      </a:r>
                      <a:endParaRPr lang="ru-RU" sz="1500" b="1" dirty="0">
                        <a:latin typeface="inherit"/>
                      </a:endParaRP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 dirty="0">
                          <a:latin typeface="inherit"/>
                        </a:rPr>
                        <a:t>Наименование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>
                          <a:latin typeface="inherit"/>
                        </a:rPr>
                        <a:t>Количество, шт.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 dirty="0">
                          <a:latin typeface="inherit"/>
                        </a:rPr>
                        <a:t>1.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 dirty="0">
                          <a:latin typeface="inherit"/>
                        </a:rPr>
                        <a:t>Аппаратно-программный комплекс для </a:t>
                      </a:r>
                      <a:r>
                        <a:rPr lang="ru-RU" sz="1500" dirty="0" err="1">
                          <a:latin typeface="inherit"/>
                        </a:rPr>
                        <a:t>скрининг-оценки</a:t>
                      </a:r>
                      <a:r>
                        <a:rPr lang="ru-RU" sz="1500" dirty="0">
                          <a:latin typeface="inherit"/>
                        </a:rPr>
                        <a:t> уровня психофизиологического и соматического здоровья, функциональных и адаптивных резервов организма с комплектом оборудования для измерения параметров физического развития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2.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 dirty="0">
                          <a:latin typeface="inherit"/>
                        </a:rPr>
                        <a:t>Система скрининга сердца компьютеризированная (экспресс-оценка состояния сердца по </a:t>
                      </a:r>
                      <a:r>
                        <a:rPr lang="ru-RU" sz="1500" dirty="0" err="1">
                          <a:latin typeface="inherit"/>
                        </a:rPr>
                        <a:t>ЭКГ-сигналам</a:t>
                      </a:r>
                      <a:r>
                        <a:rPr lang="ru-RU" sz="1500" dirty="0">
                          <a:latin typeface="inherit"/>
                        </a:rPr>
                        <a:t> от конечностей)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3.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 dirty="0">
                          <a:latin typeface="inherit"/>
                        </a:rPr>
                        <a:t>Система </a:t>
                      </a:r>
                      <a:r>
                        <a:rPr lang="ru-RU" sz="1500" dirty="0" err="1">
                          <a:latin typeface="inherit"/>
                        </a:rPr>
                        <a:t>ангиологического</a:t>
                      </a:r>
                      <a:r>
                        <a:rPr lang="ru-RU" sz="1500" dirty="0">
                          <a:latin typeface="inherit"/>
                        </a:rPr>
                        <a:t> скрининга с автоматическим измерением систолического артериального давления и расчета </a:t>
                      </a:r>
                      <a:r>
                        <a:rPr lang="ru-RU" sz="1500" dirty="0" err="1">
                          <a:latin typeface="inherit"/>
                        </a:rPr>
                        <a:t>плече-лодыжечного</a:t>
                      </a:r>
                      <a:r>
                        <a:rPr lang="ru-RU" sz="1500" dirty="0">
                          <a:latin typeface="inherit"/>
                        </a:rPr>
                        <a:t> индекса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4.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 dirty="0">
                          <a:latin typeface="inherit"/>
                        </a:rPr>
                        <a:t>Аппарат для комплексной детальной оценки функций дыхательной системы (спирометр компьютеризированный)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5.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Экспресс-анализатор для определения общего холестерина и глюкозы в крови (с принадлежностями)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6.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Анализатор окиси углерода выдыхаемого воздуха с определением карбоксигемоглобина (смокелайзер)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7.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Пульсоксиметр (оксиметр пульсовой)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  <a:tr h="55446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8.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>
                          <a:latin typeface="inherit"/>
                        </a:rPr>
                        <a:t>Комплект оборудования для зала лечебной физической культуры</a:t>
                      </a:r>
                    </a:p>
                  </a:txBody>
                  <a:tcPr marL="38100" marR="38100" marT="63500" marB="6350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b="1" dirty="0">
                          <a:latin typeface="inherit"/>
                        </a:rPr>
                        <a:t>не менее 1</a:t>
                      </a:r>
                    </a:p>
                  </a:txBody>
                  <a:tcPr marL="38100" marR="381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304</TotalTime>
  <Words>1792</Words>
  <Application>Microsoft Office PowerPoint</Application>
  <PresentationFormat>Экран (4:3)</PresentationFormat>
  <Paragraphs>238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Центр профилактики в детской поликлинике</vt:lpstr>
      <vt:lpstr>Приказ Минестерства здравоохранения РФ от 30 сентября 2015г. №</vt:lpstr>
      <vt:lpstr>Рекомендуемые штатные нормативы отделения(кабинета) медицинской профилактики</vt:lpstr>
      <vt:lpstr>сТАНДАРТ ОСНАЩЕНИЯ ОТДЕЛЕНИЯ (КАБИНЕТА) МЕДИЦИНСКОЙ ПРОФИЛАКТИКИ ДЛЯ ВЗРОСЛЫХ</vt:lpstr>
      <vt:lpstr>Презентация PowerPoint</vt:lpstr>
      <vt:lpstr>Для организации работы Центра в его структуре рекомендуется предусматривать следующие структурные подразделения:</vt:lpstr>
      <vt:lpstr>Основными функциями Центра являются:</vt:lpstr>
      <vt:lpstr>РЕКОМЕНДУЕМЫЕ ШТАТНЫЕ НОРМАТИВЫ ЦЕНТРА ЗДОРОВЬЯ </vt:lpstr>
      <vt:lpstr>СТАНДАРТ ОСНАЩЕНИЯ ЦЕНТРА ЗДОРОВЬЯ</vt:lpstr>
      <vt:lpstr>Презентация PowerPoint</vt:lpstr>
      <vt:lpstr>Положение о кабинете профилактической работы с детьми </vt:lpstr>
      <vt:lpstr>Презентация PowerPoint</vt:lpstr>
      <vt:lpstr>Основные задачи кабинета здорового ребенка:</vt:lpstr>
      <vt:lpstr>Функции персонала кабинета здорового ребенка:</vt:lpstr>
      <vt:lpstr>Презентация PowerPoint</vt:lpstr>
      <vt:lpstr>Методические материалы и наглядные пособия по основным вопросам развития и воспитания здорового ребенка, профилактики заболеваний в кабинете здорового ребенка:</vt:lpstr>
      <vt:lpstr>В кабинете ведется рабочая медицинская документация — журнал кабинета здорового ребенка, в котором фиксируют:</vt:lpstr>
      <vt:lpstr>Оснащение кабинета здорового ребенка</vt:lpstr>
      <vt:lpstr>Перечень оборудования кабинета здорового ребенка, холла детской поликлиники (консультации)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профилактики в детской поликлинике</dc:title>
  <dc:creator>user</dc:creator>
  <cp:lastModifiedBy>Lenovo</cp:lastModifiedBy>
  <cp:revision>26</cp:revision>
  <dcterms:created xsi:type="dcterms:W3CDTF">2018-10-02T18:12:15Z</dcterms:created>
  <dcterms:modified xsi:type="dcterms:W3CDTF">2019-06-06T18:31:50Z</dcterms:modified>
</cp:coreProperties>
</file>