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61" r:id="rId2"/>
    <p:sldId id="341" r:id="rId3"/>
    <p:sldId id="342" r:id="rId4"/>
    <p:sldId id="339" r:id="rId5"/>
    <p:sldId id="272" r:id="rId6"/>
    <p:sldId id="269" r:id="rId7"/>
    <p:sldId id="280" r:id="rId8"/>
    <p:sldId id="270" r:id="rId9"/>
    <p:sldId id="271" r:id="rId10"/>
    <p:sldId id="273" r:id="rId11"/>
    <p:sldId id="275" r:id="rId12"/>
    <p:sldId id="276" r:id="rId13"/>
    <p:sldId id="279" r:id="rId14"/>
    <p:sldId id="278" r:id="rId15"/>
    <p:sldId id="277" r:id="rId16"/>
    <p:sldId id="340" r:id="rId17"/>
    <p:sldId id="281" r:id="rId18"/>
    <p:sldId id="283" r:id="rId19"/>
    <p:sldId id="287" r:id="rId20"/>
    <p:sldId id="288" r:id="rId21"/>
    <p:sldId id="294" r:id="rId22"/>
    <p:sldId id="295" r:id="rId23"/>
    <p:sldId id="292" r:id="rId24"/>
    <p:sldId id="293" r:id="rId25"/>
    <p:sldId id="289" r:id="rId26"/>
    <p:sldId id="290" r:id="rId27"/>
    <p:sldId id="343" r:id="rId28"/>
    <p:sldId id="291" r:id="rId29"/>
    <p:sldId id="296" r:id="rId30"/>
    <p:sldId id="297" r:id="rId31"/>
    <p:sldId id="298" r:id="rId32"/>
    <p:sldId id="338" r:id="rId33"/>
    <p:sldId id="300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74"/>
    <a:srgbClr val="173A8D"/>
    <a:srgbClr val="129481"/>
    <a:srgbClr val="0F2741"/>
    <a:srgbClr val="001736"/>
    <a:srgbClr val="C9A093"/>
    <a:srgbClr val="F1F1F1"/>
    <a:srgbClr val="385592"/>
    <a:srgbClr val="3A5896"/>
    <a:srgbClr val="1D3C7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46" autoAdjust="0"/>
    <p:restoredTop sz="94660"/>
  </p:normalViewPr>
  <p:slideViewPr>
    <p:cSldViewPr snapToGrid="0">
      <p:cViewPr varScale="1">
        <p:scale>
          <a:sx n="55" d="100"/>
          <a:sy n="55" d="100"/>
        </p:scale>
        <p:origin x="-9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9E58FF-A1C1-47B9-AB2E-C3CDE1D662D4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D43A14-1D4B-4DD6-855B-D9445CC81F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4909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19269"/>
            <a:ext cx="7839635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119269"/>
            <a:ext cx="8183436" cy="6738731"/>
          </a:xfrm>
        </p:spPr>
        <p:txBody>
          <a:bodyPr>
            <a:normAutofit/>
          </a:bodyPr>
          <a:lstStyle/>
          <a:p>
            <a:r>
              <a:rPr lang="ru-RU" sz="4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Алгоритм </a:t>
            </a:r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подготовки </a:t>
            </a:r>
            <a:r>
              <a:rPr lang="ru-RU" sz="4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прохождения учебной практики «Практика по оказанию первой помощи»</a:t>
            </a:r>
            <a:b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884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119270"/>
            <a:ext cx="8105953" cy="1776437"/>
          </a:xfrm>
        </p:spPr>
        <p:txBody>
          <a:bodyPr>
            <a:no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новой странице отображается перечень всех видов практики,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всех баз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практической подготовки. Базой практической подготовки является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«Обучающий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симуляционный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центр»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выборе «Базы практической подготовки» эта база автоматически появится в Вашем окне.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906" y="1780194"/>
            <a:ext cx="7638586" cy="4798829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1929161" y="2372546"/>
            <a:ext cx="2230244" cy="4318186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238723" y="1780194"/>
            <a:ext cx="4452009" cy="376160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921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9703" y="205641"/>
            <a:ext cx="8420482" cy="102099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Необходимо найти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свою базу 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поставить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значок Закрепления за базой.</a:t>
            </a:r>
          </a:p>
          <a:p>
            <a:pPr marL="0" indent="0" algn="just">
              <a:buNone/>
            </a:pPr>
            <a:endParaRPr lang="ru-RU" dirty="0" smtClean="0"/>
          </a:p>
          <a:p>
            <a:pPr algn="just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9703" y="1070517"/>
            <a:ext cx="8128252" cy="3200400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3225338" y="3233853"/>
            <a:ext cx="4926204" cy="540125"/>
          </a:xfrm>
          <a:prstGeom prst="straightConnector1">
            <a:avLst/>
          </a:prstGeom>
          <a:ln w="1016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Скругленный прямоугольник 1"/>
          <p:cNvSpPr/>
          <p:nvPr/>
        </p:nvSpPr>
        <p:spPr>
          <a:xfrm>
            <a:off x="589703" y="3067396"/>
            <a:ext cx="2635635" cy="12035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Кафедра «Обучающий </a:t>
            </a:r>
            <a:r>
              <a:rPr lang="ru-RU" sz="2000" b="1" dirty="0" err="1" smtClean="0">
                <a:solidFill>
                  <a:srgbClr val="FF0000"/>
                </a:solidFill>
              </a:rPr>
              <a:t>симуляционный</a:t>
            </a:r>
            <a:r>
              <a:rPr lang="ru-RU" sz="2000" b="1" dirty="0" smtClean="0">
                <a:solidFill>
                  <a:srgbClr val="FF0000"/>
                </a:solidFill>
              </a:rPr>
              <a:t> центр»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380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119270"/>
            <a:ext cx="8184011" cy="2099824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Выбор и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закрепление проведено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успешно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напротив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базы отображаются иконки для прикрепления сканированных документов и в колонке «Статус» отображается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картинка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«доктора».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2475" y="2380308"/>
            <a:ext cx="8338088" cy="3166181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7795647" y="3440625"/>
            <a:ext cx="883404" cy="1224366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220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442" y="3765790"/>
            <a:ext cx="7938684" cy="260739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8184" y="131369"/>
            <a:ext cx="793868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прикрепить сканированные копии следующих документов: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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обязательство о неразглашении данных пациента;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 обязательство о неразглашении сведений, составляющих врачебную тайну.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04509" y="3471620"/>
            <a:ext cx="2767152" cy="1394848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177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459" y="278780"/>
            <a:ext cx="7869891" cy="2330605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Для того, чтобы прикрепить сканированный документ, необходимо нажать левой кнопкой мышки по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соответствующему значку.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 перейдёте на страницу предварительного просмотра и прикрепления документа.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3741" y="2810223"/>
            <a:ext cx="7553325" cy="23526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81852" y="2224884"/>
            <a:ext cx="546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1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71317" y="2224884"/>
            <a:ext cx="546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2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921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794" y="172187"/>
            <a:ext cx="8621205" cy="18461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b="1" dirty="0"/>
              <a:t>Обязательство о неразглашении данных пациента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формируется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 шаблону, заложенному в информационную систему. Следуйте ниже указанным инструкциям для успешного выполнения операции.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795" y="2246402"/>
            <a:ext cx="8354104" cy="2602098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6376239" y="3843278"/>
            <a:ext cx="936584" cy="713245"/>
          </a:xfrm>
          <a:prstGeom prst="straightConnector1">
            <a:avLst/>
          </a:prstGeom>
          <a:ln w="1016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9526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Обязательство о неразглашении данных пациента формируется информационной системой.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108065"/>
            <a:ext cx="9144000" cy="703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546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2955" y="501805"/>
            <a:ext cx="8363415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Прочтите информацию на странице и нажмите кнопку «Сформировать 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обязательство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студента в PDF-формате», чтобы получить электронный вариант заявления с заполненными полями. </a:t>
            </a:r>
            <a:endParaRPr lang="ru-RU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5141" y="2130949"/>
            <a:ext cx="79469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Распечатайте </a:t>
            </a:r>
            <a:r>
              <a:rPr lang="ru-RU" dirty="0"/>
              <a:t>документ, внесите паспортные данные и поставьте Вашу подпись.</a:t>
            </a:r>
          </a:p>
          <a:p>
            <a:r>
              <a:rPr lang="ru-RU" dirty="0" smtClean="0"/>
              <a:t>Необходимо </a:t>
            </a:r>
            <a:r>
              <a:rPr lang="ru-RU" dirty="0"/>
              <a:t>получить сканированную копию документа с вашей подписью.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5141" y="3405507"/>
            <a:ext cx="809659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Распечатайте документ, и поставьте Вашу подпись. </a:t>
            </a:r>
          </a:p>
          <a:p>
            <a:endParaRPr lang="ru-RU" dirty="0" smtClean="0"/>
          </a:p>
          <a:p>
            <a:r>
              <a:rPr lang="ru-RU" dirty="0" smtClean="0"/>
              <a:t>Сделать </a:t>
            </a:r>
            <a:r>
              <a:rPr lang="ru-RU" dirty="0"/>
              <a:t>сканированную копию (Фото) документа с вашей подписью. </a:t>
            </a:r>
          </a:p>
          <a:p>
            <a:endParaRPr lang="ru-RU" dirty="0" smtClean="0"/>
          </a:p>
          <a:p>
            <a:r>
              <a:rPr lang="ru-RU" dirty="0" smtClean="0"/>
              <a:t>Прикрепить </a:t>
            </a:r>
            <a:r>
              <a:rPr lang="ru-RU" dirty="0"/>
              <a:t>фото или сканированную копию в информационную систему.  Для этого нажмите кнопку «Обзор». Выберите сканированную копию документа.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Затем </a:t>
            </a:r>
            <a:r>
              <a:rPr lang="ru-RU" dirty="0"/>
              <a:t>нажмите кнопку «Отправить заявление помощнику руководителя по виду практики»</a:t>
            </a:r>
          </a:p>
        </p:txBody>
      </p:sp>
    </p:spTree>
    <p:extLst>
      <p:ext uri="{BB962C8B-B14F-4D97-AF65-F5344CB8AC3E}">
        <p14:creationId xmlns:p14="http://schemas.microsoft.com/office/powerpoint/2010/main" xmlns="" val="110039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6249" y="194490"/>
            <a:ext cx="8420483" cy="1812730"/>
          </a:xfrm>
        </p:spPr>
        <p:txBody>
          <a:bodyPr/>
          <a:lstStyle/>
          <a:p>
            <a:r>
              <a:rPr lang="ru-RU" dirty="0"/>
              <a:t>Если вы всё правильно сделали, то ниже отобразятся статусы выполнения вашей работы. </a:t>
            </a:r>
            <a:r>
              <a:rPr lang="ru-RU" dirty="0" smtClean="0"/>
              <a:t>Помощник </a:t>
            </a:r>
            <a:r>
              <a:rPr lang="ru-RU" dirty="0"/>
              <a:t>руководителя по виду практики и сам руководитель могут проверить </a:t>
            </a:r>
            <a:r>
              <a:rPr lang="ru-RU" dirty="0" smtClean="0"/>
              <a:t>Ваши документы.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49" y="2303254"/>
            <a:ext cx="8234544" cy="1616926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750741" y="2129883"/>
            <a:ext cx="2743199" cy="2152185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240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119269"/>
            <a:ext cx="8250918" cy="2523570"/>
          </a:xfrm>
        </p:spPr>
        <p:txBody>
          <a:bodyPr>
            <a:normAutofit/>
          </a:bodyPr>
          <a:lstStyle/>
          <a:p>
            <a:pPr lvl="0">
              <a:spcBef>
                <a:spcPts val="1000"/>
              </a:spcBef>
            </a:pPr>
            <a:r>
              <a:rPr lang="ru-RU" sz="28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</a:t>
            </a:r>
            <a:r>
              <a:rPr lang="ru-RU" sz="28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) </a:t>
            </a:r>
            <a:r>
              <a:rPr lang="ru-RU" sz="28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Обязательство о неразглашении сведений, составляющих врачебную тайну </a:t>
            </a:r>
            <a:r>
              <a:rPr lang="ru-RU" sz="2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ru-RU" sz="2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формируется информационной системой. </a:t>
            </a:r>
            <a:br>
              <a:rPr lang="ru-RU" sz="2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ru-RU" sz="2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2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ru-RU" sz="2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Порядок действий – тот же.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812" y="2427335"/>
            <a:ext cx="8231896" cy="356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415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ru-RU" b="1" dirty="0" smtClean="0"/>
              <a:t>Цели и задачи практики «Практика по оказанию первой помощи»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Практика обучающихся является составной частью образовательного процесса и имеет целью комплексное освоение обучающимися всех видов профессиональной деятельности, формирование общих и профессиональных компетенций, а также приобретение необходимых умений и опыта практической работы по специальности.</a:t>
            </a:r>
            <a:endParaRPr lang="ru-RU" sz="2400" dirty="0" smtClean="0"/>
          </a:p>
          <a:p>
            <a:r>
              <a:rPr lang="ru-RU" b="1" dirty="0" smtClean="0"/>
              <a:t>Цель – </a:t>
            </a:r>
            <a:r>
              <a:rPr lang="ru-RU" dirty="0" smtClean="0"/>
              <a:t>Формирование у студентов способности оказывать первую помощь при состояниях, угрожающих жизни больного (пострадавшего).</a:t>
            </a:r>
            <a:endParaRPr lang="ru-RU" sz="2400" dirty="0" smtClean="0"/>
          </a:p>
          <a:p>
            <a:r>
              <a:rPr lang="ru-RU" b="1" dirty="0" smtClean="0"/>
              <a:t>Задачи – </a:t>
            </a:r>
            <a:endParaRPr lang="ru-RU" sz="2400" dirty="0" smtClean="0"/>
          </a:p>
          <a:p>
            <a:pPr>
              <a:buNone/>
            </a:pPr>
            <a:r>
              <a:rPr lang="ru-RU" dirty="0" smtClean="0"/>
              <a:t>- Формирование алгоритма действий при развитии острого заболевания или травмы</a:t>
            </a:r>
            <a:endParaRPr lang="ru-RU" sz="2400" dirty="0" smtClean="0"/>
          </a:p>
          <a:p>
            <a:pPr>
              <a:buNone/>
            </a:pPr>
            <a:r>
              <a:rPr lang="ru-RU" dirty="0" smtClean="0"/>
              <a:t>- Формирование способности своевременно выявлять заболевания /травмы, требующие оказания медицинской помощи</a:t>
            </a:r>
            <a:endParaRPr lang="ru-RU" sz="2400" dirty="0" smtClean="0"/>
          </a:p>
          <a:p>
            <a:pPr>
              <a:buNone/>
            </a:pPr>
            <a:r>
              <a:rPr lang="ru-RU" dirty="0" smtClean="0"/>
              <a:t>- Освоение базовых приёмов и методов оказания первой помощи.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8906" y="892097"/>
            <a:ext cx="7839635" cy="355723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Таким образом, все документы формируются автоматически. 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 другого формата утверждаться не будут!!!!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820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459" y="312234"/>
            <a:ext cx="8242063" cy="5864729"/>
          </a:xfrm>
        </p:spPr>
        <p:txBody>
          <a:bodyPr/>
          <a:lstStyle/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Помощник руководителя по виду практики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проверяет прикрепленные копии документов 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закрепляет учащегося за базой практической подготовки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картинка 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«доктора» изменится на иконку «с зелёной галочкой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» )</a:t>
            </a: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Руководитель по практике только после утверждает закрепление и выбор учащегося за базой практической подготовки.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679" y="1621659"/>
            <a:ext cx="7799622" cy="1622939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6465019" y="2531353"/>
            <a:ext cx="936584" cy="713245"/>
          </a:xfrm>
          <a:prstGeom prst="straightConnector1">
            <a:avLst/>
          </a:prstGeom>
          <a:ln w="1016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6679" y="4770000"/>
            <a:ext cx="7799622" cy="1406963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6294033" y="5473481"/>
            <a:ext cx="936584" cy="713245"/>
          </a:xfrm>
          <a:prstGeom prst="straightConnector1">
            <a:avLst/>
          </a:prstGeom>
          <a:ln w="1016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4504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459" y="1465729"/>
            <a:ext cx="7869891" cy="283864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Документы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должны быть размещены в системе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дней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 начала практики для того, чтобы руководитель мог их утвердить и у вас с первого дня был доступ к электронному дневнику.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795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6839" y="280320"/>
            <a:ext cx="869795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Только после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утверждения руководителем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Следующий этап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– прикрепление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скан.копии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(фото) флюорографии. </a:t>
            </a:r>
            <a:b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Внизу списка баз практик, закрепленных за производственной практикой, Вы увидите раздел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«Анализы медицинской книжки»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 входите.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516244" y="869796"/>
            <a:ext cx="591014" cy="691375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3221" y="5059575"/>
            <a:ext cx="5203401" cy="108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985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23517" y="250246"/>
            <a:ext cx="8186307" cy="2236476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После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проверки заключения терапевта руководителем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 виду практики, у Вас появляется надпись – Вы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допущены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 прохождения практической подготовки и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отчет студента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 производственной  практике.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16232" y="2737393"/>
            <a:ext cx="7000875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977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80946" y="302605"/>
            <a:ext cx="7874073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Входите в раздел «Отчет студента по производственной практике» и у Вас появляется окно отчета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1014" y="2201088"/>
            <a:ext cx="8102192" cy="261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11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2183" y="1335120"/>
            <a:ext cx="8285882" cy="1285417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52182" y="245590"/>
            <a:ext cx="7839635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Открываете отчет  </a:t>
            </a:r>
            <a:r>
              <a:rPr 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каждый день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 заполняйте выполнение практических навыков, нажав курсором на определенный день практики.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789" y="3475167"/>
            <a:ext cx="8374303" cy="250902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52182" y="2828836"/>
            <a:ext cx="82275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</a:rPr>
              <a:t>Фактические значения необходимо заполнить по каждому дню практической подготовки напротив каждого необходимо навыка. 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719974" y="3823882"/>
            <a:ext cx="587685" cy="2309289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578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Рабочая тетрадь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Теоретический материал каждого занятия изучается Вами самостоятельно. Для этого необходимо ознакомится с основной литературой, учебно-методическим материалом каждого занятия.  Учебные материалы загружены за каждой темой в рабочей программе.</a:t>
            </a:r>
          </a:p>
          <a:p>
            <a:r>
              <a:rPr lang="ru-RU" dirty="0" smtClean="0"/>
              <a:t>Выполнить задания по самостоятельной работе, в виде выполнения заданий и  решения ситуационных задач по оказанию первой помощи. Задания загружены в рабочие программы. Для этого необходимо скачать рабочую тетрадь и выполнить задания. Готовую самостоятельную работу загрузить в рабочую  программу.</a:t>
            </a:r>
          </a:p>
          <a:p>
            <a:r>
              <a:rPr lang="ru-RU" dirty="0" smtClean="0"/>
              <a:t>Каждый день практики выполняете задания в рабочей тетради и отмечаете в информационной системе фактическое число о </a:t>
            </a:r>
            <a:r>
              <a:rPr lang="ru-RU" dirty="0" smtClean="0"/>
              <a:t>выполнении.</a:t>
            </a:r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конце изучения учебной практики к суммарному модульному рейтингу добавляется бонусные баллы за дополнительные задания, которые прописаны в рабочей тетради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55" y="230781"/>
            <a:ext cx="8340127" cy="4296613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Рейтинговый балл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за практическую подготовку будет сформирован автоматически и  отображен внизу таблицы с навыками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54" y="3334215"/>
            <a:ext cx="8315262" cy="109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007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56839" y="272548"/>
            <a:ext cx="8721721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последний день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практики Вы прикрепляете характеристику.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2726" y="1382751"/>
            <a:ext cx="6881976" cy="143374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80224" y="2967335"/>
            <a:ext cx="82965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Характеристика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будет Вам выслана руководителем практики </a:t>
            </a:r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152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Вид и график практики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Вид практики</a:t>
            </a:r>
            <a:r>
              <a:rPr lang="ru-RU" b="1" dirty="0" smtClean="0"/>
              <a:t> – </a:t>
            </a:r>
            <a:r>
              <a:rPr lang="ru-RU" dirty="0" smtClean="0"/>
              <a:t>учебная.</a:t>
            </a:r>
          </a:p>
          <a:p>
            <a:r>
              <a:rPr lang="ru-RU" dirty="0" smtClean="0"/>
              <a:t>База практики - кафедра «Обучающий </a:t>
            </a:r>
            <a:r>
              <a:rPr lang="ru-RU" dirty="0" err="1" smtClean="0"/>
              <a:t>симуляционный</a:t>
            </a:r>
            <a:r>
              <a:rPr lang="ru-RU" dirty="0" smtClean="0"/>
              <a:t> центр».</a:t>
            </a:r>
          </a:p>
          <a:p>
            <a:r>
              <a:rPr lang="ru-RU" b="1" dirty="0" smtClean="0"/>
              <a:t>График прохождения практики – </a:t>
            </a:r>
            <a:r>
              <a:rPr lang="ru-RU" dirty="0" smtClean="0"/>
              <a:t>6 семестр, с 13.01.2020г. по 16.01.2020г.</a:t>
            </a:r>
          </a:p>
          <a:p>
            <a:r>
              <a:rPr lang="ru-RU" b="1" dirty="0" smtClean="0"/>
              <a:t>Продолжительность практики</a:t>
            </a:r>
            <a:r>
              <a:rPr lang="ru-RU" dirty="0" smtClean="0"/>
              <a:t> – 4 дня.</a:t>
            </a:r>
          </a:p>
          <a:p>
            <a:r>
              <a:rPr lang="ru-RU" b="1" dirty="0" smtClean="0"/>
              <a:t>Общая трудоемкость в часах</a:t>
            </a:r>
            <a:r>
              <a:rPr lang="ru-RU" dirty="0" smtClean="0"/>
              <a:t> – 36 ч.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56610" y="651690"/>
            <a:ext cx="7869891" cy="387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6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после всех этих действий, </a:t>
            </a:r>
          </a:p>
          <a:p>
            <a:pPr marL="0" indent="0" algn="ctr">
              <a:buNone/>
            </a:pPr>
            <a:r>
              <a:rPr lang="ru-RU" sz="6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Ваш отчет будет сформирован!</a:t>
            </a:r>
            <a:endParaRPr lang="ru-RU" sz="6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54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58906" y="946182"/>
            <a:ext cx="8128833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Отчет согласовывается помощником и утверждается руководителем  по виду практики. </a:t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 получаете зачет в электронной системе.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9054" y="2745756"/>
            <a:ext cx="7988685" cy="288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82712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119269"/>
            <a:ext cx="8304620" cy="97789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Если студент не прошел практику своевременно: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459" y="1465728"/>
            <a:ext cx="8318067" cy="4886945"/>
          </a:xfrm>
        </p:spPr>
        <p:txBody>
          <a:bodyPr>
            <a:normAutofit fontScale="92500"/>
          </a:bodyPr>
          <a:lstStyle/>
          <a:p>
            <a:pPr algn="just"/>
            <a:endParaRPr lang="ru-RU" dirty="0" smtClean="0"/>
          </a:p>
          <a:p>
            <a:pPr algn="just"/>
            <a:r>
              <a:rPr lang="ru-RU" dirty="0" smtClean="0"/>
              <a:t>В случае </a:t>
            </a:r>
            <a:r>
              <a:rPr lang="ru-RU" b="1" dirty="0">
                <a:solidFill>
                  <a:srgbClr val="C00000"/>
                </a:solidFill>
              </a:rPr>
              <a:t>пропуска сроков </a:t>
            </a:r>
            <a:r>
              <a:rPr lang="ru-RU" b="1" dirty="0" smtClean="0">
                <a:solidFill>
                  <a:srgbClr val="C00000"/>
                </a:solidFill>
              </a:rPr>
              <a:t>практики </a:t>
            </a:r>
            <a:r>
              <a:rPr lang="ru-RU" dirty="0" smtClean="0"/>
              <a:t>(</a:t>
            </a:r>
            <a:r>
              <a:rPr lang="ru-RU" i="1" dirty="0" smtClean="0"/>
              <a:t>например, пакет документов был предоставлен в ВУЗ с опозданием)</a:t>
            </a:r>
            <a:r>
              <a:rPr lang="ru-RU" dirty="0" smtClean="0"/>
              <a:t> студент </a:t>
            </a:r>
            <a:r>
              <a:rPr lang="ru-RU" b="1" dirty="0" smtClean="0">
                <a:solidFill>
                  <a:srgbClr val="C00000"/>
                </a:solidFill>
              </a:rPr>
              <a:t>считается не приступившим к практической подготовке</a:t>
            </a:r>
            <a:r>
              <a:rPr lang="ru-RU" dirty="0" smtClean="0"/>
              <a:t>, и формируется академическая задолженность.</a:t>
            </a:r>
          </a:p>
          <a:p>
            <a:pPr algn="just"/>
            <a:r>
              <a:rPr lang="ru-RU" dirty="0" smtClean="0"/>
              <a:t>Для таких студентов формируется новый график повторного прохождения практики, чтобы ликвидировать академическую задолженность</a:t>
            </a:r>
            <a:r>
              <a:rPr lang="ru-RU" smtClean="0"/>
              <a:t>. ТАК</a:t>
            </a:r>
            <a:r>
              <a:rPr lang="ru-RU"/>
              <a:t>А</a:t>
            </a:r>
            <a:r>
              <a:rPr lang="ru-RU" smtClean="0"/>
              <a:t>Я </a:t>
            </a:r>
            <a:r>
              <a:rPr lang="ru-RU" dirty="0" smtClean="0">
                <a:solidFill>
                  <a:srgbClr val="FF0000"/>
                </a:solidFill>
              </a:rPr>
              <a:t>ВОЗМОЖНОСТЬ ПРЕДОСТАВЛЯЕТСЯ </a:t>
            </a:r>
            <a:r>
              <a:rPr lang="ru-RU" sz="3500" dirty="0" smtClean="0">
                <a:solidFill>
                  <a:srgbClr val="FF0000"/>
                </a:solidFill>
              </a:rPr>
              <a:t>1</a:t>
            </a:r>
            <a:r>
              <a:rPr lang="ru-RU" dirty="0" smtClean="0">
                <a:solidFill>
                  <a:srgbClr val="FF0000"/>
                </a:solidFill>
              </a:rPr>
              <a:t> РАЗ. 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В случае повторного </a:t>
            </a:r>
            <a:r>
              <a:rPr lang="ru-RU" b="1" dirty="0" err="1" smtClean="0">
                <a:solidFill>
                  <a:srgbClr val="FF0000"/>
                </a:solidFill>
              </a:rPr>
              <a:t>непрохождения</a:t>
            </a:r>
            <a:r>
              <a:rPr lang="ru-RU" b="1" dirty="0" smtClean="0">
                <a:solidFill>
                  <a:srgbClr val="FF0000"/>
                </a:solidFill>
              </a:rPr>
              <a:t> практики – студент отчисляется за невыполнение учебного плана.</a:t>
            </a:r>
          </a:p>
        </p:txBody>
      </p:sp>
    </p:spTree>
    <p:extLst>
      <p:ext uri="{BB962C8B-B14F-4D97-AF65-F5344CB8AC3E}">
        <p14:creationId xmlns:p14="http://schemas.microsoft.com/office/powerpoint/2010/main" xmlns="" val="83908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1824" y="2107769"/>
            <a:ext cx="7222210" cy="19217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>
                <a:solidFill>
                  <a:srgbClr val="0033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2491786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Для успешного прохождения учебной практики необходимо выполнить определенный вид работы в Информационной системе Университета в разделе «Производственные практики» в своем личном кабинете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6000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27048" y="1626768"/>
            <a:ext cx="3325523" cy="700110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34898" y="17597"/>
            <a:ext cx="8508380" cy="160917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Порядок работы в личных кабинетах по закреплению документов, в разделе производственная практика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4898" y="1728439"/>
            <a:ext cx="850838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sz="2800" dirty="0" smtClean="0"/>
              <a:t>Работа в разделе				      начинается </a:t>
            </a:r>
            <a:br>
              <a:rPr lang="ru-RU" sz="2800" dirty="0" smtClean="0"/>
            </a:br>
            <a:r>
              <a:rPr lang="ru-RU" sz="2800" dirty="0" smtClean="0">
                <a:solidFill>
                  <a:srgbClr val="C00000"/>
                </a:solidFill>
              </a:rPr>
              <a:t>за 2 недели до начала практики</a:t>
            </a:r>
            <a:r>
              <a:rPr lang="ru-RU" sz="2800" dirty="0" smtClean="0"/>
              <a:t>!</a:t>
            </a:r>
          </a:p>
          <a:p>
            <a:pPr marL="514350" indent="-514350" algn="just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800" dirty="0" smtClean="0"/>
              <a:t>Прочитать </a:t>
            </a:r>
            <a:r>
              <a:rPr lang="ru-RU" sz="2800" dirty="0"/>
              <a:t>информационное сообщение преподавателя, о порядке проведения практики. </a:t>
            </a:r>
            <a:r>
              <a:rPr lang="ru-RU" sz="2400" i="1" dirty="0" smtClean="0"/>
              <a:t>(</a:t>
            </a:r>
            <a:r>
              <a:rPr lang="ru-RU" sz="2400" i="1" dirty="0"/>
              <a:t>Сообщение в переписке преподавателя со студентом</a:t>
            </a:r>
            <a:r>
              <a:rPr lang="ru-RU" sz="2400" i="1" dirty="0" smtClean="0"/>
              <a:t>).</a:t>
            </a:r>
          </a:p>
          <a:p>
            <a:pPr marL="514350" indent="-514350" algn="just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/>
              <a:t>Прочитать  «Методические рекомендации для обучающегося по прохождению учебной практики» </a:t>
            </a:r>
            <a:r>
              <a:rPr lang="ru-RU" sz="2400" i="1" dirty="0" smtClean="0"/>
              <a:t>(скачать   в личном кабинете в разделе производственные практики)</a:t>
            </a:r>
          </a:p>
        </p:txBody>
      </p:sp>
    </p:spTree>
    <p:extLst>
      <p:ext uri="{BB962C8B-B14F-4D97-AF65-F5344CB8AC3E}">
        <p14:creationId xmlns:p14="http://schemas.microsoft.com/office/powerpoint/2010/main" xmlns="" val="368949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501806" y="100013"/>
            <a:ext cx="8486078" cy="6076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1.Войдите в личный кабинет</a:t>
            </a:r>
          </a:p>
          <a:p>
            <a:pPr marL="0" indent="0">
              <a:buNone/>
            </a:pPr>
            <a:r>
              <a:rPr lang="ru-RU" sz="2400" dirty="0" smtClean="0"/>
              <a:t>2.Нажмите курсором на раздел «Производственная практика»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375" y="995624"/>
            <a:ext cx="7861303" cy="562820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336792" y="4841070"/>
            <a:ext cx="2299474" cy="440635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1468805" y="3945812"/>
            <a:ext cx="584156" cy="1075276"/>
          </a:xfrm>
          <a:prstGeom prst="straightConnector1">
            <a:avLst/>
          </a:prstGeom>
          <a:ln w="1016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6112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592" y="1215483"/>
            <a:ext cx="7952802" cy="457200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591015" y="3958683"/>
            <a:ext cx="7348653" cy="384715"/>
          </a:xfrm>
          <a:prstGeom prst="roundRect">
            <a:avLst/>
          </a:prstGeom>
          <a:noFill/>
          <a:ln w="127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1321" y="3172520"/>
            <a:ext cx="1452679" cy="173959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658906" y="119269"/>
            <a:ext cx="7839635" cy="109621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Руководство по работе в личном кабинете по производственной практике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788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58906" y="119269"/>
            <a:ext cx="7839635" cy="61671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Выберите учебный год 2019/2020 </a:t>
            </a:r>
            <a:r>
              <a:rPr lang="ru-RU" sz="2800" dirty="0" err="1" smtClean="0"/>
              <a:t>уч.год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7212" y="744294"/>
            <a:ext cx="8659312" cy="5809785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2279249" y="1182029"/>
            <a:ext cx="1612527" cy="390981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3420269" y="735981"/>
            <a:ext cx="433421" cy="675330"/>
          </a:xfrm>
          <a:prstGeom prst="straightConnector1">
            <a:avLst/>
          </a:prstGeom>
          <a:ln w="1016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6170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12595" y="374619"/>
            <a:ext cx="8421841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Внизу  раздела Вы заходите в «Выбор баз практической подготовки»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562" y="1262062"/>
            <a:ext cx="8524875" cy="4333875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309562" y="5204956"/>
            <a:ext cx="3582214" cy="521294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392677" y="4070195"/>
            <a:ext cx="629303" cy="1038740"/>
          </a:xfrm>
          <a:prstGeom prst="straightConnector1">
            <a:avLst/>
          </a:prstGeom>
          <a:ln w="1016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8824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1310</TotalTime>
  <Words>929</Words>
  <Application>Microsoft Office PowerPoint</Application>
  <PresentationFormat>Экран (4:3)</PresentationFormat>
  <Paragraphs>80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Office Theme</vt:lpstr>
      <vt:lpstr>Алгоритм  подготовки и прохождения учебной практики «Практика по оказанию первой помощи»  </vt:lpstr>
      <vt:lpstr>Цели и задачи практики «Практика по оказанию первой помощи» </vt:lpstr>
      <vt:lpstr>Вид и график практики </vt:lpstr>
      <vt:lpstr>Слайд 4</vt:lpstr>
      <vt:lpstr>Порядок работы в личных кабинетах по закреплению документов, в разделе производственная практика</vt:lpstr>
      <vt:lpstr>Слайд 6</vt:lpstr>
      <vt:lpstr>Руководство по работе в личном кабинете по производственной практике </vt:lpstr>
      <vt:lpstr>Выберите учебный год 2019/2020 уч.год.</vt:lpstr>
      <vt:lpstr>Внизу  раздела Вы заходите в «Выбор баз практической подготовки»</vt:lpstr>
      <vt:lpstr>На новой странице отображается перечень всех видов практики,  и всех баз практической подготовки. Базой практической подготовки является кафедра «Обучающий симуляционный центр». При выборе «Базы практической подготовки» эта база автоматически появится в Вашем окне.</vt:lpstr>
      <vt:lpstr>Слайд 11</vt:lpstr>
      <vt:lpstr>Выбор и закрепление проведено успешно если напротив базы отображаются иконки для прикрепления сканированных документов и в колонке «Статус» отображается картинка «доктора».</vt:lpstr>
      <vt:lpstr>Слайд 13</vt:lpstr>
      <vt:lpstr>Слайд 14</vt:lpstr>
      <vt:lpstr>Слайд 15</vt:lpstr>
      <vt:lpstr>Слайд 16</vt:lpstr>
      <vt:lpstr>Слайд 17</vt:lpstr>
      <vt:lpstr>Слайд 18</vt:lpstr>
      <vt:lpstr>2) Обязательство о неразглашении сведений, составляющих врачебную тайну  формируется информационной системой.   Порядок действий – тот же.</vt:lpstr>
      <vt:lpstr>Таким образом, все документы формируются автоматически.   Документы другого формата утверждаться не будут!!!!</vt:lpstr>
      <vt:lpstr>Слайд 21</vt:lpstr>
      <vt:lpstr>Слайд 22</vt:lpstr>
      <vt:lpstr>Только после утверждения руководителем    Следующий этап – прикрепление скан.копии (фото) флюорографии.   Внизу списка баз практик, закрепленных за производственной практикой, Вы увидите раздел «Анализы медицинской книжки» - входите.</vt:lpstr>
      <vt:lpstr>Слайд 24</vt:lpstr>
      <vt:lpstr>Входите в раздел «Отчет студента по производственной практике» и у Вас появляется окно отчета</vt:lpstr>
      <vt:lpstr>Открываете отчет  каждый день, и заполняйте выполнение практических навыков, нажав курсором на определенный день практики. </vt:lpstr>
      <vt:lpstr>Рабочая тетрадь</vt:lpstr>
      <vt:lpstr>Рейтинговый балл за практическую подготовку будет сформирован автоматически и  отображен внизу таблицы с навыками.</vt:lpstr>
      <vt:lpstr>Слайд 29</vt:lpstr>
      <vt:lpstr>Слайд 30</vt:lpstr>
      <vt:lpstr>Отчет согласовывается помощником и утверждается руководителем  по виду практики.  Вы получаете зачет в электронной системе.</vt:lpstr>
      <vt:lpstr>Если студент не прошел практику своевременно:</vt:lpstr>
      <vt:lpstr>Слайд 33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Кузьмичева Н.А.</dc:creator>
  <cp:lastModifiedBy>Гуля</cp:lastModifiedBy>
  <cp:revision>151</cp:revision>
  <dcterms:created xsi:type="dcterms:W3CDTF">2016-11-18T14:12:19Z</dcterms:created>
  <dcterms:modified xsi:type="dcterms:W3CDTF">2019-12-25T09:30:55Z</dcterms:modified>
</cp:coreProperties>
</file>