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85" r:id="rId7"/>
    <p:sldId id="261" r:id="rId8"/>
    <p:sldId id="263" r:id="rId9"/>
    <p:sldId id="262" r:id="rId10"/>
    <p:sldId id="264" r:id="rId11"/>
    <p:sldId id="265" r:id="rId12"/>
    <p:sldId id="266" r:id="rId13"/>
    <p:sldId id="286" r:id="rId14"/>
    <p:sldId id="267" r:id="rId15"/>
    <p:sldId id="271" r:id="rId16"/>
    <p:sldId id="272" r:id="rId17"/>
    <p:sldId id="268" r:id="rId18"/>
    <p:sldId id="287" r:id="rId19"/>
    <p:sldId id="269" r:id="rId20"/>
    <p:sldId id="270" r:id="rId21"/>
    <p:sldId id="273" r:id="rId22"/>
    <p:sldId id="281" r:id="rId23"/>
    <p:sldId id="275" r:id="rId24"/>
    <p:sldId id="276" r:id="rId25"/>
    <p:sldId id="280" r:id="rId26"/>
    <p:sldId id="282" r:id="rId27"/>
    <p:sldId id="283" r:id="rId28"/>
    <p:sldId id="277" r:id="rId29"/>
    <p:sldId id="288" r:id="rId30"/>
    <p:sldId id="291" r:id="rId31"/>
    <p:sldId id="278" r:id="rId32"/>
    <p:sldId id="279" r:id="rId33"/>
    <p:sldId id="289" r:id="rId34"/>
    <p:sldId id="290" r:id="rId35"/>
    <p:sldId id="292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748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5DBEF-3292-4C23-AC9C-F6D405C4202B}" type="datetimeFigureOut">
              <a:rPr lang="ru-RU" smtClean="0"/>
              <a:t>24.09.2019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95F20-043D-45F3-BD69-7E244CC6B29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49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95F20-043D-45F3-BD69-7E244CC6B29D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355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24.09.2019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23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24.09.2019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24.09.2019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7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24.09.2019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10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24.09.2019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06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24.09.2019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8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24.09.2019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53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24.09.2019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59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24.09.2019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16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24.09.2019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78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9058-BD4A-4CBE-9EA8-09CAAAD88B8E}" type="datetimeFigureOut">
              <a:rPr lang="ru-RU" smtClean="0"/>
              <a:t>24.09.2019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73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59058-BD4A-4CBE-9EA8-09CAAAD88B8E}" type="datetimeFigureOut">
              <a:rPr lang="ru-RU" smtClean="0"/>
              <a:t>24.09.2019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34388-8724-4948-BA0E-49B924C0DA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49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0035300.21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Гражданское процессуальное право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77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гражданский процесс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/>
              <a:t> </a:t>
            </a:r>
            <a:r>
              <a:rPr lang="ru-RU" sz="3200" dirty="0" smtClean="0"/>
              <a:t>это  урегулированная </a:t>
            </a:r>
            <a:r>
              <a:rPr lang="ru-RU" sz="3200" dirty="0"/>
              <a:t>гражданским процессуальным правом система </a:t>
            </a:r>
            <a:r>
              <a:rPr lang="ru-RU" sz="3200" dirty="0" smtClean="0"/>
              <a:t>действий: деятельность </a:t>
            </a:r>
            <a:r>
              <a:rPr lang="ru-RU" sz="3200" dirty="0"/>
              <a:t>суда, лиц, участвующих в деле и иных участников </a:t>
            </a:r>
            <a:r>
              <a:rPr lang="ru-RU" sz="3200" dirty="0" smtClean="0"/>
              <a:t>процесса;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 совокупность </a:t>
            </a:r>
            <a:r>
              <a:rPr lang="ru-RU" sz="3200" dirty="0"/>
              <a:t>процессуальных действий и гражданско-процессуальных правоотношений, складывающихся между судом и другими субъектами при рассмотрении и разрешении гражданского дела судом общей </a:t>
            </a:r>
            <a:r>
              <a:rPr lang="ru-RU" sz="3200" dirty="0" smtClean="0"/>
              <a:t>юрисдикции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191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гражданского судопроизводства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916832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4800" dirty="0" smtClean="0"/>
              <a:t>исковое производство;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4800" dirty="0" smtClean="0"/>
              <a:t> приказное производство;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4800" dirty="0" smtClean="0"/>
              <a:t>производство по делам, вытекающим из публично-правовых отношений;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4800" dirty="0" smtClean="0"/>
              <a:t> особое производство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412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Стадии судебного процесса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7849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/>
              <a:t>возбуждение гражданского дела;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/>
              <a:t> подготовка дела к судебному разбирательству;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/>
              <a:t>судебное разбирательство гражданского дела 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/>
              <a:t>обжалование решений и определений суда, не вступивших в законную силу (производство в суде второй инстанции -глава 39. Производство в суде апелляционной инстанции);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/>
              <a:t> пересмотр решений и определений в порядке надзора (Глава 41. Производство в суде кассационной инстанции (в ред. ФЗ от 09.12.2010 N 353-ФЗ);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dirty="0" smtClean="0"/>
              <a:t> пересмотр решений по вновь открывшимся обстоятельствам (гл.42 ГПК РФ);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000" i="1" dirty="0" smtClean="0"/>
              <a:t>исполнительное производство  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06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268760"/>
            <a:ext cx="903649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</a:t>
            </a:r>
            <a:r>
              <a:rPr lang="ru-RU" sz="2800" dirty="0"/>
              <a:t>гражданском процессуальном законодательстве нет единого определения иска. </a:t>
            </a:r>
            <a:endParaRPr lang="ru-RU" sz="2800" dirty="0" smtClean="0"/>
          </a:p>
          <a:p>
            <a:r>
              <a:rPr lang="ru-RU" sz="2800" dirty="0" smtClean="0"/>
              <a:t>1</a:t>
            </a:r>
            <a:r>
              <a:rPr lang="ru-RU" sz="2800" dirty="0"/>
              <a:t>) с материально-правовой точки зрения иск – само материальное требование, т. е. правоотношение;</a:t>
            </a:r>
            <a:br>
              <a:rPr lang="ru-RU" sz="2800" dirty="0"/>
            </a:br>
            <a:r>
              <a:rPr lang="ru-RU" sz="2800" dirty="0"/>
              <a:t>2) с процессуально-правой точки зрения иск – средство защиты нарушенного или оспоренного права или охраняемого законом интереса субъекта гражданских правоотношений.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3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1498178"/>
          </a:xfrm>
        </p:spPr>
        <p:txBody>
          <a:bodyPr>
            <a:normAutofit/>
          </a:bodyPr>
          <a:lstStyle/>
          <a:p>
            <a:pPr fontAlgn="t"/>
            <a:r>
              <a:rPr lang="ru-RU" dirty="0"/>
              <a:t>Исковое заявление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56792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- это заявление, которое подает в суд лицо для защиты своего нарушенного или оспоренного права или интереса</a:t>
            </a:r>
          </a:p>
          <a:p>
            <a:r>
              <a:rPr lang="ru-RU" sz="4000" dirty="0" smtClean="0"/>
              <a:t>(Глава 12. Предъявление иска</a:t>
            </a:r>
          </a:p>
          <a:p>
            <a:r>
              <a:rPr lang="ru-RU" sz="4000" dirty="0" smtClean="0"/>
              <a:t>Статья 131. Форма и содержание искового заявления)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845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Элементы иска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12776"/>
            <a:ext cx="73396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-предмет;</a:t>
            </a:r>
          </a:p>
          <a:p>
            <a:r>
              <a:rPr lang="ru-RU" sz="4800" dirty="0" smtClean="0"/>
              <a:t> -основание иска;</a:t>
            </a:r>
          </a:p>
          <a:p>
            <a:r>
              <a:rPr lang="ru-RU" sz="4800" dirty="0" smtClean="0"/>
              <a:t>-содержание иска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63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Предмет иска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196752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-материально-правовое </a:t>
            </a:r>
            <a:r>
              <a:rPr lang="ru-RU" sz="4400" dirty="0"/>
              <a:t>требование истца к </a:t>
            </a:r>
            <a:r>
              <a:rPr lang="ru-RU" sz="4400" dirty="0" smtClean="0"/>
              <a:t>ответчику</a:t>
            </a:r>
          </a:p>
          <a:p>
            <a:endParaRPr lang="ru-RU" sz="3600" dirty="0"/>
          </a:p>
          <a:p>
            <a:endParaRPr lang="ru-RU" sz="3600" dirty="0" smtClean="0"/>
          </a:p>
          <a:p>
            <a:r>
              <a:rPr lang="ru-RU" sz="4000" i="1" dirty="0" smtClean="0"/>
              <a:t>Оно, как правило, располагаются в конце заявления после слов «прошу суд…»</a:t>
            </a:r>
          </a:p>
          <a:p>
            <a:endParaRPr lang="ru-RU" sz="3600" dirty="0"/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9544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основание иска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204864"/>
            <a:ext cx="9324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обстоятельства, на которых истец основывает свои требования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270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Содержание иска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628800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/>
              <a:t> </a:t>
            </a:r>
            <a:r>
              <a:rPr lang="ru-RU" sz="3600" dirty="0"/>
              <a:t>– требование к суду, направленное на защиту, восстановление нарушенного охраняемого законом права, интереса</a:t>
            </a:r>
          </a:p>
        </p:txBody>
      </p:sp>
    </p:spTree>
    <p:extLst>
      <p:ext uri="{BB962C8B-B14F-4D97-AF65-F5344CB8AC3E}">
        <p14:creationId xmlns:p14="http://schemas.microsoft.com/office/powerpoint/2010/main" val="20967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6583362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цена иска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представляет собой институт искового производства, характеризующий стоимостное денежное выражение предмета спора между истцом и ответчиком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63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Предмет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предмет гражданского процессуального права можно определить как судопроизводство, процесс, т.е. предметом данной отрасли являются процессуальные правоотношения и процессуальные действия, связанные с осуществлением правосудия по гражданским делам.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0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16632"/>
            <a:ext cx="91543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Участники процесса</a:t>
            </a:r>
          </a:p>
          <a:p>
            <a:pPr algn="ctr"/>
            <a:endParaRPr lang="ru-RU" sz="4000" b="1" dirty="0"/>
          </a:p>
          <a:p>
            <a:r>
              <a:rPr lang="ru-RU" sz="4000" b="1" dirty="0" smtClean="0"/>
              <a:t>-лица, участвующие в деле (4 ГПК РФ; Статья 34 ГПК РФ)</a:t>
            </a:r>
          </a:p>
          <a:p>
            <a:r>
              <a:rPr lang="ru-RU" sz="4000" b="1" dirty="0"/>
              <a:t>-</a:t>
            </a:r>
            <a:r>
              <a:rPr lang="ru-RU" sz="4000" b="1" dirty="0" smtClean="0"/>
              <a:t> участники, которые не могут иметь никакого юридического интереса в деле (свидетелей, переводчиков, экспертов, секретарей судебных заседаний …)</a:t>
            </a:r>
          </a:p>
          <a:p>
            <a:pPr algn="ctr"/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95984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03649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effectLst/>
                <a:latin typeface="Times New Roman"/>
                <a:ea typeface="Calibri"/>
              </a:rPr>
              <a:t>Сторонами гражданского дела</a:t>
            </a:r>
          </a:p>
          <a:p>
            <a:r>
              <a:rPr lang="ru-RU" sz="4400" b="1" dirty="0" smtClean="0">
                <a:effectLst/>
                <a:latin typeface="Times New Roman"/>
                <a:ea typeface="Calibri"/>
              </a:rPr>
              <a:t> </a:t>
            </a:r>
          </a:p>
          <a:p>
            <a:r>
              <a:rPr lang="ru-RU" sz="3600" b="1" dirty="0" smtClean="0">
                <a:effectLst/>
                <a:latin typeface="Times New Roman"/>
                <a:ea typeface="Calibri"/>
              </a:rPr>
              <a:t>называют лиц, гражданско-правовой спор между которыми должен разрешить суд. Стороны в гражданском производстве называются "истец" и "ответчик" (ч. 1 ст. 38 ГПК РФ)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85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4020"/>
            <a:ext cx="8003232" cy="672732"/>
          </a:xfrm>
        </p:spPr>
        <p:txBody>
          <a:bodyPr>
            <a:normAutofit fontScale="90000"/>
          </a:bodyPr>
          <a:lstStyle/>
          <a:p>
            <a:r>
              <a:rPr lang="ru-RU" sz="2700" b="1" cap="all" dirty="0"/>
              <a:t>МЕДИЦИНСКИЙ РАБОТНИК КАК УЧАСТНИК ГРАЖДАНСКОГО ДЕЛА ПО ИСКУ ПАЦИЕНТА: ПРАВОВОЙ СТАТУС</a:t>
            </a:r>
            <a:r>
              <a:rPr lang="ru-RU" cap="all" dirty="0"/>
              <a:t/>
            </a:r>
            <a:br>
              <a:rPr lang="ru-RU" cap="all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052736"/>
            <a:ext cx="94330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800" dirty="0" smtClean="0"/>
              <a:t>медицинский </a:t>
            </a:r>
            <a:r>
              <a:rPr lang="ru-RU" sz="2800" dirty="0"/>
              <a:t>работник участвует в </a:t>
            </a:r>
            <a:r>
              <a:rPr lang="ru-RU" sz="2800" dirty="0" smtClean="0"/>
              <a:t>деле</a:t>
            </a:r>
          </a:p>
          <a:p>
            <a:r>
              <a:rPr lang="ru-RU" sz="2800" dirty="0"/>
              <a:t>-</a:t>
            </a:r>
            <a:r>
              <a:rPr lang="ru-RU" sz="2800" dirty="0" smtClean="0"/>
              <a:t> </a:t>
            </a:r>
            <a:r>
              <a:rPr lang="ru-RU" sz="2800" dirty="0"/>
              <a:t>в качестве третьего лица на стороне </a:t>
            </a:r>
            <a:r>
              <a:rPr lang="ru-RU" sz="2800" dirty="0" smtClean="0"/>
              <a:t>ответчика (ст.</a:t>
            </a:r>
            <a:r>
              <a:rPr lang="ru-RU" sz="2800" b="1" dirty="0"/>
              <a:t> </a:t>
            </a:r>
            <a:r>
              <a:rPr lang="ru-RU" sz="2800" dirty="0" smtClean="0"/>
              <a:t>34, 42)</a:t>
            </a:r>
          </a:p>
          <a:p>
            <a:r>
              <a:rPr lang="ru-RU" sz="2800" dirty="0" smtClean="0"/>
              <a:t>-свидетель(ст. 69);</a:t>
            </a:r>
          </a:p>
          <a:p>
            <a:r>
              <a:rPr lang="ru-RU" sz="2800" dirty="0" smtClean="0"/>
              <a:t>-специалист (ст.188 )ГПК </a:t>
            </a:r>
            <a:r>
              <a:rPr lang="ru-RU" sz="2800" dirty="0"/>
              <a:t>РФ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--эксперт (ст.79-87)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6856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Подведомственность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96752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Под </a:t>
            </a:r>
            <a:r>
              <a:rPr lang="ru-RU" sz="2800" b="1" dirty="0"/>
              <a:t>подведомственностью</a:t>
            </a:r>
            <a:r>
              <a:rPr lang="ru-RU" sz="2800" dirty="0"/>
              <a:t> понимают относимость нуждающихся в государственно-властном разрешении споров о праве и иных дел к ведению различных государственных, общественных, смешанных органов и третейских судов, как свойство юридических дел, в силу которых они подлежат разрешению определенными юридическими органами, отнесение спора о праве или иного юридического дела к компетенции определенного органа </a:t>
            </a:r>
          </a:p>
        </p:txBody>
      </p:sp>
    </p:spTree>
    <p:extLst>
      <p:ext uri="{BB962C8B-B14F-4D97-AF65-F5344CB8AC3E}">
        <p14:creationId xmlns:p14="http://schemas.microsoft.com/office/powerpoint/2010/main" val="32696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Подсудность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551837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Подсудность - это институт (совокупность правовых норм), регулирующий относимость подведомственных судам дел к ведению конкретного суда судебной системы для рассмотрения по первой </a:t>
            </a:r>
            <a:r>
              <a:rPr lang="ru-RU" sz="2800" dirty="0" smtClean="0"/>
              <a:t>инстанции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662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1. Каждая сторона должна доказать те обстоятельства, на которые она ссылается как на основания своих требований и возражений, если иное не предусмотрено федеральным законом.</a:t>
            </a:r>
          </a:p>
          <a:p>
            <a:r>
              <a:rPr lang="ru-RU" sz="2800" dirty="0"/>
              <a:t>2. Суд определяет, какие обстоятельства имеют значение для дела, какой стороне надлежит их доказывать, выносит обстоятельства на обсуждение, даже если стороны на какие-либо из них не </a:t>
            </a:r>
            <a:r>
              <a:rPr lang="ru-RU" sz="2800" dirty="0" smtClean="0"/>
              <a:t>ссылались</a:t>
            </a:r>
          </a:p>
          <a:p>
            <a:r>
              <a:rPr lang="ru-RU" sz="2800" dirty="0" smtClean="0"/>
              <a:t>(ст.56 ГПК)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Доказывание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6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417638"/>
          </a:xfrm>
        </p:spPr>
        <p:txBody>
          <a:bodyPr>
            <a:normAutofit fontScale="90000"/>
          </a:bodyPr>
          <a:lstStyle/>
          <a:p>
            <a:r>
              <a:rPr lang="ru-RU" sz="3100" b="1" cap="all" dirty="0"/>
              <a:t>ИСТОРИЯ БОЛЕЗНИ КАК ДОКАЗАТЕЛЬСТВО ПО ГРАЖДАНСКОМУ ДЕЛУ</a:t>
            </a:r>
            <a:r>
              <a:rPr lang="ru-RU" cap="all" dirty="0"/>
              <a:t/>
            </a:r>
            <a:br>
              <a:rPr lang="ru-RU" cap="all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052736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-понятие </a:t>
            </a:r>
            <a:r>
              <a:rPr lang="ru-RU" sz="2800" dirty="0"/>
              <a:t>«истории болезни» является обобщающим и включает в себя всю медицинскую документацию, сопровождающую оказание медицинской помощи или медицинской </a:t>
            </a:r>
            <a:r>
              <a:rPr lang="ru-RU" sz="2800" dirty="0" smtClean="0"/>
              <a:t>услуги;</a:t>
            </a:r>
          </a:p>
          <a:p>
            <a:r>
              <a:rPr lang="ru-RU" sz="2800" dirty="0" smtClean="0"/>
              <a:t>-история </a:t>
            </a:r>
            <a:r>
              <a:rPr lang="ru-RU" sz="2800" dirty="0"/>
              <a:t>болезни приобщается к материалам гражданского дела в подавляющем большинстве случаев по запросу суда, осуществляемому в порядке части 2 статьи 56 Гражданского Процессуального Кодекса </a:t>
            </a:r>
            <a:r>
              <a:rPr lang="ru-RU" sz="2800" dirty="0" smtClean="0"/>
              <a:t>РФ</a:t>
            </a:r>
            <a:r>
              <a:rPr lang="ru-RU" sz="2800" dirty="0"/>
              <a:t> </a:t>
            </a:r>
            <a:r>
              <a:rPr lang="ru-RU" sz="2800" dirty="0" smtClean="0"/>
              <a:t>);</a:t>
            </a:r>
          </a:p>
          <a:p>
            <a:r>
              <a:rPr lang="ru-RU" sz="2800" dirty="0" smtClean="0"/>
              <a:t>-</a:t>
            </a:r>
            <a:r>
              <a:rPr lang="ru-RU" sz="2800" dirty="0"/>
              <a:t>исключительное право суда на истребование оригинала истории болезни из лечебного учреждения не исключает обязанности лечебного учреждения предоставить полную заверенную копию лицу, в отношении которого история болезни составлена и велась, либо его законному представителю</a:t>
            </a:r>
          </a:p>
        </p:txBody>
      </p:sp>
    </p:spTree>
    <p:extLst>
      <p:ext uri="{BB962C8B-B14F-4D97-AF65-F5344CB8AC3E}">
        <p14:creationId xmlns:p14="http://schemas.microsoft.com/office/powerpoint/2010/main" val="27576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1700808"/>
          </a:xfrm>
        </p:spPr>
        <p:txBody>
          <a:bodyPr>
            <a:normAutofit fontScale="90000"/>
          </a:bodyPr>
          <a:lstStyle/>
          <a:p>
            <a:r>
              <a:rPr lang="ru-RU" b="1" cap="all" dirty="0"/>
              <a:t>ИСТОРИЯ БОЛЕЗНИ КАК ДОКАЗАТЕЛЬСТВО ПО ГРАЖДАНСКОМУ ДЕЛУ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82340"/>
            <a:ext cx="89644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случае оспаривания достоверности сведений, содержащихся в истории болезни, тогда, когда у суда есть основания полагать, что представленная ему история болезни подверглась модификации, искажению, содержит заведомо недостоверные, ложные сведения, история болезни может изменить свой процессуальный статус и из письменного доказательства стать вещественным доказательством, что может свидетельствовать о неблагоприятном развитии судебного </a:t>
            </a:r>
            <a:r>
              <a:rPr lang="ru-RU" sz="2800" dirty="0" smtClean="0"/>
              <a:t>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26091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одсудность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136339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Среди судов </a:t>
            </a:r>
            <a:r>
              <a:rPr lang="ru-RU" sz="3200" dirty="0"/>
              <a:t>общей юрисдикции выделяются </a:t>
            </a:r>
            <a:endParaRPr lang="ru-RU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мировые </a:t>
            </a:r>
            <a:r>
              <a:rPr lang="ru-RU" sz="3200" dirty="0"/>
              <a:t>судьи; </a:t>
            </a:r>
            <a:endParaRPr lang="ru-RU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районные </a:t>
            </a:r>
            <a:r>
              <a:rPr lang="ru-RU" sz="3200" dirty="0"/>
              <a:t>суды; </a:t>
            </a:r>
            <a:endParaRPr lang="ru-RU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Верховные </a:t>
            </a:r>
            <a:r>
              <a:rPr lang="ru-RU" sz="3200" dirty="0"/>
              <a:t>суды республик, краевые и областные суды, </a:t>
            </a:r>
            <a:endParaRPr lang="ru-RU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суды </a:t>
            </a:r>
            <a:r>
              <a:rPr lang="ru-RU" sz="3200" dirty="0"/>
              <a:t>городов федерального значения, суды автономной области и автономных округов (суды субъекта РФ); </a:t>
            </a:r>
            <a:endParaRPr lang="ru-RU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Верховный </a:t>
            </a:r>
            <a:r>
              <a:rPr lang="ru-RU" sz="3200" dirty="0"/>
              <a:t>Суд </a:t>
            </a:r>
            <a:r>
              <a:rPr lang="ru-RU" sz="3200" dirty="0" smtClean="0"/>
              <a:t>РФ</a:t>
            </a:r>
          </a:p>
        </p:txBody>
      </p:sp>
    </p:spTree>
    <p:extLst>
      <p:ext uri="{BB962C8B-B14F-4D97-AF65-F5344CB8AC3E}">
        <p14:creationId xmlns:p14="http://schemas.microsoft.com/office/powerpoint/2010/main" val="182017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Мировому судье </a:t>
            </a:r>
            <a:r>
              <a:rPr lang="ru-RU" sz="3200" dirty="0"/>
              <a:t>подсудны дела:</a:t>
            </a:r>
          </a:p>
          <a:p>
            <a:r>
              <a:rPr lang="ru-RU" sz="3200" dirty="0" smtClean="0"/>
              <a:t>-о </a:t>
            </a:r>
            <a:r>
              <a:rPr lang="ru-RU" sz="3200" dirty="0"/>
              <a:t>выдаче судебного приказа;</a:t>
            </a:r>
          </a:p>
          <a:p>
            <a:r>
              <a:rPr lang="ru-RU" sz="3200" dirty="0" smtClean="0"/>
              <a:t>-о </a:t>
            </a:r>
            <a:r>
              <a:rPr lang="ru-RU" sz="3200" dirty="0"/>
              <a:t>расторжении брака, если между супругами </a:t>
            </a:r>
            <a:r>
              <a:rPr lang="ru-RU" sz="3200" dirty="0" smtClean="0"/>
              <a:t>отсутствует спор </a:t>
            </a:r>
            <a:r>
              <a:rPr lang="ru-RU" sz="3200" dirty="0"/>
              <a:t>о детях;</a:t>
            </a:r>
          </a:p>
          <a:p>
            <a:r>
              <a:rPr lang="ru-RU" sz="3200" dirty="0" smtClean="0"/>
              <a:t>-о </a:t>
            </a:r>
            <a:r>
              <a:rPr lang="ru-RU" sz="3200" dirty="0"/>
              <a:t>разделе между супругами совместно нажитого </a:t>
            </a:r>
            <a:r>
              <a:rPr lang="ru-RU" sz="3200" dirty="0" smtClean="0"/>
              <a:t>имущества независимо </a:t>
            </a:r>
            <a:r>
              <a:rPr lang="ru-RU" sz="3200" dirty="0"/>
              <a:t>от цены иска;</a:t>
            </a:r>
          </a:p>
          <a:p>
            <a:r>
              <a:rPr lang="ru-RU" sz="3200" dirty="0" smtClean="0"/>
              <a:t>-иные </a:t>
            </a:r>
            <a:r>
              <a:rPr lang="ru-RU" sz="3200" dirty="0"/>
              <a:t>возникающие из семейных правоотношений;</a:t>
            </a:r>
          </a:p>
          <a:p>
            <a:r>
              <a:rPr lang="ru-RU" sz="3200" dirty="0" smtClean="0"/>
              <a:t>-возникающие </a:t>
            </a:r>
            <a:r>
              <a:rPr lang="ru-RU" sz="3200" dirty="0"/>
              <a:t>из трудовых правоотношений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73114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Структура отрасли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 системе гражданского процессуального плана выделяют две части: общую и особенную. </a:t>
            </a:r>
          </a:p>
          <a:p>
            <a:r>
              <a:rPr lang="ru-RU" dirty="0" smtClean="0"/>
              <a:t>Можно также выделить специальную часть гражданского процесса.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7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Производство </a:t>
            </a:r>
            <a:r>
              <a:rPr lang="ru-RU" dirty="0"/>
              <a:t>в суде первой инстанции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Подраздел 1. Приказное производство Подраздел 2. Исковое производство Подраздел 3. Производство по делам, возникающим из публичных правоотношений Подраздел 4. Особое производство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3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Суды общей юрисдикции</a:t>
            </a:r>
          </a:p>
          <a:p>
            <a:r>
              <a:rPr lang="ru-RU" sz="2800" dirty="0">
                <a:hlinkClick r:id="rId2"/>
              </a:rPr>
              <a:t>Районный суд рассматривает дела в качестве суда первой и второй инстанции и осуществляет другие полномочия, предусмотренные федеральным конституционным законом. Он является непосредственно вышестоящей судебной инстанцией по отношению к мировым судьям, действующим на территории соответствующего судебного района. Районные суды являются основным звеном судебной системы, в них рассматривается большая часть уголовных дел, а также гражданских и административных дел, подведомственных судам общей юрисдикции.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48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92899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Доказательствами</a:t>
            </a:r>
            <a:r>
              <a:rPr lang="ru-RU" sz="2800" dirty="0"/>
              <a:t> по делу являются полученные в предусмотренном законом порядке сведения о фактах, на основе которых суд устанавливает наличие или отсутствие обстоятельств, обосновывающих требования и возражения сторон, а также иных обстоятельств, имеющих значение для правильного рассмотрения и разрешения </a:t>
            </a:r>
            <a:r>
              <a:rPr lang="ru-RU" sz="2800" dirty="0" smtClean="0"/>
              <a:t>дела</a:t>
            </a:r>
          </a:p>
          <a:p>
            <a:r>
              <a:rPr lang="ru-RU" sz="2800" dirty="0" smtClean="0"/>
              <a:t>(ст.55 ГПК)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77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458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Производство </a:t>
            </a:r>
            <a:r>
              <a:rPr lang="ru-RU" dirty="0"/>
              <a:t>в суде апелляционной инстанции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72816"/>
            <a:ext cx="885698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Ст. 320 ГПК РФ 1. Решения суда первой инстанции, не вступившие в законную силу, могут быть обжалованы в апелляционном порядке в соответствии с правилами, предусмотренными настоящей главой. 2. Право апелляционного обжалования решения суда принадлежит сторонам и другим лицам, участвующим в деле. Право принесения апелляционного представления принадлежит прокурору, участвующему в деле. 3. Апелляционную жалобу вправе подать также лица, которые не были привлечены к участию в деле и вопрос о правах и об обязанностях которых был разрешен </a:t>
            </a:r>
            <a:r>
              <a:rPr lang="ru-RU" sz="2800" dirty="0" smtClean="0"/>
              <a:t>судом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48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Пересмотр </a:t>
            </a:r>
            <a:r>
              <a:rPr lang="ru-RU" dirty="0"/>
              <a:t>вступивших в законную силу судебных постановлений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12776"/>
            <a:ext cx="896448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Ст. 376 ГПК РФ 1. Вступившие в законную силу судебные постановления, за исключением судебных постановлений Верховного Суда Российской Федерации, могут быть обжалованы в порядке, установленном настоящей главой, в суд кассационной инстанции лицами, участвующими в деле, и другими лицами, если их права и законные интересы нарушены судебными постановлениями. 2. Судебные постановления могут быть обжалованы в суд кассационной инстанции в течение шести месяцев со дня их вступления в законную силу при условии, что лицами, указанными в части первой настоящей статьи, были исчерпаны иные установленные настоящим Кодексом способы обжалования судебного постановления до дня вступления его в законную </a:t>
            </a:r>
            <a:r>
              <a:rPr lang="ru-RU" sz="2400" dirty="0" smtClean="0"/>
              <a:t>силу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42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27089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 smtClean="0"/>
              <a:t>Раздел </a:t>
            </a:r>
            <a:r>
              <a:rPr lang="ru-RU" sz="4000" dirty="0"/>
              <a:t>7. Производство, связанное с исполнением судебных постановлений и постановлений иных органов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564903"/>
            <a:ext cx="896448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Ст. </a:t>
            </a:r>
            <a:r>
              <a:rPr lang="ru-RU" sz="2800" dirty="0" smtClean="0"/>
              <a:t>428 ГПК РФ 1. Исполнительный лист выдается судом взыскателю после вступления судебного постановления в законную силу, за исключением случаев </a:t>
            </a:r>
            <a:r>
              <a:rPr lang="ru-RU" sz="2800" dirty="0"/>
              <a:t>немедленного исполнения, если исполнительный лист выдается немедленно после принятия судебного постановления. </a:t>
            </a:r>
            <a:r>
              <a:rPr lang="ru-RU" sz="2800" dirty="0" smtClean="0"/>
              <a:t>Исполнительный лист </a:t>
            </a:r>
            <a:r>
              <a:rPr lang="ru-RU" sz="2800" dirty="0"/>
              <a:t>выдается взыскателю или по его просьбе направляется судом для исполнения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19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Источники гражданского процессуального права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Нормы, регламентирующие судебную систему и деятельность суда, содержатся в главе 7 </a:t>
            </a:r>
            <a:r>
              <a:rPr lang="ru-RU" b="1" dirty="0" smtClean="0"/>
              <a:t>Конституции РФ</a:t>
            </a:r>
            <a:r>
              <a:rPr lang="ru-RU" dirty="0" smtClean="0"/>
              <a:t>. Статья 19 закрепляет равенство всех перед законом и судом, ст. 46, 47, 52 закрепляют основные гарантии судебной защиты прав граждан, ст. 48 - право на получение квалифицированной юридической помощи, ст. 51 - свидетельский иммунитет.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01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Источники гражданского процессуального права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ГПК РФ, принятый 14 ноября 2002 г.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Задачи </a:t>
            </a:r>
            <a:r>
              <a:rPr lang="ru-RU" dirty="0"/>
              <a:t>его действия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обеспечение и гарантия рассмотрения дел вовремя и справедливо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закрепление права обжалования судебных решений по отдельным видам дел гражданского судопроизводства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восстановление нарушенного права потерпевшей стороны гражданского правоотношения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установление, охрана и защита законности и порядка; укрепление уважение к закону и привычки соблюдать его.</a:t>
            </a:r>
            <a:endParaRPr lang="ru-RU" dirty="0" smtClean="0"/>
          </a:p>
          <a:p>
            <a:r>
              <a:rPr lang="ru-RU" sz="2800" dirty="0" smtClean="0"/>
              <a:t>·Федеральный </a:t>
            </a:r>
            <a:r>
              <a:rPr lang="ru-RU" sz="2800" dirty="0"/>
              <a:t>закон от 2 марта 2016 г. N 45-ФЗ "О внесении изменений в Гражданский процессуальный кодекс Российской Федерации и Арбитражный процессуальный кодекс Российской </a:t>
            </a:r>
            <a:r>
              <a:rPr lang="ru-RU" sz="2800" dirty="0" smtClean="0"/>
              <a:t>Федерации</a:t>
            </a:r>
            <a:r>
              <a:rPr lang="en-US" sz="2800" dirty="0" smtClean="0"/>
              <a:t>”</a:t>
            </a:r>
            <a:endParaRPr lang="ru-RU" sz="2800" dirty="0" smtClean="0"/>
          </a:p>
          <a:p>
            <a:r>
              <a:rPr lang="ru-RU" dirty="0"/>
              <a:t>Федеральный закон от 29.07.2017 г. № 260-ФЗ</a:t>
            </a:r>
          </a:p>
          <a:p>
            <a:r>
              <a:rPr lang="ru-RU" dirty="0"/>
              <a:t>О внесении изменений в Гражданский процессуальный кодекс Российской Федерации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823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ГПК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ГПК РФ 2017 включает 7 разделов, структурированных в зависимости от рассматриваемого вопроса: </a:t>
            </a:r>
            <a:endParaRPr lang="ru-RU" dirty="0" smtClean="0"/>
          </a:p>
          <a:p>
            <a:r>
              <a:rPr lang="ru-RU" dirty="0" smtClean="0"/>
              <a:t>из </a:t>
            </a:r>
            <a:r>
              <a:rPr lang="ru-RU" dirty="0"/>
              <a:t>первого раздела можно узнать основные положения гражданско-процессуального права и определить направления, которые контролирует кодекс; </a:t>
            </a:r>
            <a:endParaRPr lang="ru-RU" dirty="0" smtClean="0"/>
          </a:p>
          <a:p>
            <a:r>
              <a:rPr lang="ru-RU" dirty="0" smtClean="0"/>
              <a:t>из </a:t>
            </a:r>
            <a:r>
              <a:rPr lang="ru-RU" dirty="0"/>
              <a:t>второго раздела понятно, как рассматриваются гражданские дела на первом этапе, то есть судом первой инстанции; </a:t>
            </a:r>
            <a:endParaRPr lang="ru-RU" dirty="0" smtClean="0"/>
          </a:p>
          <a:p>
            <a:r>
              <a:rPr lang="ru-RU" dirty="0" smtClean="0"/>
              <a:t>следующие </a:t>
            </a:r>
            <a:r>
              <a:rPr lang="ru-RU" dirty="0"/>
              <a:t>два раздела посвящены пересмотру дел, решения по которым вступили и не вступили в законную силу;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пятом разделе содержится информация о рассмотрении дела с участием иностранцев; </a:t>
            </a:r>
            <a:endParaRPr lang="ru-RU" dirty="0" smtClean="0"/>
          </a:p>
          <a:p>
            <a:r>
              <a:rPr lang="ru-RU" dirty="0" smtClean="0"/>
              <a:t>следующий </a:t>
            </a:r>
            <a:r>
              <a:rPr lang="ru-RU" dirty="0"/>
              <a:t>раздел фиксирует информацию о том, как рассматриваются гражданские дела третейскими судьями; </a:t>
            </a:r>
            <a:endParaRPr lang="ru-RU" dirty="0" smtClean="0"/>
          </a:p>
          <a:p>
            <a:r>
              <a:rPr lang="ru-RU" dirty="0" smtClean="0"/>
              <a:t>седьмой </a:t>
            </a:r>
            <a:r>
              <a:rPr lang="ru-RU" dirty="0"/>
              <a:t>раздел закрепляет правила осуществления исполнительного производства. </a:t>
            </a:r>
          </a:p>
        </p:txBody>
      </p:sp>
    </p:spTree>
    <p:extLst>
      <p:ext uri="{BB962C8B-B14F-4D97-AF65-F5344CB8AC3E}">
        <p14:creationId xmlns:p14="http://schemas.microsoft.com/office/powerpoint/2010/main" val="249159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Источники гражданского процессуального права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Федеральный конституционный закон от 31 декабря 1996 г. N 1-ФКЗ "О судебной системе Российской Федерации" </a:t>
            </a:r>
          </a:p>
          <a:p>
            <a:r>
              <a:rPr lang="ru-RU" dirty="0" smtClean="0"/>
              <a:t>Федеральный закон от 17 декабря 1998 г. N 188-ФЗ "О мировых судьях в Российской Федерации" </a:t>
            </a:r>
          </a:p>
          <a:p>
            <a:r>
              <a:rPr lang="ru-RU" dirty="0" smtClean="0"/>
              <a:t>Федеральный </a:t>
            </a:r>
            <a:r>
              <a:rPr lang="ru-RU" dirty="0"/>
              <a:t>закон от 2 октября 2007 г. N 229-ФЗ</a:t>
            </a:r>
            <a:br>
              <a:rPr lang="ru-RU" dirty="0"/>
            </a:br>
            <a:r>
              <a:rPr lang="ru-RU" dirty="0"/>
              <a:t>"Об исполнительном производстве"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86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36911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Соглашение </a:t>
            </a:r>
            <a:r>
              <a:rPr lang="ru-RU" sz="2800" dirty="0"/>
              <a:t>о порядке разрешения споров, связанных с осуществлением хозяйственной деятельности (Киев, 20 марта 1992 г</a:t>
            </a:r>
            <a:r>
              <a:rPr lang="ru-RU" sz="2800" dirty="0" smtClean="0"/>
              <a:t>.)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Конвенцию о правовой помощи и правовых отношениях по гражданским, семейным и уголовным делам (Минск, 22 января 1993 г. в ред. от 28 марта 1997 г</a:t>
            </a:r>
            <a:r>
              <a:rPr lang="ru-RU" sz="2800" dirty="0" smtClean="0"/>
              <a:t>.)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Конвенцию по вопросам гражданского процесса (Гаага, 1 марта 1954 г.)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Международные НПА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518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97346"/>
            <a:ext cx="903649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Постановление Пленума Верховного Суда РФ </a:t>
            </a:r>
            <a:r>
              <a:rPr lang="ru-RU" sz="2400" dirty="0" smtClean="0"/>
              <a:t>от 20 января 2003 г. N 2 "О некоторых вопросах, возникших в связи с принятием и введением в действие Гражданского процессуального кодекса Российской Федерации</a:t>
            </a:r>
            <a:r>
              <a:rPr lang="en-US" sz="2400" dirty="0" smtClean="0"/>
              <a:t>”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 Постановление Пленума Верховного Суда РФ от 19 декабря 2003 г. N 23 "О судебном решении", Постановление Пленума Верховного Суда РФ и Пленума Высшего Арбитражного Суда РФ от 18 августа 1992 г. N 12/12 "О некоторых вопросах подведомственности дел судам и арбитражным судам"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 Постановление Пленума Верховного Суда РФ от 31 октября 1995 г. N 8 "О некоторых вопросах применения судами Конституции Российской Федерации при осуществлении правосудия</a:t>
            </a:r>
            <a:r>
              <a:rPr lang="en-US" sz="2400" dirty="0" smtClean="0"/>
              <a:t>”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Постановление </a:t>
            </a:r>
            <a:r>
              <a:rPr lang="ru-RU" sz="2400" dirty="0"/>
              <a:t>Пленума Верховного Суда РФ от 10 октября 2003 г. N 5 "О применении судами общей юрисдикции общепризнанных принципов и норм международного права и международных договоров Российской Федерации" (с изменениями и дополнениями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en-US" sz="2400" dirty="0" smtClean="0"/>
              <a:t>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420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1614</Words>
  <Application>Microsoft Office PowerPoint</Application>
  <PresentationFormat>Экран (4:3)</PresentationFormat>
  <Paragraphs>133</Paragraphs>
  <Slides>35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9" baseType="lpstr">
      <vt:lpstr>Arial</vt:lpstr>
      <vt:lpstr>Calibri</vt:lpstr>
      <vt:lpstr>Times New Roman</vt:lpstr>
      <vt:lpstr>Тема Office</vt:lpstr>
      <vt:lpstr>Гражданское процессуальное право </vt:lpstr>
      <vt:lpstr>Предмет</vt:lpstr>
      <vt:lpstr>Структура отрасли</vt:lpstr>
      <vt:lpstr>Источники гражданского процессуального права</vt:lpstr>
      <vt:lpstr>Источники гражданского процессуального права</vt:lpstr>
      <vt:lpstr>ГПК РФ</vt:lpstr>
      <vt:lpstr>Источники гражданского процессуального права</vt:lpstr>
      <vt:lpstr>Международные НПА</vt:lpstr>
      <vt:lpstr>Презентация PowerPoint</vt:lpstr>
      <vt:lpstr>гражданский процесс </vt:lpstr>
      <vt:lpstr>Виды гражданского судопроизводства </vt:lpstr>
      <vt:lpstr>Стадии судебного процесса </vt:lpstr>
      <vt:lpstr>ИСК</vt:lpstr>
      <vt:lpstr>Исковое заявление</vt:lpstr>
      <vt:lpstr>Элементы иска</vt:lpstr>
      <vt:lpstr>Предмет иска</vt:lpstr>
      <vt:lpstr>основание иска</vt:lpstr>
      <vt:lpstr>Содержание иска</vt:lpstr>
      <vt:lpstr>цена иска представляет собой институт искового производства, характеризующий стоимостное денежное выражение предмета спора между истцом и ответчиком</vt:lpstr>
      <vt:lpstr>Презентация PowerPoint</vt:lpstr>
      <vt:lpstr>Презентация PowerPoint</vt:lpstr>
      <vt:lpstr>МЕДИЦИНСКИЙ РАБОТНИК КАК УЧАСТНИК ГРАЖДАНСКОГО ДЕЛА ПО ИСКУ ПАЦИЕНТА: ПРАВОВОЙ СТАТУС </vt:lpstr>
      <vt:lpstr>Подведомственность</vt:lpstr>
      <vt:lpstr>Подсудность</vt:lpstr>
      <vt:lpstr>Доказывание</vt:lpstr>
      <vt:lpstr>ИСТОРИЯ БОЛЕЗНИ КАК ДОКАЗАТЕЛЬСТВО ПО ГРАЖДАНСКОМУ ДЕЛУ </vt:lpstr>
      <vt:lpstr>ИСТОРИЯ БОЛЕЗНИ КАК ДОКАЗАТЕЛЬСТВО ПО ГРАЖДАНСКОМУ ДЕЛУ</vt:lpstr>
      <vt:lpstr>Подсудность</vt:lpstr>
      <vt:lpstr>Презентация PowerPoint</vt:lpstr>
      <vt:lpstr>  Производство в суде первой инстанции  </vt:lpstr>
      <vt:lpstr>Презентация PowerPoint</vt:lpstr>
      <vt:lpstr>Презентация PowerPoint</vt:lpstr>
      <vt:lpstr>  Производство в суде апелляционной инстанции  </vt:lpstr>
      <vt:lpstr>  Пересмотр вступивших в законную силу судебных постановлений  </vt:lpstr>
      <vt:lpstr>  Раздел 7. Производство, связанное с исполнением судебных постановлений и постановлений иных органов 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Гражданское процессуальное право</dc:title>
  <dc:creator>user</dc:creator>
  <cp:lastModifiedBy>User</cp:lastModifiedBy>
  <cp:revision>48</cp:revision>
  <dcterms:created xsi:type="dcterms:W3CDTF">2014-05-05T06:42:28Z</dcterms:created>
  <dcterms:modified xsi:type="dcterms:W3CDTF">2019-09-24T12:49:36Z</dcterms:modified>
</cp:coreProperties>
</file>