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56" r:id="rId2"/>
    <p:sldId id="273" r:id="rId3"/>
    <p:sldId id="311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312" r:id="rId13"/>
    <p:sldId id="313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40" r:id="rId34"/>
    <p:sldId id="341" r:id="rId35"/>
    <p:sldId id="342" r:id="rId36"/>
    <p:sldId id="343" r:id="rId37"/>
    <p:sldId id="345" r:id="rId38"/>
    <p:sldId id="346" r:id="rId39"/>
    <p:sldId id="347" r:id="rId40"/>
    <p:sldId id="348" r:id="rId41"/>
    <p:sldId id="351" r:id="rId42"/>
    <p:sldId id="352" r:id="rId43"/>
    <p:sldId id="353" r:id="rId44"/>
    <p:sldId id="354" r:id="rId45"/>
    <p:sldId id="300" r:id="rId46"/>
    <p:sldId id="304" r:id="rId47"/>
    <p:sldId id="305" r:id="rId48"/>
    <p:sldId id="30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12E88-B710-4342-BD68-3879B783F2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E3036-7BB1-484B-8837-6DAED2C164D7}">
      <dgm:prSet/>
      <dgm:spPr/>
      <dgm:t>
        <a:bodyPr/>
        <a:lstStyle/>
        <a:p>
          <a:pPr rtl="0"/>
          <a:r>
            <a:rPr lang="ru-RU" dirty="0" smtClean="0"/>
            <a:t>В одном случае, </a:t>
          </a:r>
          <a:r>
            <a:rPr lang="ru-RU" dirty="0" err="1" smtClean="0"/>
            <a:t>глютамат</a:t>
          </a:r>
          <a:r>
            <a:rPr lang="ru-RU" dirty="0" smtClean="0"/>
            <a:t> открывает катионные каналы, что позволяет ионам </a:t>
          </a:r>
          <a:r>
            <a:rPr lang="ru-RU" dirty="0" err="1" smtClean="0"/>
            <a:t>Na+</a:t>
          </a:r>
          <a:r>
            <a:rPr lang="ru-RU" dirty="0" smtClean="0"/>
            <a:t> проникать в дендрит. </a:t>
          </a:r>
          <a:endParaRPr lang="en-US" dirty="0"/>
        </a:p>
      </dgm:t>
    </dgm:pt>
    <dgm:pt modelId="{C5FF44BA-D75B-4033-9C7E-1AD82F8FCD83}" type="parTrans" cxnId="{653A0764-80A7-4128-B53A-03F0C837950F}">
      <dgm:prSet/>
      <dgm:spPr/>
      <dgm:t>
        <a:bodyPr/>
        <a:lstStyle/>
        <a:p>
          <a:endParaRPr lang="ru-RU"/>
        </a:p>
      </dgm:t>
    </dgm:pt>
    <dgm:pt modelId="{F98B8928-DF2D-464E-8EF1-FA8D2CAE3429}" type="sibTrans" cxnId="{653A0764-80A7-4128-B53A-03F0C837950F}">
      <dgm:prSet/>
      <dgm:spPr/>
      <dgm:t>
        <a:bodyPr/>
        <a:lstStyle/>
        <a:p>
          <a:endParaRPr lang="ru-RU"/>
        </a:p>
      </dgm:t>
    </dgm:pt>
    <dgm:pt modelId="{290C338B-ACDB-40BC-A52A-C074F2976A42}">
      <dgm:prSet/>
      <dgm:spPr/>
      <dgm:t>
        <a:bodyPr/>
        <a:lstStyle/>
        <a:p>
          <a:pPr rtl="0"/>
          <a:r>
            <a:rPr lang="ru-RU" dirty="0" smtClean="0"/>
            <a:t>В темноте, когда фоторецепторы деполяризованы, медиатор постоянно освобождается с небольшой скоростью. </a:t>
          </a:r>
          <a:endParaRPr lang="ru-RU" dirty="0"/>
        </a:p>
      </dgm:t>
    </dgm:pt>
    <dgm:pt modelId="{BEF2710A-2DC0-42D6-BC36-427300454A6C}" type="parTrans" cxnId="{0EAA35AB-FDEA-4424-8310-A16635FB1E92}">
      <dgm:prSet/>
      <dgm:spPr/>
      <dgm:t>
        <a:bodyPr/>
        <a:lstStyle/>
        <a:p>
          <a:endParaRPr lang="ru-RU"/>
        </a:p>
      </dgm:t>
    </dgm:pt>
    <dgm:pt modelId="{D8AC4F71-CE9C-4C72-B64C-9B597CA24C55}" type="sibTrans" cxnId="{0EAA35AB-FDEA-4424-8310-A16635FB1E92}">
      <dgm:prSet/>
      <dgm:spPr/>
      <dgm:t>
        <a:bodyPr/>
        <a:lstStyle/>
        <a:p>
          <a:endParaRPr lang="ru-RU"/>
        </a:p>
      </dgm:t>
    </dgm:pt>
    <dgm:pt modelId="{BFA799DD-971E-4FDA-A9E7-6E38D64591FC}">
      <dgm:prSet/>
      <dgm:spPr/>
      <dgm:t>
        <a:bodyPr/>
        <a:lstStyle/>
        <a:p>
          <a:pPr rtl="0"/>
          <a:r>
            <a:rPr lang="ru-RU" dirty="0" smtClean="0"/>
            <a:t>Дендрит вследствие этого деполяризуется, </a:t>
          </a:r>
          <a:endParaRPr lang="en-US" dirty="0"/>
        </a:p>
      </dgm:t>
    </dgm:pt>
    <dgm:pt modelId="{21640339-5E5F-4D2B-BF7C-72F62C09E5C4}" type="parTrans" cxnId="{5C11484B-0024-48DC-850E-832B82AF748D}">
      <dgm:prSet/>
      <dgm:spPr/>
      <dgm:t>
        <a:bodyPr/>
        <a:lstStyle/>
        <a:p>
          <a:endParaRPr lang="ru-RU"/>
        </a:p>
      </dgm:t>
    </dgm:pt>
    <dgm:pt modelId="{A8BAF9D5-0353-4654-B638-4902D2F86226}" type="sibTrans" cxnId="{5C11484B-0024-48DC-850E-832B82AF748D}">
      <dgm:prSet/>
      <dgm:spPr/>
      <dgm:t>
        <a:bodyPr/>
        <a:lstStyle/>
        <a:p>
          <a:endParaRPr lang="ru-RU"/>
        </a:p>
      </dgm:t>
    </dgm:pt>
    <dgm:pt modelId="{3F4E472E-3E31-4549-8264-962B36D51CEF}">
      <dgm:prSet/>
      <dgm:spPr/>
      <dgm:t>
        <a:bodyPr/>
        <a:lstStyle/>
        <a:p>
          <a:pPr rtl="0"/>
          <a:r>
            <a:rPr lang="ru-RU" dirty="0" smtClean="0"/>
            <a:t>Когда фоторецептор </a:t>
          </a:r>
          <a:r>
            <a:rPr lang="ru-RU" dirty="0" err="1" smtClean="0"/>
            <a:t>гиперполяризуется</a:t>
          </a:r>
          <a:r>
            <a:rPr lang="ru-RU" dirty="0" smtClean="0"/>
            <a:t>, выделение </a:t>
          </a:r>
          <a:r>
            <a:rPr lang="ru-RU" dirty="0" err="1" smtClean="0"/>
            <a:t>глютамата</a:t>
          </a:r>
          <a:r>
            <a:rPr lang="ru-RU" dirty="0" smtClean="0"/>
            <a:t> из ножки прекращается. </a:t>
          </a:r>
          <a:endParaRPr lang="ru-RU" dirty="0"/>
        </a:p>
      </dgm:t>
    </dgm:pt>
    <dgm:pt modelId="{E5735682-5837-4787-8EB7-8CDAFA5938DF}" type="parTrans" cxnId="{EE2DE5DD-EABE-4626-ADF9-6652E3F2096C}">
      <dgm:prSet/>
      <dgm:spPr/>
      <dgm:t>
        <a:bodyPr/>
        <a:lstStyle/>
        <a:p>
          <a:endParaRPr lang="ru-RU"/>
        </a:p>
      </dgm:t>
    </dgm:pt>
    <dgm:pt modelId="{ADFA5799-D157-44CF-9E96-4EC9F29A3455}" type="sibTrans" cxnId="{EE2DE5DD-EABE-4626-ADF9-6652E3F2096C}">
      <dgm:prSet/>
      <dgm:spPr/>
      <dgm:t>
        <a:bodyPr/>
        <a:lstStyle/>
        <a:p>
          <a:endParaRPr lang="ru-RU"/>
        </a:p>
      </dgm:t>
    </dgm:pt>
    <dgm:pt modelId="{EC144C22-475C-494B-ADFD-92C1D055C446}">
      <dgm:prSet/>
      <dgm:spPr/>
      <dgm:t>
        <a:bodyPr/>
        <a:lstStyle/>
        <a:p>
          <a:pPr rtl="0"/>
          <a:r>
            <a:rPr lang="ru-RU" dirty="0" smtClean="0"/>
            <a:t>Теперь </a:t>
          </a:r>
          <a:r>
            <a:rPr lang="ru-RU" dirty="0" err="1" smtClean="0"/>
            <a:t>гиперполяризуется</a:t>
          </a:r>
          <a:r>
            <a:rPr lang="ru-RU" dirty="0" smtClean="0"/>
            <a:t> дендрит биполярной клетки, т.е. это синапс </a:t>
          </a:r>
          <a:r>
            <a:rPr lang="ru-RU" dirty="0" err="1" smtClean="0"/>
            <a:t>биполяра</a:t>
          </a:r>
          <a:r>
            <a:rPr lang="ru-RU" dirty="0" smtClean="0"/>
            <a:t>, сохраняющего знак сигнала . </a:t>
          </a:r>
          <a:endParaRPr lang="ru-RU" dirty="0"/>
        </a:p>
      </dgm:t>
    </dgm:pt>
    <dgm:pt modelId="{EBB7F376-0052-4A01-A810-86CBCC95C350}" type="parTrans" cxnId="{DAD0D8A1-1A1F-438A-9BE8-D677ACC3815D}">
      <dgm:prSet/>
      <dgm:spPr/>
      <dgm:t>
        <a:bodyPr/>
        <a:lstStyle/>
        <a:p>
          <a:endParaRPr lang="ru-RU"/>
        </a:p>
      </dgm:t>
    </dgm:pt>
    <dgm:pt modelId="{FF613490-BFAE-43E3-8398-469B093EF147}" type="sibTrans" cxnId="{DAD0D8A1-1A1F-438A-9BE8-D677ACC3815D}">
      <dgm:prSet/>
      <dgm:spPr/>
      <dgm:t>
        <a:bodyPr/>
        <a:lstStyle/>
        <a:p>
          <a:endParaRPr lang="ru-RU"/>
        </a:p>
      </dgm:t>
    </dgm:pt>
    <dgm:pt modelId="{29B48736-AAE4-4812-96FE-A181984662F5}" type="pres">
      <dgm:prSet presAssocID="{6AF12E88-B710-4342-BD68-3879B783F2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2DB2C-5F9C-4E4B-8BD5-ED50ADA7E562}" type="pres">
      <dgm:prSet presAssocID="{D50E3036-7BB1-484B-8837-6DAED2C164D7}" presName="composite" presStyleCnt="0"/>
      <dgm:spPr/>
    </dgm:pt>
    <dgm:pt modelId="{7FB500DA-1411-48DE-A56D-C91F7E986025}" type="pres">
      <dgm:prSet presAssocID="{D50E3036-7BB1-484B-8837-6DAED2C164D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64269-1684-4EF7-8260-8B82685AB519}" type="pres">
      <dgm:prSet presAssocID="{D50E3036-7BB1-484B-8837-6DAED2C164D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3B5CC-69EE-4549-A762-F08B7CA665C4}" type="presOf" srcId="{D50E3036-7BB1-484B-8837-6DAED2C164D7}" destId="{7FB500DA-1411-48DE-A56D-C91F7E986025}" srcOrd="0" destOrd="0" presId="urn:microsoft.com/office/officeart/2005/8/layout/hList1"/>
    <dgm:cxn modelId="{0EAA35AB-FDEA-4424-8310-A16635FB1E92}" srcId="{D50E3036-7BB1-484B-8837-6DAED2C164D7}" destId="{290C338B-ACDB-40BC-A52A-C074F2976A42}" srcOrd="0" destOrd="0" parTransId="{BEF2710A-2DC0-42D6-BC36-427300454A6C}" sibTransId="{D8AC4F71-CE9C-4C72-B64C-9B597CA24C55}"/>
    <dgm:cxn modelId="{5C11484B-0024-48DC-850E-832B82AF748D}" srcId="{290C338B-ACDB-40BC-A52A-C074F2976A42}" destId="{BFA799DD-971E-4FDA-A9E7-6E38D64591FC}" srcOrd="0" destOrd="0" parTransId="{21640339-5E5F-4D2B-BF7C-72F62C09E5C4}" sibTransId="{A8BAF9D5-0353-4654-B638-4902D2F86226}"/>
    <dgm:cxn modelId="{8B0E2D88-46BF-45FB-B4C2-D8F0F79896AC}" type="presOf" srcId="{290C338B-ACDB-40BC-A52A-C074F2976A42}" destId="{3D164269-1684-4EF7-8260-8B82685AB519}" srcOrd="0" destOrd="0" presId="urn:microsoft.com/office/officeart/2005/8/layout/hList1"/>
    <dgm:cxn modelId="{DAD0D8A1-1A1F-438A-9BE8-D677ACC3815D}" srcId="{3F4E472E-3E31-4549-8264-962B36D51CEF}" destId="{EC144C22-475C-494B-ADFD-92C1D055C446}" srcOrd="0" destOrd="0" parTransId="{EBB7F376-0052-4A01-A810-86CBCC95C350}" sibTransId="{FF613490-BFAE-43E3-8398-469B093EF147}"/>
    <dgm:cxn modelId="{EE2DE5DD-EABE-4626-ADF9-6652E3F2096C}" srcId="{D50E3036-7BB1-484B-8837-6DAED2C164D7}" destId="{3F4E472E-3E31-4549-8264-962B36D51CEF}" srcOrd="1" destOrd="0" parTransId="{E5735682-5837-4787-8EB7-8CDAFA5938DF}" sibTransId="{ADFA5799-D157-44CF-9E96-4EC9F29A3455}"/>
    <dgm:cxn modelId="{1EFC21EE-A23E-4A34-8B92-714CAB904CED}" type="presOf" srcId="{EC144C22-475C-494B-ADFD-92C1D055C446}" destId="{3D164269-1684-4EF7-8260-8B82685AB519}" srcOrd="0" destOrd="3" presId="urn:microsoft.com/office/officeart/2005/8/layout/hList1"/>
    <dgm:cxn modelId="{653A0764-80A7-4128-B53A-03F0C837950F}" srcId="{6AF12E88-B710-4342-BD68-3879B783F2EA}" destId="{D50E3036-7BB1-484B-8837-6DAED2C164D7}" srcOrd="0" destOrd="0" parTransId="{C5FF44BA-D75B-4033-9C7E-1AD82F8FCD83}" sibTransId="{F98B8928-DF2D-464E-8EF1-FA8D2CAE3429}"/>
    <dgm:cxn modelId="{9F47CFA4-875E-4B19-897F-7BA717CCBF92}" type="presOf" srcId="{BFA799DD-971E-4FDA-A9E7-6E38D64591FC}" destId="{3D164269-1684-4EF7-8260-8B82685AB519}" srcOrd="0" destOrd="1" presId="urn:microsoft.com/office/officeart/2005/8/layout/hList1"/>
    <dgm:cxn modelId="{F9A98BBB-83D6-4F26-9E2E-B2DC6A45C284}" type="presOf" srcId="{6AF12E88-B710-4342-BD68-3879B783F2EA}" destId="{29B48736-AAE4-4812-96FE-A181984662F5}" srcOrd="0" destOrd="0" presId="urn:microsoft.com/office/officeart/2005/8/layout/hList1"/>
    <dgm:cxn modelId="{DAA3E0E3-D18F-4B44-B7E7-3721D02590F2}" type="presOf" srcId="{3F4E472E-3E31-4549-8264-962B36D51CEF}" destId="{3D164269-1684-4EF7-8260-8B82685AB519}" srcOrd="0" destOrd="2" presId="urn:microsoft.com/office/officeart/2005/8/layout/hList1"/>
    <dgm:cxn modelId="{FA5BC7B1-0728-491F-BBC4-9ECDD0DB7A3B}" type="presParOf" srcId="{29B48736-AAE4-4812-96FE-A181984662F5}" destId="{18D2DB2C-5F9C-4E4B-8BD5-ED50ADA7E562}" srcOrd="0" destOrd="0" presId="urn:microsoft.com/office/officeart/2005/8/layout/hList1"/>
    <dgm:cxn modelId="{8C056ADB-25FC-4F3D-8A6C-BA616136B04B}" type="presParOf" srcId="{18D2DB2C-5F9C-4E4B-8BD5-ED50ADA7E562}" destId="{7FB500DA-1411-48DE-A56D-C91F7E986025}" srcOrd="0" destOrd="0" presId="urn:microsoft.com/office/officeart/2005/8/layout/hList1"/>
    <dgm:cxn modelId="{AD8A94D4-5EBD-461D-836E-ED4F8319387F}" type="presParOf" srcId="{18D2DB2C-5F9C-4E4B-8BD5-ED50ADA7E562}" destId="{3D164269-1684-4EF7-8260-8B82685AB5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ED700-5B53-42EF-ACD4-96FF998D4C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B98F5D-674F-4227-9782-6AE4A1EF5C92}">
      <dgm:prSet/>
      <dgm:spPr/>
      <dgm:t>
        <a:bodyPr/>
        <a:lstStyle/>
        <a:p>
          <a:pPr rtl="0"/>
          <a:r>
            <a:rPr lang="ru-RU" dirty="0" smtClean="0"/>
            <a:t>Различают два типа рецепторных полей </a:t>
          </a:r>
          <a:r>
            <a:rPr lang="ru-RU" dirty="0" err="1" smtClean="0"/>
            <a:t>биполяров</a:t>
          </a:r>
          <a:r>
            <a:rPr lang="ru-RU" dirty="0" smtClean="0"/>
            <a:t>: </a:t>
          </a:r>
          <a:endParaRPr lang="ru-RU" dirty="0"/>
        </a:p>
      </dgm:t>
    </dgm:pt>
    <dgm:pt modelId="{B0829295-ABC8-49C5-B083-5544B147D0CC}" type="parTrans" cxnId="{8461301A-19D4-4C67-9C0E-5E3C9211C5A5}">
      <dgm:prSet/>
      <dgm:spPr/>
      <dgm:t>
        <a:bodyPr/>
        <a:lstStyle/>
        <a:p>
          <a:endParaRPr lang="ru-RU"/>
        </a:p>
      </dgm:t>
    </dgm:pt>
    <dgm:pt modelId="{14983089-5E70-44FE-8B28-7A0D78CBC24A}" type="sibTrans" cxnId="{8461301A-19D4-4C67-9C0E-5E3C9211C5A5}">
      <dgm:prSet/>
      <dgm:spPr/>
      <dgm:t>
        <a:bodyPr/>
        <a:lstStyle/>
        <a:p>
          <a:endParaRPr lang="ru-RU"/>
        </a:p>
      </dgm:t>
    </dgm:pt>
    <dgm:pt modelId="{7235E963-7C6E-4617-9695-3FAB4D8F942A}">
      <dgm:prSet/>
      <dgm:spPr/>
      <dgm:t>
        <a:bodyPr/>
        <a:lstStyle/>
        <a:p>
          <a:pPr rtl="0"/>
          <a:r>
            <a:rPr lang="ru-RU" dirty="0" smtClean="0"/>
            <a:t>ON</a:t>
          </a:r>
          <a:endParaRPr lang="ru-RU" dirty="0"/>
        </a:p>
      </dgm:t>
    </dgm:pt>
    <dgm:pt modelId="{327FEC8B-7CBF-45A3-97CE-E2097F006DF5}" type="parTrans" cxnId="{3CF160B9-F284-4ABF-A31C-FE23E28ED48B}">
      <dgm:prSet/>
      <dgm:spPr/>
      <dgm:t>
        <a:bodyPr/>
        <a:lstStyle/>
        <a:p>
          <a:endParaRPr lang="ru-RU"/>
        </a:p>
      </dgm:t>
    </dgm:pt>
    <dgm:pt modelId="{95D1D474-7A2E-461F-8D3C-66A1185DC01F}" type="sibTrans" cxnId="{3CF160B9-F284-4ABF-A31C-FE23E28ED48B}">
      <dgm:prSet/>
      <dgm:spPr/>
      <dgm:t>
        <a:bodyPr/>
        <a:lstStyle/>
        <a:p>
          <a:endParaRPr lang="ru-RU"/>
        </a:p>
      </dgm:t>
    </dgm:pt>
    <dgm:pt modelId="{E8A82357-2C8F-46A2-A727-E5EB87689B50}">
      <dgm:prSet/>
      <dgm:spPr/>
      <dgm:t>
        <a:bodyPr/>
        <a:lstStyle/>
        <a:p>
          <a:pPr rtl="0"/>
          <a:r>
            <a:rPr lang="ru-RU" dirty="0" smtClean="0"/>
            <a:t>При освещении в центре РП </a:t>
          </a:r>
          <a:r>
            <a:rPr lang="ru-RU" dirty="0" err="1" smtClean="0"/>
            <a:t>биполяры</a:t>
          </a:r>
          <a:r>
            <a:rPr lang="ru-RU" dirty="0" smtClean="0"/>
            <a:t> деполяризуются, а при выключении </a:t>
          </a:r>
          <a:r>
            <a:rPr lang="ru-RU" dirty="0" err="1" smtClean="0"/>
            <a:t>гиперполяризуются</a:t>
          </a:r>
          <a:r>
            <a:rPr lang="ru-RU" dirty="0" smtClean="0"/>
            <a:t>.</a:t>
          </a:r>
          <a:endParaRPr lang="ru-RU" dirty="0"/>
        </a:p>
      </dgm:t>
    </dgm:pt>
    <dgm:pt modelId="{822ECF5E-B99C-4A58-B23C-70EADDAA4A19}" type="parTrans" cxnId="{895E9DFB-EE81-46DB-9310-137A451B82DD}">
      <dgm:prSet/>
      <dgm:spPr/>
      <dgm:t>
        <a:bodyPr/>
        <a:lstStyle/>
        <a:p>
          <a:endParaRPr lang="ru-RU"/>
        </a:p>
      </dgm:t>
    </dgm:pt>
    <dgm:pt modelId="{C77722D5-92F8-49E9-8B38-8F424878EA0C}" type="sibTrans" cxnId="{895E9DFB-EE81-46DB-9310-137A451B82DD}">
      <dgm:prSet/>
      <dgm:spPr/>
      <dgm:t>
        <a:bodyPr/>
        <a:lstStyle/>
        <a:p>
          <a:endParaRPr lang="ru-RU"/>
        </a:p>
      </dgm:t>
    </dgm:pt>
    <dgm:pt modelId="{4124B99A-40C8-4684-B9AC-AE7B02F0A34D}">
      <dgm:prSet/>
      <dgm:spPr/>
      <dgm:t>
        <a:bodyPr/>
        <a:lstStyle/>
        <a:p>
          <a:pPr rtl="0"/>
          <a:r>
            <a:rPr lang="ru-RU" dirty="0" smtClean="0"/>
            <a:t>При освещении периферии РП </a:t>
          </a:r>
          <a:r>
            <a:rPr lang="ru-RU" dirty="0" err="1" smtClean="0"/>
            <a:t>биполяры</a:t>
          </a:r>
          <a:r>
            <a:rPr lang="ru-RU" dirty="0" smtClean="0"/>
            <a:t> </a:t>
          </a:r>
          <a:r>
            <a:rPr lang="ru-RU" dirty="0" err="1" smtClean="0"/>
            <a:t>гиперполяризуются</a:t>
          </a:r>
          <a:r>
            <a:rPr lang="ru-RU" dirty="0" smtClean="0"/>
            <a:t>, а при выключении деполяризуются. </a:t>
          </a:r>
          <a:endParaRPr lang="ru-RU" dirty="0"/>
        </a:p>
      </dgm:t>
    </dgm:pt>
    <dgm:pt modelId="{7FC43488-F01E-405A-A3A5-E19E458495AF}" type="parTrans" cxnId="{862CA312-3408-467D-BBCF-D5C37F1B471D}">
      <dgm:prSet/>
      <dgm:spPr/>
      <dgm:t>
        <a:bodyPr/>
        <a:lstStyle/>
        <a:p>
          <a:endParaRPr lang="ru-RU"/>
        </a:p>
      </dgm:t>
    </dgm:pt>
    <dgm:pt modelId="{B6B50B78-26B7-4E04-8E60-947CCCE9FA3B}" type="sibTrans" cxnId="{862CA312-3408-467D-BBCF-D5C37F1B471D}">
      <dgm:prSet/>
      <dgm:spPr/>
      <dgm:t>
        <a:bodyPr/>
        <a:lstStyle/>
        <a:p>
          <a:endParaRPr lang="ru-RU"/>
        </a:p>
      </dgm:t>
    </dgm:pt>
    <dgm:pt modelId="{C6835342-65D2-4841-82AF-3DA37CADDE0D}">
      <dgm:prSet/>
      <dgm:spPr/>
      <dgm:t>
        <a:bodyPr/>
        <a:lstStyle/>
        <a:p>
          <a:pPr rtl="0"/>
          <a:r>
            <a:rPr lang="ru-RU" dirty="0" smtClean="0"/>
            <a:t>OFF</a:t>
          </a:r>
          <a:endParaRPr lang="ru-RU" dirty="0"/>
        </a:p>
      </dgm:t>
    </dgm:pt>
    <dgm:pt modelId="{711B1A53-F84F-44D6-AA69-C693811F7344}" type="parTrans" cxnId="{19A54746-C0E0-4E59-8321-CA49E9B5A6FB}">
      <dgm:prSet/>
      <dgm:spPr/>
      <dgm:t>
        <a:bodyPr/>
        <a:lstStyle/>
        <a:p>
          <a:endParaRPr lang="ru-RU"/>
        </a:p>
      </dgm:t>
    </dgm:pt>
    <dgm:pt modelId="{E2DFC11F-1B91-4B54-B340-F91801AC4873}" type="sibTrans" cxnId="{19A54746-C0E0-4E59-8321-CA49E9B5A6FB}">
      <dgm:prSet/>
      <dgm:spPr/>
      <dgm:t>
        <a:bodyPr/>
        <a:lstStyle/>
        <a:p>
          <a:endParaRPr lang="ru-RU"/>
        </a:p>
      </dgm:t>
    </dgm:pt>
    <dgm:pt modelId="{B9E99986-65C4-48E3-B04E-CA0E5FA6FBCD}">
      <dgm:prSet/>
      <dgm:spPr/>
      <dgm:t>
        <a:bodyPr/>
        <a:lstStyle/>
        <a:p>
          <a:pPr rtl="0"/>
          <a:r>
            <a:rPr lang="ru-RU" dirty="0" smtClean="0"/>
            <a:t>При выключении светового пятна в центре РП </a:t>
          </a:r>
          <a:r>
            <a:rPr lang="ru-RU" dirty="0" err="1" smtClean="0"/>
            <a:t>биполяры</a:t>
          </a:r>
          <a:r>
            <a:rPr lang="ru-RU" dirty="0" smtClean="0"/>
            <a:t> деполяризуются, а при освещении </a:t>
          </a:r>
          <a:r>
            <a:rPr lang="ru-RU" dirty="0" err="1" smtClean="0"/>
            <a:t>гиперполяризуются</a:t>
          </a:r>
          <a:r>
            <a:rPr lang="ru-RU" dirty="0" smtClean="0"/>
            <a:t>.</a:t>
          </a:r>
          <a:endParaRPr lang="ru-RU" dirty="0"/>
        </a:p>
      </dgm:t>
    </dgm:pt>
    <dgm:pt modelId="{926AFD7D-A1B1-4D5C-B9AC-F2AC2F7885DE}" type="parTrans" cxnId="{24511CB6-1097-480C-8006-0BE7A9C05539}">
      <dgm:prSet/>
      <dgm:spPr/>
      <dgm:t>
        <a:bodyPr/>
        <a:lstStyle/>
        <a:p>
          <a:endParaRPr lang="ru-RU"/>
        </a:p>
      </dgm:t>
    </dgm:pt>
    <dgm:pt modelId="{BEB0D8DF-7D6F-4400-A426-505C23C1E1CB}" type="sibTrans" cxnId="{24511CB6-1097-480C-8006-0BE7A9C05539}">
      <dgm:prSet/>
      <dgm:spPr/>
      <dgm:t>
        <a:bodyPr/>
        <a:lstStyle/>
        <a:p>
          <a:endParaRPr lang="ru-RU"/>
        </a:p>
      </dgm:t>
    </dgm:pt>
    <dgm:pt modelId="{DBF230F6-8504-44FD-9584-4E38897ED27E}">
      <dgm:prSet/>
      <dgm:spPr/>
      <dgm:t>
        <a:bodyPr/>
        <a:lstStyle/>
        <a:p>
          <a:pPr rtl="0"/>
          <a:r>
            <a:rPr lang="ru-RU" dirty="0" smtClean="0"/>
            <a:t>При выключении светового пятна на периферии РП </a:t>
          </a:r>
          <a:r>
            <a:rPr lang="ru-RU" dirty="0" err="1" smtClean="0"/>
            <a:t>биполяры</a:t>
          </a:r>
          <a:r>
            <a:rPr lang="ru-RU" dirty="0" smtClean="0"/>
            <a:t> </a:t>
          </a:r>
          <a:r>
            <a:rPr lang="ru-RU" dirty="0" err="1" smtClean="0"/>
            <a:t>гиперполяризуются</a:t>
          </a:r>
          <a:r>
            <a:rPr lang="ru-RU" dirty="0" smtClean="0"/>
            <a:t>, а при освещении деполяризуются. </a:t>
          </a:r>
          <a:endParaRPr lang="ru-RU" dirty="0"/>
        </a:p>
      </dgm:t>
    </dgm:pt>
    <dgm:pt modelId="{78ACDDD2-79AE-4979-B1E0-D31AE94C8414}" type="parTrans" cxnId="{86FA8738-EF3D-413E-A94E-F3BD50BAD10F}">
      <dgm:prSet/>
      <dgm:spPr/>
      <dgm:t>
        <a:bodyPr/>
        <a:lstStyle/>
        <a:p>
          <a:endParaRPr lang="ru-RU"/>
        </a:p>
      </dgm:t>
    </dgm:pt>
    <dgm:pt modelId="{1F6CBD75-AC5E-4912-8834-D78EBC47C57D}" type="sibTrans" cxnId="{86FA8738-EF3D-413E-A94E-F3BD50BAD10F}">
      <dgm:prSet/>
      <dgm:spPr/>
      <dgm:t>
        <a:bodyPr/>
        <a:lstStyle/>
        <a:p>
          <a:endParaRPr lang="ru-RU"/>
        </a:p>
      </dgm:t>
    </dgm:pt>
    <dgm:pt modelId="{5D1C0D9A-E491-4380-8643-61CC5D70A6E0}" type="pres">
      <dgm:prSet presAssocID="{9DCED700-5B53-42EF-ACD4-96FF998D4C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4D50D-42A4-469A-B3D7-F90B3BF43046}" type="pres">
      <dgm:prSet presAssocID="{06B98F5D-674F-4227-9782-6AE4A1EF5C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6D30D-243A-4023-90B2-27548776C4FF}" type="pres">
      <dgm:prSet presAssocID="{14983089-5E70-44FE-8B28-7A0D78CBC24A}" presName="spacer" presStyleCnt="0"/>
      <dgm:spPr/>
    </dgm:pt>
    <dgm:pt modelId="{AF8F901F-AC7B-458E-9817-C7D4E930089D}" type="pres">
      <dgm:prSet presAssocID="{7235E963-7C6E-4617-9695-3FAB4D8F94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5B31D-0FDA-4C25-9F32-AFC8C0F3520D}" type="pres">
      <dgm:prSet presAssocID="{7235E963-7C6E-4617-9695-3FAB4D8F942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894BF-01C2-4556-B98A-E97C2C9B2CD2}" type="pres">
      <dgm:prSet presAssocID="{C6835342-65D2-4841-82AF-3DA37CADDE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3EE3D-F7AC-4114-845B-F75C0F285EF1}" type="pres">
      <dgm:prSet presAssocID="{C6835342-65D2-4841-82AF-3DA37CADDE0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E9DFB-EE81-46DB-9310-137A451B82DD}" srcId="{7235E963-7C6E-4617-9695-3FAB4D8F942A}" destId="{E8A82357-2C8F-46A2-A727-E5EB87689B50}" srcOrd="0" destOrd="0" parTransId="{822ECF5E-B99C-4A58-B23C-70EADDAA4A19}" sibTransId="{C77722D5-92F8-49E9-8B38-8F424878EA0C}"/>
    <dgm:cxn modelId="{7604DA24-0261-425D-8DA0-981623FFF9DF}" type="presOf" srcId="{06B98F5D-674F-4227-9782-6AE4A1EF5C92}" destId="{6814D50D-42A4-469A-B3D7-F90B3BF43046}" srcOrd="0" destOrd="0" presId="urn:microsoft.com/office/officeart/2005/8/layout/vList2"/>
    <dgm:cxn modelId="{86FA8738-EF3D-413E-A94E-F3BD50BAD10F}" srcId="{C6835342-65D2-4841-82AF-3DA37CADDE0D}" destId="{DBF230F6-8504-44FD-9584-4E38897ED27E}" srcOrd="1" destOrd="0" parTransId="{78ACDDD2-79AE-4979-B1E0-D31AE94C8414}" sibTransId="{1F6CBD75-AC5E-4912-8834-D78EBC47C57D}"/>
    <dgm:cxn modelId="{19A54746-C0E0-4E59-8321-CA49E9B5A6FB}" srcId="{9DCED700-5B53-42EF-ACD4-96FF998D4CC5}" destId="{C6835342-65D2-4841-82AF-3DA37CADDE0D}" srcOrd="2" destOrd="0" parTransId="{711B1A53-F84F-44D6-AA69-C693811F7344}" sibTransId="{E2DFC11F-1B91-4B54-B340-F91801AC4873}"/>
    <dgm:cxn modelId="{12D9610C-D194-43F5-9684-A844B17E5A15}" type="presOf" srcId="{B9E99986-65C4-48E3-B04E-CA0E5FA6FBCD}" destId="{5BA3EE3D-F7AC-4114-845B-F75C0F285EF1}" srcOrd="0" destOrd="0" presId="urn:microsoft.com/office/officeart/2005/8/layout/vList2"/>
    <dgm:cxn modelId="{DD298539-AA80-41C8-BE7D-8B25CCFD8262}" type="presOf" srcId="{E8A82357-2C8F-46A2-A727-E5EB87689B50}" destId="{BB45B31D-0FDA-4C25-9F32-AFC8C0F3520D}" srcOrd="0" destOrd="0" presId="urn:microsoft.com/office/officeart/2005/8/layout/vList2"/>
    <dgm:cxn modelId="{8461301A-19D4-4C67-9C0E-5E3C9211C5A5}" srcId="{9DCED700-5B53-42EF-ACD4-96FF998D4CC5}" destId="{06B98F5D-674F-4227-9782-6AE4A1EF5C92}" srcOrd="0" destOrd="0" parTransId="{B0829295-ABC8-49C5-B083-5544B147D0CC}" sibTransId="{14983089-5E70-44FE-8B28-7A0D78CBC24A}"/>
    <dgm:cxn modelId="{3CF160B9-F284-4ABF-A31C-FE23E28ED48B}" srcId="{9DCED700-5B53-42EF-ACD4-96FF998D4CC5}" destId="{7235E963-7C6E-4617-9695-3FAB4D8F942A}" srcOrd="1" destOrd="0" parTransId="{327FEC8B-7CBF-45A3-97CE-E2097F006DF5}" sibTransId="{95D1D474-7A2E-461F-8D3C-66A1185DC01F}"/>
    <dgm:cxn modelId="{85B871F4-ED0F-4A12-9F39-97981463B9C4}" type="presOf" srcId="{C6835342-65D2-4841-82AF-3DA37CADDE0D}" destId="{A34894BF-01C2-4556-B98A-E97C2C9B2CD2}" srcOrd="0" destOrd="0" presId="urn:microsoft.com/office/officeart/2005/8/layout/vList2"/>
    <dgm:cxn modelId="{24511CB6-1097-480C-8006-0BE7A9C05539}" srcId="{C6835342-65D2-4841-82AF-3DA37CADDE0D}" destId="{B9E99986-65C4-48E3-B04E-CA0E5FA6FBCD}" srcOrd="0" destOrd="0" parTransId="{926AFD7D-A1B1-4D5C-B9AC-F2AC2F7885DE}" sibTransId="{BEB0D8DF-7D6F-4400-A426-505C23C1E1CB}"/>
    <dgm:cxn modelId="{2EEE4A40-F0A2-4EB0-84C4-738C1EDE8587}" type="presOf" srcId="{DBF230F6-8504-44FD-9584-4E38897ED27E}" destId="{5BA3EE3D-F7AC-4114-845B-F75C0F285EF1}" srcOrd="0" destOrd="1" presId="urn:microsoft.com/office/officeart/2005/8/layout/vList2"/>
    <dgm:cxn modelId="{862CA312-3408-467D-BBCF-D5C37F1B471D}" srcId="{7235E963-7C6E-4617-9695-3FAB4D8F942A}" destId="{4124B99A-40C8-4684-B9AC-AE7B02F0A34D}" srcOrd="1" destOrd="0" parTransId="{7FC43488-F01E-405A-A3A5-E19E458495AF}" sibTransId="{B6B50B78-26B7-4E04-8E60-947CCCE9FA3B}"/>
    <dgm:cxn modelId="{032FEB4D-B29D-47D3-A541-9C4086D1763C}" type="presOf" srcId="{7235E963-7C6E-4617-9695-3FAB4D8F942A}" destId="{AF8F901F-AC7B-458E-9817-C7D4E930089D}" srcOrd="0" destOrd="0" presId="urn:microsoft.com/office/officeart/2005/8/layout/vList2"/>
    <dgm:cxn modelId="{710A9F81-B89A-4F61-8423-5E82970CFA2E}" type="presOf" srcId="{4124B99A-40C8-4684-B9AC-AE7B02F0A34D}" destId="{BB45B31D-0FDA-4C25-9F32-AFC8C0F3520D}" srcOrd="0" destOrd="1" presId="urn:microsoft.com/office/officeart/2005/8/layout/vList2"/>
    <dgm:cxn modelId="{0E091CC0-59F9-4408-8C72-846339C5B1C2}" type="presOf" srcId="{9DCED700-5B53-42EF-ACD4-96FF998D4CC5}" destId="{5D1C0D9A-E491-4380-8643-61CC5D70A6E0}" srcOrd="0" destOrd="0" presId="urn:microsoft.com/office/officeart/2005/8/layout/vList2"/>
    <dgm:cxn modelId="{A9A6A2B4-C61D-4E5E-9BAA-840F60B2DC11}" type="presParOf" srcId="{5D1C0D9A-E491-4380-8643-61CC5D70A6E0}" destId="{6814D50D-42A4-469A-B3D7-F90B3BF43046}" srcOrd="0" destOrd="0" presId="urn:microsoft.com/office/officeart/2005/8/layout/vList2"/>
    <dgm:cxn modelId="{33A3D7D7-C13B-47DB-90BB-6E5FEDA42610}" type="presParOf" srcId="{5D1C0D9A-E491-4380-8643-61CC5D70A6E0}" destId="{5BD6D30D-243A-4023-90B2-27548776C4FF}" srcOrd="1" destOrd="0" presId="urn:microsoft.com/office/officeart/2005/8/layout/vList2"/>
    <dgm:cxn modelId="{BB57228F-1C6F-4250-B2C0-E0E64635EE99}" type="presParOf" srcId="{5D1C0D9A-E491-4380-8643-61CC5D70A6E0}" destId="{AF8F901F-AC7B-458E-9817-C7D4E930089D}" srcOrd="2" destOrd="0" presId="urn:microsoft.com/office/officeart/2005/8/layout/vList2"/>
    <dgm:cxn modelId="{95721C3F-20F1-4137-B75A-44B98AE3B21D}" type="presParOf" srcId="{5D1C0D9A-E491-4380-8643-61CC5D70A6E0}" destId="{BB45B31D-0FDA-4C25-9F32-AFC8C0F3520D}" srcOrd="3" destOrd="0" presId="urn:microsoft.com/office/officeart/2005/8/layout/vList2"/>
    <dgm:cxn modelId="{9FD7D823-0647-4F42-B8FC-C242534571F2}" type="presParOf" srcId="{5D1C0D9A-E491-4380-8643-61CC5D70A6E0}" destId="{A34894BF-01C2-4556-B98A-E97C2C9B2CD2}" srcOrd="4" destOrd="0" presId="urn:microsoft.com/office/officeart/2005/8/layout/vList2"/>
    <dgm:cxn modelId="{EFA49845-E20A-48D5-93A4-82246D690C44}" type="presParOf" srcId="{5D1C0D9A-E491-4380-8643-61CC5D70A6E0}" destId="{5BA3EE3D-F7AC-4114-845B-F75C0F285EF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0F0FF-F8EB-48B5-9A61-96145FA588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6F6297B-E69B-40E9-9F51-03FA79FD84C5}">
      <dgm:prSet/>
      <dgm:spPr/>
      <dgm:t>
        <a:bodyPr/>
        <a:lstStyle/>
        <a:p>
          <a:pPr rtl="0"/>
          <a:r>
            <a:rPr lang="ru-RU" dirty="0" smtClean="0"/>
            <a:t>Включение света в центре поля ON- клеток генерирует в них залп импульсов. Включение света на периферии поля тормозит какую-либо активность этих клеток, а при выключении света возникает залп потенциалов действия. </a:t>
          </a:r>
          <a:endParaRPr lang="ru-RU" dirty="0"/>
        </a:p>
      </dgm:t>
    </dgm:pt>
    <dgm:pt modelId="{2ADF8D8A-E005-4588-AB3E-DAC0BB360699}" type="parTrans" cxnId="{4DBB44DA-52D9-43E1-883A-AF2F0D500668}">
      <dgm:prSet/>
      <dgm:spPr/>
      <dgm:t>
        <a:bodyPr/>
        <a:lstStyle/>
        <a:p>
          <a:endParaRPr lang="ru-RU"/>
        </a:p>
      </dgm:t>
    </dgm:pt>
    <dgm:pt modelId="{CB50DB45-4D6A-4985-A80A-331835E99EB6}" type="sibTrans" cxnId="{4DBB44DA-52D9-43E1-883A-AF2F0D500668}">
      <dgm:prSet/>
      <dgm:spPr/>
      <dgm:t>
        <a:bodyPr/>
        <a:lstStyle/>
        <a:p>
          <a:endParaRPr lang="ru-RU"/>
        </a:p>
      </dgm:t>
    </dgm:pt>
    <dgm:pt modelId="{5F39B31E-6666-41AC-AB52-AF886A160006}">
      <dgm:prSet/>
      <dgm:spPr/>
      <dgm:t>
        <a:bodyPr/>
        <a:lstStyle/>
        <a:p>
          <a:pPr rtl="0"/>
          <a:r>
            <a:rPr lang="ru-RU" dirty="0" smtClean="0"/>
            <a:t>Напротив, включение света в центре OFF-поля тормозит активность, и только выключение вызывает возникновение залпа; включение света на периферии тоже инициирует залп. </a:t>
          </a:r>
          <a:endParaRPr lang="ru-RU" dirty="0"/>
        </a:p>
      </dgm:t>
    </dgm:pt>
    <dgm:pt modelId="{279471FD-BD31-429C-84D6-6C6E31229D84}" type="parTrans" cxnId="{ED5A4543-6605-43D5-BCB4-2965814BD9D3}">
      <dgm:prSet/>
      <dgm:spPr/>
      <dgm:t>
        <a:bodyPr/>
        <a:lstStyle/>
        <a:p>
          <a:endParaRPr lang="ru-RU"/>
        </a:p>
      </dgm:t>
    </dgm:pt>
    <dgm:pt modelId="{C06B557D-B4F9-45F9-82CE-E99085115C97}" type="sibTrans" cxnId="{ED5A4543-6605-43D5-BCB4-2965814BD9D3}">
      <dgm:prSet/>
      <dgm:spPr/>
      <dgm:t>
        <a:bodyPr/>
        <a:lstStyle/>
        <a:p>
          <a:endParaRPr lang="ru-RU"/>
        </a:p>
      </dgm:t>
    </dgm:pt>
    <dgm:pt modelId="{C6127A69-4826-4760-9C30-9570B41CE0F0}">
      <dgm:prSet/>
      <dgm:spPr/>
      <dgm:t>
        <a:bodyPr/>
        <a:lstStyle/>
        <a:p>
          <a:pPr rtl="0"/>
          <a:r>
            <a:rPr lang="ru-RU" dirty="0" smtClean="0"/>
            <a:t>Все три типа рецептивных полей (как и у биполярных клеток) имеют </a:t>
          </a:r>
          <a:r>
            <a:rPr lang="ru-RU" dirty="0" err="1" smtClean="0"/>
            <a:t>оппонентную</a:t>
          </a:r>
          <a:r>
            <a:rPr lang="ru-RU" dirty="0" smtClean="0"/>
            <a:t> организацию центра и периферии. </a:t>
          </a:r>
          <a:endParaRPr lang="ru-RU" dirty="0"/>
        </a:p>
      </dgm:t>
    </dgm:pt>
    <dgm:pt modelId="{C7D1B368-89D4-474D-B715-1134B500155B}" type="sibTrans" cxnId="{BF3759F2-A4B3-43F1-8894-F387E17923E7}">
      <dgm:prSet/>
      <dgm:spPr/>
      <dgm:t>
        <a:bodyPr/>
        <a:lstStyle/>
        <a:p>
          <a:endParaRPr lang="ru-RU"/>
        </a:p>
      </dgm:t>
    </dgm:pt>
    <dgm:pt modelId="{9838B60D-7EE1-46B5-A472-3626D74800C5}" type="parTrans" cxnId="{BF3759F2-A4B3-43F1-8894-F387E17923E7}">
      <dgm:prSet/>
      <dgm:spPr/>
      <dgm:t>
        <a:bodyPr/>
        <a:lstStyle/>
        <a:p>
          <a:endParaRPr lang="ru-RU"/>
        </a:p>
      </dgm:t>
    </dgm:pt>
    <dgm:pt modelId="{73C6782C-3604-422D-A783-2B2E76172944}" type="pres">
      <dgm:prSet presAssocID="{A9D0F0FF-F8EB-48B5-9A61-96145FA588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E7D54-E8F4-4131-A6BF-AEF0F57D8718}" type="pres">
      <dgm:prSet presAssocID="{C6127A69-4826-4760-9C30-9570B41CE0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2FF45-D74E-4E3E-8422-B12966696CDA}" type="pres">
      <dgm:prSet presAssocID="{C6127A69-4826-4760-9C30-9570B41CE0F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83D77-B9E6-440D-87BF-DE7A184FD430}" type="presOf" srcId="{A9D0F0FF-F8EB-48B5-9A61-96145FA588F8}" destId="{73C6782C-3604-422D-A783-2B2E76172944}" srcOrd="0" destOrd="0" presId="urn:microsoft.com/office/officeart/2005/8/layout/vList2"/>
    <dgm:cxn modelId="{0D0DD687-A976-4742-9AF8-0C1CEDB76A3D}" type="presOf" srcId="{C6127A69-4826-4760-9C30-9570B41CE0F0}" destId="{C8AE7D54-E8F4-4131-A6BF-AEF0F57D8718}" srcOrd="0" destOrd="0" presId="urn:microsoft.com/office/officeart/2005/8/layout/vList2"/>
    <dgm:cxn modelId="{86FD1552-449F-49AD-8642-D062ACA7D355}" type="presOf" srcId="{26F6297B-E69B-40E9-9F51-03FA79FD84C5}" destId="{5172FF45-D74E-4E3E-8422-B12966696CDA}" srcOrd="0" destOrd="0" presId="urn:microsoft.com/office/officeart/2005/8/layout/vList2"/>
    <dgm:cxn modelId="{073EF8F4-981A-4CD7-A14D-3B89D816BDF1}" type="presOf" srcId="{5F39B31E-6666-41AC-AB52-AF886A160006}" destId="{5172FF45-D74E-4E3E-8422-B12966696CDA}" srcOrd="0" destOrd="1" presId="urn:microsoft.com/office/officeart/2005/8/layout/vList2"/>
    <dgm:cxn modelId="{BF3759F2-A4B3-43F1-8894-F387E17923E7}" srcId="{A9D0F0FF-F8EB-48B5-9A61-96145FA588F8}" destId="{C6127A69-4826-4760-9C30-9570B41CE0F0}" srcOrd="0" destOrd="0" parTransId="{9838B60D-7EE1-46B5-A472-3626D74800C5}" sibTransId="{C7D1B368-89D4-474D-B715-1134B500155B}"/>
    <dgm:cxn modelId="{4DBB44DA-52D9-43E1-883A-AF2F0D500668}" srcId="{C6127A69-4826-4760-9C30-9570B41CE0F0}" destId="{26F6297B-E69B-40E9-9F51-03FA79FD84C5}" srcOrd="0" destOrd="0" parTransId="{2ADF8D8A-E005-4588-AB3E-DAC0BB360699}" sibTransId="{CB50DB45-4D6A-4985-A80A-331835E99EB6}"/>
    <dgm:cxn modelId="{ED5A4543-6605-43D5-BCB4-2965814BD9D3}" srcId="{C6127A69-4826-4760-9C30-9570B41CE0F0}" destId="{5F39B31E-6666-41AC-AB52-AF886A160006}" srcOrd="1" destOrd="0" parTransId="{279471FD-BD31-429C-84D6-6C6E31229D84}" sibTransId="{C06B557D-B4F9-45F9-82CE-E99085115C97}"/>
    <dgm:cxn modelId="{8D588C20-F0BE-46D8-A5F7-719EB3233896}" type="presParOf" srcId="{73C6782C-3604-422D-A783-2B2E76172944}" destId="{C8AE7D54-E8F4-4131-A6BF-AEF0F57D8718}" srcOrd="0" destOrd="0" presId="urn:microsoft.com/office/officeart/2005/8/layout/vList2"/>
    <dgm:cxn modelId="{4D00DD5E-6B34-4243-BBBF-572552CD462F}" type="presParOf" srcId="{73C6782C-3604-422D-A783-2B2E76172944}" destId="{5172FF45-D74E-4E3E-8422-B12966696C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EF0A7-EC1B-47CA-AAC2-D46E0827550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E1DC-327D-4040-B387-99287ABC6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B314-D997-43B9-84EE-F08FDDF4FB6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0E5C65-264F-4D1C-BFD2-FE968A994B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6902-E4BF-4DB3-88EB-2C88747581E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136229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Физиология </a:t>
            </a:r>
            <a:r>
              <a:rPr lang="ru-RU" dirty="0" smtClean="0"/>
              <a:t>зрительной </a:t>
            </a:r>
            <a:r>
              <a:rPr lang="ru-RU" dirty="0" smtClean="0"/>
              <a:t>сенсорной системы. Рецепторный и проводниковый отделы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4" y="4530143"/>
            <a:ext cx="8770513" cy="104199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Кафедра нормальной физиологии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ru-RU"/>
              <a:t>Несовершенство глазного яблока и патология аккомодации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49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1 - норма,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2 – миопия</a:t>
            </a:r>
            <a:r>
              <a:rPr lang="ru-RU" sz="2800"/>
              <a:t> (исправляется двояковогнутой линзой)</a:t>
            </a:r>
            <a:r>
              <a:rPr lang="ru-RU" sz="2800">
                <a:cs typeface="Times New Roman" pitchFamily="18" charset="0"/>
              </a:rPr>
              <a:t>,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3 – гиперметропия</a:t>
            </a:r>
            <a:r>
              <a:rPr lang="ru-RU" sz="2800"/>
              <a:t> (исправляется двояковыпуклой линзой)</a:t>
            </a:r>
            <a:r>
              <a:rPr lang="ru-RU" sz="280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Старческая дальнозоркость обусловлена утратой эластичности хрусталика.</a:t>
            </a:r>
            <a:r>
              <a:rPr lang="ru-RU" sz="2800"/>
              <a:t> 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4543425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ru-RU"/>
              <a:t>Зрачок</a:t>
            </a:r>
          </a:p>
        </p:txBody>
      </p:sp>
      <p:graphicFrame>
        <p:nvGraphicFramePr>
          <p:cNvPr id="27651" name="Object 1027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838200"/>
          <a:ext cx="4648200" cy="4648200"/>
        </p:xfrm>
        <a:graphic>
          <a:graphicData uri="http://schemas.openxmlformats.org/presentationml/2006/ole">
            <p:oleObj spid="_x0000_s8194" name="Точечный рисунок" r:id="rId3" imgW="3486637" imgH="3638095" progId="PBrush">
              <p:embed/>
            </p:oleObj>
          </a:graphicData>
        </a:graphic>
      </p:graphicFrame>
      <p:sp>
        <p:nvSpPr>
          <p:cNvPr id="2765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457200"/>
            <a:ext cx="4343400" cy="6096000"/>
          </a:xfrm>
        </p:spPr>
        <p:txBody>
          <a:bodyPr/>
          <a:lstStyle/>
          <a:p>
            <a:r>
              <a:rPr lang="ru-RU" sz="2800"/>
              <a:t>Зрачок регулирует количество света, поступающего к сетчатке (адаптация).</a:t>
            </a:r>
          </a:p>
          <a:p>
            <a:r>
              <a:rPr lang="ru-RU" sz="2800" b="1" i="1">
                <a:cs typeface="Times New Roman" pitchFamily="18" charset="0"/>
              </a:rPr>
              <a:t>Зрачковый рефлекс</a:t>
            </a:r>
            <a:r>
              <a:rPr lang="ru-RU" sz="2800" i="1"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регулируется двумя нервами:  парасимпатические волокна, вызывают сужение зрачка, а симпатические - расширение.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74"/>
            <a:ext cx="8229600" cy="7427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Сетчатка </a:t>
            </a:r>
            <a:endParaRPr lang="ru-RU" dirty="0"/>
          </a:p>
        </p:txBody>
      </p:sp>
      <p:pic>
        <p:nvPicPr>
          <p:cNvPr id="1026" name="Picture 2" descr="D:\литература-1\Сенсорная часть сетчатки\Строение зрительного пути (1)_files\retina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25" y="647160"/>
            <a:ext cx="8757634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1820" y="5484363"/>
            <a:ext cx="4587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Пигментный эпителий </a:t>
            </a:r>
            <a:br>
              <a:rPr lang="ru-RU" sz="1600" dirty="0" smtClean="0"/>
            </a:br>
            <a:r>
              <a:rPr lang="ru-RU" sz="1600" dirty="0" smtClean="0"/>
              <a:t>2. Слой фоторецепторов (палочек и колбочек) </a:t>
            </a:r>
            <a:br>
              <a:rPr lang="ru-RU" sz="1600" dirty="0" smtClean="0"/>
            </a:br>
            <a:r>
              <a:rPr lang="ru-RU" sz="1600" dirty="0" smtClean="0"/>
              <a:t>3. Наружная пограничная мембрана </a:t>
            </a:r>
            <a:br>
              <a:rPr lang="ru-RU" sz="1600" dirty="0" smtClean="0"/>
            </a:br>
            <a:r>
              <a:rPr lang="ru-RU" sz="1600" dirty="0" smtClean="0"/>
              <a:t>4. Наружный ядерный слой </a:t>
            </a:r>
            <a:br>
              <a:rPr lang="ru-RU" sz="1600" dirty="0" smtClean="0"/>
            </a:br>
            <a:r>
              <a:rPr lang="ru-RU" sz="1600" dirty="0" smtClean="0"/>
              <a:t>5. Наружный </a:t>
            </a:r>
            <a:r>
              <a:rPr lang="ru-RU" sz="1600" dirty="0" err="1" smtClean="0"/>
              <a:t>плексиформный</a:t>
            </a:r>
            <a:r>
              <a:rPr lang="ru-RU" sz="1600" dirty="0" smtClean="0"/>
              <a:t> (сетчатый) слой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56975" y="5477165"/>
            <a:ext cx="4587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6. Внутренний ядерный слой </a:t>
            </a:r>
            <a:br>
              <a:rPr lang="ru-RU" sz="1600" dirty="0" smtClean="0"/>
            </a:br>
            <a:r>
              <a:rPr lang="ru-RU" sz="1600" dirty="0" smtClean="0"/>
              <a:t>7. Внутренний </a:t>
            </a:r>
            <a:r>
              <a:rPr lang="ru-RU" sz="1600" dirty="0" err="1" smtClean="0"/>
              <a:t>плексиформный</a:t>
            </a:r>
            <a:r>
              <a:rPr lang="ru-RU" sz="1600" dirty="0" smtClean="0"/>
              <a:t> (сетчатый) слой </a:t>
            </a:r>
            <a:br>
              <a:rPr lang="ru-RU" sz="1600" dirty="0" smtClean="0"/>
            </a:br>
            <a:r>
              <a:rPr lang="ru-RU" sz="1600" dirty="0" smtClean="0"/>
              <a:t>8. Слой </a:t>
            </a:r>
            <a:r>
              <a:rPr lang="ru-RU" sz="1600" dirty="0" err="1" smtClean="0"/>
              <a:t>ганглиозных</a:t>
            </a:r>
            <a:r>
              <a:rPr lang="ru-RU" sz="1600" dirty="0" smtClean="0"/>
              <a:t> клеток </a:t>
            </a:r>
            <a:br>
              <a:rPr lang="ru-RU" sz="1600" dirty="0" smtClean="0"/>
            </a:br>
            <a:r>
              <a:rPr lang="ru-RU" sz="1600" dirty="0" smtClean="0"/>
              <a:t>9. Слой нервных волокон </a:t>
            </a:r>
            <a:br>
              <a:rPr lang="ru-RU" sz="1600" dirty="0" smtClean="0"/>
            </a:br>
            <a:r>
              <a:rPr lang="ru-RU" sz="1600" dirty="0" smtClean="0"/>
              <a:t>10. Внутренняя пограничная мембрана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94279" y="5060255"/>
            <a:ext cx="159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Слои сетчатки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В сетчатке выделяют две нейронные системы - </a:t>
            </a:r>
            <a:r>
              <a:rPr lang="ru-RU" sz="2800" b="1" dirty="0" smtClean="0"/>
              <a:t>вертикальную и горизонтальную</a:t>
            </a:r>
            <a:r>
              <a:rPr lang="ru-RU" sz="2800" dirty="0" smtClean="0"/>
              <a:t>, состоящие из 6 типов нейронов.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199"/>
            <a:ext cx="8480738" cy="50452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Вертикальная система </a:t>
            </a:r>
            <a:r>
              <a:rPr lang="ru-RU" sz="1800" dirty="0" smtClean="0"/>
              <a:t>представлена иерархией трех клеточных элементов: </a:t>
            </a:r>
          </a:p>
          <a:p>
            <a:r>
              <a:rPr lang="ru-RU" sz="1800" dirty="0" smtClean="0"/>
              <a:t>фоторецепторные клетки (первый нейрон зрительного пути), </a:t>
            </a:r>
          </a:p>
          <a:p>
            <a:r>
              <a:rPr lang="ru-RU" sz="1800" dirty="0" smtClean="0"/>
              <a:t>биполярные клетки (второй нейрон) и </a:t>
            </a:r>
          </a:p>
          <a:p>
            <a:r>
              <a:rPr lang="ru-RU" sz="1800" dirty="0" err="1" smtClean="0"/>
              <a:t>ганглиозные</a:t>
            </a:r>
            <a:r>
              <a:rPr lang="ru-RU" sz="1800" dirty="0" smtClean="0"/>
              <a:t> клетки.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Именно в этой цепи нервный импульс, сформированный в фоторецепторе под воздействием света, передается головному мозгу посредством зрительного нерва.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Горизонтальная система </a:t>
            </a:r>
            <a:r>
              <a:rPr lang="ru-RU" sz="1800" dirty="0" smtClean="0"/>
              <a:t>представлена: </a:t>
            </a:r>
          </a:p>
          <a:p>
            <a:r>
              <a:rPr lang="ru-RU" sz="1800" dirty="0" smtClean="0"/>
              <a:t>горизонтальные (в наружном </a:t>
            </a:r>
            <a:r>
              <a:rPr lang="ru-RU" sz="1800" dirty="0" err="1" smtClean="0"/>
              <a:t>плексиформном</a:t>
            </a:r>
            <a:r>
              <a:rPr lang="ru-RU" sz="1800" dirty="0" smtClean="0"/>
              <a:t> слое), </a:t>
            </a:r>
          </a:p>
          <a:p>
            <a:r>
              <a:rPr lang="ru-RU" sz="1800" dirty="0" err="1" smtClean="0"/>
              <a:t>амакриновые</a:t>
            </a:r>
            <a:r>
              <a:rPr lang="ru-RU" sz="1800" dirty="0" smtClean="0"/>
              <a:t> (во внутреннем </a:t>
            </a:r>
            <a:r>
              <a:rPr lang="ru-RU" sz="1800" dirty="0" err="1" smtClean="0"/>
              <a:t>плексиформном</a:t>
            </a:r>
            <a:r>
              <a:rPr lang="ru-RU" sz="1800" dirty="0" smtClean="0"/>
              <a:t> слое) и </a:t>
            </a:r>
          </a:p>
          <a:p>
            <a:r>
              <a:rPr lang="ru-RU" sz="1800" dirty="0" err="1" smtClean="0"/>
              <a:t>межплексиформные</a:t>
            </a:r>
            <a:r>
              <a:rPr lang="ru-RU" sz="1800" dirty="0" smtClean="0"/>
              <a:t> клетки.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Осуществляют связь между фоторецепторами, биполярными и </a:t>
            </a:r>
            <a:r>
              <a:rPr lang="ru-RU" sz="1800" dirty="0" err="1" smtClean="0"/>
              <a:t>ганглиозными</a:t>
            </a:r>
            <a:r>
              <a:rPr lang="ru-RU" sz="1800" dirty="0" smtClean="0"/>
              <a:t> клетками в плоскости сетчатки.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Фоторецепторы </a:t>
            </a:r>
            <a:br>
              <a:rPr lang="ru-RU" b="1" dirty="0" smtClean="0"/>
            </a:br>
            <a:r>
              <a:rPr lang="ru-RU" b="1" dirty="0" smtClean="0"/>
              <a:t>(колбочки и палочки)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Сетчатка содержит два вида фоторецепторных клеток - палочки и колбочки, которые различаются функционально и анатомически. </a:t>
            </a:r>
          </a:p>
          <a:p>
            <a:r>
              <a:rPr lang="ru-RU" dirty="0" smtClean="0"/>
              <a:t>Колбочки отвечают за высокое пространственное разрешение (остроту зрения) и цветовое зрение при высокой освещенности (</a:t>
            </a:r>
            <a:r>
              <a:rPr lang="ru-RU" dirty="0" err="1" smtClean="0"/>
              <a:t>фотопическое</a:t>
            </a:r>
            <a:r>
              <a:rPr lang="ru-RU" dirty="0" smtClean="0"/>
              <a:t> зрение), </a:t>
            </a:r>
          </a:p>
          <a:p>
            <a:r>
              <a:rPr lang="ru-RU" dirty="0" smtClean="0"/>
              <a:t>палочки обеспечивают высокую монохроматическую чувствительность глаза (хоть и с относительно низким пространственным разрешением) при низкой освещенности (</a:t>
            </a:r>
            <a:r>
              <a:rPr lang="ru-RU" dirty="0" err="1" smtClean="0"/>
              <a:t>скотопическое</a:t>
            </a:r>
            <a:r>
              <a:rPr lang="ru-RU" dirty="0" smtClean="0"/>
              <a:t> зрение).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695" y="1314450"/>
            <a:ext cx="33962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014413"/>
            <a:ext cx="35052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03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В сетчатке насчитывают от 77,9 до 107,3 млн. (в среднем 92 млн.) палочек и 4,1-5,3 млн.(в среднем 4,6 млн.) колбочек. </a:t>
            </a:r>
            <a:br>
              <a:rPr lang="ru-RU" sz="2400" dirty="0" smtClean="0"/>
            </a:br>
            <a:r>
              <a:rPr lang="ru-RU" sz="2400" dirty="0" smtClean="0"/>
              <a:t>Фоторецепторы распределяются закономерным образом в виде мозаики</a:t>
            </a:r>
            <a:endParaRPr lang="ru-RU" sz="2400" dirty="0"/>
          </a:p>
        </p:txBody>
      </p:sp>
      <p:pic>
        <p:nvPicPr>
          <p:cNvPr id="37890" name="Picture 2" descr="D:\литература-1\Сенсорная часть сетчатки\Строение зрительного пути (1)_files\retina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7" y="2864665"/>
            <a:ext cx="3981896" cy="2686129"/>
          </a:xfrm>
          <a:prstGeom prst="rect">
            <a:avLst/>
          </a:prstGeom>
          <a:noFill/>
        </p:spPr>
      </p:pic>
      <p:pic>
        <p:nvPicPr>
          <p:cNvPr id="37892" name="Picture 4" descr="D:\литература-1\Сенсорная часть сетчатки\Строение зрительного пути (1)_files\retin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425" y="2906109"/>
            <a:ext cx="4143464" cy="2667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0080" y="5591458"/>
            <a:ext cx="3342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Плотность палочек и колбочек вдоль горизонтального меридиана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031" y="5874793"/>
            <a:ext cx="4204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Топографическая карта плотности колбочек в сетчатке человека</a:t>
            </a:r>
            <a:r>
              <a:rPr lang="ru-RU" dirty="0" smtClean="0"/>
              <a:t> (по </a:t>
            </a:r>
            <a:r>
              <a:rPr lang="ru-RU" dirty="0" err="1" smtClean="0"/>
              <a:t>Curcio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1987)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579"/>
            <a:ext cx="8229600" cy="1143000"/>
          </a:xfrm>
        </p:spPr>
        <p:txBody>
          <a:bodyPr/>
          <a:lstStyle/>
          <a:p>
            <a:r>
              <a:rPr lang="ru-RU" b="1" dirty="0" smtClean="0"/>
              <a:t>Строение фоторецепторов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D:\литература-1\Сенсорная часть сетчатки\Строение зрительного пути (1)_files\retina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874274"/>
            <a:ext cx="6667500" cy="4200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6063" y="5232780"/>
            <a:ext cx="8937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1) </a:t>
            </a:r>
            <a:r>
              <a:rPr lang="ru-RU" sz="1000" i="1" dirty="0" smtClean="0"/>
              <a:t>наружный и внутренний сегменты</a:t>
            </a:r>
            <a:r>
              <a:rPr lang="ru-RU" sz="1000" dirty="0" smtClean="0"/>
              <a:t>, которые вместе формируют апикальный отросток фоторецептора; отросток колбочки широкий, но заостренный на конце (в соответствии с названием), тогда как отросток палочки имеет строго цилиндрическую форму. Наружный и внутренний сегменты связаны между собой тонким перешейком.. Внутренний сегмент подразделяется на наружную часть - эллипсоид и внутреннюю - </a:t>
            </a:r>
            <a:r>
              <a:rPr lang="ru-RU" sz="1000" dirty="0" err="1" smtClean="0"/>
              <a:t>миоид</a:t>
            </a:r>
            <a:r>
              <a:rPr lang="ru-RU" sz="1000" dirty="0" smtClean="0"/>
              <a:t>. </a:t>
            </a:r>
            <a:br>
              <a:rPr lang="ru-RU" sz="1000" dirty="0" smtClean="0"/>
            </a:br>
            <a:r>
              <a:rPr lang="ru-RU" sz="1000" dirty="0" smtClean="0"/>
              <a:t>2) </a:t>
            </a:r>
            <a:r>
              <a:rPr lang="ru-RU" sz="1000" i="1" dirty="0" smtClean="0"/>
              <a:t>наружные волокна</a:t>
            </a:r>
            <a:r>
              <a:rPr lang="ru-RU" sz="1000" dirty="0" smtClean="0"/>
              <a:t> (их вид зависит от типа фоторецепторов и области их локализации в сетчатке) - короткий отросток, соединяющий наружный и внутренний сегменты фоторецепторов с телом клетки; </a:t>
            </a:r>
            <a:br>
              <a:rPr lang="ru-RU" sz="1000" dirty="0" smtClean="0"/>
            </a:br>
            <a:r>
              <a:rPr lang="ru-RU" sz="1000" dirty="0" smtClean="0"/>
              <a:t>3) </a:t>
            </a:r>
            <a:r>
              <a:rPr lang="ru-RU" sz="1000" i="1" dirty="0" smtClean="0"/>
              <a:t>тело клетки (или сома)</a:t>
            </a:r>
            <a:r>
              <a:rPr lang="ru-RU" sz="1000" dirty="0" smtClean="0"/>
              <a:t>, содержащее ядро; </a:t>
            </a:r>
            <a:br>
              <a:rPr lang="ru-RU" sz="1000" dirty="0" smtClean="0"/>
            </a:br>
            <a:r>
              <a:rPr lang="ru-RU" sz="1000" dirty="0" smtClean="0"/>
              <a:t>4) </a:t>
            </a:r>
            <a:r>
              <a:rPr lang="ru-RU" sz="1000" i="1" dirty="0" smtClean="0"/>
              <a:t>внутренние волокна</a:t>
            </a:r>
            <a:r>
              <a:rPr lang="ru-RU" sz="1000" dirty="0" smtClean="0"/>
              <a:t>, соединяющие тело клетки с </a:t>
            </a:r>
            <a:r>
              <a:rPr lang="ru-RU" sz="1000" dirty="0" err="1" smtClean="0"/>
              <a:t>синаптическими</a:t>
            </a:r>
            <a:r>
              <a:rPr lang="ru-RU" sz="1000" dirty="0" smtClean="0"/>
              <a:t> окончаниями фоторецептора - </a:t>
            </a:r>
            <a:br>
              <a:rPr lang="ru-RU" sz="1000" dirty="0" smtClean="0"/>
            </a:br>
            <a:r>
              <a:rPr lang="ru-RU" sz="1000" dirty="0" smtClean="0"/>
              <a:t>5) </a:t>
            </a:r>
            <a:r>
              <a:rPr lang="ru-RU" sz="1000" dirty="0" err="1" smtClean="0"/>
              <a:t>синаптическое</a:t>
            </a:r>
            <a:r>
              <a:rPr lang="ru-RU" sz="1000" dirty="0" smtClean="0"/>
              <a:t> окончание - </a:t>
            </a:r>
            <a:r>
              <a:rPr lang="ru-RU" sz="1000" i="1" dirty="0" smtClean="0"/>
              <a:t>"ножка" палочки </a:t>
            </a:r>
            <a:r>
              <a:rPr lang="ru-RU" sz="1000" dirty="0" smtClean="0"/>
              <a:t>и </a:t>
            </a:r>
            <a:r>
              <a:rPr lang="ru-RU" sz="1000" i="1" dirty="0" err="1" smtClean="0"/>
              <a:t>сферула</a:t>
            </a:r>
            <a:r>
              <a:rPr lang="ru-RU" sz="1000" i="1" dirty="0" smtClean="0"/>
              <a:t> колбочки </a:t>
            </a:r>
            <a:r>
              <a:rPr lang="ru-RU" sz="1000" dirty="0" smtClean="0"/>
              <a:t>; здесь находится зона </a:t>
            </a:r>
            <a:r>
              <a:rPr lang="ru-RU" sz="1000" dirty="0" err="1" smtClean="0"/>
              <a:t>синаптического</a:t>
            </a:r>
            <a:r>
              <a:rPr lang="ru-RU" sz="1000" dirty="0" smtClean="0"/>
              <a:t> контакта фоторецептора с прилежащими биполярными и горизонтальными клетками </a:t>
            </a:r>
            <a:endParaRPr lang="ru-RU" sz="10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литература-1\Сенсорная часть сетчатки\Строение зрительного пути (1)_files\retina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33" y="2112134"/>
            <a:ext cx="3380409" cy="29670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3510" y="167425"/>
            <a:ext cx="5112913" cy="65556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Наименьшая порция света — квант. </a:t>
            </a:r>
          </a:p>
          <a:p>
            <a:endParaRPr lang="ru-RU" sz="2000" dirty="0" smtClean="0"/>
          </a:p>
          <a:p>
            <a:r>
              <a:rPr lang="ru-RU" sz="2000" dirty="0" smtClean="0"/>
              <a:t>В ходе биологической эволюции зрительная клетка достигла предела чувствительности, допускаемого квантовой теорией света. </a:t>
            </a:r>
          </a:p>
          <a:p>
            <a:endParaRPr lang="ru-RU" sz="2000" dirty="0" smtClean="0"/>
          </a:p>
          <a:p>
            <a:r>
              <a:rPr lang="ru-RU" sz="2000" dirty="0" smtClean="0"/>
              <a:t>Палочки (клетки, ответственные за сумеречное зрение у позвоночных животных и человека) могут ответить сигналом всего на один поглощенный квант. </a:t>
            </a:r>
          </a:p>
          <a:p>
            <a:endParaRPr lang="ru-RU" sz="2000" dirty="0" smtClean="0"/>
          </a:p>
          <a:p>
            <a:r>
              <a:rPr lang="ru-RU" sz="2000" dirty="0" smtClean="0"/>
              <a:t>Получается цепочка: один квант — поглотившая его молекула зрительного пигмента — одна возбужденная клетка сетчатки (палочка) — зрительный сигнал. </a:t>
            </a:r>
          </a:p>
          <a:p>
            <a:endParaRPr lang="ru-RU" sz="2000" dirty="0" smtClean="0"/>
          </a:p>
          <a:p>
            <a:r>
              <a:rPr lang="ru-RU" sz="2000" dirty="0" smtClean="0"/>
              <a:t>Но чтобы распознать еле заметную вспышку света, одного кванта недостаточно. Нужно около 10—20 квантов, тогда сигналы от 10—20 палочек суммируются и передаются в мозг, в его зрительные центры.</a:t>
            </a:r>
            <a:endParaRPr lang="ru-RU" sz="2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277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Наружные сегменты палочек и колбочек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3955" y="58064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наружный сегмент, состоящий примерно из тысячи мембранных дисков (палочки) или мембранных складок (колбочки). 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 descr="11-14"/>
          <p:cNvPicPr>
            <a:picLocks noChangeAspect="1" noChangeArrowheads="1"/>
          </p:cNvPicPr>
          <p:nvPr/>
        </p:nvPicPr>
        <p:blipFill>
          <a:blip r:embed="rId2" cstate="print"/>
          <a:srcRect b="46065"/>
          <a:stretch>
            <a:fillRect/>
          </a:stretch>
        </p:blipFill>
        <p:spPr bwMode="auto">
          <a:xfrm>
            <a:off x="1705644" y="908044"/>
            <a:ext cx="5293217" cy="4730756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72400" cy="1143000"/>
          </a:xfrm>
        </p:spPr>
        <p:txBody>
          <a:bodyPr/>
          <a:lstStyle/>
          <a:p>
            <a:r>
              <a:rPr lang="ru-RU" dirty="0"/>
              <a:t>Зрение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643050"/>
            <a:ext cx="8715436" cy="161448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помощью зрения человек получает до 90% информации из внешнего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мира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3643314"/>
            <a:ext cx="8715436" cy="23922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Электромагнитное излучение в диапазоне длин волн от 400 до примерно 750 нм воспринимается человеком как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свет.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27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Зрительные пигменты.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42" y="1047079"/>
            <a:ext cx="2699051" cy="207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02299" y="656823"/>
            <a:ext cx="4900411" cy="5940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сетчатке человека выявлено четыре типа зрительных пигментов.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Один тип обнаружен в палочках </a:t>
            </a:r>
            <a:r>
              <a:rPr lang="ru-RU" sz="2000" i="1" dirty="0" smtClean="0">
                <a:solidFill>
                  <a:schemeClr val="tx1"/>
                </a:solidFill>
              </a:rPr>
              <a:t>(родопсин)</a:t>
            </a:r>
            <a:r>
              <a:rPr lang="ru-RU" sz="2000" dirty="0" smtClean="0">
                <a:solidFill>
                  <a:schemeClr val="tx1"/>
                </a:solidFill>
              </a:rPr>
              <a:t> и три в колбочках </a:t>
            </a:r>
            <a:r>
              <a:rPr lang="ru-RU" sz="2000" i="1" dirty="0" smtClean="0">
                <a:solidFill>
                  <a:schemeClr val="tx1"/>
                </a:solidFill>
              </a:rPr>
              <a:t>(</a:t>
            </a:r>
            <a:r>
              <a:rPr lang="ru-RU" sz="2000" i="1" dirty="0" err="1" smtClean="0">
                <a:solidFill>
                  <a:schemeClr val="tx1"/>
                </a:solidFill>
              </a:rPr>
              <a:t>йодопсин</a:t>
            </a:r>
            <a:r>
              <a:rPr lang="ru-RU" sz="2000" i="1" dirty="0" smtClean="0">
                <a:solidFill>
                  <a:schemeClr val="tx1"/>
                </a:solidFill>
              </a:rPr>
              <a:t>)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 зависимости от спектральных особенностей поглощения световой энергии </a:t>
            </a:r>
            <a:r>
              <a:rPr lang="ru-RU" sz="2000" dirty="0" err="1" smtClean="0">
                <a:solidFill>
                  <a:schemeClr val="tx1"/>
                </a:solidFill>
              </a:rPr>
              <a:t>колбочковые</a:t>
            </a:r>
            <a:r>
              <a:rPr lang="ru-RU" sz="2000" dirty="0" smtClean="0">
                <a:solidFill>
                  <a:schemeClr val="tx1"/>
                </a:solidFill>
              </a:rPr>
              <a:t> пигменты разделяются на чувствительные к красной (570 нм), зеленой (540 нм) и синей (440 нм) частям спектра.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Соответственно, колбочки содержащие каждый из этих пигментов, обозначаются как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L- (длинноволновые 570 нм),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M- (средневолновые - 540 нм) и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S- (коротковолновые - 440 нм) колбочки.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1986" name="Picture 2" descr="D:\литература-1\Сенсорная часть сетчатки\Строение зрительного пути (1)_files\retina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7754"/>
            <a:ext cx="3810000" cy="236220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Родопсин - пигмент палочек глаза.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86200"/>
            <a:ext cx="7353300" cy="23066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Состоит:</a:t>
            </a:r>
          </a:p>
          <a:p>
            <a:r>
              <a:rPr lang="ru-RU" b="1" dirty="0" smtClean="0"/>
              <a:t>гликопротеина ( </a:t>
            </a:r>
            <a:r>
              <a:rPr lang="ru-RU" b="1" dirty="0" err="1" smtClean="0"/>
              <a:t>опсина</a:t>
            </a:r>
            <a:r>
              <a:rPr lang="ru-RU" b="1" dirty="0" smtClean="0"/>
              <a:t> ) и </a:t>
            </a:r>
          </a:p>
          <a:p>
            <a:r>
              <a:rPr lang="ru-RU" b="1" dirty="0" smtClean="0"/>
              <a:t>хромофорной группы, 11-цис-ретиналя. </a:t>
            </a:r>
          </a:p>
          <a:p>
            <a:pPr>
              <a:buNone/>
            </a:pPr>
            <a:r>
              <a:rPr lang="ru-RU" sz="2600" i="1" dirty="0" err="1" smtClean="0"/>
              <a:t>Ретиналь</a:t>
            </a:r>
            <a:r>
              <a:rPr lang="ru-RU" sz="2600" i="1" dirty="0" smtClean="0"/>
              <a:t> является альдегидом витамина А-1 </a:t>
            </a:r>
          </a:p>
          <a:p>
            <a:pPr>
              <a:buNone/>
            </a:pPr>
            <a:r>
              <a:rPr lang="ru-RU" sz="2600" i="1" dirty="0" smtClean="0"/>
              <a:t>(</a:t>
            </a:r>
            <a:r>
              <a:rPr lang="ru-RU" sz="2600" i="1" dirty="0" err="1" smtClean="0"/>
              <a:t>ретиноля</a:t>
            </a:r>
            <a:r>
              <a:rPr lang="ru-RU" sz="2600" i="1" dirty="0" smtClean="0"/>
              <a:t>).</a:t>
            </a:r>
            <a:endParaRPr lang="ru-RU" sz="2600" i="1" dirty="0"/>
          </a:p>
        </p:txBody>
      </p:sp>
      <p:pic>
        <p:nvPicPr>
          <p:cNvPr id="4" name="Picture 4" descr="D:\Мои документы\Мои рисунки\39556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425" y="1350008"/>
            <a:ext cx="3914775" cy="2527826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79" y="378163"/>
            <a:ext cx="7500026" cy="964253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ОПСИН –гликопротеин</a:t>
            </a:r>
            <a:endParaRPr lang="ru-RU" dirty="0"/>
          </a:p>
        </p:txBody>
      </p:sp>
      <p:pic>
        <p:nvPicPr>
          <p:cNvPr id="4" name="Picture 2" descr="D:\Мои документы\Мои рисунки\39554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8594"/>
          <a:stretch>
            <a:fillRect/>
          </a:stretch>
        </p:blipFill>
        <p:spPr bwMode="auto">
          <a:xfrm>
            <a:off x="145915" y="1113870"/>
            <a:ext cx="2140084" cy="3216258"/>
          </a:xfrm>
          <a:prstGeom prst="rect">
            <a:avLst/>
          </a:prstGeom>
          <a:noFill/>
        </p:spPr>
      </p:pic>
      <p:pic>
        <p:nvPicPr>
          <p:cNvPr id="5" name="Picture 3" descr="D:\Мои документы\Мои рисунки\3955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912" y="3515106"/>
            <a:ext cx="4810088" cy="33428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2536" y="1819073"/>
            <a:ext cx="6867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ru-RU" sz="3600" dirty="0" smtClean="0"/>
              <a:t>мол. м. </a:t>
            </a:r>
            <a:r>
              <a:rPr lang="ru-RU" sz="3600" dirty="0" err="1" smtClean="0"/>
              <a:t>ок</a:t>
            </a:r>
            <a:r>
              <a:rPr lang="ru-RU" sz="3600" dirty="0" smtClean="0"/>
              <a:t>. 40 тыс.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sz="3600" dirty="0" smtClean="0"/>
              <a:t>полипептидная цепь состоит</a:t>
            </a:r>
          </a:p>
          <a:p>
            <a:pPr marL="273050"/>
            <a:r>
              <a:rPr lang="ru-RU" sz="3600" dirty="0" smtClean="0"/>
              <a:t>Из 348 аминокислотных остатков</a:t>
            </a:r>
            <a:endParaRPr lang="ru-RU" sz="36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Хромофорная</a:t>
            </a:r>
            <a:r>
              <a:rPr lang="en-US" b="1" dirty="0" smtClean="0"/>
              <a:t> </a:t>
            </a:r>
            <a:r>
              <a:rPr lang="ru-RU" b="1" dirty="0" smtClean="0"/>
              <a:t> группа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994" y="1538304"/>
            <a:ext cx="7000155" cy="40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285" y="928944"/>
            <a:ext cx="5191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Реакция изомеризации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4249" y="5018245"/>
            <a:ext cx="7572777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первый продукт после </a:t>
            </a:r>
            <a:r>
              <a:rPr lang="ru-RU" sz="2400" b="1" dirty="0" err="1" smtClean="0"/>
              <a:t>фотоизомеризации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фотородопсин</a:t>
            </a:r>
            <a:r>
              <a:rPr lang="ru-RU" sz="2400" b="1" dirty="0" smtClean="0"/>
              <a:t> — образуется с уникально высокой скоростью, менее чем за 100—200 </a:t>
            </a:r>
            <a:r>
              <a:rPr lang="ru-RU" sz="2400" b="1" dirty="0" err="1" smtClean="0"/>
              <a:t>фемтосекунд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(1 </a:t>
            </a:r>
            <a:r>
              <a:rPr lang="ru-RU" sz="2400" b="1" dirty="0" err="1" smtClean="0"/>
              <a:t>фс</a:t>
            </a:r>
            <a:r>
              <a:rPr lang="ru-RU" sz="2400" b="1" dirty="0" smtClean="0"/>
              <a:t> = 10</a:t>
            </a:r>
            <a:r>
              <a:rPr lang="ru-RU" sz="2400" b="1" baseline="30000" dirty="0" smtClean="0"/>
              <a:t>-15</a:t>
            </a:r>
            <a:r>
              <a:rPr lang="ru-RU" sz="2400" b="1" dirty="0" smtClean="0"/>
              <a:t> с). </a:t>
            </a:r>
            <a:endParaRPr lang="ru-RU" sz="2400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8734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ФОТОЛИЗ - разрыв связи в молекуле в результате поглощения фотона.</a:t>
            </a:r>
            <a:endParaRPr lang="ru-RU" dirty="0"/>
          </a:p>
        </p:txBody>
      </p:sp>
      <p:pic>
        <p:nvPicPr>
          <p:cNvPr id="45058" name="Picture 2" descr="D:\Мои документы\Мои рисунки\39554000.jpg"/>
          <p:cNvPicPr>
            <a:picLocks noChangeAspect="1" noChangeArrowheads="1"/>
          </p:cNvPicPr>
          <p:nvPr/>
        </p:nvPicPr>
        <p:blipFill>
          <a:blip r:embed="rId2" cstate="print"/>
          <a:srcRect r="48594"/>
          <a:stretch>
            <a:fillRect/>
          </a:stretch>
        </p:blipFill>
        <p:spPr bwMode="auto">
          <a:xfrm>
            <a:off x="1007524" y="2762250"/>
            <a:ext cx="1878328" cy="2822887"/>
          </a:xfrm>
          <a:prstGeom prst="rect">
            <a:avLst/>
          </a:prstGeom>
          <a:noFill/>
        </p:spPr>
      </p:pic>
      <p:pic>
        <p:nvPicPr>
          <p:cNvPr id="45059" name="Picture 3" descr="D:\Мои документы\Мои рисунки\3955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6060" y="3103741"/>
            <a:ext cx="3314700" cy="2505075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15" y="506458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err="1" smtClean="0"/>
              <a:t>Фототрансдукция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4449"/>
            <a:ext cx="8229600" cy="26240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Фототрансдукция</a:t>
            </a:r>
            <a:r>
              <a:rPr lang="ru-RU" dirty="0" smtClean="0"/>
              <a:t> — это преобразование и усиление (почти в сто тысяч раз) светового сигнала в зрительной клетке, в результате которого возникает биоэлектрический сигнал.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766831" y="-2152"/>
            <a:ext cx="2086376" cy="5754710"/>
          </a:xfrm>
          <a:custGeom>
            <a:avLst/>
            <a:gdLst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68374 w 985233"/>
              <a:gd name="connsiteY59" fmla="*/ 5563337 h 57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85233" h="5754710">
                <a:moveTo>
                  <a:pt x="373487" y="5565820"/>
                </a:moveTo>
                <a:cubicBezTo>
                  <a:pt x="382073" y="5618408"/>
                  <a:pt x="390659" y="5670997"/>
                  <a:pt x="373487" y="5694608"/>
                </a:cubicBezTo>
                <a:cubicBezTo>
                  <a:pt x="356315" y="5718219"/>
                  <a:pt x="270456" y="5707487"/>
                  <a:pt x="270456" y="5707487"/>
                </a:cubicBezTo>
                <a:cubicBezTo>
                  <a:pt x="221087" y="5713926"/>
                  <a:pt x="122349" y="5754710"/>
                  <a:pt x="77273" y="5733245"/>
                </a:cubicBezTo>
                <a:cubicBezTo>
                  <a:pt x="32197" y="5711780"/>
                  <a:pt x="0" y="5638800"/>
                  <a:pt x="0" y="5578699"/>
                </a:cubicBezTo>
                <a:cubicBezTo>
                  <a:pt x="0" y="5518598"/>
                  <a:pt x="55808" y="5426299"/>
                  <a:pt x="77273" y="5372637"/>
                </a:cubicBezTo>
                <a:cubicBezTo>
                  <a:pt x="98738" y="5318975"/>
                  <a:pt x="92299" y="5284631"/>
                  <a:pt x="128789" y="5256727"/>
                </a:cubicBezTo>
                <a:cubicBezTo>
                  <a:pt x="165279" y="5228823"/>
                  <a:pt x="253285" y="5220236"/>
                  <a:pt x="296214" y="5205211"/>
                </a:cubicBezTo>
                <a:cubicBezTo>
                  <a:pt x="339144" y="5190186"/>
                  <a:pt x="371341" y="5188040"/>
                  <a:pt x="386366" y="5166575"/>
                </a:cubicBezTo>
                <a:cubicBezTo>
                  <a:pt x="401391" y="5145110"/>
                  <a:pt x="386366" y="5076423"/>
                  <a:pt x="386366" y="5076423"/>
                </a:cubicBezTo>
                <a:cubicBezTo>
                  <a:pt x="386366" y="5042079"/>
                  <a:pt x="390659" y="4986271"/>
                  <a:pt x="386366" y="4960513"/>
                </a:cubicBezTo>
                <a:cubicBezTo>
                  <a:pt x="382073" y="4934755"/>
                  <a:pt x="388512" y="4941194"/>
                  <a:pt x="360608" y="4921876"/>
                </a:cubicBezTo>
                <a:cubicBezTo>
                  <a:pt x="332704" y="4902558"/>
                  <a:pt x="266163" y="4885386"/>
                  <a:pt x="218941" y="4844603"/>
                </a:cubicBezTo>
                <a:cubicBezTo>
                  <a:pt x="171719" y="4803820"/>
                  <a:pt x="98738" y="4743718"/>
                  <a:pt x="77273" y="4677177"/>
                </a:cubicBezTo>
                <a:cubicBezTo>
                  <a:pt x="55808" y="4610636"/>
                  <a:pt x="60101" y="4520485"/>
                  <a:pt x="90152" y="4445358"/>
                </a:cubicBezTo>
                <a:cubicBezTo>
                  <a:pt x="120203" y="4370231"/>
                  <a:pt x="201769" y="4275786"/>
                  <a:pt x="257577" y="4226417"/>
                </a:cubicBezTo>
                <a:cubicBezTo>
                  <a:pt x="313385" y="4177048"/>
                  <a:pt x="397099" y="4177048"/>
                  <a:pt x="425003" y="4149144"/>
                </a:cubicBezTo>
                <a:lnTo>
                  <a:pt x="425003" y="4058992"/>
                </a:lnTo>
                <a:cubicBezTo>
                  <a:pt x="425003" y="4020355"/>
                  <a:pt x="433589" y="3951668"/>
                  <a:pt x="425003" y="3917324"/>
                </a:cubicBezTo>
                <a:cubicBezTo>
                  <a:pt x="416417" y="3882980"/>
                  <a:pt x="394952" y="3891567"/>
                  <a:pt x="373487" y="3852930"/>
                </a:cubicBezTo>
                <a:cubicBezTo>
                  <a:pt x="352022" y="3814293"/>
                  <a:pt x="311239" y="3758484"/>
                  <a:pt x="296214" y="3685504"/>
                </a:cubicBezTo>
                <a:cubicBezTo>
                  <a:pt x="281189" y="3612524"/>
                  <a:pt x="285482" y="3612524"/>
                  <a:pt x="283335" y="3415048"/>
                </a:cubicBezTo>
                <a:cubicBezTo>
                  <a:pt x="281189" y="3217572"/>
                  <a:pt x="285481" y="2994338"/>
                  <a:pt x="283335" y="2500648"/>
                </a:cubicBezTo>
                <a:cubicBezTo>
                  <a:pt x="281189" y="2006958"/>
                  <a:pt x="257577" y="847859"/>
                  <a:pt x="270456" y="452907"/>
                </a:cubicBezTo>
                <a:cubicBezTo>
                  <a:pt x="283335" y="57955"/>
                  <a:pt x="304800" y="184597"/>
                  <a:pt x="360608" y="130935"/>
                </a:cubicBezTo>
                <a:cubicBezTo>
                  <a:pt x="416416" y="77273"/>
                  <a:pt x="555938" y="94445"/>
                  <a:pt x="605307" y="130935"/>
                </a:cubicBezTo>
                <a:cubicBezTo>
                  <a:pt x="654676" y="167425"/>
                  <a:pt x="643944" y="0"/>
                  <a:pt x="656823" y="349876"/>
                </a:cubicBezTo>
                <a:cubicBezTo>
                  <a:pt x="669702" y="699752"/>
                  <a:pt x="678287" y="1880316"/>
                  <a:pt x="682580" y="2230192"/>
                </a:cubicBezTo>
                <a:cubicBezTo>
                  <a:pt x="686873" y="2580068"/>
                  <a:pt x="697605" y="2399763"/>
                  <a:pt x="682580" y="2449132"/>
                </a:cubicBezTo>
                <a:cubicBezTo>
                  <a:pt x="667555" y="2498501"/>
                  <a:pt x="626772" y="2509234"/>
                  <a:pt x="592428" y="2526406"/>
                </a:cubicBezTo>
                <a:cubicBezTo>
                  <a:pt x="558084" y="2543578"/>
                  <a:pt x="495836" y="2528552"/>
                  <a:pt x="476518" y="2552163"/>
                </a:cubicBezTo>
                <a:cubicBezTo>
                  <a:pt x="457200" y="2575774"/>
                  <a:pt x="467932" y="2642315"/>
                  <a:pt x="476518" y="2668073"/>
                </a:cubicBezTo>
                <a:cubicBezTo>
                  <a:pt x="485104" y="2693831"/>
                  <a:pt x="504423" y="2702417"/>
                  <a:pt x="528034" y="2706710"/>
                </a:cubicBezTo>
                <a:cubicBezTo>
                  <a:pt x="551645" y="2711003"/>
                  <a:pt x="594575" y="2708856"/>
                  <a:pt x="618186" y="2693831"/>
                </a:cubicBezTo>
                <a:cubicBezTo>
                  <a:pt x="641797" y="2678806"/>
                  <a:pt x="652529" y="2650902"/>
                  <a:pt x="669701" y="2616558"/>
                </a:cubicBezTo>
                <a:cubicBezTo>
                  <a:pt x="686873" y="2582214"/>
                  <a:pt x="708338" y="2498501"/>
                  <a:pt x="721217" y="2487769"/>
                </a:cubicBezTo>
                <a:cubicBezTo>
                  <a:pt x="734096" y="2477037"/>
                  <a:pt x="753414" y="2517819"/>
                  <a:pt x="746975" y="2552163"/>
                </a:cubicBezTo>
                <a:cubicBezTo>
                  <a:pt x="740536" y="2586507"/>
                  <a:pt x="691166" y="2625144"/>
                  <a:pt x="682580" y="2693831"/>
                </a:cubicBezTo>
                <a:cubicBezTo>
                  <a:pt x="673994" y="2762518"/>
                  <a:pt x="691166" y="2814034"/>
                  <a:pt x="695459" y="2964287"/>
                </a:cubicBezTo>
                <a:cubicBezTo>
                  <a:pt x="699752" y="3114540"/>
                  <a:pt x="716924" y="3449391"/>
                  <a:pt x="708338" y="3595352"/>
                </a:cubicBezTo>
                <a:cubicBezTo>
                  <a:pt x="699752" y="3741313"/>
                  <a:pt x="665409" y="3788536"/>
                  <a:pt x="643944" y="3840051"/>
                </a:cubicBezTo>
                <a:cubicBezTo>
                  <a:pt x="622479" y="3891566"/>
                  <a:pt x="590282" y="3859369"/>
                  <a:pt x="579549" y="3904445"/>
                </a:cubicBezTo>
                <a:cubicBezTo>
                  <a:pt x="568817" y="3949521"/>
                  <a:pt x="568817" y="4058992"/>
                  <a:pt x="579549" y="4110507"/>
                </a:cubicBezTo>
                <a:cubicBezTo>
                  <a:pt x="590281" y="4162022"/>
                  <a:pt x="613893" y="4185634"/>
                  <a:pt x="643944" y="4213538"/>
                </a:cubicBezTo>
                <a:cubicBezTo>
                  <a:pt x="673995" y="4241442"/>
                  <a:pt x="716925" y="4235002"/>
                  <a:pt x="759854" y="4277932"/>
                </a:cubicBezTo>
                <a:cubicBezTo>
                  <a:pt x="802783" y="4320862"/>
                  <a:pt x="892935" y="4383110"/>
                  <a:pt x="901521" y="4471116"/>
                </a:cubicBezTo>
                <a:cubicBezTo>
                  <a:pt x="910107" y="4559122"/>
                  <a:pt x="867178" y="4728693"/>
                  <a:pt x="811369" y="4805966"/>
                </a:cubicBezTo>
                <a:cubicBezTo>
                  <a:pt x="755561" y="4883239"/>
                  <a:pt x="611746" y="4891825"/>
                  <a:pt x="566670" y="4934755"/>
                </a:cubicBezTo>
                <a:cubicBezTo>
                  <a:pt x="521594" y="4977685"/>
                  <a:pt x="536620" y="5020615"/>
                  <a:pt x="540913" y="5063544"/>
                </a:cubicBezTo>
                <a:cubicBezTo>
                  <a:pt x="545206" y="5106473"/>
                  <a:pt x="555938" y="5164428"/>
                  <a:pt x="592428" y="5192332"/>
                </a:cubicBezTo>
                <a:cubicBezTo>
                  <a:pt x="628918" y="5220236"/>
                  <a:pt x="701899" y="5194479"/>
                  <a:pt x="759854" y="5230969"/>
                </a:cubicBezTo>
                <a:cubicBezTo>
                  <a:pt x="817809" y="5267459"/>
                  <a:pt x="905814" y="5353318"/>
                  <a:pt x="940158" y="5411273"/>
                </a:cubicBezTo>
                <a:cubicBezTo>
                  <a:pt x="974502" y="5469228"/>
                  <a:pt x="985233" y="5535769"/>
                  <a:pt x="965915" y="5578699"/>
                </a:cubicBezTo>
                <a:cubicBezTo>
                  <a:pt x="946597" y="5621629"/>
                  <a:pt x="850006" y="5651679"/>
                  <a:pt x="824248" y="5668851"/>
                </a:cubicBezTo>
                <a:cubicBezTo>
                  <a:pt x="798490" y="5686023"/>
                  <a:pt x="832834" y="5683877"/>
                  <a:pt x="811369" y="5681730"/>
                </a:cubicBezTo>
                <a:cubicBezTo>
                  <a:pt x="789904" y="5679584"/>
                  <a:pt x="725510" y="5686023"/>
                  <a:pt x="695459" y="5655972"/>
                </a:cubicBezTo>
                <a:cubicBezTo>
                  <a:pt x="665408" y="5625921"/>
                  <a:pt x="648237" y="5535769"/>
                  <a:pt x="631065" y="5501425"/>
                </a:cubicBezTo>
                <a:cubicBezTo>
                  <a:pt x="613893" y="5467081"/>
                  <a:pt x="613893" y="5456349"/>
                  <a:pt x="592428" y="5449910"/>
                </a:cubicBezTo>
                <a:cubicBezTo>
                  <a:pt x="570963" y="5443471"/>
                  <a:pt x="539618" y="5443885"/>
                  <a:pt x="502276" y="5462789"/>
                </a:cubicBezTo>
                <a:cubicBezTo>
                  <a:pt x="464934" y="5481693"/>
                  <a:pt x="409157" y="5548312"/>
                  <a:pt x="368374" y="556333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07742" y="4365932"/>
            <a:ext cx="991673" cy="41212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97895" y="257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95747" y="409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06478" y="562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04330" y="714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02182" y="867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12913" y="1019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3644" y="1171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08617" y="1324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06469" y="1476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42958" y="1629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40810" y="1781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38662" y="1933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62272" y="2086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447245" y="2238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19339" y="2391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54717" y="2871983"/>
            <a:ext cx="347730" cy="373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1861534" y="2884861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2390" y="2661627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66462" y="3032969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grpSp>
        <p:nvGrpSpPr>
          <p:cNvPr id="2" name="Группа 32"/>
          <p:cNvGrpSpPr/>
          <p:nvPr/>
        </p:nvGrpSpPr>
        <p:grpSpPr>
          <a:xfrm>
            <a:off x="1153196" y="3245469"/>
            <a:ext cx="422856" cy="371342"/>
            <a:chOff x="3606085" y="4391695"/>
            <a:chExt cx="422856" cy="371342"/>
          </a:xfrm>
        </p:grpSpPr>
        <p:sp>
          <p:nvSpPr>
            <p:cNvPr id="31" name="Овал 30"/>
            <p:cNvSpPr/>
            <p:nvPr/>
          </p:nvSpPr>
          <p:spPr>
            <a:xfrm>
              <a:off x="3606085" y="4391695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616817" y="4608490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flipV="1">
            <a:off x="1923783" y="324332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8722" y="3226151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90718" y="3236883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grpSp>
        <p:nvGrpSpPr>
          <p:cNvPr id="3" name="Группа 93"/>
          <p:cNvGrpSpPr/>
          <p:nvPr/>
        </p:nvGrpSpPr>
        <p:grpSpPr>
          <a:xfrm>
            <a:off x="638041" y="1841672"/>
            <a:ext cx="1103290" cy="605445"/>
            <a:chOff x="218941" y="1841672"/>
            <a:chExt cx="1103290" cy="605445"/>
          </a:xfrm>
        </p:grpSpPr>
        <p:sp>
          <p:nvSpPr>
            <p:cNvPr id="27" name="TextBox 26"/>
            <p:cNvSpPr txBox="1"/>
            <p:nvPr/>
          </p:nvSpPr>
          <p:spPr>
            <a:xfrm>
              <a:off x="218941" y="1841672"/>
              <a:ext cx="57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Са</a:t>
              </a:r>
              <a:r>
                <a:rPr lang="ru-RU" b="1" baseline="30000" dirty="0" smtClean="0"/>
                <a:t>2+</a:t>
              </a:r>
              <a:endParaRPr lang="ru-RU" b="1" dirty="0"/>
            </a:p>
          </p:txBody>
        </p:sp>
        <p:grpSp>
          <p:nvGrpSpPr>
            <p:cNvPr id="4" name="Группа 36"/>
            <p:cNvGrpSpPr/>
            <p:nvPr/>
          </p:nvGrpSpPr>
          <p:grpSpPr>
            <a:xfrm>
              <a:off x="757707" y="1955435"/>
              <a:ext cx="422856" cy="371342"/>
              <a:chOff x="3606085" y="4391695"/>
              <a:chExt cx="422856" cy="371342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606085" y="4391695"/>
                <a:ext cx="412124" cy="154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616817" y="4608490"/>
                <a:ext cx="412124" cy="154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0" name="Прямая со стрелкой 39"/>
            <p:cNvCxnSpPr/>
            <p:nvPr/>
          </p:nvCxnSpPr>
          <p:spPr>
            <a:xfrm flipV="1">
              <a:off x="575257" y="2133594"/>
              <a:ext cx="746974" cy="128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36111" y="2077785"/>
              <a:ext cx="650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r>
                <a:rPr lang="ru-RU" b="1" dirty="0" err="1" smtClean="0"/>
                <a:t>а</a:t>
              </a:r>
              <a:r>
                <a:rPr lang="ru-RU" b="1" baseline="30000" dirty="0" err="1" smtClean="0"/>
                <a:t>+</a:t>
              </a:r>
              <a:endParaRPr lang="ru-RU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260778" y="3335622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1820750" y="3204687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ru-RU" sz="4400" dirty="0"/>
          </a:p>
        </p:txBody>
      </p:sp>
      <p:sp>
        <p:nvSpPr>
          <p:cNvPr id="44" name="TextBox 43"/>
          <p:cNvSpPr txBox="1"/>
          <p:nvPr/>
        </p:nvSpPr>
        <p:spPr>
          <a:xfrm>
            <a:off x="2750176" y="3683353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-70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750928" y="3686359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ru-RU" sz="2800" dirty="0" smtClean="0"/>
              <a:t>5</a:t>
            </a:r>
            <a:r>
              <a:rPr lang="en-US" sz="2800" dirty="0" smtClean="0"/>
              <a:t>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46" name="Полилиния 45"/>
          <p:cNvSpPr/>
          <p:nvPr/>
        </p:nvSpPr>
        <p:spPr>
          <a:xfrm>
            <a:off x="5883553" y="21458"/>
            <a:ext cx="2086376" cy="5754710"/>
          </a:xfrm>
          <a:custGeom>
            <a:avLst/>
            <a:gdLst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68374 w 985233"/>
              <a:gd name="connsiteY59" fmla="*/ 5563337 h 57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85233" h="5754710">
                <a:moveTo>
                  <a:pt x="373487" y="5565820"/>
                </a:moveTo>
                <a:cubicBezTo>
                  <a:pt x="382073" y="5618408"/>
                  <a:pt x="390659" y="5670997"/>
                  <a:pt x="373487" y="5694608"/>
                </a:cubicBezTo>
                <a:cubicBezTo>
                  <a:pt x="356315" y="5718219"/>
                  <a:pt x="270456" y="5707487"/>
                  <a:pt x="270456" y="5707487"/>
                </a:cubicBezTo>
                <a:cubicBezTo>
                  <a:pt x="221087" y="5713926"/>
                  <a:pt x="122349" y="5754710"/>
                  <a:pt x="77273" y="5733245"/>
                </a:cubicBezTo>
                <a:cubicBezTo>
                  <a:pt x="32197" y="5711780"/>
                  <a:pt x="0" y="5638800"/>
                  <a:pt x="0" y="5578699"/>
                </a:cubicBezTo>
                <a:cubicBezTo>
                  <a:pt x="0" y="5518598"/>
                  <a:pt x="55808" y="5426299"/>
                  <a:pt x="77273" y="5372637"/>
                </a:cubicBezTo>
                <a:cubicBezTo>
                  <a:pt x="98738" y="5318975"/>
                  <a:pt x="92299" y="5284631"/>
                  <a:pt x="128789" y="5256727"/>
                </a:cubicBezTo>
                <a:cubicBezTo>
                  <a:pt x="165279" y="5228823"/>
                  <a:pt x="253285" y="5220236"/>
                  <a:pt x="296214" y="5205211"/>
                </a:cubicBezTo>
                <a:cubicBezTo>
                  <a:pt x="339144" y="5190186"/>
                  <a:pt x="371341" y="5188040"/>
                  <a:pt x="386366" y="5166575"/>
                </a:cubicBezTo>
                <a:cubicBezTo>
                  <a:pt x="401391" y="5145110"/>
                  <a:pt x="386366" y="5076423"/>
                  <a:pt x="386366" y="5076423"/>
                </a:cubicBezTo>
                <a:cubicBezTo>
                  <a:pt x="386366" y="5042079"/>
                  <a:pt x="390659" y="4986271"/>
                  <a:pt x="386366" y="4960513"/>
                </a:cubicBezTo>
                <a:cubicBezTo>
                  <a:pt x="382073" y="4934755"/>
                  <a:pt x="388512" y="4941194"/>
                  <a:pt x="360608" y="4921876"/>
                </a:cubicBezTo>
                <a:cubicBezTo>
                  <a:pt x="332704" y="4902558"/>
                  <a:pt x="266163" y="4885386"/>
                  <a:pt x="218941" y="4844603"/>
                </a:cubicBezTo>
                <a:cubicBezTo>
                  <a:pt x="171719" y="4803820"/>
                  <a:pt x="98738" y="4743718"/>
                  <a:pt x="77273" y="4677177"/>
                </a:cubicBezTo>
                <a:cubicBezTo>
                  <a:pt x="55808" y="4610636"/>
                  <a:pt x="60101" y="4520485"/>
                  <a:pt x="90152" y="4445358"/>
                </a:cubicBezTo>
                <a:cubicBezTo>
                  <a:pt x="120203" y="4370231"/>
                  <a:pt x="201769" y="4275786"/>
                  <a:pt x="257577" y="4226417"/>
                </a:cubicBezTo>
                <a:cubicBezTo>
                  <a:pt x="313385" y="4177048"/>
                  <a:pt x="397099" y="4177048"/>
                  <a:pt x="425003" y="4149144"/>
                </a:cubicBezTo>
                <a:lnTo>
                  <a:pt x="425003" y="4058992"/>
                </a:lnTo>
                <a:cubicBezTo>
                  <a:pt x="425003" y="4020355"/>
                  <a:pt x="433589" y="3951668"/>
                  <a:pt x="425003" y="3917324"/>
                </a:cubicBezTo>
                <a:cubicBezTo>
                  <a:pt x="416417" y="3882980"/>
                  <a:pt x="394952" y="3891567"/>
                  <a:pt x="373487" y="3852930"/>
                </a:cubicBezTo>
                <a:cubicBezTo>
                  <a:pt x="352022" y="3814293"/>
                  <a:pt x="311239" y="3758484"/>
                  <a:pt x="296214" y="3685504"/>
                </a:cubicBezTo>
                <a:cubicBezTo>
                  <a:pt x="281189" y="3612524"/>
                  <a:pt x="285482" y="3612524"/>
                  <a:pt x="283335" y="3415048"/>
                </a:cubicBezTo>
                <a:cubicBezTo>
                  <a:pt x="281189" y="3217572"/>
                  <a:pt x="285481" y="2994338"/>
                  <a:pt x="283335" y="2500648"/>
                </a:cubicBezTo>
                <a:cubicBezTo>
                  <a:pt x="281189" y="2006958"/>
                  <a:pt x="257577" y="847859"/>
                  <a:pt x="270456" y="452907"/>
                </a:cubicBezTo>
                <a:cubicBezTo>
                  <a:pt x="283335" y="57955"/>
                  <a:pt x="304800" y="184597"/>
                  <a:pt x="360608" y="130935"/>
                </a:cubicBezTo>
                <a:cubicBezTo>
                  <a:pt x="416416" y="77273"/>
                  <a:pt x="555938" y="94445"/>
                  <a:pt x="605307" y="130935"/>
                </a:cubicBezTo>
                <a:cubicBezTo>
                  <a:pt x="654676" y="167425"/>
                  <a:pt x="643944" y="0"/>
                  <a:pt x="656823" y="349876"/>
                </a:cubicBezTo>
                <a:cubicBezTo>
                  <a:pt x="669702" y="699752"/>
                  <a:pt x="678287" y="1880316"/>
                  <a:pt x="682580" y="2230192"/>
                </a:cubicBezTo>
                <a:cubicBezTo>
                  <a:pt x="686873" y="2580068"/>
                  <a:pt x="697605" y="2399763"/>
                  <a:pt x="682580" y="2449132"/>
                </a:cubicBezTo>
                <a:cubicBezTo>
                  <a:pt x="667555" y="2498501"/>
                  <a:pt x="626772" y="2509234"/>
                  <a:pt x="592428" y="2526406"/>
                </a:cubicBezTo>
                <a:cubicBezTo>
                  <a:pt x="558084" y="2543578"/>
                  <a:pt x="495836" y="2528552"/>
                  <a:pt x="476518" y="2552163"/>
                </a:cubicBezTo>
                <a:cubicBezTo>
                  <a:pt x="457200" y="2575774"/>
                  <a:pt x="467932" y="2642315"/>
                  <a:pt x="476518" y="2668073"/>
                </a:cubicBezTo>
                <a:cubicBezTo>
                  <a:pt x="485104" y="2693831"/>
                  <a:pt x="504423" y="2702417"/>
                  <a:pt x="528034" y="2706710"/>
                </a:cubicBezTo>
                <a:cubicBezTo>
                  <a:pt x="551645" y="2711003"/>
                  <a:pt x="594575" y="2708856"/>
                  <a:pt x="618186" y="2693831"/>
                </a:cubicBezTo>
                <a:cubicBezTo>
                  <a:pt x="641797" y="2678806"/>
                  <a:pt x="652529" y="2650902"/>
                  <a:pt x="669701" y="2616558"/>
                </a:cubicBezTo>
                <a:cubicBezTo>
                  <a:pt x="686873" y="2582214"/>
                  <a:pt x="708338" y="2498501"/>
                  <a:pt x="721217" y="2487769"/>
                </a:cubicBezTo>
                <a:cubicBezTo>
                  <a:pt x="734096" y="2477037"/>
                  <a:pt x="753414" y="2517819"/>
                  <a:pt x="746975" y="2552163"/>
                </a:cubicBezTo>
                <a:cubicBezTo>
                  <a:pt x="740536" y="2586507"/>
                  <a:pt x="691166" y="2625144"/>
                  <a:pt x="682580" y="2693831"/>
                </a:cubicBezTo>
                <a:cubicBezTo>
                  <a:pt x="673994" y="2762518"/>
                  <a:pt x="691166" y="2814034"/>
                  <a:pt x="695459" y="2964287"/>
                </a:cubicBezTo>
                <a:cubicBezTo>
                  <a:pt x="699752" y="3114540"/>
                  <a:pt x="716924" y="3449391"/>
                  <a:pt x="708338" y="3595352"/>
                </a:cubicBezTo>
                <a:cubicBezTo>
                  <a:pt x="699752" y="3741313"/>
                  <a:pt x="665409" y="3788536"/>
                  <a:pt x="643944" y="3840051"/>
                </a:cubicBezTo>
                <a:cubicBezTo>
                  <a:pt x="622479" y="3891566"/>
                  <a:pt x="590282" y="3859369"/>
                  <a:pt x="579549" y="3904445"/>
                </a:cubicBezTo>
                <a:cubicBezTo>
                  <a:pt x="568817" y="3949521"/>
                  <a:pt x="568817" y="4058992"/>
                  <a:pt x="579549" y="4110507"/>
                </a:cubicBezTo>
                <a:cubicBezTo>
                  <a:pt x="590281" y="4162022"/>
                  <a:pt x="613893" y="4185634"/>
                  <a:pt x="643944" y="4213538"/>
                </a:cubicBezTo>
                <a:cubicBezTo>
                  <a:pt x="673995" y="4241442"/>
                  <a:pt x="716925" y="4235002"/>
                  <a:pt x="759854" y="4277932"/>
                </a:cubicBezTo>
                <a:cubicBezTo>
                  <a:pt x="802783" y="4320862"/>
                  <a:pt x="892935" y="4383110"/>
                  <a:pt x="901521" y="4471116"/>
                </a:cubicBezTo>
                <a:cubicBezTo>
                  <a:pt x="910107" y="4559122"/>
                  <a:pt x="867178" y="4728693"/>
                  <a:pt x="811369" y="4805966"/>
                </a:cubicBezTo>
                <a:cubicBezTo>
                  <a:pt x="755561" y="4883239"/>
                  <a:pt x="611746" y="4891825"/>
                  <a:pt x="566670" y="4934755"/>
                </a:cubicBezTo>
                <a:cubicBezTo>
                  <a:pt x="521594" y="4977685"/>
                  <a:pt x="536620" y="5020615"/>
                  <a:pt x="540913" y="5063544"/>
                </a:cubicBezTo>
                <a:cubicBezTo>
                  <a:pt x="545206" y="5106473"/>
                  <a:pt x="555938" y="5164428"/>
                  <a:pt x="592428" y="5192332"/>
                </a:cubicBezTo>
                <a:cubicBezTo>
                  <a:pt x="628918" y="5220236"/>
                  <a:pt x="701899" y="5194479"/>
                  <a:pt x="759854" y="5230969"/>
                </a:cubicBezTo>
                <a:cubicBezTo>
                  <a:pt x="817809" y="5267459"/>
                  <a:pt x="905814" y="5353318"/>
                  <a:pt x="940158" y="5411273"/>
                </a:cubicBezTo>
                <a:cubicBezTo>
                  <a:pt x="974502" y="5469228"/>
                  <a:pt x="985233" y="5535769"/>
                  <a:pt x="965915" y="5578699"/>
                </a:cubicBezTo>
                <a:cubicBezTo>
                  <a:pt x="946597" y="5621629"/>
                  <a:pt x="850006" y="5651679"/>
                  <a:pt x="824248" y="5668851"/>
                </a:cubicBezTo>
                <a:cubicBezTo>
                  <a:pt x="798490" y="5686023"/>
                  <a:pt x="832834" y="5683877"/>
                  <a:pt x="811369" y="5681730"/>
                </a:cubicBezTo>
                <a:cubicBezTo>
                  <a:pt x="789904" y="5679584"/>
                  <a:pt x="725510" y="5686023"/>
                  <a:pt x="695459" y="5655972"/>
                </a:cubicBezTo>
                <a:cubicBezTo>
                  <a:pt x="665408" y="5625921"/>
                  <a:pt x="648237" y="5535769"/>
                  <a:pt x="631065" y="5501425"/>
                </a:cubicBezTo>
                <a:cubicBezTo>
                  <a:pt x="613893" y="5467081"/>
                  <a:pt x="613893" y="5456349"/>
                  <a:pt x="592428" y="5449910"/>
                </a:cubicBezTo>
                <a:cubicBezTo>
                  <a:pt x="570963" y="5443471"/>
                  <a:pt x="539618" y="5443885"/>
                  <a:pt x="502276" y="5462789"/>
                </a:cubicBezTo>
                <a:cubicBezTo>
                  <a:pt x="464934" y="5481693"/>
                  <a:pt x="409157" y="5548312"/>
                  <a:pt x="368374" y="556333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424464" y="4389542"/>
            <a:ext cx="991673" cy="41212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514617" y="281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512469" y="433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523200" y="585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521052" y="738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518904" y="890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529635" y="1043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540366" y="1195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525339" y="1347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523191" y="1500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559680" y="1652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557532" y="1805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555384" y="1957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78994" y="2109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563967" y="2262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36061" y="2414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171439" y="2895593"/>
            <a:ext cx="347730" cy="373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 rot="10800000">
            <a:off x="6978256" y="2908471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6102493" y="3436505"/>
            <a:ext cx="746974" cy="12879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54763" y="1865282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</a:t>
            </a:r>
            <a:r>
              <a:rPr lang="ru-RU" b="1" baseline="30000" dirty="0" smtClean="0"/>
              <a:t>2+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639112" y="2685237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783184" y="3056579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grpSp>
        <p:nvGrpSpPr>
          <p:cNvPr id="23" name="Группа 68"/>
          <p:cNvGrpSpPr/>
          <p:nvPr/>
        </p:nvGrpSpPr>
        <p:grpSpPr>
          <a:xfrm>
            <a:off x="6269918" y="3269079"/>
            <a:ext cx="422856" cy="371342"/>
            <a:chOff x="3606085" y="4391695"/>
            <a:chExt cx="422856" cy="371342"/>
          </a:xfrm>
        </p:grpSpPr>
        <p:sp>
          <p:nvSpPr>
            <p:cNvPr id="70" name="Овал 69"/>
            <p:cNvSpPr/>
            <p:nvPr/>
          </p:nvSpPr>
          <p:spPr>
            <a:xfrm>
              <a:off x="3606085" y="4391695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3616817" y="4608490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 стрелкой 71"/>
          <p:cNvCxnSpPr/>
          <p:nvPr/>
        </p:nvCxnSpPr>
        <p:spPr>
          <a:xfrm flipV="1">
            <a:off x="7040505" y="326693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735444" y="3249761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76487" y="3260493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76" name="Овал 75"/>
          <p:cNvSpPr/>
          <p:nvPr/>
        </p:nvSpPr>
        <p:spPr>
          <a:xfrm>
            <a:off x="6293529" y="1979045"/>
            <a:ext cx="412124" cy="15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304261" y="2221598"/>
            <a:ext cx="412124" cy="15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5771933" y="2101395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377500" y="3359232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ru-RU" sz="4400" dirty="0"/>
          </a:p>
        </p:txBody>
      </p:sp>
      <p:sp>
        <p:nvSpPr>
          <p:cNvPr id="81" name="TextBox 80"/>
          <p:cNvSpPr txBox="1"/>
          <p:nvPr/>
        </p:nvSpPr>
        <p:spPr>
          <a:xfrm>
            <a:off x="6937472" y="3228297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ru-RU" sz="4400" dirty="0"/>
          </a:p>
        </p:txBody>
      </p:sp>
      <p:sp>
        <p:nvSpPr>
          <p:cNvPr id="82" name="TextBox 81"/>
          <p:cNvSpPr txBox="1"/>
          <p:nvPr/>
        </p:nvSpPr>
        <p:spPr>
          <a:xfrm>
            <a:off x="7866898" y="3539536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-70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7893685" y="3541907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ru-RU" sz="2800" dirty="0" smtClean="0"/>
              <a:t>5</a:t>
            </a:r>
            <a:r>
              <a:rPr lang="en-US" sz="2800" dirty="0" smtClean="0"/>
              <a:t>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6162541" y="217008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1088801" y="543488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1" name="Стрелка вниз 90"/>
          <p:cNvSpPr/>
          <p:nvPr/>
        </p:nvSpPr>
        <p:spPr>
          <a:xfrm rot="18610524">
            <a:off x="5836369" y="375304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 rot="10800000">
            <a:off x="930015" y="3421479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1038144" y="3451800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1370741" y="529772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6" name="Овал 95"/>
          <p:cNvSpPr/>
          <p:nvPr/>
        </p:nvSpPr>
        <p:spPr>
          <a:xfrm>
            <a:off x="1690781" y="522914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2048921" y="529010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8" name="Овал 97"/>
          <p:cNvSpPr/>
          <p:nvPr/>
        </p:nvSpPr>
        <p:spPr>
          <a:xfrm>
            <a:off x="2452781" y="540440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967740" y="6096000"/>
            <a:ext cx="174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темноте</a:t>
            </a:r>
            <a:endParaRPr lang="ru-RU" sz="2800" b="1" dirty="0"/>
          </a:p>
        </p:txBody>
      </p:sp>
      <p:sp>
        <p:nvSpPr>
          <p:cNvPr id="100" name="Овал 99"/>
          <p:cNvSpPr/>
          <p:nvPr/>
        </p:nvSpPr>
        <p:spPr>
          <a:xfrm>
            <a:off x="6221380" y="544214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1" name="Овал 100"/>
          <p:cNvSpPr/>
          <p:nvPr/>
        </p:nvSpPr>
        <p:spPr>
          <a:xfrm>
            <a:off x="6503320" y="530498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2" name="Овал 101"/>
          <p:cNvSpPr/>
          <p:nvPr/>
        </p:nvSpPr>
        <p:spPr>
          <a:xfrm>
            <a:off x="6823360" y="523640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3" name="Овал 102"/>
          <p:cNvSpPr/>
          <p:nvPr/>
        </p:nvSpPr>
        <p:spPr>
          <a:xfrm>
            <a:off x="7181500" y="529736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4" name="Овал 103"/>
          <p:cNvSpPr/>
          <p:nvPr/>
        </p:nvSpPr>
        <p:spPr>
          <a:xfrm>
            <a:off x="7585360" y="541166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5" name="Овал 104"/>
          <p:cNvSpPr/>
          <p:nvPr/>
        </p:nvSpPr>
        <p:spPr>
          <a:xfrm>
            <a:off x="6221380" y="543579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>
            <a:off x="6503320" y="529863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7" name="Овал 106"/>
          <p:cNvSpPr/>
          <p:nvPr/>
        </p:nvSpPr>
        <p:spPr>
          <a:xfrm>
            <a:off x="6823360" y="523005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8" name="Овал 107"/>
          <p:cNvSpPr/>
          <p:nvPr/>
        </p:nvSpPr>
        <p:spPr>
          <a:xfrm>
            <a:off x="7181500" y="529101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9" name="Овал 108"/>
          <p:cNvSpPr/>
          <p:nvPr/>
        </p:nvSpPr>
        <p:spPr>
          <a:xfrm>
            <a:off x="7585360" y="540531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11" name="Нижний колонтитул 1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621 " pathEditMode="relative" ptsTypes="AA">
                                      <p:cBhvr>
                                        <p:cTn id="2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0" grpId="0"/>
      <p:bldP spid="35" grpId="0"/>
      <p:bldP spid="36" grpId="0"/>
      <p:bldP spid="42" grpId="0"/>
      <p:bldP spid="43" grpId="0"/>
      <p:bldP spid="44" grpId="0"/>
      <p:bldP spid="44" grpId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/>
      <p:bldP spid="67" grpId="0"/>
      <p:bldP spid="68" grpId="0"/>
      <p:bldP spid="73" grpId="0"/>
      <p:bldP spid="74" grpId="0"/>
      <p:bldP spid="76" grpId="0" animBg="1"/>
      <p:bldP spid="77" grpId="0" animBg="1"/>
      <p:bldP spid="77" grpId="1" animBg="1"/>
      <p:bldP spid="79" grpId="0"/>
      <p:bldP spid="80" grpId="0"/>
      <p:bldP spid="81" grpId="0"/>
      <p:bldP spid="82" grpId="0"/>
      <p:bldP spid="83" grpId="0"/>
      <p:bldP spid="83" grpId="1"/>
      <p:bldP spid="86" grpId="0" animBg="1"/>
      <p:bldP spid="91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2070100" y="22225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30226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5814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9" name="Овал 28"/>
          <p:cNvSpPr/>
          <p:nvPr/>
        </p:nvSpPr>
        <p:spPr>
          <a:xfrm>
            <a:off x="2819400" y="2438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0" name="Выноска 1 29"/>
          <p:cNvSpPr/>
          <p:nvPr/>
        </p:nvSpPr>
        <p:spPr>
          <a:xfrm>
            <a:off x="0" y="5054600"/>
            <a:ext cx="1143000" cy="723900"/>
          </a:xfrm>
          <a:prstGeom prst="borderCallout1">
            <a:avLst>
              <a:gd name="adj1" fmla="val 50329"/>
              <a:gd name="adj2" fmla="val 109445"/>
              <a:gd name="adj3" fmla="val 63377"/>
              <a:gd name="adj4" fmla="val 135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ФДЭ</a:t>
            </a:r>
            <a:endParaRPr lang="ru-RU" sz="3600" dirty="0"/>
          </a:p>
        </p:txBody>
      </p:sp>
      <p:sp>
        <p:nvSpPr>
          <p:cNvPr id="31" name="Выноска 1 30"/>
          <p:cNvSpPr/>
          <p:nvPr/>
        </p:nvSpPr>
        <p:spPr>
          <a:xfrm rot="20211832">
            <a:off x="-2207" y="3149600"/>
            <a:ext cx="1854200" cy="368300"/>
          </a:xfrm>
          <a:prstGeom prst="borderCallout1">
            <a:avLst>
              <a:gd name="adj1" fmla="val 50329"/>
              <a:gd name="adj2" fmla="val 109445"/>
              <a:gd name="adj3" fmla="val 154224"/>
              <a:gd name="adj4" fmla="val 11955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трансдуцин</a:t>
            </a:r>
            <a:endParaRPr lang="ru-RU" sz="2400" dirty="0"/>
          </a:p>
        </p:txBody>
      </p:sp>
      <p:sp>
        <p:nvSpPr>
          <p:cNvPr id="32" name="Пирог 31"/>
          <p:cNvSpPr/>
          <p:nvPr/>
        </p:nvSpPr>
        <p:spPr>
          <a:xfrm rot="6430612">
            <a:off x="13133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 rot="8963668">
            <a:off x="1549401" y="965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носка 1 33"/>
          <p:cNvSpPr/>
          <p:nvPr/>
        </p:nvSpPr>
        <p:spPr>
          <a:xfrm rot="20211832">
            <a:off x="-2208" y="2127464"/>
            <a:ext cx="1854200" cy="368300"/>
          </a:xfrm>
          <a:prstGeom prst="borderCallout1">
            <a:avLst>
              <a:gd name="adj1" fmla="val 50329"/>
              <a:gd name="adj2" fmla="val 109445"/>
              <a:gd name="adj3" fmla="val -233929"/>
              <a:gd name="adj4" fmla="val 14132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родопсин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1968500" y="2209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30226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5814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9" name="Овал 28"/>
          <p:cNvSpPr/>
          <p:nvPr/>
        </p:nvSpPr>
        <p:spPr>
          <a:xfrm>
            <a:off x="2616200" y="2654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 rot="8963668">
            <a:off x="1549401" y="965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8610524">
            <a:off x="540819" y="-8073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Арка 35"/>
          <p:cNvSpPr/>
          <p:nvPr/>
        </p:nvSpPr>
        <p:spPr>
          <a:xfrm rot="6396349">
            <a:off x="1841501" y="11303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Арка 36"/>
          <p:cNvSpPr/>
          <p:nvPr/>
        </p:nvSpPr>
        <p:spPr>
          <a:xfrm rot="4277694">
            <a:off x="2133601" y="1219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771900" y="3048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0" name="Нижний колонтитул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815 C 0.01736 -0.15139 0.0349 -0.1544 0.04861 -0.14815 C 0.06233 -0.1419 0.08194 -0.12106 0.08194 -0.11111 C 0.08194 -0.10116 0.04844 -0.0956 0.04861 -0.08889 C 0.04878 -0.08217 0.06753 -0.07592 0.08333 -0.07037 C 0.09913 -0.06481 0.13733 -0.06389 0.14306 -0.05555 C 0.14878 -0.04722 0.12795 -0.03426 0.11806 -0.02037 C 0.10816 -0.00648 0.08906 0.01968 0.08333 0.02778 " pathEditMode="relative" rAng="0" ptsTypes="aaaaaa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55556E-6 C 0.01303 0.02036 0.02622 0.04096 0.02917 0.0537 C 0.03212 0.06643 0.02935 0.07245 0.01806 0.07592 C 0.00678 0.07939 -0.03142 0.06596 -0.03888 0.07407 C -0.04635 0.08217 -0.03836 0.11481 -0.02638 0.12407 C -0.0144 0.13309 0.02501 0.12198 0.03334 0.12939 C 0.04167 0.13726 0.03386 0.1618 0.02362 0.17036 C 0.01337 0.17893 -0.01111 0.18541 -0.02777 0.18147 C -0.04444 0.17754 -0.06128 0.14467 -0.07638 0.14629 C -0.09149 0.14791 -0.10486 0.16921 -0.11805 0.19073 " pathEditMode="relative" ptsTypes="aaaaaaaaaA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29" grpId="1" animBg="1"/>
      <p:bldP spid="33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69" y="4185964"/>
            <a:ext cx="8229600" cy="15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41" y="1097387"/>
            <a:ext cx="9122870" cy="486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1968500" y="11430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1955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25146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8610524">
            <a:off x="540819" y="-8073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616200" y="1511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111500" y="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3759200" y="368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3 0.02407 0.03663 0.04837 0.06528 0.0574 C 0.09392 0.06643 0.15694 0.03796 0.17222 0.0537 C 0.1875 0.06944 0.17083 0.13125 0.15694 0.15185 C 0.14305 0.17245 0.11024 0.16643 0.08889 0.17777 C 0.06753 0.18912 0.02552 0.203 0.02916 0.22037 C 0.03281 0.23773 0.09028 0.26504 0.11111 0.28148 C 0.13194 0.29791 0.15885 0.2993 0.15416 0.31851 C 0.14948 0.33773 0.09739 0.37592 0.08333 0.39629 C 0.06927 0.41666 0.07083 0.43148 0.06944 0.44074 C 0.06805 0.45 0.07153 0.45092 0.075 0.45185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3 0.02407 0.03663 0.04837 0.06528 0.0574 C 0.09392 0.06643 0.15694 0.03796 0.17222 0.0537 C 0.1875 0.06944 0.17083 0.13125 0.15694 0.15185 C 0.14305 0.17245 0.11024 0.16643 0.08889 0.17777 C 0.06753 0.18912 0.02552 0.203 0.02916 0.22037 C 0.03281 0.23773 0.09028 0.26504 0.11111 0.28148 C 0.13194 0.29791 0.15885 0.2993 0.15416 0.31851 C 0.14948 0.33773 0.09739 0.37592 0.08333 0.39629 C 0.06927 0.41666 0.07083 0.43148 0.06944 0.44074 C 0.06805 0.45 0.07153 0.45092 0.075 0.45185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0.4537 C 0.08091 0.44861 0.09236 0.44352 0.10417 0.44815 C 0.11597 0.45278 0.12847 0.46505 0.14028 0.48148 C 0.15209 0.49792 0.15434 0.525 0.175 0.5463 C 0.19566 0.56759 0.23698 0.59745 0.26389 0.60926 C 0.2908 0.62106 0.31337 0.61875 0.33611 0.61667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0.45371 C 0.08091 0.44861 0.09236 0.44352 0.10417 0.44815 C 0.11597 0.45278 0.12847 0.46505 0.14028 0.48148 C 0.15209 0.49792 0.15434 0.525 0.175 0.5463 C 0.19566 0.5676 0.23698 0.59746 0.26389 0.60926 C 0.2908 0.62107 0.31337 0.61875 0.33611 0.61667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51 0.02291 -0.01019 0.03472 -0.00556 C 0.04652 -0.00093 0.05902 0.01134 0.07083 0.02777 C 0.08263 0.04421 0.08489 0.07129 0.10555 0.09259 C 0.12621 0.11389 0.16753 0.14375 0.19444 0.15555 C 0.22135 0.16736 0.24392 0.16504 0.26666 0.16296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01 0.02547 0.0342 0.05116 0.04861 0.06852 C 0.06302 0.08588 0.08108 0.08426 0.08611 0.10371 C 0.09114 0.12315 0.09531 0.15996 0.07917 0.18519 C 0.06302 0.21042 -0.01163 0.22431 -0.01111 0.25556 C -0.01059 0.28681 0.08264 0.33889 0.08194 0.37223 C 0.08125 0.40556 -0.01163 0.42477 -0.01528 0.45556 C -0.01892 0.48635 0.06649 0.51413 0.05972 0.55741 C 0.05295 0.6007 -0.00139 0.65764 -0.05556 0.71482 " pathEditMode="relative" ptsTypes="aaaaaaa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01 0.02547 0.0342 0.05116 0.04861 0.06852 C 0.06302 0.08588 0.08108 0.08426 0.08611 0.10371 C 0.09114 0.12315 0.09531 0.15996 0.07917 0.18519 C 0.06302 0.21042 -0.01163 0.22431 -0.01111 0.25556 C -0.01059 0.28681 0.08264 0.33889 0.08194 0.37223 C 0.08125 0.40556 -0.01163 0.42477 -0.01528 0.45556 C -0.01892 0.48635 0.06649 0.51413 0.05972 0.55741 C 0.05295 0.6007 -0.00139 0.65764 -0.05556 0.71482 " pathEditMode="relative" ptsTypes="aaaaaaa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0.71482 C -0.03437 0.70278 -0.01302 0.69074 0.01389 0.6963 C 0.0408 0.70185 0.08351 0.73241 0.10556 0.74815 C 0.12761 0.76389 0.13907 0.78357 0.14584 0.7907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0.71481 C -0.03437 0.70277 -0.01302 0.69074 0.01389 0.69629 C 0.0408 0.70185 0.08351 0.7324 0.10556 0.74814 C 0.12761 0.76388 0.13907 0.78356 0.14584 0.79074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18 -0.01204 0.04253 -0.02408 0.06944 -0.01852 C 0.09635 -0.01297 0.13906 0.01759 0.16111 0.03333 C 0.18316 0.04907 0.19461 0.06875 0.20139 0.07592 " pathEditMode="relative" ptsTypes="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6" grpId="1" animBg="1"/>
      <p:bldP spid="39" grpId="0" animBg="1"/>
      <p:bldP spid="39" grpId="1" animBg="1"/>
      <p:bldP spid="34" grpId="0" animBg="1"/>
      <p:bldP spid="34" grpId="1" animBg="1"/>
      <p:bldP spid="34" grpId="2" animBg="1"/>
      <p:bldP spid="40" grpId="0" animBg="1"/>
      <p:bldP spid="40" grpId="1" animBg="1"/>
      <p:bldP spid="40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4699000" y="58674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4318000" y="61595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4419600" y="5499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1955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25146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067300" y="5867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75200" y="5245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5422900" y="5613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184400" y="4533900"/>
            <a:ext cx="1117600" cy="5842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ГМФ</a:t>
            </a:r>
            <a:endParaRPr lang="ru-RU" b="1" dirty="0"/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C -0.01458 0.01783 -0.02917 0.03588 -0.04028 0.04815 C -0.05139 0.06042 -0.06181 0.06505 -0.06667 0.07408 C -0.07153 0.0831 -0.0658 0.09329 -0.06944 0.10185 C -0.07309 0.11042 -0.06962 0.11829 -0.08889 0.12593 C -0.10816 0.13357 -0.1717 0.13681 -0.18472 0.14815 C -0.19774 0.15949 -0.16372 0.17778 -0.16667 0.19445 C -0.16962 0.21111 -0.17986 0.23982 -0.20278 0.24815 C -0.22569 0.25648 -0.28872 0.23403 -0.30417 0.24445 C -0.31962 0.25486 -0.29931 0.28889 -0.29583 0.31111 C -0.29236 0.33334 -0.27726 0.36111 -0.28333 0.37778 C -0.28941 0.39445 -0.32361 0.40556 -0.33194 0.41111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C 0.01702 -0.00556 0.03403 -0.01088 0.05139 -0.00926 C 0.06875 -0.00764 0.09584 -0.00255 0.10417 0.00926 C 0.1125 0.02106 0.10886 0.04329 0.10139 0.06111 C 0.09393 0.07893 0.06164 0.10162 0.05973 0.11667 C 0.05782 0.13171 0.08403 0.1368 0.09028 0.15185 C 0.09653 0.1669 0.10053 0.18866 0.09723 0.20741 C 0.09393 0.22616 0.07101 0.25255 0.07084 0.26481 C 0.07066 0.27708 0.09167 0.2787 0.09584 0.28148 " pathEditMode="relative" ptsTypes="aaaaaaa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1 L 1.11111E-6 -0.053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139 0.04444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278 0.04259 " pathEditMode="relative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8" grpId="0" animBg="1"/>
      <p:bldP spid="9" grpId="0" animBg="1"/>
      <p:bldP spid="14" grpId="0" animBg="1"/>
      <p:bldP spid="16" grpId="0" animBg="1"/>
      <p:bldP spid="17" grpId="0" animBg="1"/>
      <p:bldP spid="44" grpId="0" animBg="1"/>
      <p:bldP spid="4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/>
              <a:t>Фототрансдукция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Рис.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60" y="1133341"/>
            <a:ext cx="8371268" cy="5489139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18200" y="38735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81700" y="44831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40425" y="33178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4699000" y="58674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4318000" y="61595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4419600" y="5499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28067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3655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067300" y="5867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75200" y="5245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5422900" y="5613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1500" y="226269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604000" y="749300"/>
            <a:ext cx="863600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5943600" y="647700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flipH="1">
            <a:off x="6057900" y="1473200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244562" y="1318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514600" y="203200"/>
            <a:ext cx="596900" cy="482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˜Р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937000" y="3581400"/>
            <a:ext cx="1346200" cy="8636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80000" y="58547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435600" y="56007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23 -0.02083 0.02864 -0.04143 0.02639 -0.05555 C 0.02413 -0.06967 0.00469 -0.08055 -0.01389 -0.08518 C -0.03247 -0.08981 -0.07344 -0.07616 -0.08472 -0.08333 C -0.09601 -0.09051 -0.1007 -0.11273 -0.08195 -0.12778 C -0.0632 -0.14282 0.00903 -0.15579 0.02778 -0.17407 C 0.04653 -0.19236 0.04028 -0.22754 0.03055 -0.23704 C 0.02083 -0.24653 -0.00834 -0.23634 -0.03056 -0.23148 C -0.05278 -0.22662 -0.08073 -0.21111 -0.10278 -0.20741 C -0.12483 -0.2037 -0.14306 -0.20949 -0.1625 -0.20926 C -0.18195 -0.20903 -0.2099 -0.20023 -0.21945 -0.20555 C -0.229 -0.21088 -0.21962 -0.22592 -0.21945 -0.24074 C -0.21927 -0.25555 -0.21302 -0.27129 -0.21806 -0.29444 C -0.22309 -0.31759 -0.23663 -0.34861 -0.25 -0.37963 " pathEditMode="relative" ptsTypes="aaaaaaaaaaaa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77 -0.07222 C -0.17691 -0.09676 -0.15086 -0.12106 -0.15139 -0.13333 C -0.15191 -0.1456 -0.19218 -0.13217 -0.20555 -0.14629 C -0.21892 -0.16041 -0.22934 -0.20092 -0.23194 -0.21852 C -0.23455 -0.23611 -0.22361 -0.24166 -0.22083 -0.25185 C -0.21805 -0.26203 -0.21875 -0.26296 -0.21527 -0.27963 C -0.2118 -0.29629 -0.21076 -0.34004 -0.2 -0.35185 C -0.18923 -0.36365 -0.15885 -0.34097 -0.15 -0.35 C -0.14114 -0.35903 -0.14166 -0.39004 -0.14722 -0.40555 C -0.15277 -0.42106 -0.16961 -0.43217 -0.18333 -0.44259 C -0.19705 -0.45301 -0.21319 -0.46088 -0.22916 -0.46852 " pathEditMode="relative" rAng="0" ptsTypes="aaaaaaaaa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9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77 -0.07222 C -0.17691 -0.09676 -0.15086 -0.12106 -0.15138 -0.13333 C -0.15191 -0.1456 -0.19218 -0.13218 -0.20555 -0.1463 C -0.21892 -0.16042 -0.22934 -0.20093 -0.23194 -0.21852 C -0.23454 -0.23611 -0.22361 -0.24167 -0.22083 -0.25185 C -0.21805 -0.26204 -0.21875 -0.26296 -0.21527 -0.27963 C -0.2118 -0.2963 -0.21076 -0.34005 -0.2 -0.35185 C -0.18923 -0.36366 -0.15885 -0.34097 -0.15 -0.35 C -0.14114 -0.35903 -0.14166 -0.39005 -0.14722 -0.40555 C -0.15277 -0.42106 -0.16961 -0.43218 -0.18333 -0.44259 C -0.19704 -0.45301 -0.21319 -0.46088 -0.22916 -0.46852 " pathEditMode="relative" rAng="0" ptsTypes="aaaaaaaaa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-0.01157 0.00069 -0.02291 0.02222 -0.07037 C 0.04375 -0.11782 0.11181 -0.21574 0.12917 -0.28518 C 0.14653 -0.35463 0.11719 -0.43541 0.12639 -0.48703 C 0.13559 -0.53866 0.18125 -0.56366 0.18472 -0.59444 C 0.18819 -0.62523 0.15347 -0.65926 0.14722 -0.67222 " pathEditMode="relative" ptsTypes="aaaa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61 -0.15926 C -0.23507 -0.16852 -0.22135 -0.17778 -0.21805 -0.19445 C -0.21475 -0.21112 -0.23142 -0.23311 -0.22916 -0.25926 C -0.22691 -0.28542 -0.2276 -0.32107 -0.20416 -0.35186 C -0.18073 -0.38264 -0.10642 -0.41227 -0.08889 -0.44445 C -0.07135 -0.47662 -0.09166 -0.50209 -0.09861 -0.54445 C -0.10555 -0.58681 -0.13142 -0.66644 -0.13055 -0.69815 C -0.12968 -0.72987 -0.09948 -0.71389 -0.09305 -0.73519 C -0.08663 -0.75649 -0.08923 -0.79121 -0.09166 -0.82593 " pathEditMode="relative" rAng="0" ptsTypes="aaaaaaa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33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15741 C -0.23646 -0.16667 -0.22274 -0.17593 -0.21944 -0.1926 C -0.21614 -0.20926 -0.23281 -0.23125 -0.23055 -0.25741 C -0.2283 -0.28357 -0.22899 -0.31922 -0.20555 -0.35 C -0.18212 -0.38079 -0.10781 -0.41042 -0.09028 -0.4426 C -0.07274 -0.47477 -0.09305 -0.50024 -0.1 -0.5426 C -0.10694 -0.58496 -0.13281 -0.66459 -0.13194 -0.6963 C -0.13108 -0.72801 -0.10087 -0.71204 -0.09444 -0.73334 C -0.08802 -0.75463 -0.09062 -0.78936 -0.09305 -0.82408 " pathEditMode="relative" rAng="0" ptsTypes="aaaaaaa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6115E-6 C -0.03646 -0.04695 -0.07274 -0.09367 -0.09722 -0.1013 C -0.1217 -0.10893 -0.13472 -0.07632 -0.14653 -0.0451 C -0.15833 -0.01388 -0.15955 0.07285 -0.16788 0.08626 C -0.17587 0.09967 -0.18594 0.05249 -0.19583 0.03561 C -0.20573 0.01873 -0.21511 -0.00972 -0.22691 -0.01504 C -0.23872 -0.02035 -0.26076 -0.01596 -0.26632 0.0037 C -0.27188 0.02336 -0.25729 0.08626 -0.26059 0.10314 C -0.26389 0.12002 -0.27882 0.11471 -0.28594 0.10499 C -0.29306 0.09528 -0.29497 0.05758 -0.30295 0.04486 C -0.31094 0.03214 -0.32708 0.03052 -0.33386 0.02798 C -0.34063 0.02544 -0.34219 0.02775 -0.34375 0.03006 " pathEditMode="relative" ptsTypes="aaaaaaaaaaaA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6" grpId="1" animBg="1"/>
      <p:bldP spid="38" grpId="0" animBg="1"/>
      <p:bldP spid="38" grpId="1" animBg="1"/>
      <p:bldP spid="39" grpId="0" animBg="1"/>
      <p:bldP spid="34" grpId="0" animBg="1"/>
      <p:bldP spid="34" grpId="1" animBg="1"/>
      <p:bldP spid="34" grpId="2" animBg="1"/>
      <p:bldP spid="40" grpId="0" animBg="1"/>
      <p:bldP spid="40" grpId="1" animBg="1"/>
      <p:bldP spid="40" grpId="2" animBg="1"/>
      <p:bldP spid="29" grpId="0" animBg="1"/>
      <p:bldP spid="29" grpId="1" animBg="1"/>
      <p:bldP spid="30" grpId="0" animBg="1"/>
      <p:bldP spid="30" grpId="1" animBg="1"/>
      <p:bldP spid="30" grpId="2" animBg="1"/>
      <p:bldP spid="36" grpId="0" animBg="1"/>
      <p:bldP spid="36" grpId="1" animBg="1"/>
      <p:bldP spid="36" grpId="2" animBg="1"/>
      <p:bldP spid="36" grpId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8600" y="-1"/>
            <a:ext cx="914400" cy="4675031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5859886"/>
            <a:ext cx="914400" cy="998113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43958" y="4311392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94579" y="5358874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4683980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5264423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483834" y="4837091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489200" y="5592829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2346101" y="2330897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28067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3655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1500" y="45963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578242" y="581885"/>
            <a:ext cx="863600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5943600" y="467394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flipH="1">
            <a:off x="6057900" y="1292894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270320" y="1086660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514600" y="203200"/>
            <a:ext cx="596900" cy="482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˜Р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824865" y="1108657"/>
            <a:ext cx="1346200" cy="8636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980743" y="2351647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156200" y="2899368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3" name="Арка 42"/>
          <p:cNvSpPr/>
          <p:nvPr/>
        </p:nvSpPr>
        <p:spPr>
          <a:xfrm rot="5400000">
            <a:off x="5966362" y="3849319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372637" y="3795165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5731509" y="2257445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194300" y="1857968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8" name="Выгнутая вправо стрелка 47"/>
          <p:cNvSpPr/>
          <p:nvPr/>
        </p:nvSpPr>
        <p:spPr>
          <a:xfrm>
            <a:off x="5943600" y="2315168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Выгнутая влево стрелка 48"/>
          <p:cNvSpPr/>
          <p:nvPr/>
        </p:nvSpPr>
        <p:spPr>
          <a:xfrm>
            <a:off x="5074276" y="3407368"/>
            <a:ext cx="386724" cy="816902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 влево 49"/>
          <p:cNvSpPr/>
          <p:nvPr/>
        </p:nvSpPr>
        <p:spPr>
          <a:xfrm>
            <a:off x="5967211" y="4934217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лево 50"/>
          <p:cNvSpPr/>
          <p:nvPr/>
        </p:nvSpPr>
        <p:spPr>
          <a:xfrm>
            <a:off x="6005848" y="5166037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140811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Биполярные клетки сетчатки: 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0025" y="1847849"/>
            <a:ext cx="4524375" cy="26574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Эти клетки связывают </a:t>
            </a:r>
            <a:r>
              <a:rPr lang="ru-RU" dirty="0" err="1" smtClean="0">
                <a:solidFill>
                  <a:srgbClr val="FF0000"/>
                </a:solidFill>
              </a:rPr>
              <a:t>наружний</a:t>
            </a:r>
            <a:r>
              <a:rPr lang="ru-RU" dirty="0" smtClean="0">
                <a:solidFill>
                  <a:srgbClr val="FF0000"/>
                </a:solidFill>
              </a:rPr>
              <a:t> (НСС) и внутренний </a:t>
            </a:r>
            <a:r>
              <a:rPr lang="ru-RU" dirty="0" err="1" smtClean="0">
                <a:solidFill>
                  <a:srgbClr val="FF0000"/>
                </a:solidFill>
              </a:rPr>
              <a:t>синаптическй</a:t>
            </a:r>
            <a:r>
              <a:rPr lang="ru-RU" dirty="0" smtClean="0">
                <a:solidFill>
                  <a:srgbClr val="FF0000"/>
                </a:solidFill>
              </a:rPr>
              <a:t> слой       (ВСС).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97" y="1733550"/>
            <a:ext cx="33812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62450" y="4549676"/>
            <a:ext cx="2809875" cy="230832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200" dirty="0" smtClean="0"/>
              <a:t> Микрофотография. </a:t>
            </a:r>
            <a:endParaRPr lang="en-US" sz="1200" dirty="0" smtClean="0"/>
          </a:p>
          <a:p>
            <a:r>
              <a:rPr lang="ru-RU" sz="1200" dirty="0" smtClean="0"/>
              <a:t>П - пигментный эпителий, </a:t>
            </a:r>
            <a:endParaRPr lang="en-US" sz="1200" dirty="0" smtClean="0"/>
          </a:p>
          <a:p>
            <a:r>
              <a:rPr lang="ru-RU" sz="1200" dirty="0" smtClean="0"/>
              <a:t>Н - наружная пограничная мембрана, </a:t>
            </a:r>
            <a:endParaRPr lang="en-US" sz="1200" dirty="0" smtClean="0"/>
          </a:p>
          <a:p>
            <a:r>
              <a:rPr lang="ru-RU" sz="1200" dirty="0" smtClean="0"/>
              <a:t>НЯС - наружный ядерный слой, </a:t>
            </a:r>
            <a:endParaRPr lang="en-US" sz="1200" dirty="0" smtClean="0"/>
          </a:p>
          <a:p>
            <a:r>
              <a:rPr lang="ru-RU" sz="1200" dirty="0" smtClean="0"/>
              <a:t>НСС - наружный </a:t>
            </a:r>
            <a:r>
              <a:rPr lang="ru-RU" sz="1200" dirty="0" err="1" smtClean="0"/>
              <a:t>синаптический</a:t>
            </a:r>
            <a:r>
              <a:rPr lang="ru-RU" sz="1200" dirty="0" smtClean="0"/>
              <a:t> слой, </a:t>
            </a:r>
            <a:endParaRPr lang="en-US" sz="1200" dirty="0" smtClean="0"/>
          </a:p>
          <a:p>
            <a:r>
              <a:rPr lang="ru-RU" sz="1200" dirty="0" smtClean="0"/>
              <a:t>ВЯС - внутренний ядерный слой, </a:t>
            </a:r>
            <a:endParaRPr lang="en-US" sz="1200" dirty="0" smtClean="0"/>
          </a:p>
          <a:p>
            <a:r>
              <a:rPr lang="ru-RU" sz="1200" dirty="0" smtClean="0"/>
              <a:t>ВСС - внутренний </a:t>
            </a:r>
            <a:r>
              <a:rPr lang="ru-RU" sz="1200" dirty="0" err="1" smtClean="0"/>
              <a:t>синаптический</a:t>
            </a:r>
            <a:r>
              <a:rPr lang="ru-RU" sz="1200" dirty="0" smtClean="0"/>
              <a:t> слой, </a:t>
            </a:r>
            <a:endParaRPr lang="en-US" sz="1200" dirty="0" smtClean="0"/>
          </a:p>
          <a:p>
            <a:r>
              <a:rPr lang="ru-RU" sz="1200" dirty="0" smtClean="0"/>
              <a:t>Г - слой </a:t>
            </a:r>
            <a:r>
              <a:rPr lang="ru-RU" sz="1200" dirty="0" err="1" smtClean="0"/>
              <a:t>ганглиозных</a:t>
            </a:r>
            <a:r>
              <a:rPr lang="ru-RU" sz="1200" dirty="0" smtClean="0"/>
              <a:t> клеток, </a:t>
            </a:r>
            <a:endParaRPr lang="en-US" sz="1200" dirty="0" smtClean="0"/>
          </a:p>
          <a:p>
            <a:r>
              <a:rPr lang="ru-RU" sz="1200" dirty="0" smtClean="0"/>
              <a:t>В - слой волокон зрительного нерва. 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dirty="0" smtClean="0"/>
              <a:t>Масштабная линейка = 75 мкм. </a:t>
            </a:r>
            <a:endParaRPr lang="en-US" sz="1200" dirty="0" smtClean="0"/>
          </a:p>
          <a:p>
            <a:r>
              <a:rPr lang="ru-RU" sz="1200" dirty="0" smtClean="0"/>
              <a:t>Из </a:t>
            </a:r>
            <a:r>
              <a:rPr lang="ru-RU" sz="1200" dirty="0" err="1" smtClean="0"/>
              <a:t>Boycott</a:t>
            </a:r>
            <a:r>
              <a:rPr lang="ru-RU" sz="1200" dirty="0" smtClean="0"/>
              <a:t> </a:t>
            </a:r>
            <a:r>
              <a:rPr lang="ru-RU" sz="1200" dirty="0" err="1" smtClean="0"/>
              <a:t>and</a:t>
            </a:r>
            <a:r>
              <a:rPr lang="ru-RU" sz="1200" dirty="0" smtClean="0"/>
              <a:t> </a:t>
            </a:r>
            <a:r>
              <a:rPr lang="ru-RU" sz="1200" dirty="0" err="1" smtClean="0"/>
              <a:t>Dowling</a:t>
            </a:r>
            <a:r>
              <a:rPr lang="ru-RU" sz="1200" dirty="0" smtClean="0"/>
              <a:t>, 1969 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384" y="6178034"/>
            <a:ext cx="28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перифовеальная</a:t>
            </a:r>
            <a:r>
              <a:rPr lang="ru-RU" dirty="0" smtClean="0"/>
              <a:t> область).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8375" y="196152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Этот рисунок из </a:t>
            </a:r>
            <a:r>
              <a:rPr lang="ru-RU" sz="1000" dirty="0" err="1" smtClean="0"/>
              <a:t>Rodieck</a:t>
            </a:r>
            <a:r>
              <a:rPr lang="ru-RU" sz="1000" dirty="0" smtClean="0"/>
              <a:t>, 1988 , показывает сложность </a:t>
            </a:r>
            <a:r>
              <a:rPr lang="ru-RU" sz="1000" dirty="0" err="1" smtClean="0"/>
              <a:t>нейральной</a:t>
            </a:r>
            <a:r>
              <a:rPr lang="ru-RU" sz="1000" dirty="0" smtClean="0"/>
              <a:t> сетчатки, хотя на нем показано лишь небольшое число клеток. Клетки: AII - AII </a:t>
            </a:r>
            <a:r>
              <a:rPr lang="ru-RU" sz="1000" dirty="0" err="1" smtClean="0"/>
              <a:t>амакриновые</a:t>
            </a:r>
            <a:r>
              <a:rPr lang="ru-RU" sz="1000" dirty="0" smtClean="0"/>
              <a:t>, СКБ - </a:t>
            </a:r>
            <a:r>
              <a:rPr lang="ru-RU" sz="1000" dirty="0" err="1" smtClean="0"/>
              <a:t>биполяры</a:t>
            </a:r>
            <a:r>
              <a:rPr lang="ru-RU" sz="1000" dirty="0" smtClean="0"/>
              <a:t>, связанные с синими колбочками БГК - </a:t>
            </a:r>
            <a:r>
              <a:rPr lang="ru-RU" sz="1000" dirty="0" err="1" smtClean="0"/>
              <a:t>биплексиформные</a:t>
            </a:r>
            <a:r>
              <a:rPr lang="ru-RU" sz="1000" dirty="0" smtClean="0"/>
              <a:t> </a:t>
            </a:r>
            <a:r>
              <a:rPr lang="ru-RU" sz="1000" dirty="0" err="1" smtClean="0"/>
              <a:t>ганглиозные</a:t>
            </a:r>
            <a:r>
              <a:rPr lang="ru-RU" sz="1000" dirty="0" smtClean="0"/>
              <a:t> клетки, Н1 и Н2 - два типа горизонтальных клеток, I - </a:t>
            </a:r>
            <a:r>
              <a:rPr lang="ru-RU" sz="1000" dirty="0" err="1" smtClean="0"/>
              <a:t>интерплексиформная</a:t>
            </a:r>
            <a:r>
              <a:rPr lang="ru-RU" sz="1000" dirty="0" smtClean="0"/>
              <a:t> клетка, </a:t>
            </a:r>
            <a:r>
              <a:rPr lang="ru-RU" sz="1000" dirty="0" err="1" smtClean="0"/>
              <a:t>дбк</a:t>
            </a:r>
            <a:r>
              <a:rPr lang="ru-RU" sz="1000" dirty="0" smtClean="0"/>
              <a:t>- диффузная биполярная клетка, </a:t>
            </a:r>
            <a:r>
              <a:rPr lang="ru-RU" sz="1000" dirty="0" err="1" smtClean="0"/>
              <a:t>Мoff</a:t>
            </a:r>
            <a:r>
              <a:rPr lang="ru-RU" sz="1000" dirty="0" smtClean="0"/>
              <a:t> - биполярная клетка off-типа, </a:t>
            </a:r>
            <a:r>
              <a:rPr lang="ru-RU" sz="1000" dirty="0" err="1" smtClean="0"/>
              <a:t>Mon</a:t>
            </a:r>
            <a:r>
              <a:rPr lang="ru-RU" sz="1000" dirty="0" smtClean="0"/>
              <a:t> - биполярная клетка on-типа, Мю - </a:t>
            </a:r>
            <a:r>
              <a:rPr lang="ru-RU" sz="1000" dirty="0" err="1" smtClean="0"/>
              <a:t>мюллерова</a:t>
            </a:r>
            <a:r>
              <a:rPr lang="ru-RU" sz="1000" dirty="0" smtClean="0"/>
              <a:t> клетка, АУ - </a:t>
            </a:r>
            <a:r>
              <a:rPr lang="ru-RU" sz="1000" dirty="0" err="1" smtClean="0"/>
              <a:t>амакриновая</a:t>
            </a:r>
            <a:r>
              <a:rPr lang="ru-RU" sz="1000" dirty="0" smtClean="0"/>
              <a:t> клетка с малым рецептивным полем, </a:t>
            </a:r>
            <a:r>
              <a:rPr lang="ru-RU" sz="1000" dirty="0" err="1" smtClean="0"/>
              <a:t>Рoff</a:t>
            </a:r>
            <a:r>
              <a:rPr lang="ru-RU" sz="1000" dirty="0" smtClean="0"/>
              <a:t>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 с off-центром, </a:t>
            </a:r>
            <a:r>
              <a:rPr lang="ru-RU" sz="1000" dirty="0" err="1" smtClean="0"/>
              <a:t>Рon</a:t>
            </a:r>
            <a:r>
              <a:rPr lang="ru-RU" sz="1000" dirty="0" smtClean="0"/>
              <a:t>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 с </a:t>
            </a:r>
            <a:r>
              <a:rPr lang="ru-RU" sz="1000" dirty="0" err="1" smtClean="0"/>
              <a:t>on</a:t>
            </a:r>
            <a:r>
              <a:rPr lang="ru-RU" sz="1000" dirty="0" smtClean="0"/>
              <a:t>- центром, КБ -биполярная клетка, связанная с красной колбочкой, ША - </a:t>
            </a:r>
            <a:r>
              <a:rPr lang="ru-RU" sz="1000" dirty="0" err="1" smtClean="0"/>
              <a:t>амакриновая</a:t>
            </a:r>
            <a:r>
              <a:rPr lang="ru-RU" sz="1000" dirty="0" smtClean="0"/>
              <a:t> клетка с большим рецептивным полем. Слои: БМ -мембрана </a:t>
            </a:r>
            <a:r>
              <a:rPr lang="ru-RU" sz="1000" dirty="0" err="1" smtClean="0"/>
              <a:t>Бруха</a:t>
            </a:r>
            <a:r>
              <a:rPr lang="ru-RU" sz="1000" dirty="0" smtClean="0"/>
              <a:t>, ХК - </a:t>
            </a:r>
            <a:r>
              <a:rPr lang="ru-RU" sz="1000" dirty="0" err="1" smtClean="0"/>
              <a:t>хориокапиллярный</a:t>
            </a:r>
            <a:r>
              <a:rPr lang="ru-RU" sz="1000" dirty="0" smtClean="0"/>
              <a:t>, СГК - слой </a:t>
            </a:r>
            <a:r>
              <a:rPr lang="ru-RU" sz="1000" dirty="0" err="1" smtClean="0"/>
              <a:t>ганглиозных</a:t>
            </a:r>
            <a:r>
              <a:rPr lang="ru-RU" sz="1000" dirty="0" smtClean="0"/>
              <a:t> клеток, ВПМ - внутренняя пограничная мембрана, ВЯС - внутренний ядерный слой, ВСС - внутренний </a:t>
            </a:r>
            <a:r>
              <a:rPr lang="ru-RU" sz="1000" dirty="0" err="1" smtClean="0"/>
              <a:t>синаптический</a:t>
            </a:r>
            <a:r>
              <a:rPr lang="ru-RU" sz="1000" dirty="0" smtClean="0"/>
              <a:t> слой, ВС - внутренние сегменты, СНВ - слой волокон зрительного нерва, НПМ - наружная пограничная мембрана, НЯС - наружный ядерный слой, НСС - наружный </a:t>
            </a:r>
            <a:r>
              <a:rPr lang="ru-RU" sz="1000" dirty="0" err="1" smtClean="0"/>
              <a:t>синаптический</a:t>
            </a:r>
            <a:r>
              <a:rPr lang="ru-RU" sz="1000" dirty="0" smtClean="0"/>
              <a:t> слой, НС - наружные сегменты, ПЭС - пигментный эпителий сетчатки. С изменениями из </a:t>
            </a:r>
            <a:r>
              <a:rPr lang="ru-RU" sz="1000" dirty="0" err="1" smtClean="0"/>
              <a:t>Rodieck</a:t>
            </a:r>
            <a:r>
              <a:rPr lang="ru-RU" sz="1000" dirty="0" smtClean="0"/>
              <a:t>, 1988</a:t>
            </a:r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1"/>
            <a:ext cx="8229600" cy="11811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Биполярные клетки сетчатки: 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829300"/>
            <a:ext cx="8229600" cy="8477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Они передают информацию от фоторецепторов </a:t>
            </a:r>
            <a:r>
              <a:rPr lang="ru-RU" dirty="0" err="1" smtClean="0"/>
              <a:t>ганглиозным</a:t>
            </a:r>
            <a:r>
              <a:rPr lang="ru-RU" dirty="0" smtClean="0"/>
              <a:t> и (или) </a:t>
            </a:r>
            <a:r>
              <a:rPr lang="ru-RU" dirty="0" err="1" smtClean="0"/>
              <a:t>амакриновым</a:t>
            </a:r>
            <a:r>
              <a:rPr lang="ru-RU" dirty="0" smtClean="0"/>
              <a:t> клеткам . 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674"/>
          <a:stretch>
            <a:fillRect/>
          </a:stretch>
        </p:blipFill>
        <p:spPr bwMode="auto">
          <a:xfrm>
            <a:off x="504824" y="1428750"/>
            <a:ext cx="8010525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1593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Биполяры</a:t>
            </a:r>
            <a:r>
              <a:rPr lang="ru-RU" dirty="0" smtClean="0"/>
              <a:t> </a:t>
            </a:r>
            <a:r>
              <a:rPr lang="ru-RU" dirty="0" err="1" smtClean="0"/>
              <a:t>колбочковые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077010"/>
            <a:ext cx="749617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Биполярные клетки миниатюрные (карликовые) </a:t>
            </a:r>
            <a:r>
              <a:rPr lang="ru-RU" b="1" dirty="0" err="1" smtClean="0"/>
              <a:t>биполяры</a:t>
            </a:r>
            <a:r>
              <a:rPr lang="ru-RU" b="1" dirty="0" smtClean="0"/>
              <a:t> (</a:t>
            </a:r>
            <a:r>
              <a:rPr lang="ru-RU" b="1" dirty="0" err="1" smtClean="0"/>
              <a:t>midget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1499711"/>
            <a:ext cx="781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сетчатке карликовые биполярные клетки часто образуют синапсы с единичной колбочкой и передают информацию в единственную </a:t>
            </a:r>
            <a:r>
              <a:rPr lang="ru-RU" i="1" dirty="0" err="1" smtClean="0"/>
              <a:t>ганглиозную</a:t>
            </a:r>
            <a:r>
              <a:rPr lang="ru-RU" i="1" dirty="0" smtClean="0"/>
              <a:t> клетку .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9170" y="2682359"/>
            <a:ext cx="44594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Биполярные клетки сетчатки - диффузные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475" y="3195161"/>
            <a:ext cx="8772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Диффузные биполярные клетки образуют контакты с ножками множества колбочек. </a:t>
            </a:r>
            <a:endParaRPr lang="en-US" i="1" dirty="0" smtClean="0"/>
          </a:p>
          <a:p>
            <a:r>
              <a:rPr lang="ru-RU" i="1" dirty="0" smtClean="0"/>
              <a:t>В периферических областях сетчатки биполярные клетки могут образовывать синапсы с сорока фоторецепторами.</a:t>
            </a:r>
            <a:endParaRPr lang="ru-RU" i="1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47675" y="4819650"/>
            <a:ext cx="8486775" cy="168592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Электроответ</a:t>
            </a:r>
            <a:r>
              <a:rPr lang="ru-RU" dirty="0" smtClean="0"/>
              <a:t> </a:t>
            </a:r>
            <a:r>
              <a:rPr lang="ru-RU" dirty="0" err="1" smtClean="0"/>
              <a:t>колбочковых</a:t>
            </a:r>
            <a:r>
              <a:rPr lang="ru-RU" dirty="0" smtClean="0"/>
              <a:t> </a:t>
            </a:r>
            <a:r>
              <a:rPr lang="ru-RU" dirty="0" err="1" smtClean="0"/>
              <a:t>биполяров</a:t>
            </a:r>
            <a:r>
              <a:rPr lang="ru-RU" dirty="0" smtClean="0"/>
              <a:t> может иметь тот же знак, что у фоторецептора, либо инвертировать его.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/>
      <p:bldP spid="9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1169988"/>
            <a:ext cx="870585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 сетчатки: </a:t>
            </a:r>
            <a:r>
              <a:rPr lang="ru-RU" dirty="0" err="1" smtClean="0">
                <a:solidFill>
                  <a:schemeClr val="tx1"/>
                </a:solidFill>
              </a:rPr>
              <a:t>нейрофармакология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синпасов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609976"/>
            <a:ext cx="8229600" cy="1524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ru-RU" dirty="0" err="1" smtClean="0">
                <a:solidFill>
                  <a:schemeClr val="tx1"/>
                </a:solidFill>
              </a:rPr>
              <a:t>инаптические</a:t>
            </a:r>
            <a:r>
              <a:rPr lang="ru-RU" dirty="0" smtClean="0">
                <a:solidFill>
                  <a:schemeClr val="tx1"/>
                </a:solidFill>
              </a:rPr>
              <a:t> окончания как палочек, так и колбочек заполнены пузырьками, содержащими </a:t>
            </a:r>
            <a:r>
              <a:rPr lang="ru-RU" dirty="0" err="1" smtClean="0">
                <a:solidFill>
                  <a:schemeClr val="tx1"/>
                </a:solidFill>
              </a:rPr>
              <a:t>нейромедиатор</a:t>
            </a:r>
            <a:r>
              <a:rPr lang="en-US" dirty="0" smtClean="0">
                <a:solidFill>
                  <a:schemeClr val="tx1"/>
                </a:solidFill>
              </a:rPr>
              <a:t> -</a:t>
            </a:r>
            <a:r>
              <a:rPr lang="ru-RU" dirty="0" err="1" smtClean="0">
                <a:solidFill>
                  <a:schemeClr val="tx1"/>
                </a:solidFill>
              </a:rPr>
              <a:t>глютамат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1763"/>
            <a:ext cx="870585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 сетчатки: </a:t>
            </a:r>
            <a:r>
              <a:rPr lang="ru-RU" dirty="0" err="1" smtClean="0">
                <a:solidFill>
                  <a:schemeClr val="tx1"/>
                </a:solidFill>
              </a:rPr>
              <a:t>нейрофармакология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синпасов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500DA-1411-48DE-A56D-C91F7E98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FB500DA-1411-48DE-A56D-C91F7E986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64269-1684-4EF7-8260-8B82685A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3D164269-1684-4EF7-8260-8B82685A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ru-RU" sz="4000">
                <a:cs typeface="Times New Roman" pitchFamily="18" charset="0"/>
              </a:rPr>
              <a:t>Оптические и жидкостные среды глаза</a:t>
            </a:r>
            <a:r>
              <a:rPr lang="ru-RU"/>
              <a:t>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914400"/>
            <a:ext cx="54864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cs typeface="Times New Roman" pitchFamily="18" charset="0"/>
              </a:rPr>
              <a:t>Прежде чем световая волна достигнет рецепторных клеток, расположенных в сетчатке, луч света проходит через </a:t>
            </a:r>
            <a:r>
              <a:rPr lang="ru-RU" sz="2400" b="1" i="1" dirty="0">
                <a:cs typeface="Times New Roman" pitchFamily="18" charset="0"/>
              </a:rPr>
              <a:t>роговицу, влагу передней камеры глаза, хрусталик и стекловидное тело, </a:t>
            </a:r>
            <a:r>
              <a:rPr lang="ru-RU" sz="2400" b="1" dirty="0">
                <a:cs typeface="Times New Roman" pitchFamily="18" charset="0"/>
              </a:rPr>
              <a:t>составляющие </a:t>
            </a:r>
            <a:r>
              <a:rPr lang="ru-RU" sz="2400" b="1" i="1" dirty="0">
                <a:cs typeface="Times New Roman" pitchFamily="18" charset="0"/>
              </a:rPr>
              <a:t>оптическую систему</a:t>
            </a:r>
            <a:r>
              <a:rPr lang="ru-RU" sz="2400" b="1" dirty="0">
                <a:cs typeface="Times New Roman" pitchFamily="18" charset="0"/>
              </a:rPr>
              <a:t>. Она преломляет световые лучи и фокусирует их на сетчатке. </a:t>
            </a:r>
            <a:endParaRPr lang="en-US" sz="24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cs typeface="Times New Roman" pitchFamily="18" charset="0"/>
              </a:rPr>
              <a:t>Суммарная преломляющая сила глаза молодого человека составляет 59 D при рассматривании далеких предметов и 70,5 D - при рассматривании находящихся вблизи.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838200"/>
          <a:ext cx="3810000" cy="3733800"/>
        </p:xfrm>
        <a:graphic>
          <a:graphicData uri="http://schemas.openxmlformats.org/presentationml/2006/ole">
            <p:oleObj spid="_x0000_s5122" name="Точечный рисунок" r:id="rId3" imgW="2400635" imgH="23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7" y="577056"/>
            <a:ext cx="63341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0074" y="5162550"/>
            <a:ext cx="8143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Нижняя часть рисунка показывает ответы биполярных клеток при освещении колбочек. </a:t>
            </a:r>
            <a:r>
              <a:rPr lang="ru-RU" dirty="0" err="1" smtClean="0"/>
              <a:t>Гиперполяризующиеся</a:t>
            </a:r>
            <a:r>
              <a:rPr lang="ru-RU" dirty="0" smtClean="0"/>
              <a:t> (сохраняющие знак) </a:t>
            </a:r>
            <a:r>
              <a:rPr lang="ru-RU" dirty="0" err="1" smtClean="0"/>
              <a:t>биполяры</a:t>
            </a:r>
            <a:r>
              <a:rPr lang="ru-RU" dirty="0" smtClean="0"/>
              <a:t> дают OFF- ответ (отключение), а деполяризующиеся (инвертирующие знак) - ON-ответ (включение). Эти ответы тем больше, чем интенсивнее освещение. Г - горизонтальная клетка, БП - биполярная клетка. Дальнейшие объяснения в тексте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клетки: рецептивные поля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47675" y="2943225"/>
          <a:ext cx="8229600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8200" y="1609636"/>
            <a:ext cx="7067549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Биполярные клетки не генерируют импульсов, однако имеют рецептивные поля, построенные по принципу «центр –периферия».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14D50D-42A4-469A-B3D7-F90B3BF43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6814D50D-42A4-469A-B3D7-F90B3BF43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8F901F-AC7B-458E-9817-C7D4E9300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AF8F901F-AC7B-458E-9817-C7D4E9300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894BF-01C2-4556-B98A-E97C2C9B2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A34894BF-01C2-4556-B98A-E97C2C9B2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45B31D-0FDA-4C25-9F32-AFC8C0F35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BB45B31D-0FDA-4C25-9F32-AFC8C0F35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A3EE3D-F7AC-4114-845B-F75C0F285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5BA3EE3D-F7AC-4114-845B-F75C0F285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Рецептивные поля </a:t>
            </a:r>
            <a:r>
              <a:rPr lang="ru-RU" dirty="0" err="1" smtClean="0">
                <a:solidFill>
                  <a:schemeClr val="tx1"/>
                </a:solidFill>
              </a:rPr>
              <a:t>ганглиозных</a:t>
            </a:r>
            <a:r>
              <a:rPr lang="ru-RU" dirty="0" smtClean="0">
                <a:solidFill>
                  <a:schemeClr val="tx1"/>
                </a:solidFill>
              </a:rPr>
              <a:t> клеток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7" y="1515269"/>
            <a:ext cx="42005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6450" y="521779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(А) Схема эксперимента. Конвергенция многих фоторецепторных клеток на </a:t>
            </a:r>
            <a:r>
              <a:rPr lang="ru-RU" sz="1000" dirty="0" err="1" smtClean="0"/>
              <a:t>ганглиозной</a:t>
            </a:r>
            <a:r>
              <a:rPr lang="ru-RU" sz="1000" dirty="0" smtClean="0"/>
              <a:t> клетке показана пунктиром. ГК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клетка, С - световой зонд, МЭ - </a:t>
            </a:r>
            <a:r>
              <a:rPr lang="ru-RU" sz="1000" dirty="0" err="1" smtClean="0"/>
              <a:t>микроэлектрод</a:t>
            </a:r>
            <a:r>
              <a:rPr lang="ru-RU" sz="1000" dirty="0" smtClean="0"/>
              <a:t>, ВЗН - волокно зрительного нерва; </a:t>
            </a:r>
            <a:r>
              <a:rPr lang="ru-RU" sz="1000" dirty="0" err="1" smtClean="0"/>
              <a:t>фрк</a:t>
            </a:r>
            <a:r>
              <a:rPr lang="ru-RU" sz="1000" dirty="0" smtClean="0"/>
              <a:t> - фоторецепторная клетка, РП - рецептивное поле.  </a:t>
            </a:r>
          </a:p>
          <a:p>
            <a:endParaRPr lang="ru-RU" sz="1000" dirty="0" smtClean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Рецептивные поля </a:t>
            </a:r>
            <a:r>
              <a:rPr lang="ru-RU" dirty="0" err="1" smtClean="0">
                <a:solidFill>
                  <a:schemeClr val="tx1"/>
                </a:solidFill>
              </a:rPr>
              <a:t>ганглиозных</a:t>
            </a:r>
            <a:r>
              <a:rPr lang="ru-RU" dirty="0" smtClean="0">
                <a:solidFill>
                  <a:schemeClr val="tx1"/>
                </a:solidFill>
              </a:rPr>
              <a:t> клеток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76250" y="3400426"/>
          <a:ext cx="8229600" cy="328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4850" y="2009686"/>
            <a:ext cx="7724775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Основа физиологической классификации </a:t>
            </a:r>
            <a:r>
              <a:rPr lang="ru-RU" sz="2400" dirty="0" err="1" smtClean="0"/>
              <a:t>ганглиозных</a:t>
            </a:r>
            <a:r>
              <a:rPr lang="ru-RU" sz="2400" dirty="0" smtClean="0"/>
              <a:t> клеток сетчатки приматов - это подразделение их на имеющие ON-центр, OFF-центр и ON/OFF- центр;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AE7D54-E8F4-4131-A6BF-AEF0F57D8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C8AE7D54-E8F4-4131-A6BF-AEF0F57D8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72FF45-D74E-4E3E-8422-B1296669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5172FF45-D74E-4E3E-8422-B12966696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810544"/>
            <a:ext cx="60769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/>
              <a:t>Зрительный тракт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495800" cy="5715000"/>
          </a:xfrm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На уровне нейронов подкорковых ядер также можно обнаружить наличие </a:t>
            </a:r>
            <a:r>
              <a:rPr lang="ru-RU" sz="2800" b="1" i="1">
                <a:cs typeface="Times New Roman" pitchFamily="18" charset="0"/>
              </a:rPr>
              <a:t>рецептивных полей</a:t>
            </a:r>
            <a:r>
              <a:rPr lang="ru-RU" sz="2800">
                <a:cs typeface="Times New Roman" pitchFamily="18" charset="0"/>
              </a:rPr>
              <a:t>, обеспечивающих их связь с конкретными рецепторами сетчатки.  </a:t>
            </a:r>
          </a:p>
          <a:p>
            <a:r>
              <a:rPr lang="ru-RU" sz="2800">
                <a:cs typeface="Times New Roman" pitchFamily="18" charset="0"/>
              </a:rPr>
              <a:t>В этих ядрах происходит широкое взаимодействие зрительных нейронов с близлежащими структурами ЦНС.</a:t>
            </a: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775" y="1219200"/>
            <a:ext cx="4702175" cy="5334000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r>
              <a:rPr lang="ru-RU" sz="3200"/>
              <a:t>Латеральное коленчатое тело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8392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В латеральном коленчатом теле три слоя нейронов связаны с сетчаткой этой же стороны, а три другие - с контрлатеральным глазом. Многие нейроны здесь сгруппированы так же, как и в сетчатке, в виде концентрических РП.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Можно выделить два класса нейронов: отвечающие на контраст и отвечающие на свет и темноту. В обеих группах нейронов есть РП с оn- и оff-центрами.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Некоторые нейроны имеют </a:t>
            </a:r>
            <a:r>
              <a:rPr lang="ru-RU" sz="2800" b="1" i="1">
                <a:cs typeface="Times New Roman" pitchFamily="18" charset="0"/>
              </a:rPr>
              <a:t>цветоспецифические РП</a:t>
            </a:r>
            <a:r>
              <a:rPr lang="ru-RU" sz="2800" b="1">
                <a:cs typeface="Times New Roman" pitchFamily="18" charset="0"/>
              </a:rPr>
              <a:t>.</a:t>
            </a:r>
            <a:r>
              <a:rPr lang="ru-RU" sz="2800">
                <a:cs typeface="Times New Roman" pitchFamily="18" charset="0"/>
              </a:rPr>
              <a:t>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Система нейронов сетчатки и латерального коленчатого тела выполняет анализ зрительных стимулов, оценивая их цветовые характеристики, пространственный контраст и среднюю освещенность различных участков поля зрения.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sz="3200"/>
              <a:t>Расположение</a:t>
            </a:r>
            <a:r>
              <a:rPr lang="ru-RU"/>
              <a:t> </a:t>
            </a:r>
            <a:r>
              <a:rPr lang="ru-RU" sz="3200"/>
              <a:t>нейронов в коре от двух глаз</a:t>
            </a:r>
          </a:p>
        </p:txBody>
      </p:sp>
      <p:graphicFrame>
        <p:nvGraphicFramePr>
          <p:cNvPr id="46080" name="Object 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762000"/>
          <a:ext cx="5761038" cy="6096000"/>
        </p:xfrm>
        <a:graphic>
          <a:graphicData uri="http://schemas.openxmlformats.org/presentationml/2006/ole">
            <p:oleObj spid="_x0000_s18434" name="Точечный рисунок" r:id="rId3" imgW="3629532" imgH="3839111" progId="PBrush">
              <p:embed/>
            </p:oleObj>
          </a:graphicData>
        </a:graphic>
      </p:graphicFrame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762000"/>
            <a:ext cx="3276600" cy="5791200"/>
          </a:xfrm>
        </p:spPr>
        <p:txBody>
          <a:bodyPr/>
          <a:lstStyle/>
          <a:p>
            <a:r>
              <a:rPr lang="ru-RU" sz="2800"/>
              <a:t>Кора обеспечивает опознание объекта.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ru-RU">
                <a:cs typeface="Times New Roman" pitchFamily="18" charset="0"/>
              </a:rPr>
              <a:t>Схема опознания образа</a:t>
            </a:r>
            <a:r>
              <a:rPr lang="ru-RU"/>
              <a:t>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143000"/>
            <a:ext cx="4038600" cy="5334000"/>
          </a:xfrm>
        </p:spPr>
        <p:txBody>
          <a:bodyPr/>
          <a:lstStyle/>
          <a:p>
            <a:r>
              <a:rPr lang="ru-RU" sz="2800" b="1">
                <a:cs typeface="Times New Roman" pitchFamily="18" charset="0"/>
              </a:rPr>
              <a:t>1 </a:t>
            </a:r>
            <a:r>
              <a:rPr lang="ru-RU" sz="2800">
                <a:cs typeface="Times New Roman" pitchFamily="18" charset="0"/>
              </a:rPr>
              <a:t>– образ, </a:t>
            </a:r>
            <a:endParaRPr lang="ru-RU" sz="2800"/>
          </a:p>
          <a:p>
            <a:r>
              <a:rPr lang="ru-RU" sz="2800" b="1">
                <a:cs typeface="Times New Roman" pitchFamily="18" charset="0"/>
              </a:rPr>
              <a:t>2 </a:t>
            </a:r>
            <a:r>
              <a:rPr lang="ru-RU" sz="2800">
                <a:cs typeface="Times New Roman" pitchFamily="18" charset="0"/>
              </a:rPr>
              <a:t>– врожденные характеристики</a:t>
            </a:r>
            <a:r>
              <a:rPr lang="ru-RU" sz="2800"/>
              <a:t> ганглиозных полей</a:t>
            </a:r>
            <a:r>
              <a:rPr lang="ru-RU" sz="2800">
                <a:cs typeface="Times New Roman" pitchFamily="18" charset="0"/>
              </a:rPr>
              <a:t>,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 b="1"/>
          </a:p>
          <a:p>
            <a:r>
              <a:rPr lang="ru-RU" sz="2800" b="1">
                <a:cs typeface="Times New Roman" pitchFamily="18" charset="0"/>
              </a:rPr>
              <a:t>3</a:t>
            </a:r>
            <a:r>
              <a:rPr lang="ru-RU" sz="2800">
                <a:cs typeface="Times New Roman" pitchFamily="18" charset="0"/>
              </a:rPr>
              <a:t> – состояние нейронов: возбужденные (+) и интактные (-),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 b="1"/>
          </a:p>
          <a:p>
            <a:r>
              <a:rPr lang="ru-RU" sz="2800" b="1">
                <a:cs typeface="Times New Roman" pitchFamily="18" charset="0"/>
              </a:rPr>
              <a:t>4</a:t>
            </a:r>
            <a:r>
              <a:rPr lang="ru-RU" sz="2800">
                <a:cs typeface="Times New Roman" pitchFamily="18" charset="0"/>
              </a:rPr>
              <a:t> детекторы образов, </a:t>
            </a:r>
            <a:endParaRPr lang="ru-RU" sz="2800"/>
          </a:p>
          <a:p>
            <a:r>
              <a:rPr lang="ru-RU" sz="2800" b="1">
                <a:cs typeface="Times New Roman" pitchFamily="18" charset="0"/>
              </a:rPr>
              <a:t>5 </a:t>
            </a:r>
            <a:r>
              <a:rPr lang="ru-RU" sz="2800">
                <a:cs typeface="Times New Roman" pitchFamily="18" charset="0"/>
              </a:rPr>
              <a:t>- детектор осознания образа.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endParaRPr lang="ru-RU" sz="2800"/>
          </a:p>
        </p:txBody>
      </p:sp>
      <p:pic>
        <p:nvPicPr>
          <p:cNvPr id="16389" name="Picture 5" descr="..\..\..\..\Program Files\Microsoft Office\Шаблоны\Атх\Наша\Мои рисунки\Сенсор-1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5257800" cy="3221038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85800"/>
          </a:xfrm>
        </p:spPr>
        <p:txBody>
          <a:bodyPr>
            <a:normAutofit fontScale="90000"/>
          </a:bodyPr>
          <a:lstStyle/>
          <a:p>
            <a:r>
              <a:rPr lang="ru-RU"/>
              <a:t>Рефракция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1219200"/>
          <a:ext cx="4097338" cy="5638800"/>
        </p:xfrm>
        <a:graphic>
          <a:graphicData uri="http://schemas.openxmlformats.org/presentationml/2006/ole">
            <p:oleObj spid="_x0000_s6146" name="Точечный рисунок" r:id="rId3" imgW="3619048" imgH="4982270" progId="PBrush">
              <p:embed/>
            </p:oleObj>
          </a:graphicData>
        </a:graphic>
      </p:graphicFrame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0"/>
            <a:ext cx="51054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cs typeface="Times New Roman" pitchFamily="18" charset="0"/>
              </a:rPr>
              <a:t>Преломление происходит в связи с тем, что луч света с различной скоростью проходит через данные среды и воздух. Если скорость света в воздухе составляет 300</a:t>
            </a:r>
            <a:r>
              <a:rPr lang="ru-RU" sz="2800" b="1"/>
              <a:t>.</a:t>
            </a:r>
            <a:r>
              <a:rPr lang="ru-RU" sz="2800" b="1">
                <a:cs typeface="Times New Roman" pitchFamily="18" charset="0"/>
              </a:rPr>
              <a:t>000 км/с, то в средах глаза она снижается почти до 200</a:t>
            </a:r>
            <a:r>
              <a:rPr lang="ru-RU" sz="2800" b="1"/>
              <a:t>.</a:t>
            </a:r>
            <a:r>
              <a:rPr lang="ru-RU" sz="2800" b="1">
                <a:cs typeface="Times New Roman" pitchFamily="18" charset="0"/>
              </a:rPr>
              <a:t>000 км/с.  </a:t>
            </a: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 b="1">
                <a:cs typeface="Times New Roman" pitchFamily="18" charset="0"/>
              </a:rPr>
              <a:t>В результате на поверхности двух сред происходит преломление света - </a:t>
            </a:r>
            <a:r>
              <a:rPr lang="ru-RU" sz="2800" b="1" i="1">
                <a:cs typeface="Times New Roman" pitchFamily="18" charset="0"/>
              </a:rPr>
              <a:t>рефракция</a:t>
            </a:r>
            <a:r>
              <a:rPr lang="ru-RU" sz="2800" b="1">
                <a:cs typeface="Times New Roman" pitchFamily="18" charset="0"/>
              </a:rPr>
              <a:t>. Границы каждой из сред действуют как линзы.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ru-RU" sz="3600"/>
              <a:t>Аккомодация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248400"/>
          </a:xfrm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Для ясного видения предмета необходимо, чтобы лучи от отдельных точек его были сфокусированы на сетчатке. Эту функцию выполняют глазные мышцы, поворачивающие глаз, и </a:t>
            </a:r>
            <a:r>
              <a:rPr lang="ru-RU" sz="2800" u="sng">
                <a:cs typeface="Times New Roman" pitchFamily="18" charset="0"/>
              </a:rPr>
              <a:t>преломляющие среды глаза</a:t>
            </a:r>
            <a:r>
              <a:rPr lang="ru-RU" sz="2800" i="1">
                <a:cs typeface="Times New Roman" pitchFamily="18" charset="0"/>
              </a:rPr>
              <a:t>.</a:t>
            </a:r>
            <a:r>
              <a:rPr lang="ru-RU" sz="2800">
                <a:cs typeface="Times New Roman" pitchFamily="18" charset="0"/>
              </a:rPr>
              <a:t> В обычных условиях преломляющая сила глаза молодого человека обеспечивает </a:t>
            </a:r>
            <a:r>
              <a:rPr lang="ru-RU" sz="2800" b="1" i="1">
                <a:cs typeface="Times New Roman" pitchFamily="18" charset="0"/>
              </a:rPr>
              <a:t>фокусировку лучей,</a:t>
            </a:r>
            <a:r>
              <a:rPr lang="ru-RU" sz="2800">
                <a:cs typeface="Times New Roman" pitchFamily="18" charset="0"/>
              </a:rPr>
              <a:t> поступающих от далеко расположенного предмета, на сетчатке. </a:t>
            </a:r>
            <a:endParaRPr lang="ru-RU" sz="2800"/>
          </a:p>
          <a:p>
            <a:r>
              <a:rPr lang="ru-RU" sz="2800">
                <a:cs typeface="Times New Roman" pitchFamily="18" charset="0"/>
              </a:rPr>
              <a:t>Близкие предметы при этом видны расплывчато, так как лучи от них сходятся за сетчаткой. Для того чтобы ясно видеть близкие предметы, необходимо увеличить преломляющую силу глаза. </a:t>
            </a:r>
            <a:endParaRPr lang="ru-RU" sz="2800"/>
          </a:p>
          <a:p>
            <a:r>
              <a:rPr lang="ru-RU" sz="2800">
                <a:cs typeface="Times New Roman" pitchFamily="18" charset="0"/>
              </a:rPr>
              <a:t>Отсюда становится понятным, почему одновременно нельзя ясно видеть далекие и близкие предметы. </a:t>
            </a:r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58813"/>
          </a:xfrm>
        </p:spPr>
        <p:txBody>
          <a:bodyPr/>
          <a:lstStyle/>
          <a:p>
            <a:r>
              <a:rPr lang="ru-RU" sz="3200"/>
              <a:t>Оптические несовершенства глаза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134350" cy="4827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914400"/>
            <a:ext cx="883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Сферическая аберрация: центр больше преломляет чем периферия (вечером предметы нечеткие).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Хроматическая аберрация: короткие волны преломляются сильнее, чем длинные. (Художники, изображая человека в красной одежде на синем фоне, выдвигали его вперед.)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Астигматизм: вертикальна и горизонтальные оси роговицы неодинаковые (разница около 0,5 </a:t>
            </a:r>
            <a:r>
              <a:rPr lang="en-US" sz="2800"/>
              <a:t>D).</a:t>
            </a:r>
            <a:r>
              <a:rPr lang="ru-RU" sz="2800"/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ru-RU" sz="3200"/>
              <a:t/>
            </a:r>
            <a:br>
              <a:rPr lang="ru-RU" sz="3200"/>
            </a:br>
            <a:r>
              <a:rPr lang="ru-RU" sz="3200">
                <a:cs typeface="Times New Roman" pitchFamily="18" charset="0"/>
              </a:rPr>
              <a:t>Механизм аккомодации: </a:t>
            </a:r>
            <a:br>
              <a:rPr lang="ru-RU" sz="3200">
                <a:cs typeface="Times New Roman" pitchFamily="18" charset="0"/>
              </a:rPr>
            </a:br>
            <a:endParaRPr lang="ru-RU" sz="3200"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228600" y="2057400"/>
            <a:ext cx="9372600" cy="5105400"/>
          </a:xfrm>
        </p:spPr>
        <p:txBody>
          <a:bodyPr/>
          <a:lstStyle/>
          <a:p>
            <a:r>
              <a:rPr lang="ru-RU" sz="2400" b="1">
                <a:cs typeface="Times New Roman" pitchFamily="18" charset="0"/>
              </a:rPr>
              <a:t>Аккомодация обеспечивается хрусталиком, кривизна которого может меняться (рис.) в диапазоне от 15 D до 29 D. Хрусталик заключен в тонкую капсулу, переходящую по краям в циннову связку. Кривизна хрусталика зависит от взаимодействия сил эластичности самого хрусталика и натяжения капсулы. Так как обычно волокна связки натянуты, то форма хрусталика менее выпуклая, чем свойственно его эластическим элементам</a:t>
            </a:r>
            <a:r>
              <a:rPr lang="ru-RU" sz="2400" b="1"/>
              <a:t> (видны ясно далекие предметы)</a:t>
            </a:r>
            <a:r>
              <a:rPr lang="ru-RU" sz="2400" b="1">
                <a:cs typeface="Times New Roman" pitchFamily="18" charset="0"/>
              </a:rPr>
              <a:t>. </a:t>
            </a:r>
            <a:endParaRPr lang="ru-RU" sz="2400" b="1"/>
          </a:p>
          <a:p>
            <a:r>
              <a:rPr lang="ru-RU" sz="2400" b="1">
                <a:cs typeface="Times New Roman" pitchFamily="18" charset="0"/>
              </a:rPr>
              <a:t>Натяжение связки зависит от </a:t>
            </a:r>
            <a:r>
              <a:rPr lang="ru-RU" sz="2400" b="1" i="1">
                <a:cs typeface="Times New Roman" pitchFamily="18" charset="0"/>
              </a:rPr>
              <a:t>цилиарной мышцы, </a:t>
            </a:r>
            <a:r>
              <a:rPr lang="ru-RU" sz="2400" b="1">
                <a:cs typeface="Times New Roman" pitchFamily="18" charset="0"/>
              </a:rPr>
              <a:t>которая при сокращении </a:t>
            </a:r>
            <a:r>
              <a:rPr lang="ru-RU" sz="2400" b="1" i="1" u="sng">
                <a:cs typeface="Times New Roman" pitchFamily="18" charset="0"/>
              </a:rPr>
              <a:t>ослабляет натяжение связки</a:t>
            </a:r>
            <a:r>
              <a:rPr lang="ru-RU" sz="2400" b="1" i="1">
                <a:cs typeface="Times New Roman" pitchFamily="18" charset="0"/>
              </a:rPr>
              <a:t>. </a:t>
            </a:r>
            <a:r>
              <a:rPr lang="ru-RU" sz="2400" b="1">
                <a:cs typeface="Times New Roman" pitchFamily="18" charset="0"/>
              </a:rPr>
              <a:t>В результате под влиянием эластических сил хрусталика кривизна его увеличивается</a:t>
            </a:r>
            <a:r>
              <a:rPr lang="ru-RU" sz="2400" b="1"/>
              <a:t> (ясно видны близкие предметы)</a:t>
            </a:r>
            <a:r>
              <a:rPr lang="ru-RU" sz="2400" b="1"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endParaRPr lang="ru-RU" sz="2400" b="1">
              <a:cs typeface="Times New Roman" pitchFamily="18" charset="0"/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276600" y="0"/>
          <a:ext cx="4343400" cy="1981200"/>
        </p:xfrm>
        <a:graphic>
          <a:graphicData uri="http://schemas.openxmlformats.org/presentationml/2006/ole">
            <p:oleObj spid="_x0000_s7170" name="Точечный рисунок" r:id="rId3" imgW="2514286" imgH="13809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ru-RU"/>
              <a:t>Регуляция аккомодации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9144000" cy="2171696"/>
          </a:xfrm>
        </p:spPr>
        <p:txBody>
          <a:bodyPr/>
          <a:lstStyle/>
          <a:p>
            <a:pPr algn="just"/>
            <a:r>
              <a:rPr lang="ru-RU" sz="2800" dirty="0">
                <a:cs typeface="Times New Roman" pitchFamily="18" charset="0"/>
              </a:rPr>
              <a:t>Цилиарная мышца иннервируется </a:t>
            </a:r>
            <a:r>
              <a:rPr lang="ru-RU" sz="2800" u="sng" dirty="0">
                <a:cs typeface="Times New Roman" pitchFamily="18" charset="0"/>
              </a:rPr>
              <a:t>парасимпатическими </a:t>
            </a:r>
            <a:r>
              <a:rPr lang="ru-RU" sz="2800" dirty="0">
                <a:cs typeface="Times New Roman" pitchFamily="18" charset="0"/>
              </a:rPr>
              <a:t>волокнами </a:t>
            </a:r>
            <a:r>
              <a:rPr lang="ru-RU" sz="2800" dirty="0" err="1">
                <a:cs typeface="Times New Roman" pitchFamily="18" charset="0"/>
              </a:rPr>
              <a:t>глазодвигательного</a:t>
            </a:r>
            <a:r>
              <a:rPr lang="ru-RU" sz="2800" dirty="0">
                <a:cs typeface="Times New Roman" pitchFamily="18" charset="0"/>
              </a:rPr>
              <a:t> нерва, при возбуждении которых глаз начинает ясно видеть близко расположенные предметы.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2450</Words>
  <Application>Microsoft Office PowerPoint</Application>
  <PresentationFormat>Экран (4:3)</PresentationFormat>
  <Paragraphs>340</Paragraphs>
  <Slides>48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Тема Office</vt:lpstr>
      <vt:lpstr>Точечный рисунок</vt:lpstr>
      <vt:lpstr>Физиология зрительной сенсорной системы. Рецепторный и проводниковый отделы</vt:lpstr>
      <vt:lpstr>Зрение</vt:lpstr>
      <vt:lpstr>Слайд 3</vt:lpstr>
      <vt:lpstr>Оптические и жидкостные среды глаза </vt:lpstr>
      <vt:lpstr>Рефракция</vt:lpstr>
      <vt:lpstr>Аккомодация</vt:lpstr>
      <vt:lpstr>Оптические несовершенства глаза</vt:lpstr>
      <vt:lpstr> Механизм аккомодации:  </vt:lpstr>
      <vt:lpstr>Регуляция аккомодации</vt:lpstr>
      <vt:lpstr>Несовершенство глазного яблока и патология аккомодации</vt:lpstr>
      <vt:lpstr>Зрачок</vt:lpstr>
      <vt:lpstr>Сетчатка </vt:lpstr>
      <vt:lpstr>В сетчатке выделяют две нейронные системы - вертикальную и горизонтальную, состоящие из 6 типов нейронов. </vt:lpstr>
      <vt:lpstr>Фоторецепторы  (колбочки и палочки) </vt:lpstr>
      <vt:lpstr>Слайд 15</vt:lpstr>
      <vt:lpstr>В сетчатке насчитывают от 77,9 до 107,3 млн. (в среднем 92 млн.) палочек и 4,1-5,3 млн.(в среднем 4,6 млн.) колбочек.  Фоторецепторы распределяются закономерным образом в виде мозаики</vt:lpstr>
      <vt:lpstr>Строение фоторецепторов.</vt:lpstr>
      <vt:lpstr>Слайд 18</vt:lpstr>
      <vt:lpstr>Наружные сегменты палочек и колбочек.</vt:lpstr>
      <vt:lpstr>Зрительные пигменты.</vt:lpstr>
      <vt:lpstr>Родопсин - пигмент палочек глаза.</vt:lpstr>
      <vt:lpstr>ОПСИН –гликопротеин</vt:lpstr>
      <vt:lpstr>Хромофорная  группа</vt:lpstr>
      <vt:lpstr>Реакция изомеризации</vt:lpstr>
      <vt:lpstr>ФОТОЛИЗ - разрыв связи в молекуле в результате поглощения фотона.</vt:lpstr>
      <vt:lpstr>Фототрансдукция </vt:lpstr>
      <vt:lpstr>Слайд 27</vt:lpstr>
      <vt:lpstr>Слайд 28</vt:lpstr>
      <vt:lpstr>Слайд 29</vt:lpstr>
      <vt:lpstr>Слайд 30</vt:lpstr>
      <vt:lpstr>Слайд 31</vt:lpstr>
      <vt:lpstr>Фототрансдукция </vt:lpstr>
      <vt:lpstr>Слайд 33</vt:lpstr>
      <vt:lpstr>Слайд 34</vt:lpstr>
      <vt:lpstr>Биполярные клетки сетчатки: общие сведения</vt:lpstr>
      <vt:lpstr>Биполярные клетки сетчатки: общие сведения</vt:lpstr>
      <vt:lpstr>Биполяры колбочковые</vt:lpstr>
      <vt:lpstr>Биполярные клетки сетчатки: нейрофармакология синпасов</vt:lpstr>
      <vt:lpstr>Биполярные клетки сетчатки: нейрофармакология синпасов</vt:lpstr>
      <vt:lpstr>Слайд 40</vt:lpstr>
      <vt:lpstr>Биполярные клетки: рецептивные поля</vt:lpstr>
      <vt:lpstr>Рецептивные поля ганглиозных клеток</vt:lpstr>
      <vt:lpstr>Рецептивные поля ганглиозных клеток</vt:lpstr>
      <vt:lpstr>Слайд 44</vt:lpstr>
      <vt:lpstr>Зрительный тракт</vt:lpstr>
      <vt:lpstr>Латеральное коленчатое тело</vt:lpstr>
      <vt:lpstr>Расположение нейронов в коре от двух глаз</vt:lpstr>
      <vt:lpstr>Схема опознания образа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13</cp:revision>
  <dcterms:created xsi:type="dcterms:W3CDTF">2012-02-01T19:55:50Z</dcterms:created>
  <dcterms:modified xsi:type="dcterms:W3CDTF">2016-02-09T07:37:04Z</dcterms:modified>
</cp:coreProperties>
</file>