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4" r:id="rId3"/>
    <p:sldId id="285" r:id="rId4"/>
    <p:sldId id="286" r:id="rId5"/>
    <p:sldId id="289" r:id="rId6"/>
    <p:sldId id="290" r:id="rId7"/>
    <p:sldId id="287" r:id="rId8"/>
    <p:sldId id="291" r:id="rId9"/>
    <p:sldId id="293" r:id="rId10"/>
    <p:sldId id="294" r:id="rId11"/>
    <p:sldId id="295" r:id="rId12"/>
    <p:sldId id="296" r:id="rId13"/>
    <p:sldId id="310" r:id="rId14"/>
    <p:sldId id="311" r:id="rId15"/>
    <p:sldId id="313" r:id="rId16"/>
    <p:sldId id="314" r:id="rId17"/>
    <p:sldId id="315" r:id="rId18"/>
    <p:sldId id="312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E5F32-48AB-4C35-A9ED-CE532CF38C0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3FDED-0D34-411B-AA75-27FEE3011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BE9366-B9BA-490C-9091-1A0C2B810DF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C1BBE3-DDB6-472D-8A88-2CFA8BBB02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Управление ресурсами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здравоохранении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altLang="ru-RU" sz="3600" b="0" dirty="0">
                <a:solidFill>
                  <a:schemeClr val="tx1"/>
                </a:solidFill>
                <a:effectLst/>
              </a:rPr>
              <a:t>курс лекций</a:t>
            </a:r>
            <a:endParaRPr lang="ru-RU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284984"/>
            <a:ext cx="7772400" cy="1199704"/>
          </a:xfrm>
        </p:spPr>
        <p:txBody>
          <a:bodyPr/>
          <a:lstStyle/>
          <a:p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Бегун Татьяна Васильевна </a:t>
            </a:r>
          </a:p>
          <a:p>
            <a:r>
              <a:rPr lang="en-US" altLang="ru-RU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tvbegun@mail.ru</a:t>
            </a:r>
            <a:endParaRPr lang="ru-RU" altLang="ru-RU" b="1" i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altLang="ru-RU" b="1" i="1" dirty="0"/>
          </a:p>
          <a:p>
            <a:endParaRPr lang="ru-RU" altLang="ru-RU" b="1" i="1" dirty="0"/>
          </a:p>
        </p:txBody>
      </p:sp>
    </p:spTree>
    <p:extLst>
      <p:ext uri="{BB962C8B-B14F-4D97-AF65-F5344CB8AC3E}">
        <p14:creationId xmlns:p14="http://schemas.microsoft.com/office/powerpoint/2010/main" val="139367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568951" cy="1296988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>
                <a:solidFill>
                  <a:schemeClr val="tx1"/>
                </a:solidFill>
                <a:effectLst/>
              </a:rPr>
              <a:t>Концепция управления материальными ресурсами – 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>MRP </a:t>
            </a:r>
            <a:r>
              <a:rPr lang="ru-RU" altLang="ru-RU" sz="2800" dirty="0" smtClean="0">
                <a:solidFill>
                  <a:schemeClr val="tx1"/>
                </a:solidFill>
                <a:effectLst/>
              </a:rPr>
              <a:t> (</a:t>
            </a:r>
            <a:r>
              <a:rPr lang="ru-RU" altLang="ru-RU" sz="2800" dirty="0" err="1" smtClean="0">
                <a:solidFill>
                  <a:schemeClr val="tx1"/>
                </a:solidFill>
                <a:effectLst/>
              </a:rPr>
              <a:t>Material</a:t>
            </a:r>
            <a:r>
              <a:rPr lang="ru-RU" alt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effectLst/>
              </a:rPr>
              <a:t>Requirement</a:t>
            </a:r>
            <a:r>
              <a:rPr lang="ru-RU" alt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effectLst/>
              </a:rPr>
              <a:t>Planning</a:t>
            </a:r>
            <a:r>
              <a:rPr lang="ru-RU" altLang="ru-RU" sz="2800" dirty="0" smtClean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200" dirty="0" smtClean="0"/>
              <a:t>производственная деятельность описывается как поток взаимосвязанных заказов; </a:t>
            </a:r>
          </a:p>
          <a:p>
            <a:r>
              <a:rPr lang="ru-RU" altLang="ru-RU" sz="2200" dirty="0" smtClean="0"/>
              <a:t>при выполнении заказов учитываются ограничения ресурсов; </a:t>
            </a:r>
          </a:p>
          <a:p>
            <a:r>
              <a:rPr lang="ru-RU" altLang="ru-RU" sz="2200" dirty="0" smtClean="0"/>
              <a:t>обеспечивается минимизация производственных циклов и запасов; </a:t>
            </a:r>
          </a:p>
          <a:p>
            <a:r>
              <a:rPr lang="ru-RU" altLang="ru-RU" sz="2200" dirty="0" smtClean="0"/>
              <a:t>заказы снабжения и производства формируются на основе заказов реализации и производственных графиков; </a:t>
            </a:r>
          </a:p>
          <a:p>
            <a:r>
              <a:rPr lang="ru-RU" altLang="ru-RU" sz="2200" dirty="0" smtClean="0"/>
              <a:t>движение заказов увязывается с экономическими показателями; </a:t>
            </a:r>
          </a:p>
          <a:p>
            <a:r>
              <a:rPr lang="ru-RU" altLang="ru-RU" sz="2200" dirty="0" smtClean="0"/>
              <a:t>выполнение заказа завершается к тому моменту, когда он необходим. </a:t>
            </a:r>
          </a:p>
        </p:txBody>
      </p:sp>
    </p:spTree>
    <p:extLst>
      <p:ext uri="{BB962C8B-B14F-4D97-AF65-F5344CB8AC3E}">
        <p14:creationId xmlns:p14="http://schemas.microsoft.com/office/powerpoint/2010/main" val="31563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Основные решаемые задачи </a:t>
            </a:r>
            <a:br>
              <a:rPr lang="ru-RU" altLang="ru-RU" sz="3200" dirty="0" smtClean="0">
                <a:solidFill>
                  <a:schemeClr val="tx1"/>
                </a:solidFill>
                <a:effectLst/>
              </a:rPr>
            </a:br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системами </a:t>
            </a:r>
            <a:r>
              <a:rPr lang="ru-RU" altLang="ru-RU" sz="3200" b="1" dirty="0" smtClean="0">
                <a:solidFill>
                  <a:schemeClr val="tx1"/>
                </a:solidFill>
                <a:effectLst/>
              </a:rPr>
              <a:t>MRP II</a:t>
            </a:r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772400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dirty="0" smtClean="0"/>
              <a:t>Планирование продаж.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dirty="0" smtClean="0"/>
              <a:t>Управление производством.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dirty="0" smtClean="0"/>
              <a:t>Управление закупками.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dirty="0" smtClean="0"/>
              <a:t>Управление запасами. 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dirty="0" smtClean="0"/>
              <a:t>Аналитические функции. </a:t>
            </a:r>
          </a:p>
        </p:txBody>
      </p:sp>
    </p:spTree>
    <p:extLst>
      <p:ext uri="{BB962C8B-B14F-4D97-AF65-F5344CB8AC3E}">
        <p14:creationId xmlns:p14="http://schemas.microsoft.com/office/powerpoint/2010/main" val="16708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marL="514350" indent="-514350" algn="l">
              <a:buFontTx/>
              <a:buAutoNum type="arabicPeriod"/>
            </a:pPr>
            <a:r>
              <a:rPr lang="ru-RU" altLang="ru-RU" dirty="0" smtClean="0"/>
              <a:t>Планирование потребности в материалах (MRP). </a:t>
            </a:r>
          </a:p>
          <a:p>
            <a:pPr marL="514350" indent="-514350" algn="l">
              <a:buFontTx/>
              <a:buAutoNum type="arabicPeriod"/>
            </a:pPr>
            <a:r>
              <a:rPr lang="ru-RU" altLang="ru-RU" dirty="0" smtClean="0"/>
              <a:t>Планирование потребности в мощностях (CRP). </a:t>
            </a:r>
          </a:p>
          <a:p>
            <a:pPr marL="514350" indent="-514350" algn="l">
              <a:buFontTx/>
              <a:buAutoNum type="arabicPeriod"/>
            </a:pPr>
            <a:r>
              <a:rPr lang="ru-RU" altLang="ru-RU" dirty="0" smtClean="0"/>
              <a:t>Планирование потребности в финансовых ресурсах (FRP).</a:t>
            </a:r>
          </a:p>
          <a:p>
            <a:pPr marL="514350" indent="-514350" algn="l"/>
            <a:endParaRPr lang="ru-RU" altLang="ru-RU" dirty="0" smtClean="0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Методология </a:t>
            </a:r>
            <a:r>
              <a:rPr lang="ru-RU" altLang="ru-RU" sz="3200" b="1" dirty="0" smtClean="0">
                <a:solidFill>
                  <a:schemeClr val="tx1"/>
                </a:solidFill>
                <a:effectLst/>
              </a:rPr>
              <a:t>ERP</a:t>
            </a:r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 содержит следующие элементы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: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384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836712"/>
            <a:ext cx="8389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MRP</a:t>
            </a:r>
            <a:r>
              <a:rPr lang="ru-RU" sz="2000" dirty="0" smtClean="0"/>
              <a:t> (</a:t>
            </a:r>
            <a:r>
              <a:rPr lang="ru-RU" sz="2000" i="1" dirty="0" err="1" smtClean="0"/>
              <a:t>Material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Requirements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Planning</a:t>
            </a:r>
            <a:r>
              <a:rPr lang="ru-RU" sz="2000" dirty="0" smtClean="0"/>
              <a:t> — планирование потребности в материалах) — система планирования потребностей предприятия в материалах.  </a:t>
            </a:r>
          </a:p>
          <a:p>
            <a:pPr algn="just"/>
            <a:r>
              <a:rPr lang="en-US" sz="2000" dirty="0" smtClean="0"/>
              <a:t>MRP </a:t>
            </a:r>
            <a:r>
              <a:rPr lang="ru-RU" sz="2000" dirty="0" smtClean="0"/>
              <a:t>можно рассматривать как подсистему </a:t>
            </a:r>
            <a:r>
              <a:rPr lang="en-US" sz="2000" dirty="0" smtClean="0"/>
              <a:t>ERP</a:t>
            </a:r>
            <a:r>
              <a:rPr lang="ru-RU" sz="2000" dirty="0" smtClean="0"/>
              <a:t>. Хотя </a:t>
            </a:r>
            <a:r>
              <a:rPr lang="en-US" sz="2000" dirty="0" smtClean="0"/>
              <a:t>MRP</a:t>
            </a:r>
            <a:r>
              <a:rPr lang="ru-RU" sz="2000" dirty="0" smtClean="0"/>
              <a:t> может применяться в качестве самостоятельной системы.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Основные цели </a:t>
            </a:r>
            <a:r>
              <a:rPr lang="en-US" sz="2000" b="1" dirty="0" smtClean="0"/>
              <a:t>MRP</a:t>
            </a:r>
            <a:r>
              <a:rPr lang="ru-RU" sz="2000" b="1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удовлетворение потребности в материалах, компонентах и продукции для планирования производства и доставки потребителям;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поддержка низких уровней запасов;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планирование производственных операций, расписаний доставки, закупочных операций.</a:t>
            </a:r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/>
            <a:r>
              <a:rPr lang="ru-RU" sz="2000" b="1" dirty="0" smtClean="0"/>
              <a:t>Система MRP </a:t>
            </a:r>
            <a:r>
              <a:rPr lang="ru-RU" sz="2000" dirty="0" smtClean="0"/>
              <a:t>позволяет определить сколько и в какие сроки необходимо произвести конечной продукции. Она определяет время и необходимые количества материальных ресурсов для удовлетворения потребностей производственного расписания.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5288" y="261610"/>
            <a:ext cx="3228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+mj-lt"/>
                <a:ea typeface="+mj-ea"/>
                <a:cs typeface="+mj-cs"/>
              </a:rPr>
              <a:t>MRP -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105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586" y="105273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Концепция и методология эффективного планирования ресурсов производственного предприятия </a:t>
            </a:r>
            <a:r>
              <a:rPr lang="ru-RU" sz="2400" dirty="0" smtClean="0"/>
              <a:t>обеспечивает </a:t>
            </a:r>
            <a:r>
              <a:rPr lang="ru-RU" sz="2400" b="1" dirty="0" smtClean="0"/>
              <a:t>поддержку исполнения планов </a:t>
            </a:r>
            <a:r>
              <a:rPr lang="ru-RU" sz="2400" dirty="0" smtClean="0"/>
              <a:t>для </a:t>
            </a:r>
            <a:r>
              <a:rPr lang="ru-RU" sz="2400" b="1" dirty="0" smtClean="0"/>
              <a:t>производственных мощностей и материалов</a:t>
            </a:r>
            <a:r>
              <a:rPr lang="ru-RU" sz="2400" dirty="0" smtClean="0"/>
              <a:t> и включает: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бизнес-планирование;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планирование продаж и операций;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формирование главного календарного плана производства;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планирование потребности в материалах, в мощностях</a:t>
            </a:r>
            <a:r>
              <a:rPr lang="en-US" sz="2400" dirty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75288" y="261610"/>
            <a:ext cx="3228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+mj-lt"/>
                <a:ea typeface="+mj-ea"/>
                <a:cs typeface="+mj-cs"/>
              </a:rPr>
              <a:t>MRP -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457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076" y="1052736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Преимущества применения MRP </a:t>
            </a:r>
            <a:r>
              <a:rPr lang="ru-RU" sz="2400" dirty="0" smtClean="0"/>
              <a:t>состоят в </a:t>
            </a:r>
            <a:r>
              <a:rPr lang="ru-RU" sz="2400" b="1" dirty="0" smtClean="0"/>
              <a:t>минимизации издержек, связанных со складскими запасами </a:t>
            </a:r>
            <a:r>
              <a:rPr lang="ru-RU" sz="2400" dirty="0" smtClean="0"/>
              <a:t>сырья, а также с </a:t>
            </a:r>
            <a:r>
              <a:rPr lang="ru-RU" sz="2400" b="1" dirty="0" smtClean="0"/>
              <a:t>запасами </a:t>
            </a:r>
            <a:r>
              <a:rPr lang="ru-RU" sz="2400" dirty="0" smtClean="0"/>
              <a:t>полуфабрикатов </a:t>
            </a:r>
            <a:r>
              <a:rPr lang="ru-RU" sz="2400" b="1" dirty="0" smtClean="0"/>
              <a:t>на</a:t>
            </a:r>
            <a:r>
              <a:rPr lang="ru-RU" sz="2400" dirty="0" smtClean="0"/>
              <a:t> производственных </a:t>
            </a:r>
            <a:r>
              <a:rPr lang="ru-RU" sz="2400" b="1" dirty="0" smtClean="0"/>
              <a:t>участках</a:t>
            </a:r>
            <a:r>
              <a:rPr lang="ru-RU" sz="2400" dirty="0" smtClean="0"/>
              <a:t>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На основании плана выпуска продукции, спецификации изделий и технологической цепочки в MRP–системе осуществляется расчет потребностей в материалах в зависимости от конкретных сроков выполнения тех или иных технологических операций</a:t>
            </a:r>
            <a:r>
              <a:rPr lang="ru-RU" dirty="0" smtClean="0"/>
              <a:t>.</a:t>
            </a:r>
          </a:p>
          <a:p>
            <a:pPr algn="just"/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175288" y="261610"/>
            <a:ext cx="3228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+mj-lt"/>
                <a:ea typeface="+mj-ea"/>
                <a:cs typeface="+mj-cs"/>
              </a:rPr>
              <a:t>MRP -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6422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Однако у методологии MRP есть серьезный недостаток</a:t>
            </a:r>
            <a:r>
              <a:rPr lang="ru-RU" sz="2000" dirty="0" smtClean="0"/>
              <a:t>. При расчете потребности в материалах </a:t>
            </a:r>
            <a:r>
              <a:rPr lang="ru-RU" sz="2000" b="1" dirty="0" smtClean="0"/>
              <a:t>не учитываются </a:t>
            </a:r>
            <a:r>
              <a:rPr lang="ru-RU" sz="2000" dirty="0" smtClean="0"/>
              <a:t>загрузка и амортизация производственных мощностей, стоимость рабочей силы, потребляемой энергии и т.д.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Поэтому в качестве логического развития MRP была разработана концепция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Manufacturing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Resource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Planning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b="1" dirty="0" smtClean="0"/>
              <a:t>планирование производственных ресурсов</a:t>
            </a:r>
            <a:r>
              <a:rPr lang="ru-RU" sz="2000" dirty="0" smtClean="0"/>
              <a:t>), сокращенно называемая </a:t>
            </a:r>
            <a:r>
              <a:rPr lang="ru-RU" sz="2000" b="1" dirty="0" smtClean="0"/>
              <a:t>MRP -2</a:t>
            </a:r>
            <a:r>
              <a:rPr lang="ru-RU" sz="2000" dirty="0" smtClean="0"/>
              <a:t>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 рамках </a:t>
            </a:r>
            <a:r>
              <a:rPr lang="ru-RU" sz="2000" b="1" dirty="0" smtClean="0"/>
              <a:t>MRP-2 </a:t>
            </a:r>
            <a:r>
              <a:rPr lang="ru-RU" sz="2000" dirty="0" smtClean="0"/>
              <a:t>можно уже </a:t>
            </a:r>
            <a:r>
              <a:rPr lang="ru-RU" sz="2000" b="1" dirty="0" smtClean="0"/>
              <a:t>планировать все производственные ресурсы предприятия</a:t>
            </a:r>
            <a:r>
              <a:rPr lang="ru-RU" sz="2000" dirty="0" smtClean="0"/>
              <a:t>: сырье, материалы, оборудование, людские ресурсы, все виды потребляемой энергии и пр.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1610"/>
            <a:ext cx="57293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+mj-lt"/>
                <a:ea typeface="+mj-ea"/>
                <a:cs typeface="+mj-cs"/>
              </a:rPr>
              <a:t>MRP  и  MRP-2  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57985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MRP-2</a:t>
            </a:r>
            <a:r>
              <a:rPr lang="ru-RU" sz="2400" dirty="0" smtClean="0"/>
              <a:t> может быть </a:t>
            </a:r>
            <a:r>
              <a:rPr lang="ru-RU" sz="2400" b="1" dirty="0" smtClean="0"/>
              <a:t>самостоятельной системой </a:t>
            </a:r>
            <a:r>
              <a:rPr lang="ru-RU" sz="2400" dirty="0" smtClean="0"/>
              <a:t>или </a:t>
            </a:r>
            <a:r>
              <a:rPr lang="ru-RU" sz="2400" b="1" dirty="0" smtClean="0"/>
              <a:t>составной частью системы ERP</a:t>
            </a:r>
            <a:r>
              <a:rPr lang="ru-RU" sz="2400" dirty="0" smtClean="0"/>
              <a:t>. 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MRP-2</a:t>
            </a:r>
            <a:r>
              <a:rPr lang="ru-RU" sz="2400" dirty="0" smtClean="0"/>
              <a:t> — система для дискретных производств различных типов. Эти типы различаются стратегиями позиционирования продуктов и процессов.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Условиями эффективности применения MRP-2 считаются </a:t>
            </a:r>
            <a:r>
              <a:rPr lang="ru-RU" sz="2400" dirty="0" err="1" smtClean="0"/>
              <a:t>многостадийность</a:t>
            </a:r>
            <a:r>
              <a:rPr lang="ru-RU" sz="2400" dirty="0" smtClean="0"/>
              <a:t> и длительные циклы производства.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1610"/>
            <a:ext cx="5153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+mj-lt"/>
                <a:ea typeface="+mj-ea"/>
                <a:cs typeface="+mj-cs"/>
              </a:rPr>
              <a:t>MRP-2  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698860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  <a:ea typeface="+mj-ea"/>
                <a:cs typeface="+mj-cs"/>
              </a:rPr>
              <a:t>Эволюция </a:t>
            </a:r>
            <a:r>
              <a:rPr lang="en-US" sz="3200" dirty="0">
                <a:latin typeface="+mj-lt"/>
                <a:ea typeface="+mj-ea"/>
                <a:cs typeface="+mj-cs"/>
              </a:rPr>
              <a:t>MRP/ERP</a:t>
            </a:r>
            <a:r>
              <a:rPr lang="ru-RU" sz="3200" dirty="0">
                <a:latin typeface="+mj-lt"/>
                <a:ea typeface="+mj-ea"/>
                <a:cs typeface="+mj-cs"/>
              </a:rPr>
              <a:t>-технологий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90872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Система MRP </a:t>
            </a:r>
            <a:r>
              <a:rPr lang="ru-RU" sz="2000" dirty="0" smtClean="0"/>
              <a:t>не учитывала ресурсные возможности организации и была </a:t>
            </a:r>
            <a:r>
              <a:rPr lang="ru-RU" sz="2000" b="1" dirty="0" smtClean="0"/>
              <a:t>дополнена подсистемой CRP </a:t>
            </a:r>
            <a:r>
              <a:rPr lang="ru-RU" sz="2000" dirty="0" smtClean="0"/>
              <a:t>(</a:t>
            </a:r>
            <a:r>
              <a:rPr lang="ru-RU" sz="2000" dirty="0" err="1" smtClean="0"/>
              <a:t>Capacity</a:t>
            </a:r>
            <a:r>
              <a:rPr lang="ru-RU" sz="2000" dirty="0" smtClean="0"/>
              <a:t> </a:t>
            </a:r>
            <a:r>
              <a:rPr lang="ru-RU" sz="2000" dirty="0" err="1" smtClean="0"/>
              <a:t>Requirements</a:t>
            </a:r>
            <a:r>
              <a:rPr lang="ru-RU" sz="2000" dirty="0" smtClean="0"/>
              <a:t> </a:t>
            </a:r>
            <a:r>
              <a:rPr lang="ru-RU" sz="2000" dirty="0" err="1" smtClean="0"/>
              <a:t>Planning</a:t>
            </a:r>
            <a:r>
              <a:rPr lang="ru-RU" sz="2000" dirty="0" smtClean="0"/>
              <a:t>). </a:t>
            </a:r>
          </a:p>
          <a:p>
            <a:pPr algn="just"/>
            <a:r>
              <a:rPr lang="ru-RU" sz="2000" b="1" dirty="0" smtClean="0"/>
              <a:t>Дополнительными исходными данными </a:t>
            </a:r>
            <a:r>
              <a:rPr lang="ru-RU" sz="2000" dirty="0" smtClean="0"/>
              <a:t>при этом являются: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сведения о технологическом оборудовании; 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фондах времени их возможного использования; 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 технологических маршрутах изготовления изделий. </a:t>
            </a:r>
          </a:p>
          <a:p>
            <a:endParaRPr lang="ru-RU" sz="2000" dirty="0" smtClean="0"/>
          </a:p>
          <a:p>
            <a:pPr algn="just"/>
            <a:r>
              <a:rPr lang="ru-RU" sz="2000" b="1" dirty="0" smtClean="0"/>
              <a:t>Результатами работы CRP являются параметры производственного цикла и загрузки оборудования. </a:t>
            </a:r>
          </a:p>
          <a:p>
            <a:pPr algn="just"/>
            <a:r>
              <a:rPr lang="ru-RU" sz="2000" dirty="0" smtClean="0"/>
              <a:t>Благодаря </a:t>
            </a:r>
            <a:r>
              <a:rPr lang="ru-RU" sz="2000" b="1" dirty="0" smtClean="0"/>
              <a:t>CRP</a:t>
            </a:r>
            <a:r>
              <a:rPr lang="ru-RU" sz="2000" dirty="0" smtClean="0"/>
              <a:t>, можно </a:t>
            </a:r>
            <a:r>
              <a:rPr lang="ru-RU" sz="2000" b="1" dirty="0" smtClean="0"/>
              <a:t>планировать потребности в материалах с учетом реалистичности производственных планов.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Методология ERP </a:t>
            </a:r>
            <a:r>
              <a:rPr lang="ru-RU" sz="2000" dirty="0" smtClean="0"/>
              <a:t>позволила </a:t>
            </a:r>
            <a:r>
              <a:rPr lang="ru-RU" sz="2000" b="1" dirty="0" smtClean="0"/>
              <a:t>объединить информацию обо всех ресурсах предприятия</a:t>
            </a:r>
            <a:r>
              <a:rPr lang="ru-RU" sz="2000" dirty="0" smtClean="0"/>
              <a:t> добавляя, таким образом, к </a:t>
            </a:r>
            <a:r>
              <a:rPr lang="ru-RU" sz="2000" b="1" dirty="0" smtClean="0"/>
              <a:t>MRP-2 возможности управления заказами, поставками, финансами </a:t>
            </a:r>
            <a:r>
              <a:rPr lang="ru-RU" sz="2000" dirty="0" smtClean="0"/>
              <a:t>и т.д.</a:t>
            </a:r>
          </a:p>
          <a:p>
            <a:pPr algn="just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334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Управление ресурсами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организации (ERP)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ERP-системы — обобщающее определение программных продуктов, применяемых для автоматизации организационно-экономического управления в компаниях различных отраслей и сфер деятельности (промышленность, банки, социальная сфера и т.д.) и различных форм собственности (частный и государственный сектор).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Масштабы </a:t>
            </a:r>
            <a:r>
              <a:rPr lang="ru-RU" dirty="0"/>
              <a:t>ERP-систем также подразделяются на уровни (для крупных корпораций, холдингов и крупных промышленных предприятий, для предприятий среднего и малого бизнеса).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46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82976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Современные системы управления ресурсами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74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Функциональные модули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Функциональные модули (приложения) ERP-систем, как правило, охватывают следующие бизнес-процессы </a:t>
            </a:r>
            <a:r>
              <a:rPr lang="ru-RU" dirty="0" smtClean="0"/>
              <a:t>организации:</a:t>
            </a:r>
            <a:endParaRPr lang="ru-RU" dirty="0"/>
          </a:p>
          <a:p>
            <a:pPr lvl="0"/>
            <a:r>
              <a:rPr lang="ru-RU" dirty="0"/>
              <a:t>маркетинг и сбыт;</a:t>
            </a:r>
          </a:p>
          <a:p>
            <a:pPr lvl="0"/>
            <a:r>
              <a:rPr lang="ru-RU" dirty="0"/>
              <a:t>снабжение (закупки, управление запасами);</a:t>
            </a:r>
          </a:p>
          <a:p>
            <a:pPr lvl="0"/>
            <a:r>
              <a:rPr lang="ru-RU" dirty="0"/>
              <a:t>управленческий и бухгалтерский учет;</a:t>
            </a:r>
          </a:p>
          <a:p>
            <a:pPr lvl="0"/>
            <a:r>
              <a:rPr lang="ru-RU" dirty="0"/>
              <a:t>управление финансами;</a:t>
            </a:r>
          </a:p>
          <a:p>
            <a:pPr lvl="0"/>
            <a:r>
              <a:rPr lang="ru-RU" dirty="0"/>
              <a:t>планирование производства;</a:t>
            </a:r>
          </a:p>
          <a:p>
            <a:pPr lvl="0"/>
            <a:r>
              <a:rPr lang="ru-RU" dirty="0"/>
              <a:t>управление качеством;</a:t>
            </a:r>
          </a:p>
          <a:p>
            <a:pPr lvl="0"/>
            <a:r>
              <a:rPr lang="ru-RU" dirty="0"/>
              <a:t>управление ремонтами и техническим обслуживанием;</a:t>
            </a:r>
          </a:p>
          <a:p>
            <a:pPr lvl="0"/>
            <a:r>
              <a:rPr lang="ru-RU" dirty="0"/>
              <a:t>управление проектами и инвестициями;</a:t>
            </a:r>
          </a:p>
          <a:p>
            <a:pPr lvl="0"/>
            <a:r>
              <a:rPr lang="ru-RU" dirty="0"/>
              <a:t>управление персоналом.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01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Управление ресурсами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организации (ERP</a:t>
            </a:r>
            <a:r>
              <a:rPr lang="ru-RU" sz="3200" b="1" dirty="0">
                <a:solidFill>
                  <a:schemeClr val="tx1"/>
                </a:solidFill>
                <a:effectLst/>
              </a:rPr>
              <a:t>)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Запасы: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Учет материалов комплектующих и готовой продукции в разрезе складов, мест складирования, партий серийных номеров в количественном и стоимостном выражении.</a:t>
            </a:r>
          </a:p>
          <a:p>
            <a:pPr lvl="0"/>
            <a:r>
              <a:rPr lang="ru-RU" dirty="0"/>
              <a:t>Отслеживание перемещений запасов между складами и местами складирования.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31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5620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Управление ресурсами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организации (ERP</a:t>
            </a:r>
            <a:r>
              <a:rPr lang="ru-RU" sz="3200" b="1" dirty="0">
                <a:solidFill>
                  <a:schemeClr val="tx1"/>
                </a:solidFill>
                <a:effectLst/>
              </a:rPr>
              <a:t>)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Планирование производства: </a:t>
            </a:r>
            <a:endParaRPr lang="ru-RU" sz="2000" dirty="0"/>
          </a:p>
          <a:p>
            <a:pPr lvl="0"/>
            <a:r>
              <a:rPr lang="ru-RU" sz="2000" dirty="0"/>
              <a:t>Структура изделия и техпроцесс для планирования.</a:t>
            </a:r>
          </a:p>
          <a:p>
            <a:pPr lvl="0"/>
            <a:r>
              <a:rPr lang="ru-RU" sz="2000" dirty="0"/>
              <a:t>Размещение и планирование заказа клиента в производстве.</a:t>
            </a:r>
          </a:p>
          <a:p>
            <a:pPr lvl="0"/>
            <a:r>
              <a:rPr lang="ru-RU" sz="2000" dirty="0"/>
              <a:t>Задание правил планирования и оптимизации: модель ресурсов </a:t>
            </a:r>
            <a:r>
              <a:rPr lang="ru-RU" sz="2000" dirty="0" smtClean="0"/>
              <a:t>организации (оборудование</a:t>
            </a:r>
            <a:r>
              <a:rPr lang="ru-RU" sz="2000" dirty="0"/>
              <a:t>, </a:t>
            </a:r>
            <a:r>
              <a:rPr lang="ru-RU" sz="2000" dirty="0" smtClean="0"/>
              <a:t>команды), </a:t>
            </a:r>
            <a:r>
              <a:rPr lang="ru-RU" sz="2000" dirty="0"/>
              <a:t>планирование «назад» и вычисление самой ранней даты начала работ, планирование «вперед» с учетом ограниченных ресурсов, правила выбора ресурсов.</a:t>
            </a:r>
          </a:p>
          <a:p>
            <a:pPr lvl="0"/>
            <a:r>
              <a:rPr lang="ru-RU" sz="2000" dirty="0"/>
              <a:t>Планирование заказов/производственных заданий «по одному».</a:t>
            </a:r>
          </a:p>
          <a:p>
            <a:pPr lvl="0"/>
            <a:r>
              <a:rPr lang="ru-RU" sz="2000" dirty="0"/>
              <a:t>Общее перепланирование производства с учетом приоритетов.</a:t>
            </a:r>
          </a:p>
          <a:p>
            <a:pPr lvl="0"/>
            <a:r>
              <a:rPr lang="ru-RU" sz="2000" dirty="0"/>
              <a:t>Перепланирование при срыве сроков какого-либо заказа или производственного задания.</a:t>
            </a:r>
          </a:p>
          <a:p>
            <a:pPr lvl="0"/>
            <a:r>
              <a:rPr lang="ru-RU" sz="2000" dirty="0"/>
              <a:t>Перепланирование при выходе из строя оборудования.</a:t>
            </a:r>
          </a:p>
          <a:p>
            <a:pPr lvl="0"/>
            <a:r>
              <a:rPr lang="ru-RU" sz="2000" dirty="0"/>
              <a:t>Предоставление отчетных форм и средств визуализации планов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4516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Учет хода производства: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Формирование и подтверждение производственных заданий.</a:t>
            </a:r>
          </a:p>
          <a:p>
            <a:pPr lvl="0"/>
            <a:r>
              <a:rPr lang="ru-RU" dirty="0"/>
              <a:t>«Запуск» производственного задания в производство.</a:t>
            </a:r>
          </a:p>
          <a:p>
            <a:pPr lvl="0"/>
            <a:r>
              <a:rPr lang="ru-RU" dirty="0"/>
              <a:t>Формирование необходимых документов: маршрутный лист, сменно-суточные задания.</a:t>
            </a:r>
          </a:p>
          <a:p>
            <a:pPr lvl="0"/>
            <a:r>
              <a:rPr lang="ru-RU" dirty="0"/>
              <a:t>Планирование обеспечения производства необходимыми материалами. </a:t>
            </a:r>
          </a:p>
          <a:p>
            <a:pPr lvl="0"/>
            <a:r>
              <a:rPr lang="ru-RU" dirty="0"/>
              <a:t>Учет хода производства: пооперационная регистрация стадий выполнения заказа, включая отработанное время, выпущенное и забракованное количество.</a:t>
            </a:r>
          </a:p>
          <a:p>
            <a:pPr lvl="0"/>
            <a:r>
              <a:rPr lang="ru-RU" dirty="0"/>
              <a:t>Подготовка производства.</a:t>
            </a:r>
          </a:p>
          <a:p>
            <a:pPr lvl="0"/>
            <a:r>
              <a:rPr lang="ru-RU" dirty="0"/>
              <a:t>«Закрытие» производственных заданий и перемещение полуфабрикатов в </a:t>
            </a:r>
            <a:r>
              <a:rPr lang="ru-RU" dirty="0" smtClean="0"/>
              <a:t>другие подразделения.</a:t>
            </a:r>
            <a:endParaRPr lang="ru-RU" dirty="0"/>
          </a:p>
          <a:p>
            <a:pPr lvl="0"/>
            <a:r>
              <a:rPr lang="ru-RU" dirty="0" smtClean="0"/>
              <a:t>Сдача </a:t>
            </a:r>
            <a:r>
              <a:rPr lang="ru-RU" dirty="0"/>
              <a:t>на склад готовой продукции.</a:t>
            </a:r>
          </a:p>
          <a:p>
            <a:pPr lvl="0"/>
            <a:r>
              <a:rPr lang="ru-RU" dirty="0"/>
              <a:t>Использование штрих-кодирования для учета хода производства.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1630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Управление документооборотом: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Создание маршрутов электронного документооборота по владельцам событий.</a:t>
            </a:r>
          </a:p>
          <a:p>
            <a:pPr lvl="0"/>
            <a:r>
              <a:rPr lang="ru-RU" dirty="0"/>
              <a:t>Определение событий, обуславливающих автоматическую генерацию электронных сообщений.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5279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Продажи (Сбыт):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Прием заказов клиентов.</a:t>
            </a:r>
          </a:p>
          <a:p>
            <a:pPr lvl="0"/>
            <a:r>
              <a:rPr lang="ru-RU" dirty="0"/>
              <a:t>Оценка себестоимости и рентабельности производства готовой продукции по определенной цене на основании данных о прямых производственных издержках (расчет маржинальной прибыльности данного заказа).</a:t>
            </a:r>
          </a:p>
          <a:p>
            <a:pPr lvl="0"/>
            <a:r>
              <a:rPr lang="ru-RU" dirty="0"/>
              <a:t>Управление отгрузками.</a:t>
            </a:r>
          </a:p>
          <a:p>
            <a:pPr lvl="0"/>
            <a:r>
              <a:rPr lang="ru-RU" dirty="0"/>
              <a:t>Управление взаиморасчетами с клиентами.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74635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Снабжение: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Формирование заказов поставщикам.</a:t>
            </a:r>
          </a:p>
          <a:p>
            <a:pPr lvl="0"/>
            <a:r>
              <a:rPr lang="ru-RU" dirty="0"/>
              <a:t>Управление приходами.</a:t>
            </a:r>
          </a:p>
          <a:p>
            <a:pPr lvl="0"/>
            <a:r>
              <a:rPr lang="ru-RU" dirty="0"/>
              <a:t>Управление взаиморасчетами с поставщиками.</a:t>
            </a:r>
          </a:p>
          <a:p>
            <a:pPr lvl="0"/>
            <a:r>
              <a:rPr lang="ru-RU" dirty="0"/>
              <a:t>Управление заявками из подразделений.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0811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Управление прямыми производственными издержками: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Расчет плановой прямой производственной себестоимости в разрезе материалов, трудозатрат, нормируемых переменных накладных расходов.</a:t>
            </a:r>
          </a:p>
          <a:p>
            <a:pPr lvl="0"/>
            <a:r>
              <a:rPr lang="ru-RU" dirty="0"/>
              <a:t>Сбор фактической себестоимости по группам продукции в тех же разрезах.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8179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Управление бухгалтерией и </a:t>
            </a:r>
            <a:r>
              <a:rPr lang="ru-RU" b="1" dirty="0" smtClean="0"/>
              <a:t>финансами</a:t>
            </a:r>
          </a:p>
          <a:p>
            <a:pPr fontAlgn="base"/>
            <a:r>
              <a:rPr lang="ru-RU" sz="2900" dirty="0"/>
              <a:t>учет денежных средств и </a:t>
            </a:r>
            <a:r>
              <a:rPr lang="ru-RU" sz="2900" dirty="0" smtClean="0"/>
              <a:t>производственных </a:t>
            </a:r>
            <a:r>
              <a:rPr lang="ru-RU" sz="2900" dirty="0"/>
              <a:t>затрат;</a:t>
            </a:r>
          </a:p>
          <a:p>
            <a:pPr fontAlgn="base"/>
            <a:r>
              <a:rPr lang="ru-RU" sz="2900" dirty="0"/>
              <a:t>маркетинговые исследования; </a:t>
            </a:r>
          </a:p>
          <a:p>
            <a:pPr fontAlgn="base"/>
            <a:r>
              <a:rPr lang="ru-RU" sz="2900" dirty="0"/>
              <a:t>ценообразование; </a:t>
            </a:r>
          </a:p>
          <a:p>
            <a:pPr fontAlgn="base"/>
            <a:r>
              <a:rPr lang="ru-RU" sz="2900" dirty="0"/>
              <a:t>составление смет расходов; </a:t>
            </a:r>
          </a:p>
          <a:p>
            <a:pPr fontAlgn="base"/>
            <a:r>
              <a:rPr lang="ru-RU" sz="2900" dirty="0"/>
              <a:t>ведение договоров и взаиморасчетов; </a:t>
            </a:r>
          </a:p>
          <a:p>
            <a:pPr fontAlgn="base"/>
            <a:r>
              <a:rPr lang="ru-RU" sz="2900" dirty="0"/>
              <a:t>финансовые отчеты; </a:t>
            </a:r>
          </a:p>
          <a:p>
            <a:pPr fontAlgn="base"/>
            <a:r>
              <a:rPr lang="ru-RU" sz="2900" dirty="0"/>
              <a:t>отчетность по налогам; </a:t>
            </a:r>
          </a:p>
          <a:p>
            <a:pPr fontAlgn="base"/>
            <a:r>
              <a:rPr lang="ru-RU" sz="2900" dirty="0"/>
              <a:t>анализ платежеспособности </a:t>
            </a:r>
            <a:r>
              <a:rPr lang="ru-RU" sz="2900" dirty="0" smtClean="0"/>
              <a:t>организации.</a:t>
            </a:r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2697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Управление </a:t>
            </a:r>
            <a:r>
              <a:rPr lang="ru-RU" b="1" dirty="0" smtClean="0"/>
              <a:t>персоналом</a:t>
            </a:r>
          </a:p>
          <a:p>
            <a:pPr marL="0" indent="0">
              <a:buNone/>
            </a:pPr>
            <a:endParaRPr lang="ru-RU" b="1" dirty="0" smtClean="0"/>
          </a:p>
          <a:p>
            <a:pPr fontAlgn="base"/>
            <a:r>
              <a:rPr lang="ru-RU" sz="2900" dirty="0"/>
              <a:t>кадровый учет; </a:t>
            </a:r>
          </a:p>
          <a:p>
            <a:pPr fontAlgn="base"/>
            <a:r>
              <a:rPr lang="ru-RU" sz="2900" dirty="0" smtClean="0"/>
              <a:t>ведение </a:t>
            </a:r>
            <a:r>
              <a:rPr lang="ru-RU" sz="2900" dirty="0"/>
              <a:t>штатного расписания; </a:t>
            </a:r>
          </a:p>
          <a:p>
            <a:pPr fontAlgn="base"/>
            <a:r>
              <a:rPr lang="ru-RU" sz="2900" dirty="0" smtClean="0"/>
              <a:t>расчет зарплаты.</a:t>
            </a:r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60648"/>
            <a:ext cx="89644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Управление ресурсами организации (ERP)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919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это </a:t>
            </a:r>
            <a:r>
              <a:rPr lang="ru-RU" dirty="0"/>
              <a:t>комплекс программных, технических, информационных, </a:t>
            </a:r>
            <a:r>
              <a:rPr lang="ru-RU" dirty="0" smtClean="0"/>
              <a:t>организационно-технологических </a:t>
            </a:r>
            <a:r>
              <a:rPr lang="ru-RU" dirty="0"/>
              <a:t>средств и действий квалифицированного персонала, предназначенный для решения задач планирования и управления ресурсной базой организации.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Системы управления 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342633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1"/>
          <p:cNvSpPr>
            <a:spLocks noChangeArrowheads="1"/>
          </p:cNvSpPr>
          <p:nvPr/>
        </p:nvSpPr>
        <p:spPr bwMode="auto">
          <a:xfrm>
            <a:off x="179512" y="360239"/>
            <a:ext cx="8676456" cy="590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900" dirty="0"/>
              <a:t>Наиболее популярными в мире и развитыми системами ERP являются: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/>
              <a:t>SAP R3;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 err="1"/>
              <a:t>Baan</a:t>
            </a:r>
            <a:r>
              <a:rPr lang="ru-RU" sz="2900" b="1" dirty="0"/>
              <a:t> IV;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 err="1"/>
              <a:t>Oracle</a:t>
            </a:r>
            <a:r>
              <a:rPr lang="ru-RU" sz="2900" b="1" dirty="0"/>
              <a:t> </a:t>
            </a:r>
            <a:r>
              <a:rPr lang="ru-RU" sz="2900" b="1" dirty="0" err="1"/>
              <a:t>Applications</a:t>
            </a:r>
            <a:r>
              <a:rPr lang="ru-RU" sz="2900" b="1" dirty="0"/>
              <a:t>;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 err="1"/>
              <a:t>J.D.Edwards</a:t>
            </a:r>
            <a:r>
              <a:rPr lang="ru-RU" sz="2900" b="1" dirty="0"/>
              <a:t>, </a:t>
            </a:r>
          </a:p>
          <a:p>
            <a:pPr marL="365760" marR="0" lvl="0" indent="-256032" defTabSz="914400" fontAlgn="base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tabLst/>
            </a:pPr>
            <a:endParaRPr lang="ru-RU" sz="2900" dirty="0"/>
          </a:p>
          <a:p>
            <a:pPr marL="109728" marR="0" lvl="0" defTabSz="914400" fontAlgn="base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tabLst/>
            </a:pPr>
            <a:r>
              <a:rPr lang="ru-RU" sz="2900" dirty="0"/>
              <a:t>Среди отечественных АСУП выделяются системы: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/>
              <a:t>Галактика;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/>
              <a:t>1С:Предприятие; </a:t>
            </a:r>
          </a:p>
          <a:p>
            <a:pPr marL="365760" lvl="1" indent="-256032" fontAlgn="base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900" b="1" dirty="0"/>
              <a:t>Флагман.</a:t>
            </a:r>
          </a:p>
        </p:txBody>
      </p:sp>
    </p:spTree>
    <p:extLst>
      <p:ext uri="{BB962C8B-B14F-4D97-AF65-F5344CB8AC3E}">
        <p14:creationId xmlns:p14="http://schemas.microsoft.com/office/powerpoint/2010/main" val="20400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98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5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Первые </a:t>
            </a:r>
            <a:r>
              <a:rPr lang="ru-RU" dirty="0" smtClean="0"/>
              <a:t>программы </a:t>
            </a:r>
            <a:r>
              <a:rPr lang="ru-RU" dirty="0"/>
              <a:t>для управления </a:t>
            </a:r>
            <a:r>
              <a:rPr lang="ru-RU" dirty="0" smtClean="0"/>
              <a:t>ресурсами (АСУП) были </a:t>
            </a:r>
            <a:r>
              <a:rPr lang="ru-RU" dirty="0"/>
              <a:t>разработаны во </a:t>
            </a:r>
            <a:r>
              <a:rPr lang="ru-RU" dirty="0" smtClean="0"/>
              <a:t>второй половине </a:t>
            </a:r>
            <a:r>
              <a:rPr lang="ru-RU" dirty="0"/>
              <a:t>ХХ века. В основе данных систем лежали алгоритмы сетевого </a:t>
            </a:r>
            <a:r>
              <a:rPr lang="ru-RU" dirty="0" smtClean="0"/>
              <a:t>планирования </a:t>
            </a:r>
            <a:r>
              <a:rPr lang="ru-RU" dirty="0"/>
              <a:t>и расчета временных параметров проекта по методу критического пути.</a:t>
            </a:r>
          </a:p>
          <a:p>
            <a:r>
              <a:rPr lang="ru-RU" dirty="0"/>
              <a:t>Первые системы позволяли </a:t>
            </a:r>
            <a:r>
              <a:rPr lang="ru-RU" dirty="0" smtClean="0"/>
              <a:t>рассчитать ранние и </a:t>
            </a:r>
            <a:r>
              <a:rPr lang="ru-RU" dirty="0"/>
              <a:t>поздние даты начала и окончания работ проекта и отобразить работы на </a:t>
            </a:r>
            <a:r>
              <a:rPr lang="ru-RU" dirty="0" smtClean="0"/>
              <a:t>временной </a:t>
            </a:r>
            <a:r>
              <a:rPr lang="ru-RU" dirty="0"/>
              <a:t>оси в виде </a:t>
            </a:r>
            <a:r>
              <a:rPr lang="ru-RU" dirty="0" smtClean="0"/>
              <a:t>диаграммы. </a:t>
            </a:r>
          </a:p>
          <a:p>
            <a:r>
              <a:rPr lang="ru-RU" dirty="0" smtClean="0"/>
              <a:t>Позже </a:t>
            </a:r>
            <a:r>
              <a:rPr lang="ru-RU" dirty="0"/>
              <a:t>в системы были добавлены </a:t>
            </a:r>
            <a:r>
              <a:rPr lang="ru-RU" dirty="0" smtClean="0"/>
              <a:t>возможности ресурсного </a:t>
            </a:r>
            <a:r>
              <a:rPr lang="ru-RU" dirty="0"/>
              <a:t>и стоимостного планирования, средства контроля за ходом </a:t>
            </a:r>
            <a:r>
              <a:rPr lang="ru-RU" dirty="0" smtClean="0"/>
              <a:t>выполнения работ.</a:t>
            </a:r>
          </a:p>
          <a:p>
            <a:r>
              <a:rPr lang="ru-RU" dirty="0"/>
              <a:t>Появление подобных систем способствовало преобразованию </a:t>
            </a:r>
            <a:r>
              <a:rPr lang="ru-RU" dirty="0" smtClean="0"/>
              <a:t>искусства </a:t>
            </a:r>
            <a:r>
              <a:rPr lang="ru-RU" dirty="0"/>
              <a:t>управления проектами в науку, в которой имеются четкие стандарты, </a:t>
            </a:r>
            <a:r>
              <a:rPr lang="ru-RU" dirty="0" smtClean="0"/>
              <a:t>методы и </a:t>
            </a:r>
            <a:r>
              <a:rPr lang="ru-RU" dirty="0"/>
              <a:t>технологии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Системы управления 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297008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effectLst/>
              </a:rPr>
              <a:t>Системы управления ресурсами организации используются для решения следующих основных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5624" cy="481399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1 Структуризация и описание состава и характеристик работ, ресурсов, затрат и доходов организации.</a:t>
            </a:r>
          </a:p>
          <a:p>
            <a:pPr marL="109728" indent="0">
              <a:buNone/>
            </a:pPr>
            <a:r>
              <a:rPr lang="ru-RU" dirty="0"/>
              <a:t>2 Расчет расписания исполнения работ проекта с учетом всех имеющихся ограничений.</a:t>
            </a:r>
          </a:p>
          <a:p>
            <a:pPr marL="109728" indent="0">
              <a:buNone/>
            </a:pPr>
            <a:r>
              <a:rPr lang="ru-RU" dirty="0"/>
              <a:t>3 Определение критических операций и резервов времени для исполнения других операций.</a:t>
            </a:r>
          </a:p>
          <a:p>
            <a:pPr marL="109728" indent="0">
              <a:buNone/>
            </a:pPr>
            <a:r>
              <a:rPr lang="ru-RU" dirty="0"/>
              <a:t>4 Расчет бюджета проекта и распределение запланированных затрат во времени.</a:t>
            </a:r>
          </a:p>
          <a:p>
            <a:pPr marL="109728" indent="0">
              <a:buNone/>
            </a:pPr>
            <a:r>
              <a:rPr lang="ru-RU" dirty="0"/>
              <a:t>5 Расчет распределения во времени потребности организации в основных материалах и оборудовании.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6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effectLst/>
              </a:rPr>
              <a:t>Системы управления ресурсами организации используются для решения следующих основных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5624" cy="481399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6 Определение оптимального состава ресурсов организации и распределения во времени их плановой загрузки.</a:t>
            </a:r>
          </a:p>
          <a:p>
            <a:pPr marL="109728" indent="0">
              <a:buNone/>
            </a:pPr>
            <a:r>
              <a:rPr lang="ru-RU" dirty="0"/>
              <a:t>7 Анализ рисков и определение необходимых резервов для эффективной работы организации.</a:t>
            </a:r>
          </a:p>
          <a:p>
            <a:pPr marL="109728" indent="0">
              <a:buNone/>
            </a:pPr>
            <a:r>
              <a:rPr lang="ru-RU" dirty="0"/>
              <a:t>8 Определение вероятности успешного исполнения директивных показателей.</a:t>
            </a:r>
          </a:p>
          <a:p>
            <a:pPr marL="109728" indent="0">
              <a:buNone/>
            </a:pPr>
            <a:r>
              <a:rPr lang="ru-RU" dirty="0"/>
              <a:t>9 Ведение учета и анализ работы организации.</a:t>
            </a:r>
          </a:p>
          <a:p>
            <a:pPr marL="109728" indent="0">
              <a:buNone/>
            </a:pPr>
            <a:r>
              <a:rPr lang="ru-RU" dirty="0"/>
              <a:t>10 Моделирование последствий управленческих воздействий с целью принятия оптимальных решений.</a:t>
            </a:r>
          </a:p>
          <a:p>
            <a:pPr marL="109728" indent="0">
              <a:buNone/>
            </a:pPr>
            <a:r>
              <a:rPr lang="ru-RU" dirty="0"/>
              <a:t>11 Получение необходимой отчетности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49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50000"/>
              </a:lnSpc>
            </a:pPr>
            <a:r>
              <a:rPr lang="ru-RU" altLang="ru-RU" sz="2800" dirty="0" smtClean="0">
                <a:cs typeface="Times New Roman" pitchFamily="18" charset="0"/>
              </a:rPr>
              <a:t>Содержательная основа информационного</a:t>
            </a:r>
            <a:br>
              <a:rPr lang="ru-RU" altLang="ru-RU" sz="2800" dirty="0" smtClean="0">
                <a:cs typeface="Times New Roman" pitchFamily="18" charset="0"/>
              </a:rPr>
            </a:br>
            <a:r>
              <a:rPr lang="ru-RU" altLang="ru-RU" sz="2800" dirty="0" smtClean="0">
                <a:cs typeface="Times New Roman" pitchFamily="18" charset="0"/>
              </a:rPr>
              <a:t/>
            </a:r>
            <a:br>
              <a:rPr lang="ru-RU" altLang="ru-RU" sz="2800" dirty="0" smtClean="0">
                <a:cs typeface="Times New Roman" pitchFamily="18" charset="0"/>
              </a:rPr>
            </a:br>
            <a:r>
              <a:rPr lang="ru-RU" altLang="ru-RU" sz="2800" dirty="0" smtClean="0">
                <a:cs typeface="Times New Roman" pitchFamily="18" charset="0"/>
              </a:rPr>
              <a:t> обеспечения управленческой деятельности</a:t>
            </a:r>
            <a:endParaRPr lang="ru-RU" altLang="ru-RU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4496" y="1052736"/>
            <a:ext cx="8839200" cy="5544616"/>
            <a:chOff x="1584" y="3600"/>
            <a:chExt cx="9072" cy="7056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584" y="3600"/>
              <a:ext cx="3024" cy="1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400" dirty="0"/>
                <a:t>Стратегическое управление: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финансовое планирование;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финансовый анализ;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маркетинг;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управление проектами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5616" y="3600"/>
              <a:ext cx="4608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400" dirty="0"/>
                <a:t>Управление персоналом: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организационный менеджмент персонала;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штатное расписание;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кадровый учет;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расчет зарплаты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7200" y="5904"/>
              <a:ext cx="3312" cy="1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400" dirty="0"/>
                <a:t>Оперативное управление: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управление закупками;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управление продажами;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управление запасами;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складской учет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7056" y="8064"/>
              <a:ext cx="3600" cy="25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400" dirty="0"/>
                <a:t>Бухгалтерский учет: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главная книга и учетные регистры;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касса, подотчетные лица;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расчетный счет;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основные средства, НМА;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материалы и МБП;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товары и готовая продукция;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консолидация;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отчетность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728" y="8352"/>
              <a:ext cx="43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400" dirty="0"/>
                <a:t>Управление производством: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техническая подготовка производства;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технико-экономическое планирование;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оперативно-календарное планирование;</a:t>
              </a:r>
            </a:p>
            <a:p>
              <a:pPr>
                <a:buFont typeface="Symbol" pitchFamily="18" charset="2"/>
                <a:buChar char="·"/>
              </a:pPr>
              <a:r>
                <a:rPr lang="ru-RU" altLang="ru-RU" sz="1400" dirty="0"/>
                <a:t>учет затрат на производство</a:t>
              </a:r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2016" y="5616"/>
              <a:ext cx="1152" cy="1728"/>
            </a:xfrm>
            <a:prstGeom prst="can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304" y="6336"/>
              <a:ext cx="57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altLang="ru-RU" sz="1600" dirty="0"/>
                <a:t>БД</a:t>
              </a:r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3744" y="5904"/>
              <a:ext cx="2880" cy="1584"/>
            </a:xfrm>
            <a:prstGeom prst="cube">
              <a:avLst>
                <a:gd name="adj" fmla="val 261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3888" y="6480"/>
              <a:ext cx="201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altLang="ru-RU" sz="1600" dirty="0"/>
                <a:t>Информационное </a:t>
              </a:r>
              <a:br>
                <a:rPr lang="ru-RU" altLang="ru-RU" sz="1600" dirty="0"/>
              </a:br>
              <a:r>
                <a:rPr lang="ru-RU" altLang="ru-RU" sz="1600" dirty="0"/>
                <a:t>обеспечение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5616" y="5184"/>
              <a:ext cx="43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6768" y="662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6336" y="7488"/>
              <a:ext cx="576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>
              <a:off x="4464" y="7632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H="1" flipV="1">
              <a:off x="4032" y="5184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168" y="6624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93951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alt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Информационная пирамида организации </a:t>
            </a:r>
            <a:r>
              <a:rPr lang="ru-RU" alt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br>
              <a:rPr lang="ru-RU" alt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alt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657225" y="990600"/>
            <a:ext cx="747553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657225" y="6589713"/>
            <a:ext cx="747553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H="1">
            <a:off x="2401888" y="1016000"/>
            <a:ext cx="1870075" cy="5575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4270375" y="990600"/>
            <a:ext cx="1993900" cy="5600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404938" y="1209675"/>
            <a:ext cx="1587" cy="5186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7259638" y="1100138"/>
            <a:ext cx="1587" cy="529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1841500" y="3198813"/>
            <a:ext cx="5232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1779588" y="3870325"/>
            <a:ext cx="5232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1779588" y="4967288"/>
            <a:ext cx="5232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1779588" y="1100138"/>
            <a:ext cx="1370012" cy="5334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Высший уровень управления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5141913" y="1100138"/>
            <a:ext cx="1870075" cy="4635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Поддержка принятого решения</a:t>
            </a: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3897313" y="2416175"/>
            <a:ext cx="871537" cy="65246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000" dirty="0"/>
              <a:t>Информация для  стратеги-</a:t>
            </a:r>
          </a:p>
          <a:p>
            <a:pPr algn="ctr"/>
            <a:r>
              <a:rPr lang="ru-RU" altLang="ru-RU" sz="1000" dirty="0" err="1"/>
              <a:t>ческого</a:t>
            </a:r>
            <a:r>
              <a:rPr lang="ru-RU" altLang="ru-RU" sz="1000" dirty="0"/>
              <a:t> управления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3522663" y="3430588"/>
            <a:ext cx="1495425" cy="328612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000"/>
              <a:t>Информация для тактического управления</a:t>
            </a:r>
          </a:p>
        </p:txBody>
      </p:sp>
      <p:sp>
        <p:nvSpPr>
          <p:cNvPr id="6160" name="Rectangle 17"/>
          <p:cNvSpPr>
            <a:spLocks noChangeArrowheads="1"/>
          </p:cNvSpPr>
          <p:nvPr/>
        </p:nvSpPr>
        <p:spPr bwMode="auto">
          <a:xfrm>
            <a:off x="3273425" y="4308475"/>
            <a:ext cx="1993900" cy="441325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000"/>
              <a:t>Информация для оперативного управления</a:t>
            </a: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2900363" y="5737225"/>
            <a:ext cx="2741612" cy="3286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000" dirty="0"/>
              <a:t>Информация для исполнения запросов, оформления заказов и т.д.</a:t>
            </a:r>
          </a:p>
          <a:p>
            <a:pPr algn="ctr"/>
            <a:endParaRPr lang="ru-RU" altLang="ru-RU" sz="1000" dirty="0"/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228600" y="2308225"/>
            <a:ext cx="1052513" cy="6588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Уровни управления</a:t>
            </a:r>
          </a:p>
        </p:txBody>
      </p:sp>
      <p:sp>
        <p:nvSpPr>
          <p:cNvPr id="6163" name="Rectangle 20"/>
          <p:cNvSpPr>
            <a:spLocks noChangeArrowheads="1"/>
          </p:cNvSpPr>
          <p:nvPr/>
        </p:nvSpPr>
        <p:spPr bwMode="auto">
          <a:xfrm>
            <a:off x="7385050" y="2198688"/>
            <a:ext cx="1377950" cy="877887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Характер управленческих решений</a:t>
            </a:r>
          </a:p>
        </p:txBody>
      </p:sp>
      <p:sp>
        <p:nvSpPr>
          <p:cNvPr id="6164" name="Rectangle 21"/>
          <p:cNvSpPr>
            <a:spLocks noChangeArrowheads="1"/>
          </p:cNvSpPr>
          <p:nvPr/>
        </p:nvSpPr>
        <p:spPr bwMode="auto">
          <a:xfrm>
            <a:off x="1530350" y="3211513"/>
            <a:ext cx="996950" cy="549275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Средний уровень управления</a:t>
            </a:r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1530350" y="4089400"/>
            <a:ext cx="1246188" cy="6588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 dirty="0"/>
              <a:t>Оперативный уровень управления</a:t>
            </a:r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>
            <a:off x="1530350" y="5187950"/>
            <a:ext cx="996950" cy="6588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Низший уровень управления</a:t>
            </a:r>
          </a:p>
        </p:txBody>
      </p:sp>
      <p:sp>
        <p:nvSpPr>
          <p:cNvPr id="6167" name="Rectangle 24"/>
          <p:cNvSpPr>
            <a:spLocks noChangeArrowheads="1"/>
          </p:cNvSpPr>
          <p:nvPr/>
        </p:nvSpPr>
        <p:spPr bwMode="auto">
          <a:xfrm>
            <a:off x="5640388" y="3211513"/>
            <a:ext cx="1246187" cy="549275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Необходимые выводы</a:t>
            </a:r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5765800" y="4089400"/>
            <a:ext cx="1246188" cy="6588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Оперативные действия</a:t>
            </a:r>
          </a:p>
        </p:txBody>
      </p:sp>
      <p:sp>
        <p:nvSpPr>
          <p:cNvPr id="6169" name="Rectangle 26"/>
          <p:cNvSpPr>
            <a:spLocks noChangeArrowheads="1"/>
          </p:cNvSpPr>
          <p:nvPr/>
        </p:nvSpPr>
        <p:spPr bwMode="auto">
          <a:xfrm>
            <a:off x="6138863" y="5186363"/>
            <a:ext cx="996950" cy="6604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400"/>
              <a:t>Исполнение</a:t>
            </a:r>
          </a:p>
        </p:txBody>
      </p:sp>
    </p:spTree>
    <p:extLst>
      <p:ext uri="{BB962C8B-B14F-4D97-AF65-F5344CB8AC3E}">
        <p14:creationId xmlns:p14="http://schemas.microsoft.com/office/powerpoint/2010/main" val="4229313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669979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ru-RU" altLang="ru-RU" sz="2800" dirty="0" smtClean="0"/>
              <a:t>Концепция управления материальными ресурсами – </a:t>
            </a:r>
            <a:r>
              <a:rPr lang="ru-RU" altLang="ru-RU" sz="2800" b="1" dirty="0" smtClean="0"/>
              <a:t>MRP и MRP II </a:t>
            </a:r>
            <a:r>
              <a:rPr lang="ru-RU" altLang="ru-RU" sz="2800" dirty="0" smtClean="0"/>
              <a:t>(</a:t>
            </a:r>
            <a:r>
              <a:rPr lang="ru-RU" altLang="ru-RU" sz="2800" dirty="0" err="1" smtClean="0"/>
              <a:t>Material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Requirement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Planning</a:t>
            </a:r>
            <a:r>
              <a:rPr lang="ru-RU" altLang="ru-RU" sz="2800" dirty="0" smtClean="0"/>
              <a:t>). 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2800" dirty="0" smtClean="0"/>
              <a:t>Концепции планирования производственных ресурсов управления предприятием – </a:t>
            </a:r>
            <a:r>
              <a:rPr lang="ru-RU" altLang="ru-RU" sz="2800" b="1" dirty="0" smtClean="0"/>
              <a:t>ERP </a:t>
            </a:r>
            <a:r>
              <a:rPr lang="ru-RU" altLang="ru-RU" sz="2800" dirty="0" smtClean="0"/>
              <a:t>(</a:t>
            </a:r>
            <a:r>
              <a:rPr lang="ru-RU" altLang="ru-RU" sz="2800" dirty="0" err="1" smtClean="0"/>
              <a:t>Enterprise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Resource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Planning</a:t>
            </a:r>
            <a:r>
              <a:rPr lang="ru-RU" altLang="ru-RU" sz="2800" dirty="0" smtClean="0"/>
              <a:t>). 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2800" dirty="0" smtClean="0"/>
              <a:t>Концепция </a:t>
            </a:r>
            <a:r>
              <a:rPr lang="ru-RU" altLang="ru-RU" sz="2800" b="1" dirty="0" smtClean="0"/>
              <a:t>ERP</a:t>
            </a:r>
            <a:r>
              <a:rPr lang="ru-RU" altLang="ru-RU" sz="2800" dirty="0" smtClean="0"/>
              <a:t> как основа создания интегрированной корпоративной информационной системы управления предприятием. </a:t>
            </a:r>
          </a:p>
          <a:p>
            <a:pPr marL="514350" indent="-514350"/>
            <a:endParaRPr lang="ru-RU" altLang="ru-RU" dirty="0" smtClean="0"/>
          </a:p>
        </p:txBody>
      </p:sp>
      <p:sp>
        <p:nvSpPr>
          <p:cNvPr id="8194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b="1" dirty="0" smtClean="0">
                <a:solidFill>
                  <a:schemeClr val="tx1"/>
                </a:solidFill>
                <a:effectLst/>
              </a:rPr>
              <a:t>Основные концепции   информационных систем управления предприятием</a:t>
            </a:r>
            <a:endParaRPr lang="ru-RU" altLang="ru-RU" sz="32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70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6084</TotalTime>
  <Words>1430</Words>
  <Application>Microsoft Office PowerPoint</Application>
  <PresentationFormat>Экран (4:3)</PresentationFormat>
  <Paragraphs>223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Arial Unicode MS</vt:lpstr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Управление ресурсами  в здравоохранении  курс лекций</vt:lpstr>
      <vt:lpstr>Современные системы управления ресурсами</vt:lpstr>
      <vt:lpstr>Системы управления ресурсами</vt:lpstr>
      <vt:lpstr>Системы управления ресурсами</vt:lpstr>
      <vt:lpstr>Системы управления ресурсами организации используются для решения следующих основных задач:</vt:lpstr>
      <vt:lpstr>Системы управления ресурсами организации используются для решения следующих основных задач:</vt:lpstr>
      <vt:lpstr>Содержательная основа информационного   обеспечения управленческой деятельности</vt:lpstr>
      <vt:lpstr>  Информационная пирамида организации   </vt:lpstr>
      <vt:lpstr> Основные концепции   информационных систем управления предприятием</vt:lpstr>
      <vt:lpstr>Концепция управления материальными ресурсами – MRP  (Material Requirement Planning)</vt:lpstr>
      <vt:lpstr>Основные решаемые задачи  системами MRP II: </vt:lpstr>
      <vt:lpstr>Методология ERP содержит следующие элементы: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Управление ресурсами организации (ERP)</vt:lpstr>
      <vt:lpstr>Функциональные модули</vt:lpstr>
      <vt:lpstr>Управление ресурсами организации (ERP)</vt:lpstr>
      <vt:lpstr>Управление ресурсами организации (ERP)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ресурсами  в здравоохранении  курс лекций</dc:title>
  <dc:creator>Begun</dc:creator>
  <cp:lastModifiedBy>Бегун Татьяна Васильевна</cp:lastModifiedBy>
  <cp:revision>34</cp:revision>
  <dcterms:created xsi:type="dcterms:W3CDTF">2021-01-08T09:03:36Z</dcterms:created>
  <dcterms:modified xsi:type="dcterms:W3CDTF">2021-01-18T08:40:27Z</dcterms:modified>
</cp:coreProperties>
</file>