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1" r:id="rId2"/>
    <p:sldId id="277" r:id="rId3"/>
    <p:sldId id="364" r:id="rId4"/>
    <p:sldId id="355" r:id="rId5"/>
    <p:sldId id="362" r:id="rId6"/>
    <p:sldId id="258" r:id="rId7"/>
    <p:sldId id="333" r:id="rId8"/>
    <p:sldId id="352" r:id="rId9"/>
    <p:sldId id="353" r:id="rId10"/>
    <p:sldId id="345" r:id="rId11"/>
    <p:sldId id="366" r:id="rId12"/>
    <p:sldId id="367" r:id="rId13"/>
    <p:sldId id="310" r:id="rId14"/>
    <p:sldId id="311" r:id="rId15"/>
    <p:sldId id="312" r:id="rId16"/>
    <p:sldId id="370" r:id="rId17"/>
    <p:sldId id="294" r:id="rId18"/>
  </p:sldIdLst>
  <p:sldSz cx="12192000" cy="6858000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C6600"/>
    <a:srgbClr val="996600"/>
    <a:srgbClr val="FF9900"/>
    <a:srgbClr val="EAEAEA"/>
    <a:srgbClr val="FFFFFF"/>
    <a:srgbClr val="0066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3" autoAdjust="0"/>
    <p:restoredTop sz="99386" autoAdjust="0"/>
  </p:normalViewPr>
  <p:slideViewPr>
    <p:cSldViewPr>
      <p:cViewPr varScale="1">
        <p:scale>
          <a:sx n="111" d="100"/>
          <a:sy n="111" d="100"/>
        </p:scale>
        <p:origin x="21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s\&#1040;&#1085;&#1085;&#1072;\&#1055;&#1088;&#1077;&#1079;&#1077;&#1085;&#1090;&#1072;&#1094;&#1080;&#1080;\&#1047;&#1076;&#1086;&#1088;&#1086;&#1074;&#1100;&#1077;%20&#1080;%20&#1041;&#1080;&#1079;&#1085;&#1077;&#1089;%20&#1076;&#1077;&#1082;&#1072;&#1073;&#1088;&#1100;%202013\&#1054;&#1090;&#1082;&#1083;&#1080;&#1082;_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Лист2!$E$66:$E$68</c:f>
              <c:strCache>
                <c:ptCount val="3"/>
                <c:pt idx="0">
                  <c:v>Временная нетрудоспособность</c:v>
                </c:pt>
                <c:pt idx="1">
                  <c:v>Затраты работодателя, связанные с медицинской помощью</c:v>
                </c:pt>
                <c:pt idx="2">
                  <c:v>Затраты работодателя, связанные с временной нетрудоспособностью и снижением производительности</c:v>
                </c:pt>
              </c:strCache>
            </c:strRef>
          </c:cat>
          <c:val>
            <c:numRef>
              <c:f>Лист2!$F$66:$F$68</c:f>
              <c:numCache>
                <c:formatCode>0.00%</c:formatCode>
                <c:ptCount val="3"/>
                <c:pt idx="0">
                  <c:v>-0.28300000000000008</c:v>
                </c:pt>
                <c:pt idx="1">
                  <c:v>-0.26100000000000001</c:v>
                </c:pt>
                <c:pt idx="2">
                  <c:v>-0.30100000000000032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9-49CF-ADD5-6527D9617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39616"/>
        <c:axId val="145841152"/>
      </c:barChart>
      <c:catAx>
        <c:axId val="14583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ru-RU"/>
          </a:p>
        </c:txPr>
        <c:crossAx val="145841152"/>
        <c:crosses val="autoZero"/>
        <c:auto val="1"/>
        <c:lblAlgn val="ctr"/>
        <c:lblOffset val="100"/>
        <c:noMultiLvlLbl val="0"/>
      </c:catAx>
      <c:valAx>
        <c:axId val="1458411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458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 i="0" baseline="0">
          <a:latin typeface="Calibri" pitchFamily="34" charset="0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2B664F-04F4-4C1C-99BA-A33168A1F45A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F021259-AB45-4154-AEEB-45BB0433B95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CF415460-2B2A-43C8-9A49-5C4B34C687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083EC1C2-5702-463B-93AD-6265CEC643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D7A3EEF4-7C90-45C7-846C-0557D36704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42A03-EF1F-4278-A74A-160C4EE5A8BF}" type="slidenum">
              <a:rPr lang="en-US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6F0182-3C2F-47D2-89D3-670A922EE436}" type="slidenum">
              <a:rPr lang="ru-RU" altLang="ru-RU"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/>
              <a:t>Целевая программа «Здоровый образ жизни» начата в 2003 г и дополнительная программа «Преодоление курения табака» с 2008 г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8E8621-679D-4FC8-B653-EC44E3247916}" type="slidenum">
              <a:rPr lang="ru-RU" altLang="ru-RU">
                <a:latin typeface="Calibri" panose="020F0502020204030204" pitchFamily="34" charset="0"/>
              </a:rPr>
              <a:pPr eaLnBrk="1" hangingPunct="1"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/>
              <a:t>Распространение информационно-пропагандистских материалов о рациональном питании, принципах оздоровительных тренировок</a:t>
            </a:r>
          </a:p>
          <a:p>
            <a:pPr eaLnBrk="1" hangingPunct="1"/>
            <a:r>
              <a:rPr lang="ru-RU" altLang="ru-RU"/>
              <a:t>Серия статей в корпоративной газете по вопросам ЗОЖ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Несмотря на рост продолжительности жизни в течение последних 10 лет, отставание России от большинства развитых стран почти не сокращается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CDB408-6DF1-4DEE-9D7C-759776659BD8}" type="slidenum">
              <a:rPr lang="ru-RU" altLang="ru-RU"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/>
              <a:t>Смертность от БСК и внешних причин превышает европейские показатели в 4-5 раз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B3EDEE-E041-45CA-A170-95E6AA2E8168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ru-RU" sz="2400" b="1" dirty="0">
                <a:solidFill>
                  <a:srgbClr val="009999"/>
                </a:solidFill>
              </a:rPr>
              <a:t>Фактор риска (ФР) </a:t>
            </a:r>
            <a:r>
              <a:rPr lang="ru-RU" sz="1800" dirty="0"/>
              <a:t>– индивидуальные характеристики, ассоциированные с повышенной вероятностью развития, прогрессирования и неблагоприятного исхода заболевания</a:t>
            </a:r>
          </a:p>
          <a:p>
            <a:pPr>
              <a:spcBef>
                <a:spcPts val="600"/>
              </a:spcBef>
              <a:defRPr/>
            </a:pPr>
            <a:r>
              <a:rPr lang="ru-RU" sz="1800" b="1" dirty="0">
                <a:solidFill>
                  <a:srgbClr val="009999"/>
                </a:solidFill>
              </a:rPr>
              <a:t>ФР основной  </a:t>
            </a:r>
            <a:r>
              <a:rPr lang="ru-RU" dirty="0"/>
              <a:t>соответствует трем критериям:</a:t>
            </a:r>
          </a:p>
          <a:p>
            <a:pPr indent="3556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ru-RU" dirty="0"/>
              <a:t>высокая распространенность в популяции</a:t>
            </a:r>
          </a:p>
          <a:p>
            <a:pPr indent="355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/>
              <a:t>достоверный независимый вклад в развитие хронических неинфекционных заболеваний</a:t>
            </a:r>
          </a:p>
          <a:p>
            <a:pPr indent="355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/>
              <a:t>снижение риска заболеваний при контроле этого фактора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BFAE3C-DDF6-4A2A-B44B-3171866E458B}" type="slidenum">
              <a:rPr lang="ru-RU" altLang="ru-RU"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816CF9-0721-4F57-B420-1DBF0094C1D0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algn="just"/>
            <a:r>
              <a:rPr lang="ru-RU" altLang="ru-RU" sz="1400"/>
              <a:t>	На слайде показаны возможности снижения общей смертности  и смертности от сердечно-сосудистых заболеваний путем изменения образа жизни и питания. Изменением питания можно снизить сердечно-сосудистую смертность на 45%, о общую до 40%, а при прекращении курения, соответственно на 35% и 50%.</a:t>
            </a:r>
          </a:p>
          <a:p>
            <a:pPr marL="228600" indent="-228600" algn="just"/>
            <a:r>
              <a:rPr lang="ru-RU" altLang="ru-RU"/>
              <a:t>	</a:t>
            </a:r>
            <a:r>
              <a:rPr lang="en-US" altLang="ru-RU" b="1"/>
              <a:t>Iestra J.A. Kromhout D., van der Schouw Y.T., Grobbee D.E., Boshuizen H.C., and van Staveren W.A. Effect Size Estimates of Lifestyle and Dietary Changes on All-Cause Mortality in Coronary Artery Disease Patients: A Systematic Review. Circulation 2005; 112: 924-934. </a:t>
            </a:r>
            <a:r>
              <a:rPr lang="ru-RU" altLang="ru-RU" sz="1400" b="1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887F81-1736-407D-A567-CBE061B200B3}" type="slidenum">
              <a:rPr lang="ru-RU" altLang="ru-RU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600" b="1">
                <a:solidFill>
                  <a:srgbClr val="800000"/>
                </a:solidFill>
              </a:rPr>
              <a:t>Широкое проведение программ ЗРМ  рекомендуется целым рядов международных деклараций и хартий, в том числе,….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5A91AC-BD85-4FEF-9D0D-0C80AD5CA7BD}" type="slidenum">
              <a:rPr lang="ru-RU" altLang="ru-RU">
                <a:latin typeface="Calibri" panose="020F0502020204030204" pitchFamily="34" charset="0"/>
              </a:rPr>
              <a:pPr eaLnBrk="1" hangingPunct="1"/>
              <a:t>9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100" b="1"/>
              <a:t>В настоящее время в экономически развитых странах</a:t>
            </a:r>
            <a:r>
              <a:rPr lang="ru-RU" altLang="ru-RU" b="1"/>
              <a:t> </a:t>
            </a:r>
            <a:r>
              <a:rPr lang="ru-RU" altLang="ru-RU" sz="1100" b="1"/>
              <a:t>программы по укреплению здоровья на рабочем месте </a:t>
            </a:r>
            <a:r>
              <a:rPr lang="en-US" altLang="ru-RU" sz="1100" b="1"/>
              <a:t>(Worksite Health Promotion –WHP)</a:t>
            </a:r>
            <a:r>
              <a:rPr lang="ru-RU" altLang="ru-RU" sz="1100" b="1"/>
              <a:t>, проводятся на </a:t>
            </a:r>
            <a:r>
              <a:rPr lang="ru-RU" altLang="ru-RU" sz="1100" b="1">
                <a:solidFill>
                  <a:srgbClr val="CC0000"/>
                </a:solidFill>
              </a:rPr>
              <a:t>40-80% </a:t>
            </a:r>
            <a:r>
              <a:rPr lang="ru-RU" altLang="ru-RU" sz="1100" b="1"/>
              <a:t>крупных и средних предприятий.</a:t>
            </a:r>
            <a:endParaRPr lang="ru-RU" altLang="ru-RU" b="1"/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В нашей стране вопросы профилактики НИЗ на рабочем месте до настоящего времени не относились к числу приоритетных.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Одна из возможных причин - отсутствие понимания в бизнес-сообществе высокой социальной и экономической эффективности таких программ.</a:t>
            </a:r>
          </a:p>
          <a:p>
            <a:pPr eaLnBrk="1" hangingPunct="1"/>
            <a:endParaRPr lang="ru-RU" altLang="ru-RU" b="1"/>
          </a:p>
          <a:p>
            <a:pPr eaLnBrk="1" hangingPunct="1"/>
            <a:r>
              <a:rPr lang="ru-RU" altLang="ru-RU"/>
              <a:t>Достоверно снижают риск ожирения, ССЗ, диабета</a:t>
            </a:r>
          </a:p>
          <a:p>
            <a:pPr eaLnBrk="1" hangingPunct="1"/>
            <a:endParaRPr lang="ru-RU" altLang="ru-RU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Основные компоненты/типы отечественных и зарубежных программ здоровья на рабочем месте:</a:t>
            </a:r>
          </a:p>
          <a:p>
            <a:pPr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Просветительские и образовательные мероприятия среди работников по повышению знаний о ХНИЗ и ФР их развития: групповые и индивидуальные занятия, информационные материалы (печатные, интернет- ресурсы и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др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Профилактика курения: запрет на курение в рабочее время, помощь работникам (и членам их семей) при отказе от табака и лечении табачной зависимости;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Организация профилактического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скринига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/обследования работников для выявления ранних форм заболеваний и контроля  за уровнем и динамикой ФР;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Программы по коррекции веса тела: помощь работникам в реализации индивидуальных программ по коррекции питания и повышения физической активности.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Нормализация питания:  информирование работников об основах здорового питания и создание условия для здорового питания  на производстве.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Нормализация физической активности: образовательная, санитарно-просветительская работа, создание условия для занятий физическими упражнениями в рабочее и внерабочее время, преобразование производственной среды, финансовая/спонсорская поддержка занятий в спортивных клубах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фитнес-центрах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, побуждение работников к пешей ходьбе и др.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Снижение уровня стресса, образовательные программы по созданию условий для минимизаций последствия стрессовых состояний.</a:t>
            </a:r>
          </a:p>
          <a:p>
            <a:pPr indent="177800"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Создание на производстве условий для здорового образа жизни: «бездымная среда», блюда здорового питания в корпоративных столовых и т.п.</a:t>
            </a:r>
          </a:p>
          <a:p>
            <a:pPr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31FACC-DB73-441A-BD19-176497A93FC6}" type="slidenum">
              <a:rPr lang="ru-RU" altLang="ru-RU"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5165D0-7E22-4C27-A2CD-2713A0B10928}" type="slidenum">
              <a:rPr lang="ru-RU" altLang="ru-RU">
                <a:latin typeface="Calibri" panose="020F0502020204030204" pitchFamily="34" charset="0"/>
              </a:rPr>
              <a:pPr eaLnBrk="1" hangingPunct="1"/>
              <a:t>12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1A8D-D176-4C27-BACD-72D0D48BABB4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A2BB-7217-4445-A678-CDE5D187FD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98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40A8-43C2-443B-85A8-5150DB7F060B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0CD7-3CE7-41F6-8CAE-F6C168A3F4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225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407D-F55D-417F-9239-E1D4A72D7D6D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BDCCE-3EF7-48C6-99C9-BE1440C9C1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9776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8BDC-1F1D-400A-B609-03A1ACCE3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736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43306-A84B-4565-9A1B-E085653BCC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832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E0F1D19-A931-4D7B-A1A1-EE163BB132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48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E7C6-7219-4C58-BEC8-80B0351B687F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9B92D-2CCE-4726-932A-A2ECA12BA5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26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4BD0-EF35-4CD8-8379-A959611B5B26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38867-092C-4A86-984D-376B688D4C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6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F902-AE0D-4E9C-AA98-32B637CE9F8C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D4632-3EFC-4FB3-906C-A210CFDB83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421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EC0F-AD3B-46E8-9192-B8F92B4539F1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EDE17-1E9E-49FD-9BE1-CF01442F57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68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259C-D1EE-4561-B505-5E0AA74DC795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37833-12F6-4FE5-B11D-045188191D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1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23B6-7C4F-41EF-A335-A3DD01C3E33A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2FD41-EBF8-4ACE-9F80-D2022997D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8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F25D-9156-49E3-822B-5925A1B416E5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2A0E4-CBA4-487F-8DAA-9D34A426E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46C3-5C73-49F0-A6A7-80278DE7E228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1C25-0405-4387-87E3-1A0D9FB070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84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B2BB01-F71B-4AF8-A03F-134AAE47D8EB}" type="datetimeFigureOut">
              <a:rPr lang="ru-RU"/>
              <a:pPr>
                <a:defRPr/>
              </a:pPr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9105D9-5334-4C47-AE87-A52B2ED337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7548D21-06F5-4715-B3AA-5C603B2A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44" y="332656"/>
            <a:ext cx="11593288" cy="4681538"/>
          </a:xfrm>
        </p:spPr>
        <p:txBody>
          <a:bodyPr/>
          <a:lstStyle/>
          <a:p>
            <a:r>
              <a:rPr lang="ru-RU" altLang="ru-RU" sz="3600" b="1" dirty="0">
                <a:latin typeface="Arial Narrow" panose="020B0606020202030204" pitchFamily="34" charset="0"/>
              </a:rPr>
              <a:t>Общие принципы организации построения и проведения профилактических программ для работников службы медицинской профилактики.</a:t>
            </a:r>
            <a:br>
              <a:rPr lang="ru-RU" altLang="ru-RU" sz="3600" b="1" dirty="0">
                <a:latin typeface="Arial Narrow" panose="020B0606020202030204" pitchFamily="34" charset="0"/>
              </a:rPr>
            </a:br>
            <a:br>
              <a:rPr lang="ru-RU" altLang="ru-RU" sz="3600" b="1" dirty="0">
                <a:latin typeface="Arial Narrow" panose="020B0606020202030204" pitchFamily="34" charset="0"/>
              </a:rPr>
            </a:br>
            <a:br>
              <a:rPr lang="ru-RU" altLang="ru-RU" sz="3600" b="1" dirty="0">
                <a:latin typeface="Arial Narrow" panose="020B0606020202030204" pitchFamily="34" charset="0"/>
              </a:rPr>
            </a:br>
            <a:r>
              <a:rPr lang="ru-RU" altLang="ru-RU" sz="3600" dirty="0">
                <a:latin typeface="Arial Narrow" panose="020B0606020202030204" pitchFamily="34" charset="0"/>
              </a:rPr>
              <a:t>Профессор кафедры общей и коммунальной гигиены, Перепелкин Сергей Витальевич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351" y="1773239"/>
            <a:ext cx="6983413" cy="401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200" b="1" dirty="0"/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Просветительские и образовательные по ведению ЗОЖ 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Профилактика курения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Профилактический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скриниг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/обследование работников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Коррекция веса тела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Нормализация питания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Расширение физической активности</a:t>
            </a:r>
          </a:p>
          <a:p>
            <a:pPr indent="361950">
              <a:lnSpc>
                <a:spcPct val="130000"/>
              </a:lnSpc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Снижение уровня стресса</a:t>
            </a:r>
          </a:p>
          <a:p>
            <a:pPr indent="361950">
              <a:spcBef>
                <a:spcPts val="6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Создание на производстве условий для ЗОЖ 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«бездымная среда», блюда здорового питания в корпоративных столовых и т.п.</a:t>
            </a:r>
          </a:p>
          <a:p>
            <a:pPr>
              <a:defRPr/>
            </a:pPr>
            <a:r>
              <a:rPr lang="ru-RU" b="1" dirty="0">
                <a:latin typeface="+mj-lt"/>
              </a:rPr>
              <a:t>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9650" y="620713"/>
            <a:ext cx="76327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Основные типы/компоненты программ </a:t>
            </a:r>
          </a:p>
          <a:p>
            <a:pPr algn="ctr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здоровья на рабочем месте: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5949951"/>
            <a:ext cx="55435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i="1" dirty="0">
                <a:latin typeface="+mn-lt"/>
              </a:rPr>
              <a:t>Рекомендации ААС, 2009 </a:t>
            </a:r>
          </a:p>
          <a:p>
            <a:pPr>
              <a:defRPr/>
            </a:pPr>
            <a:r>
              <a:rPr lang="ru-RU" sz="1200" i="1" dirty="0">
                <a:latin typeface="+mn-lt"/>
              </a:rPr>
              <a:t>Сборник корпоративных практик «Здоровье на рабочем месте» РСПП, 2011 г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16164" y="215901"/>
            <a:ext cx="7667625" cy="1268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Выгоды от программ здоровья на рабочем месте</a:t>
            </a:r>
          </a:p>
          <a:p>
            <a:pPr algn="ctr"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524001" y="1125539"/>
            <a:ext cx="9307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Calibri" panose="020F0502020204030204" pitchFamily="34" charset="0"/>
              </a:rPr>
              <a:t>   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919288" y="1557339"/>
          <a:ext cx="8496300" cy="4751387"/>
        </p:xfrm>
        <a:graphic>
          <a:graphicData uri="http://schemas.openxmlformats.org/drawingml/2006/table">
            <a:tbl>
              <a:tblPr/>
              <a:tblGrid>
                <a:gridCol w="283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  <a:cs typeface="Times New Roman"/>
                        </a:rPr>
                        <a:t>Выгоды работника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  <a:cs typeface="Times New Roman"/>
                        </a:rPr>
                        <a:t>Выгоды работодателя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Calibri"/>
                          <a:cs typeface="Times New Roman"/>
                        </a:rPr>
                        <a:t>Выгоды государства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108">
                <a:tc>
                  <a:txBody>
                    <a:bodyPr/>
                    <a:lstStyle/>
                    <a:p>
                      <a:pPr marL="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10800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улучшение условий труда</a:t>
                      </a: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 отказ от вредных привычек</a:t>
                      </a:r>
                    </a:p>
                    <a:p>
                      <a:pPr marL="10800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 улучшение здоровья</a:t>
                      </a:r>
                    </a:p>
                    <a:p>
                      <a:pPr marL="10800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 увеличение удовлетворенности от работы</a:t>
                      </a: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 повышение благосостояния</a:t>
                      </a:r>
                    </a:p>
                    <a:p>
                      <a:pPr marL="10800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увеличение удовлетворенности жизнью</a:t>
                      </a: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Calibri"/>
                          <a:cs typeface="Arial" pitchFamily="34" charset="0"/>
                        </a:rPr>
                        <a:t>увеличение продолжительности жизни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b="1" dirty="0">
                        <a:latin typeface="Calibri" pitchFamily="34" charset="0"/>
                        <a:ea typeface="MinionPro-Regular"/>
                        <a:cs typeface="Times New Roman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b="1" dirty="0">
                          <a:latin typeface="Arial" pitchFamily="34" charset="0"/>
                          <a:ea typeface="MinionPro-Regular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сокращение временной нетрудоспособности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уменьшение расходов на медицинское страхование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снижение числа прогулов</a:t>
                      </a:r>
                    </a:p>
                    <a:p>
                      <a:pPr marL="108000" marR="0" indent="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снижение травматизма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повышение производительности труда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снижение текучести кадров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улучшение климата внутри коллектива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укрепление репутации компании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600" dirty="0">
                        <a:latin typeface="Calibri" pitchFamily="34" charset="0"/>
                        <a:ea typeface="MinionPro-Regular"/>
                        <a:cs typeface="Times New Roman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+mj-lt"/>
                          <a:ea typeface="MinionPro-Regular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снижение уровня заболеваемости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сокращение смертности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 уменьшение расходов  на медицинскую помощью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рост конкурентоспособности предприятий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  <a:p>
                      <a:pPr marL="108000" indent="180975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latin typeface="+mj-lt"/>
                          <a:ea typeface="MinionPro-Regular"/>
                          <a:cs typeface="Arial" pitchFamily="34" charset="0"/>
                        </a:rPr>
                        <a:t> увеличение национального дохода</a:t>
                      </a:r>
                      <a:endParaRPr lang="ru-RU" sz="1400" b="1" dirty="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75" name="Rectangle 14"/>
          <p:cNvSpPr>
            <a:spLocks noChangeArrowheads="1"/>
          </p:cNvSpPr>
          <p:nvPr/>
        </p:nvSpPr>
        <p:spPr bwMode="auto">
          <a:xfrm>
            <a:off x="5448300" y="6511925"/>
            <a:ext cx="5219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100">
                <a:latin typeface="Times New Roman" panose="02020603050405020304" pitchFamily="18" charset="0"/>
              </a:rPr>
              <a:t>ВОЗ</a:t>
            </a:r>
            <a:r>
              <a:rPr lang="en-US" altLang="ru-RU" sz="1100">
                <a:latin typeface="Times New Roman" panose="02020603050405020304" pitchFamily="18" charset="0"/>
              </a:rPr>
              <a:t>/</a:t>
            </a:r>
            <a:r>
              <a:rPr lang="ru-RU" altLang="ru-RU" sz="1100">
                <a:latin typeface="Times New Roman" panose="02020603050405020304" pitchFamily="18" charset="0"/>
              </a:rPr>
              <a:t>ВЭФ</a:t>
            </a:r>
            <a:r>
              <a:rPr lang="en-US" altLang="ru-RU" sz="1100">
                <a:latin typeface="Times New Roman" panose="02020603050405020304" pitchFamily="18" charset="0"/>
              </a:rPr>
              <a:t>, 2008; Workplace Wellness: </a:t>
            </a:r>
            <a:r>
              <a:rPr lang="ru-RU" altLang="ru-RU" sz="1100">
                <a:latin typeface="Times New Roman" panose="02020603050405020304" pitchFamily="18" charset="0"/>
              </a:rPr>
              <a:t>А</a:t>
            </a:r>
            <a:r>
              <a:rPr lang="en-US" altLang="ru-RU" sz="1100">
                <a:latin typeface="Times New Roman" panose="02020603050405020304" pitchFamily="18" charset="0"/>
              </a:rPr>
              <a:t> literature review for NZWell@Work, 2009</a:t>
            </a:r>
            <a:endParaRPr lang="en-US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2208214" y="180975"/>
            <a:ext cx="7883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latin typeface="Arial Narrow" panose="020B0606020202030204" pitchFamily="34" charset="0"/>
                <a:cs typeface="Times New Roman" pitchFamily="18" charset="0"/>
              </a:rPr>
              <a:t>Организация службы медицинской профилактики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279651" y="4581526"/>
          <a:ext cx="7488239" cy="504825"/>
        </p:xfrm>
        <a:graphic>
          <a:graphicData uri="http://schemas.openxmlformats.org/drawingml/2006/table">
            <a:tbl>
              <a:tblPr/>
              <a:tblGrid>
                <a:gridCol w="1201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endParaRPr lang="ru-RU" sz="4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Поликлиника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для взрослых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Женская консультация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Стационар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Санаторий 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Медицинские службы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предприятий</a:t>
                      </a:r>
                    </a:p>
                  </a:txBody>
                  <a:tcPr marL="57707" marR="57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9" name="AutoShape 1"/>
          <p:cNvSpPr>
            <a:spLocks/>
          </p:cNvSpPr>
          <p:nvPr/>
        </p:nvSpPr>
        <p:spPr bwMode="auto">
          <a:xfrm rot="5400000">
            <a:off x="5790407" y="2980532"/>
            <a:ext cx="214313" cy="4572000"/>
          </a:xfrm>
          <a:prstGeom prst="rightBracket">
            <a:avLst>
              <a:gd name="adj" fmla="val 279604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224339" y="5661026"/>
          <a:ext cx="5184775" cy="925513"/>
        </p:xfrm>
        <a:graphic>
          <a:graphicData uri="http://schemas.openxmlformats.org/drawingml/2006/table">
            <a:tbl>
              <a:tblPr/>
              <a:tblGrid>
                <a:gridCol w="1953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endParaRPr kumimoji="0" lang="ru-RU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Отделение (кабинеты ) медицинской профилактики  ЛПУ</a:t>
                      </a:r>
                    </a:p>
                  </a:txBody>
                  <a:tcPr marL="68583" marR="685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Диспансеризация и 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профосмотры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Помощь при отказе от курения</a:t>
                      </a: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9475" algn="l"/>
                        </a:tabLst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Популяционные и групповые методы профилактики </a:t>
                      </a:r>
                    </a:p>
                  </a:txBody>
                  <a:tcPr marL="68583" marR="685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0512" name="AutoShape 2"/>
          <p:cNvCxnSpPr>
            <a:cxnSpLocks noChangeShapeType="1"/>
            <a:stCxn id="23" idx="3"/>
            <a:endCxn id="28723" idx="1"/>
          </p:cNvCxnSpPr>
          <p:nvPr/>
        </p:nvCxnSpPr>
        <p:spPr bwMode="auto">
          <a:xfrm flipV="1">
            <a:off x="4224338" y="2170113"/>
            <a:ext cx="863600" cy="112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9" name="Text Box 6"/>
          <p:cNvSpPr txBox="1">
            <a:spLocks noChangeArrowheads="1"/>
          </p:cNvSpPr>
          <p:nvPr/>
        </p:nvSpPr>
        <p:spPr bwMode="auto">
          <a:xfrm>
            <a:off x="1917701" y="1195388"/>
            <a:ext cx="2593975" cy="1585912"/>
          </a:xfrm>
          <a:prstGeom prst="rect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ru-RU" sz="12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Главный внештатный  специалист Минздрава России  по профилактической медицине</a:t>
            </a:r>
          </a:p>
          <a:p>
            <a:pPr>
              <a:defRPr/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Aft>
                <a:spcPts val="300"/>
              </a:spcAft>
              <a:defRPr/>
            </a:pPr>
            <a:r>
              <a:rPr lang="ru-RU" sz="12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Директор ФГБУ «ГНИЦПМ» МЗ РФ</a:t>
            </a:r>
          </a:p>
          <a:p>
            <a:pPr algn="ctr">
              <a:defRPr/>
            </a:pPr>
            <a:r>
              <a:rPr lang="ru-RU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Бойцов С.А</a:t>
            </a:r>
          </a:p>
        </p:txBody>
      </p:sp>
      <p:sp>
        <p:nvSpPr>
          <p:cNvPr id="28712" name="Rectangle 8"/>
          <p:cNvSpPr>
            <a:spLocks noChangeArrowheads="1"/>
          </p:cNvSpPr>
          <p:nvPr/>
        </p:nvSpPr>
        <p:spPr bwMode="auto">
          <a:xfrm>
            <a:off x="2290763" y="5661025"/>
            <a:ext cx="157321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0"/>
              </a:spcAft>
              <a:defRPr/>
            </a:pPr>
            <a:endParaRPr lang="ru-RU" sz="800" b="1" dirty="0">
              <a:solidFill>
                <a:schemeClr val="tx1"/>
              </a:solidFill>
            </a:endParaRPr>
          </a:p>
          <a:p>
            <a:pPr algn="ctr">
              <a:spcAft>
                <a:spcPts val="100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Центр здоровья для взрослых</a:t>
            </a:r>
          </a:p>
        </p:txBody>
      </p:sp>
      <p:sp>
        <p:nvSpPr>
          <p:cNvPr id="28716" name="Text Box 9"/>
          <p:cNvSpPr txBox="1">
            <a:spLocks noChangeArrowheads="1"/>
          </p:cNvSpPr>
          <p:nvPr/>
        </p:nvSpPr>
        <p:spPr bwMode="auto">
          <a:xfrm>
            <a:off x="8005763" y="1290638"/>
            <a:ext cx="2411412" cy="1490662"/>
          </a:xfrm>
          <a:prstGeom prst="rect">
            <a:avLst/>
          </a:prstGeom>
          <a:solidFill>
            <a:srgbClr val="9966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50000"/>
              </a:lnSpc>
              <a:spcAft>
                <a:spcPts val="1000"/>
              </a:spcAft>
              <a:defRPr/>
            </a:pPr>
            <a:endParaRPr lang="ru-RU" sz="1300" b="1" dirty="0"/>
          </a:p>
          <a:p>
            <a:pPr algn="ctr">
              <a:spcAft>
                <a:spcPts val="1000"/>
              </a:spcAft>
              <a:defRPr/>
            </a:pPr>
            <a:r>
              <a:rPr lang="ru-RU" sz="1200" b="1" dirty="0"/>
              <a:t>Правительство субъекта РФ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300" b="1" dirty="0"/>
              <a:t>Межведомственный координационный совет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100" b="1" dirty="0"/>
              <a:t> по формированию ЗОЖ и профилактике НИЗ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258175" y="3357563"/>
            <a:ext cx="2014538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ОИВ субъекта РФ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 в области здравоохранения</a:t>
            </a:r>
            <a:endParaRPr lang="ru-RU" b="1" dirty="0">
              <a:latin typeface="+mn-lt"/>
            </a:endParaRPr>
          </a:p>
        </p:txBody>
      </p:sp>
      <p:sp>
        <p:nvSpPr>
          <p:cNvPr id="28723" name="Text Box 11"/>
          <p:cNvSpPr txBox="1">
            <a:spLocks noChangeArrowheads="1"/>
          </p:cNvSpPr>
          <p:nvPr/>
        </p:nvSpPr>
        <p:spPr bwMode="auto">
          <a:xfrm>
            <a:off x="5087939" y="1557338"/>
            <a:ext cx="2232025" cy="1223962"/>
          </a:xfrm>
          <a:prstGeom prst="rect">
            <a:avLst/>
          </a:prstGeom>
          <a:solidFill>
            <a:srgbClr val="002060"/>
          </a:solidFill>
          <a:ln w="38100">
            <a:solidFill>
              <a:srgbClr val="00206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cs typeface="Times New Roman" pitchFamily="18" charset="0"/>
              </a:rPr>
              <a:t>Центр медицинской профилактики субъекта РФ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cs typeface="Times New Roman" pitchFamily="18" charset="0"/>
              </a:rPr>
              <a:t>города</a:t>
            </a:r>
          </a:p>
        </p:txBody>
      </p:sp>
      <p:cxnSp>
        <p:nvCxnSpPr>
          <p:cNvPr id="20518" name="AutoShape 12"/>
          <p:cNvCxnSpPr>
            <a:cxnSpLocks noChangeShapeType="1"/>
          </p:cNvCxnSpPr>
          <p:nvPr/>
        </p:nvCxnSpPr>
        <p:spPr bwMode="auto">
          <a:xfrm>
            <a:off x="2855913" y="3646488"/>
            <a:ext cx="0" cy="2143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9" name="AutoShape 13"/>
          <p:cNvCxnSpPr>
            <a:cxnSpLocks noChangeShapeType="1"/>
            <a:stCxn id="28723" idx="3"/>
            <a:endCxn id="40971" idx="1"/>
          </p:cNvCxnSpPr>
          <p:nvPr/>
        </p:nvCxnSpPr>
        <p:spPr bwMode="auto">
          <a:xfrm>
            <a:off x="7319963" y="2170113"/>
            <a:ext cx="938212" cy="15113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0" name="AutoShape 14"/>
          <p:cNvCxnSpPr>
            <a:cxnSpLocks noChangeShapeType="1"/>
            <a:stCxn id="28723" idx="3"/>
            <a:endCxn id="28716" idx="1"/>
          </p:cNvCxnSpPr>
          <p:nvPr/>
        </p:nvCxnSpPr>
        <p:spPr bwMode="auto">
          <a:xfrm flipV="1">
            <a:off x="7319963" y="2035175"/>
            <a:ext cx="685800" cy="13493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AutoShape 15"/>
          <p:cNvCxnSpPr>
            <a:cxnSpLocks noChangeShapeType="1"/>
            <a:stCxn id="47139" idx="3"/>
            <a:endCxn id="28723" idx="1"/>
          </p:cNvCxnSpPr>
          <p:nvPr/>
        </p:nvCxnSpPr>
        <p:spPr bwMode="auto">
          <a:xfrm>
            <a:off x="4511676" y="1987551"/>
            <a:ext cx="576263" cy="1825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2" name="AutoShape 12"/>
          <p:cNvCxnSpPr>
            <a:cxnSpLocks noChangeShapeType="1"/>
          </p:cNvCxnSpPr>
          <p:nvPr/>
        </p:nvCxnSpPr>
        <p:spPr bwMode="auto">
          <a:xfrm flipH="1">
            <a:off x="5951538" y="5373689"/>
            <a:ext cx="0" cy="2873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3" name="AutoShape 12"/>
          <p:cNvCxnSpPr>
            <a:cxnSpLocks noChangeShapeType="1"/>
          </p:cNvCxnSpPr>
          <p:nvPr/>
        </p:nvCxnSpPr>
        <p:spPr bwMode="auto">
          <a:xfrm>
            <a:off x="2855913" y="2709864"/>
            <a:ext cx="0" cy="2873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4" name="AutoShape 12"/>
          <p:cNvCxnSpPr>
            <a:cxnSpLocks noChangeShapeType="1"/>
          </p:cNvCxnSpPr>
          <p:nvPr/>
        </p:nvCxnSpPr>
        <p:spPr bwMode="auto">
          <a:xfrm flipH="1">
            <a:off x="9264650" y="2781301"/>
            <a:ext cx="38100" cy="5762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AutoShape 12"/>
          <p:cNvCxnSpPr>
            <a:cxnSpLocks noChangeShapeType="1"/>
          </p:cNvCxnSpPr>
          <p:nvPr/>
        </p:nvCxnSpPr>
        <p:spPr bwMode="auto">
          <a:xfrm>
            <a:off x="6167438" y="2852739"/>
            <a:ext cx="36512" cy="1728787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90726" y="2952750"/>
            <a:ext cx="2233613" cy="692150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dirty="0">
                <a:solidFill>
                  <a:srgbClr val="FFFFFF"/>
                </a:solidFill>
                <a:latin typeface="+mn-lt"/>
              </a:rPr>
              <a:t>Главные специалисты про профилактической медицине субъектов РФ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90726" y="3830638"/>
            <a:ext cx="2233613" cy="461962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latin typeface="+mn-lt"/>
              </a:rPr>
              <a:t>Врачи отделений (кабинетов) медицинской  профилактики</a:t>
            </a:r>
          </a:p>
        </p:txBody>
      </p:sp>
      <p:cxnSp>
        <p:nvCxnSpPr>
          <p:cNvPr id="20528" name="AutoShape 12"/>
          <p:cNvCxnSpPr>
            <a:cxnSpLocks noChangeShapeType="1"/>
          </p:cNvCxnSpPr>
          <p:nvPr/>
        </p:nvCxnSpPr>
        <p:spPr bwMode="auto">
          <a:xfrm>
            <a:off x="2782888" y="5013325"/>
            <a:ext cx="0" cy="6477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55" name="AutoShape 43"/>
          <p:cNvSpPr>
            <a:spLocks noGrp="1" noChangeArrowheads="1"/>
          </p:cNvSpPr>
          <p:nvPr>
            <p:ph type="title"/>
          </p:nvPr>
        </p:nvSpPr>
        <p:spPr>
          <a:xfrm>
            <a:off x="2855914" y="260351"/>
            <a:ext cx="6408737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/>
              <a:t> </a:t>
            </a:r>
            <a:r>
              <a:rPr lang="ru-R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ООО «Газпром добыча Оренбург»</a:t>
            </a:r>
          </a:p>
        </p:txBody>
      </p:sp>
      <p:graphicFrame>
        <p:nvGraphicFramePr>
          <p:cNvPr id="90421" name="Group 309"/>
          <p:cNvGraphicFramePr>
            <a:graphicFrameLocks noGrp="1"/>
          </p:cNvGraphicFramePr>
          <p:nvPr>
            <p:ph type="tbl" idx="1"/>
          </p:nvPr>
        </p:nvGraphicFramePr>
        <p:xfrm>
          <a:off x="2208213" y="2024063"/>
          <a:ext cx="7848600" cy="3181244"/>
        </p:xfrm>
        <a:graphic>
          <a:graphicData uri="http://schemas.openxmlformats.org/drawingml/2006/table">
            <a:tbl>
              <a:tblPr/>
              <a:tblGrid>
                <a:gridCol w="543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7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Имеют достаточный уровень физической                                                                         активности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37%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19%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Хотят заниматься  оздоровительными тренировками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80%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84%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Требуется коррекция питания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44%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Требуется радикальное изменение питания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1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Профессиональный стресс, тревога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36%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39%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7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Курят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63%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8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Хотят отказаться от курения (%курящих)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49%</a:t>
                      </a: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Не могут прекратить курение без мед. помощи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61%</a:t>
                      </a: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T="45716" marB="45716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652" name="AutoShape 167"/>
          <p:cNvSpPr>
            <a:spLocks noChangeArrowheads="1"/>
          </p:cNvSpPr>
          <p:nvPr/>
        </p:nvSpPr>
        <p:spPr bwMode="auto">
          <a:xfrm>
            <a:off x="2279650" y="5300663"/>
            <a:ext cx="7575550" cy="1022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оценке медицинских служб компании</a:t>
            </a:r>
          </a:p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средств ДМС тратится на заболевания, вызываемые курением 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20%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случаев ВНС связаны с курением</a:t>
            </a:r>
          </a:p>
        </p:txBody>
      </p:sp>
      <p:sp>
        <p:nvSpPr>
          <p:cNvPr id="32797" name="Text Box 284"/>
          <p:cNvSpPr txBox="1">
            <a:spLocks noChangeArrowheads="1"/>
          </p:cNvSpPr>
          <p:nvPr/>
        </p:nvSpPr>
        <p:spPr bwMode="auto">
          <a:xfrm>
            <a:off x="2927350" y="804864"/>
            <a:ext cx="64087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Целевые программы</a:t>
            </a:r>
          </a:p>
          <a:p>
            <a:pPr>
              <a:lnSpc>
                <a:spcPct val="90000"/>
              </a:lnSpc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«Здоровый образ жизни» и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«Преодоление курения табака»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0398" name="Text Box 286"/>
          <p:cNvSpPr txBox="1">
            <a:spLocks noChangeArrowheads="1"/>
          </p:cNvSpPr>
          <p:nvPr/>
        </p:nvSpPr>
        <p:spPr bwMode="auto">
          <a:xfrm>
            <a:off x="2566989" y="1444625"/>
            <a:ext cx="7272337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Результаты медико-социального опроса 2.000 работников</a:t>
            </a:r>
          </a:p>
        </p:txBody>
      </p:sp>
      <p:sp>
        <p:nvSpPr>
          <p:cNvPr id="21532" name="TextBox 7"/>
          <p:cNvSpPr txBox="1">
            <a:spLocks noChangeArrowheads="1"/>
          </p:cNvSpPr>
          <p:nvPr/>
        </p:nvSpPr>
        <p:spPr bwMode="auto">
          <a:xfrm>
            <a:off x="8040689" y="1825626"/>
            <a:ext cx="35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м</a:t>
            </a:r>
          </a:p>
        </p:txBody>
      </p:sp>
      <p:sp>
        <p:nvSpPr>
          <p:cNvPr id="21533" name="TextBox 8"/>
          <p:cNvSpPr txBox="1">
            <a:spLocks noChangeArrowheads="1"/>
          </p:cNvSpPr>
          <p:nvPr/>
        </p:nvSpPr>
        <p:spPr bwMode="auto">
          <a:xfrm>
            <a:off x="9191626" y="1825626"/>
            <a:ext cx="360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ж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855913" y="858839"/>
            <a:ext cx="67691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Программные мероприятия </a:t>
            </a:r>
            <a:r>
              <a:rPr 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(2004-2010 </a:t>
            </a:r>
            <a:r>
              <a:rPr lang="ru-RU" sz="16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гг</a:t>
            </a:r>
            <a:r>
              <a:rPr lang="ru-RU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2495551" y="1528763"/>
            <a:ext cx="7408863" cy="13446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Борьба с курением</a:t>
            </a:r>
          </a:p>
          <a:p>
            <a:pPr marL="342900" indent="-342900">
              <a:buFontTx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Временные санитарные нормы по организации мест для курения</a:t>
            </a:r>
          </a:p>
          <a:p>
            <a:pPr marL="342900" indent="-342900">
              <a:spcAft>
                <a:spcPts val="600"/>
              </a:spcAft>
              <a:buFontTx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Наглядные материалы о вреде табака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января 2011 г полностью запрещено курение в Компании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424114" y="333376"/>
            <a:ext cx="6911975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2424114" y="260351"/>
            <a:ext cx="6624637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i="1" dirty="0">
                <a:latin typeface="+mn-lt"/>
              </a:rPr>
              <a:t>ООО «</a:t>
            </a:r>
            <a:r>
              <a:rPr lang="ru-RU" sz="1400" b="1" i="1" dirty="0" err="1">
                <a:latin typeface="+mn-lt"/>
              </a:rPr>
              <a:t>Газпромдобыча</a:t>
            </a:r>
            <a:r>
              <a:rPr lang="ru-RU" sz="1400" b="1" i="1" dirty="0">
                <a:latin typeface="+mn-lt"/>
              </a:rPr>
              <a:t> Оренбург»</a:t>
            </a:r>
          </a:p>
          <a:p>
            <a:pPr>
              <a:defRPr/>
            </a:pPr>
            <a:r>
              <a:rPr lang="ru-RU" sz="1400" b="1" i="1" dirty="0">
                <a:latin typeface="+mn-lt"/>
              </a:rPr>
              <a:t>Программы «Здоровый образ жизни» и «Преодоление курения табака»</a:t>
            </a:r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>
            <a:off x="2495550" y="2997200"/>
            <a:ext cx="7526338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Пропаганда ЗОЖ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Информационно-пропагандистские материалы о рациональном питании, принципах оздоровительных тренировок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Серия статей в корпоративной газете по вопросам ЗОЖ</a:t>
            </a:r>
          </a:p>
        </p:txBody>
      </p:sp>
      <p:sp>
        <p:nvSpPr>
          <p:cNvPr id="119822" name="AutoShape 14"/>
          <p:cNvSpPr>
            <a:spLocks noChangeArrowheads="1"/>
          </p:cNvSpPr>
          <p:nvPr/>
        </p:nvSpPr>
        <p:spPr bwMode="auto">
          <a:xfrm>
            <a:off x="2436813" y="4370389"/>
            <a:ext cx="7529512" cy="15319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Профилактика НИЗ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Медицинские меры профилактики, в т.ч. в рамках ПОМ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Отраслевой стандарт «Профилактика ИБС»</a:t>
            </a:r>
          </a:p>
          <a:p>
            <a:pPr indent="180975">
              <a:buFont typeface="Arial" pitchFamily="34" charset="0"/>
              <a:buChar char="•"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«Методические рекомендации по назначению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работникам индивидуальных программ оздоровительных тренировок»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2138" y="346075"/>
            <a:ext cx="6419850" cy="9223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Результаты целевой программы </a:t>
            </a:r>
            <a:br>
              <a:rPr lang="ru-RU" sz="2000" b="1" dirty="0">
                <a:latin typeface="Arial Narrow" panose="020B0606020202030204" pitchFamily="34" charset="0"/>
              </a:rPr>
            </a:br>
            <a:r>
              <a:rPr lang="ru-RU" sz="1800" b="1" dirty="0">
                <a:latin typeface="Arial Narrow" panose="020B0606020202030204" pitchFamily="34" charset="0"/>
              </a:rPr>
              <a:t>«Здоровый образ жизни работников» </a:t>
            </a:r>
            <a:br>
              <a:rPr lang="ru-RU" sz="1800" b="1" dirty="0">
                <a:latin typeface="Arial Narrow" panose="020B0606020202030204" pitchFamily="34" charset="0"/>
              </a:rPr>
            </a:br>
            <a:r>
              <a:rPr lang="ru-RU" sz="1800" b="1" dirty="0">
                <a:latin typeface="Arial Narrow" panose="020B0606020202030204" pitchFamily="34" charset="0"/>
              </a:rPr>
              <a:t>ООО «</a:t>
            </a:r>
            <a:r>
              <a:rPr lang="ru-RU" sz="1800" b="1" dirty="0" err="1">
                <a:latin typeface="Arial Narrow" panose="020B0606020202030204" pitchFamily="34" charset="0"/>
              </a:rPr>
              <a:t>Газпромдобыча</a:t>
            </a:r>
            <a:r>
              <a:rPr lang="ru-RU" sz="1800" b="1" dirty="0">
                <a:latin typeface="Arial Narrow" panose="020B0606020202030204" pitchFamily="34" charset="0"/>
              </a:rPr>
              <a:t>, Оренбург»</a:t>
            </a:r>
          </a:p>
        </p:txBody>
      </p:sp>
      <p:pic>
        <p:nvPicPr>
          <p:cNvPr id="23555" name="Picture 4" descr="grap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4376" y="1484314"/>
            <a:ext cx="8575675" cy="3024187"/>
          </a:xfrm>
          <a:noFill/>
        </p:spPr>
      </p:pic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381251" y="4508501"/>
            <a:ext cx="7675563" cy="16240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rgbClr val="F5FBFF"/>
              </a:gs>
              <a:gs pos="100000">
                <a:srgbClr val="CCEC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6 лет (с 2003 по 2009 </a:t>
            </a:r>
            <a:r>
              <a:rPr lang="ru-RU" b="1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гг</a:t>
            </a:r>
            <a:r>
              <a:rPr lang="ru-RU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)</a:t>
            </a:r>
            <a:r>
              <a:rPr lang="ru-RU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Показатель смертности снизился с 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3,0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1,6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1 тыс. работающих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Показатель выхода на инвалидность снизился с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4,6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2,5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342900" indent="-342900"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1 тыс. работающих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8163" y="6453188"/>
            <a:ext cx="38163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i="1" dirty="0">
                <a:latin typeface="+mn-lt"/>
              </a:rPr>
              <a:t>Сборник «Здоровье на рабочем месте, РСПП 2011 г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4114" y="1412876"/>
            <a:ext cx="7488237" cy="3262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Arial Narrow" panose="020B0606020202030204" pitchFamily="34" charset="0"/>
              </a:rPr>
              <a:t>Предложение по включению мер про профилактике НИЗ и формированию ЗОЖ в: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080000" indent="3619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Стратегию развития компании</a:t>
            </a:r>
          </a:p>
          <a:p>
            <a:pPr marL="1080000" indent="3619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Нефинансовую отчетность</a:t>
            </a:r>
          </a:p>
          <a:p>
            <a:pPr marL="1080000" indent="3619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Коллективные договора*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2888" y="5229225"/>
            <a:ext cx="7129462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*</a:t>
            </a:r>
            <a:r>
              <a:rPr lang="ru-RU" dirty="0"/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меры по профилактике НИЗ и формированию ЗОЖ будут включены в Генеральное соглашение на 2017-2019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гг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64D52995-2B22-4529-8E18-0C2F6AD3B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916114"/>
            <a:ext cx="7777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ru-RU" sz="4000" dirty="0">
                <a:latin typeface="Arial Narrow" panose="020B0606020202030204" pitchFamily="34" charset="0"/>
              </a:rPr>
              <a:t>Благодарим за внимание!  </a:t>
            </a:r>
          </a:p>
          <a:p>
            <a:pPr algn="ctr" eaLnBrk="1" hangingPunct="1">
              <a:defRPr/>
            </a:pPr>
            <a:r>
              <a:rPr lang="ru-RU" sz="2800" dirty="0">
                <a:latin typeface="Arial Narrow" panose="020B0606020202030204" pitchFamily="34" charset="0"/>
              </a:rPr>
              <a:t>Профессор, С.В. Перепелкин</a:t>
            </a:r>
          </a:p>
          <a:p>
            <a:pPr algn="ctr" eaLnBrk="1" hangingPunct="1">
              <a:defRPr/>
            </a:pPr>
            <a:r>
              <a:rPr lang="en-US" sz="2800" dirty="0">
                <a:latin typeface="Arial Narrow" panose="020B0606020202030204" pitchFamily="34" charset="0"/>
              </a:rPr>
              <a:t>s.v.perepelkin@orgma.ru</a:t>
            </a:r>
            <a:endParaRPr lang="ru-RU" sz="2800" dirty="0">
              <a:latin typeface="Arial Narrow" panose="020B0606020202030204" pitchFamily="34" charset="0"/>
            </a:endParaRPr>
          </a:p>
          <a:p>
            <a:pPr algn="ctr" eaLnBrk="1" hangingPunct="1">
              <a:defRPr/>
            </a:pPr>
            <a:endParaRPr lang="ru-RU" sz="4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19336" y="476250"/>
            <a:ext cx="12072664" cy="1081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latin typeface="Arial Narrow" panose="020B0606020202030204" pitchFamily="34" charset="0"/>
              </a:rPr>
              <a:t>Отставание России от США, Японии и ЕС-15 по показателю продолжительности жизни</a:t>
            </a:r>
          </a:p>
        </p:txBody>
      </p:sp>
      <p:pic>
        <p:nvPicPr>
          <p:cNvPr id="11267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9" y="1684339"/>
            <a:ext cx="7121525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00825" y="5975350"/>
            <a:ext cx="38163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>
                <a:latin typeface="+mn-lt"/>
                <a:cs typeface="+mn-cs"/>
              </a:rPr>
              <a:t>А.Г.Вишневский, Институт демографии НИУ ВШЭ</a:t>
            </a:r>
            <a:r>
              <a:rPr lang="ru-RU" altLang="ru-RU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anose="02020603050405020304" pitchFamily="18" charset="0"/>
              </a:rPr>
              <a:t>  2015 г.</a:t>
            </a:r>
            <a:endParaRPr lang="ru-RU" sz="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2"/>
          <p:cNvGraphicFramePr>
            <a:graphicFrameLocks/>
          </p:cNvGraphicFramePr>
          <p:nvPr/>
        </p:nvGraphicFramePr>
        <p:xfrm>
          <a:off x="2876550" y="2154238"/>
          <a:ext cx="6294438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6291617" imgH="3273836" progId="Excel.Chart.8">
                  <p:embed/>
                </p:oleObj>
              </mc:Choice>
              <mc:Fallback>
                <p:oleObj r:id="rId4" imgW="6291617" imgH="3273836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2154238"/>
                        <a:ext cx="6294438" cy="327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328" y="549275"/>
            <a:ext cx="121446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Показатели смертности населения в Европе от основных причин </a:t>
            </a:r>
          </a:p>
          <a:p>
            <a:pPr algn="ctr">
              <a:defRPr/>
            </a:pPr>
            <a:r>
              <a:rPr lang="ru-RU" b="1" dirty="0">
                <a:latin typeface="Arial Narrow" panose="020B0606020202030204" pitchFamily="34" charset="0"/>
              </a:rPr>
              <a:t>(число умерших на 100 тыс. населения)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495551" y="5805488"/>
            <a:ext cx="8137525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60%</a:t>
            </a: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случаев смерти связаны с хроническими неинфекционными заболеваниями (НИЗ)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336" y="571500"/>
            <a:ext cx="11665296" cy="225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Хронические неинфекционные заболевания (НИЗ)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</a:p>
          <a:p>
            <a:pPr marL="250825" indent="377825">
              <a:buFont typeface="Arial" pitchFamily="34" charset="0"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Болезни системы кровообращения (инфаркт, инсульт, гипертония и т.п.)</a:t>
            </a:r>
          </a:p>
          <a:p>
            <a:pPr marL="250825" indent="377825">
              <a:buFont typeface="Arial" pitchFamily="34" charset="0"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Онкологические заболевания</a:t>
            </a:r>
          </a:p>
          <a:p>
            <a:pPr marL="250825" indent="377825">
              <a:buFont typeface="Arial" pitchFamily="34" charset="0"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Хронические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бронхо-легочные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заболевания</a:t>
            </a:r>
          </a:p>
          <a:p>
            <a:pPr marL="250825" indent="377825">
              <a:buFont typeface="Arial" pitchFamily="34" charset="0"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Сахарный диабет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336" y="3573464"/>
            <a:ext cx="1173730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Основные факторы риска (ФР): 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Курение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Гипертония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Ожирение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Низкая физическая активность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Холестерин</a:t>
            </a:r>
          </a:p>
          <a:p>
            <a:pPr marL="719138" indent="361950">
              <a:buFont typeface="Arial" pitchFamily="34" charset="0"/>
              <a:buChar char="•"/>
              <a:tabLst>
                <a:tab pos="1163638" algn="l"/>
              </a:tabLs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Питание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19336" y="627064"/>
            <a:ext cx="11881317" cy="92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kumimoji="1" lang="ru-RU" sz="3200" b="1" dirty="0">
                <a:latin typeface="Arial Narrow" panose="020B0606020202030204" pitchFamily="34" charset="0"/>
              </a:rPr>
              <a:t>Возможности снижения смертности от НИЗ</a:t>
            </a:r>
          </a:p>
          <a:p>
            <a:pPr algn="ctr">
              <a:lnSpc>
                <a:spcPct val="85000"/>
              </a:lnSpc>
              <a:defRPr/>
            </a:pPr>
            <a:r>
              <a:rPr kumimoji="1" lang="ru-RU" sz="3200" b="1" dirty="0">
                <a:latin typeface="Arial Narrow" panose="020B0606020202030204" pitchFamily="34" charset="0"/>
              </a:rPr>
              <a:t>путем изменения образа жизни </a:t>
            </a:r>
          </a:p>
        </p:txBody>
      </p:sp>
      <p:sp>
        <p:nvSpPr>
          <p:cNvPr id="13315" name="Text Box 29"/>
          <p:cNvSpPr txBox="1">
            <a:spLocks noChangeArrowheads="1"/>
          </p:cNvSpPr>
          <p:nvPr/>
        </p:nvSpPr>
        <p:spPr bwMode="auto">
          <a:xfrm>
            <a:off x="2640013" y="23495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kumimoji="1" lang="ru-RU" altLang="ru-RU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Text Box 37"/>
          <p:cNvSpPr txBox="1">
            <a:spLocks noChangeArrowheads="1"/>
          </p:cNvSpPr>
          <p:nvPr/>
        </p:nvSpPr>
        <p:spPr bwMode="auto">
          <a:xfrm>
            <a:off x="5735638" y="3068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kumimoji="1" lang="ru-RU" altLang="ru-RU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317" name="Group 52"/>
          <p:cNvGrpSpPr>
            <a:grpSpLocks/>
          </p:cNvGrpSpPr>
          <p:nvPr/>
        </p:nvGrpSpPr>
        <p:grpSpPr bwMode="auto">
          <a:xfrm>
            <a:off x="1559496" y="1989139"/>
            <a:ext cx="9577064" cy="3311525"/>
            <a:chOff x="432" y="1386"/>
            <a:chExt cx="3524" cy="2404"/>
          </a:xfrm>
        </p:grpSpPr>
        <p:grpSp>
          <p:nvGrpSpPr>
            <p:cNvPr id="13321" name="Group 51"/>
            <p:cNvGrpSpPr>
              <a:grpSpLocks/>
            </p:cNvGrpSpPr>
            <p:nvPr/>
          </p:nvGrpSpPr>
          <p:grpSpPr bwMode="auto">
            <a:xfrm>
              <a:off x="432" y="1386"/>
              <a:ext cx="3524" cy="2404"/>
              <a:chOff x="432" y="1386"/>
              <a:chExt cx="3524" cy="2404"/>
            </a:xfrm>
          </p:grpSpPr>
          <p:sp>
            <p:nvSpPr>
              <p:cNvPr id="13332" name="Rectangle 4"/>
              <p:cNvSpPr>
                <a:spLocks noChangeArrowheads="1"/>
              </p:cNvSpPr>
              <p:nvPr/>
            </p:nvSpPr>
            <p:spPr bwMode="auto">
              <a:xfrm>
                <a:off x="2426" y="3270"/>
                <a:ext cx="1491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3" name="Rectangle 6"/>
              <p:cNvSpPr>
                <a:spLocks noChangeArrowheads="1"/>
              </p:cNvSpPr>
              <p:nvPr/>
            </p:nvSpPr>
            <p:spPr bwMode="auto">
              <a:xfrm>
                <a:off x="432" y="3270"/>
                <a:ext cx="1994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4" name="Rectangle 7"/>
              <p:cNvSpPr>
                <a:spLocks noChangeArrowheads="1"/>
              </p:cNvSpPr>
              <p:nvPr/>
            </p:nvSpPr>
            <p:spPr bwMode="auto">
              <a:xfrm>
                <a:off x="2426" y="2799"/>
                <a:ext cx="1491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5" name="Rectangle 9"/>
              <p:cNvSpPr>
                <a:spLocks noChangeArrowheads="1"/>
              </p:cNvSpPr>
              <p:nvPr/>
            </p:nvSpPr>
            <p:spPr bwMode="auto">
              <a:xfrm>
                <a:off x="432" y="2799"/>
                <a:ext cx="1994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6" name="Rectangle 10"/>
              <p:cNvSpPr>
                <a:spLocks noChangeArrowheads="1"/>
              </p:cNvSpPr>
              <p:nvPr/>
            </p:nvSpPr>
            <p:spPr bwMode="auto">
              <a:xfrm>
                <a:off x="2426" y="2328"/>
                <a:ext cx="1491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7" name="Rectangle 12"/>
              <p:cNvSpPr>
                <a:spLocks noChangeArrowheads="1"/>
              </p:cNvSpPr>
              <p:nvPr/>
            </p:nvSpPr>
            <p:spPr bwMode="auto">
              <a:xfrm>
                <a:off x="432" y="2328"/>
                <a:ext cx="1994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8" name="Rectangle 13"/>
              <p:cNvSpPr>
                <a:spLocks noChangeArrowheads="1"/>
              </p:cNvSpPr>
              <p:nvPr/>
            </p:nvSpPr>
            <p:spPr bwMode="auto">
              <a:xfrm>
                <a:off x="2465" y="1930"/>
                <a:ext cx="1491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39" name="Rectangle 15"/>
              <p:cNvSpPr>
                <a:spLocks noChangeArrowheads="1"/>
              </p:cNvSpPr>
              <p:nvPr/>
            </p:nvSpPr>
            <p:spPr bwMode="auto">
              <a:xfrm>
                <a:off x="432" y="1857"/>
                <a:ext cx="1994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40" name="Rectangle 16"/>
              <p:cNvSpPr>
                <a:spLocks noChangeArrowheads="1"/>
              </p:cNvSpPr>
              <p:nvPr/>
            </p:nvSpPr>
            <p:spPr bwMode="auto">
              <a:xfrm>
                <a:off x="2426" y="1386"/>
                <a:ext cx="1491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41" name="Rectangle 18"/>
              <p:cNvSpPr>
                <a:spLocks noChangeArrowheads="1"/>
              </p:cNvSpPr>
              <p:nvPr/>
            </p:nvSpPr>
            <p:spPr bwMode="auto">
              <a:xfrm>
                <a:off x="432" y="1386"/>
                <a:ext cx="1994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ru-RU" altLang="ru-RU" sz="2800"/>
              </a:p>
            </p:txBody>
          </p:sp>
          <p:sp>
            <p:nvSpPr>
              <p:cNvPr id="13342" name="Line 19"/>
              <p:cNvSpPr>
                <a:spLocks noChangeShapeType="1"/>
              </p:cNvSpPr>
              <p:nvPr/>
            </p:nvSpPr>
            <p:spPr bwMode="auto">
              <a:xfrm>
                <a:off x="432" y="1386"/>
                <a:ext cx="348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3" name="Line 20"/>
              <p:cNvSpPr>
                <a:spLocks noChangeShapeType="1"/>
              </p:cNvSpPr>
              <p:nvPr/>
            </p:nvSpPr>
            <p:spPr bwMode="auto">
              <a:xfrm>
                <a:off x="432" y="1857"/>
                <a:ext cx="34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4" name="Line 21"/>
              <p:cNvSpPr>
                <a:spLocks noChangeShapeType="1"/>
              </p:cNvSpPr>
              <p:nvPr/>
            </p:nvSpPr>
            <p:spPr bwMode="auto">
              <a:xfrm>
                <a:off x="432" y="2328"/>
                <a:ext cx="34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5" name="Line 22"/>
              <p:cNvSpPr>
                <a:spLocks noChangeShapeType="1"/>
              </p:cNvSpPr>
              <p:nvPr/>
            </p:nvSpPr>
            <p:spPr bwMode="auto">
              <a:xfrm>
                <a:off x="432" y="2799"/>
                <a:ext cx="34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6" name="Line 23"/>
              <p:cNvSpPr>
                <a:spLocks noChangeShapeType="1"/>
              </p:cNvSpPr>
              <p:nvPr/>
            </p:nvSpPr>
            <p:spPr bwMode="auto">
              <a:xfrm>
                <a:off x="432" y="3270"/>
                <a:ext cx="34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7" name="Line 24"/>
              <p:cNvSpPr>
                <a:spLocks noChangeShapeType="1"/>
              </p:cNvSpPr>
              <p:nvPr/>
            </p:nvSpPr>
            <p:spPr bwMode="auto">
              <a:xfrm>
                <a:off x="432" y="3790"/>
                <a:ext cx="348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8" name="Line 25"/>
              <p:cNvSpPr>
                <a:spLocks noChangeShapeType="1"/>
              </p:cNvSpPr>
              <p:nvPr/>
            </p:nvSpPr>
            <p:spPr bwMode="auto">
              <a:xfrm>
                <a:off x="432" y="1386"/>
                <a:ext cx="0" cy="24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49" name="Line 26"/>
              <p:cNvSpPr>
                <a:spLocks noChangeShapeType="1"/>
              </p:cNvSpPr>
              <p:nvPr/>
            </p:nvSpPr>
            <p:spPr bwMode="auto">
              <a:xfrm>
                <a:off x="2426" y="1386"/>
                <a:ext cx="0" cy="24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3350" name="Line 28"/>
              <p:cNvSpPr>
                <a:spLocks noChangeShapeType="1"/>
              </p:cNvSpPr>
              <p:nvPr/>
            </p:nvSpPr>
            <p:spPr bwMode="auto">
              <a:xfrm>
                <a:off x="3917" y="1386"/>
                <a:ext cx="0" cy="240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1470" name="Text Box 30"/>
            <p:cNvSpPr txBox="1">
              <a:spLocks noChangeArrowheads="1"/>
            </p:cNvSpPr>
            <p:nvPr/>
          </p:nvSpPr>
          <p:spPr bwMode="auto">
            <a:xfrm>
              <a:off x="476" y="1481"/>
              <a:ext cx="1597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Рекомендации</a:t>
              </a:r>
            </a:p>
          </p:txBody>
        </p:sp>
        <p:sp>
          <p:nvSpPr>
            <p:cNvPr id="61472" name="Text Box 32"/>
            <p:cNvSpPr txBox="1">
              <a:spLocks noChangeArrowheads="1"/>
            </p:cNvSpPr>
            <p:nvPr/>
          </p:nvSpPr>
          <p:spPr bwMode="auto">
            <a:xfrm>
              <a:off x="2749" y="1389"/>
              <a:ext cx="960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1" 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Снижение </a:t>
              </a:r>
            </a:p>
            <a:p>
              <a:pPr algn="ctr">
                <a:defRPr/>
              </a:pPr>
              <a:r>
                <a:rPr kumimoji="1" lang="ru-RU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смертности </a:t>
              </a:r>
            </a:p>
          </p:txBody>
        </p:sp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676" y="1912"/>
              <a:ext cx="1056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Прекращение </a:t>
              </a:r>
            </a:p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курения</a:t>
              </a:r>
            </a:p>
          </p:txBody>
        </p:sp>
        <p:sp>
          <p:nvSpPr>
            <p:cNvPr id="61474" name="Text Box 34"/>
            <p:cNvSpPr txBox="1">
              <a:spLocks noChangeArrowheads="1"/>
            </p:cNvSpPr>
            <p:nvPr/>
          </p:nvSpPr>
          <p:spPr bwMode="auto">
            <a:xfrm>
              <a:off x="686" y="2411"/>
              <a:ext cx="966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Физическая</a:t>
              </a:r>
            </a:p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активность</a:t>
              </a:r>
            </a:p>
          </p:txBody>
        </p: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693" y="2863"/>
              <a:ext cx="886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Умеренный</a:t>
              </a:r>
            </a:p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алкоголь</a:t>
              </a:r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636" y="3317"/>
              <a:ext cx="162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Изменения  в питании</a:t>
              </a:r>
            </a:p>
            <a:p>
              <a:pPr>
                <a:lnSpc>
                  <a:spcPct val="80000"/>
                </a:lnSpc>
                <a:defRPr/>
              </a:pPr>
              <a:r>
                <a:rPr kumimoji="1" lang="ru-RU" sz="2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(≥ 2 факторов)</a:t>
              </a: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2925" y="1888"/>
              <a:ext cx="56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50%</a:t>
              </a:r>
            </a:p>
          </p:txBody>
        </p:sp>
        <p:sp>
          <p:nvSpPr>
            <p:cNvPr id="61483" name="Text Box 43"/>
            <p:cNvSpPr txBox="1">
              <a:spLocks noChangeArrowheads="1"/>
            </p:cNvSpPr>
            <p:nvPr/>
          </p:nvSpPr>
          <p:spPr bwMode="auto">
            <a:xfrm>
              <a:off x="2699" y="2341"/>
              <a:ext cx="90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20-30</a:t>
              </a:r>
              <a:r>
                <a:rPr kumimoji="1" 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%</a:t>
              </a:r>
            </a:p>
          </p:txBody>
        </p: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2971" y="2886"/>
              <a:ext cx="56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15%</a:t>
              </a:r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2789" y="3339"/>
              <a:ext cx="90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ru-RU" sz="3200" b="1" dirty="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15-40%</a:t>
              </a:r>
            </a:p>
          </p:txBody>
        </p:sp>
      </p:grpSp>
      <p:sp>
        <p:nvSpPr>
          <p:cNvPr id="13318" name="Text Box 46"/>
          <p:cNvSpPr txBox="1">
            <a:spLocks noChangeArrowheads="1"/>
          </p:cNvSpPr>
          <p:nvPr/>
        </p:nvSpPr>
        <p:spPr bwMode="auto">
          <a:xfrm>
            <a:off x="7227888" y="6042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kumimoji="1" lang="ru-RU" altLang="ru-RU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47"/>
          <p:cNvSpPr txBox="1">
            <a:spLocks noChangeArrowheads="1"/>
          </p:cNvSpPr>
          <p:nvPr/>
        </p:nvSpPr>
        <p:spPr bwMode="auto">
          <a:xfrm>
            <a:off x="3893396" y="5888036"/>
            <a:ext cx="5094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sz="1400" i="1" dirty="0">
                <a:latin typeface="+mn-lt"/>
              </a:rPr>
              <a:t>J.A. </a:t>
            </a:r>
            <a:r>
              <a:rPr kumimoji="1" lang="en-US" sz="1400" i="1" dirty="0" err="1">
                <a:latin typeface="+mn-lt"/>
              </a:rPr>
              <a:t>Iestra</a:t>
            </a:r>
            <a:r>
              <a:rPr kumimoji="1" lang="en-US" sz="1400" i="1" dirty="0">
                <a:latin typeface="+mn-lt"/>
              </a:rPr>
              <a:t> et al. A systematic review. Circulation 2005; 112:</a:t>
            </a:r>
            <a:r>
              <a:rPr kumimoji="1" lang="ru-RU" sz="1400" i="1" dirty="0">
                <a:latin typeface="+mn-lt"/>
              </a:rPr>
              <a:t> </a:t>
            </a:r>
            <a:r>
              <a:rPr kumimoji="1" lang="en-US" sz="1400" i="1" dirty="0">
                <a:latin typeface="+mn-lt"/>
              </a:rPr>
              <a:t>924-934</a:t>
            </a:r>
            <a:endParaRPr kumimoji="1" lang="ru-RU" sz="1400" i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36614"/>
            <a:ext cx="8229600" cy="581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Экономический ущерб с работодателя: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87713" y="2205038"/>
            <a:ext cx="3116262" cy="101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Снижение эффективности производственного процесса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9289" y="4292601"/>
            <a:ext cx="2268537" cy="646113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Временная нетрудоспособность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7213" y="4292600"/>
            <a:ext cx="1511300" cy="1200150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/>
              <a:t>Презентеизм</a:t>
            </a:r>
            <a:r>
              <a:rPr lang="ru-RU" b="1" dirty="0"/>
              <a:t> Абсентеизм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56364" y="4292600"/>
            <a:ext cx="1438275" cy="1754188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Замена работника в случае его увольнения по болезни или смерти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359151" y="3284539"/>
            <a:ext cx="504825" cy="936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Rectangle 2"/>
          <p:cNvSpPr>
            <a:spLocks noChangeArrowheads="1"/>
          </p:cNvSpPr>
          <p:nvPr/>
        </p:nvSpPr>
        <p:spPr bwMode="auto">
          <a:xfrm>
            <a:off x="263352" y="287339"/>
            <a:ext cx="11449272" cy="15573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Экономические потери работодателя, обусловленные   заболеваниями работников</a:t>
            </a:r>
            <a:endParaRPr lang="ru-RU" sz="3200" b="1" dirty="0">
              <a:latin typeface="Arial Narrow" panose="020B060602020203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19963" y="2205038"/>
            <a:ext cx="3116262" cy="400050"/>
          </a:xfrm>
          <a:prstGeom prst="rect">
            <a:avLst/>
          </a:prstGeom>
          <a:ln>
            <a:solidFill>
              <a:srgbClr val="CC66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Компенсации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5375275" y="3284539"/>
            <a:ext cx="0" cy="8651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6240464" y="3284539"/>
            <a:ext cx="287337" cy="936625"/>
          </a:xfrm>
          <a:prstGeom prst="straightConnector1">
            <a:avLst/>
          </a:prstGeom>
          <a:ln w="28575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281212" y="1924036"/>
          <a:ext cx="7343181" cy="330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2135560" y="5589240"/>
            <a:ext cx="8358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200">
                <a:latin typeface="Calibri" panose="020F0502020204030204" pitchFamily="34" charset="0"/>
              </a:rPr>
              <a:t>Chapman</a:t>
            </a:r>
            <a:r>
              <a:rPr lang="ru-RU" altLang="ru-RU" sz="1200">
                <a:latin typeface="Calibri" panose="020F0502020204030204" pitchFamily="34" charset="0"/>
              </a:rPr>
              <a:t> </a:t>
            </a:r>
            <a:r>
              <a:rPr lang="en-US" altLang="ru-RU" sz="1200">
                <a:latin typeface="Calibri" panose="020F0502020204030204" pitchFamily="34" charset="0"/>
              </a:rPr>
              <a:t>LS. Meta-Evaluation of Worksite Health</a:t>
            </a:r>
            <a:r>
              <a:rPr lang="ru-RU" altLang="ru-RU" sz="1200">
                <a:latin typeface="Calibri" panose="020F0502020204030204" pitchFamily="34" charset="0"/>
              </a:rPr>
              <a:t> </a:t>
            </a:r>
            <a:r>
              <a:rPr lang="en-US" altLang="ru-RU" sz="1200">
                <a:latin typeface="Calibri" panose="020F0502020204030204" pitchFamily="34" charset="0"/>
              </a:rPr>
              <a:t>Promotion Economic Return Studies:</a:t>
            </a:r>
            <a:r>
              <a:rPr lang="ru-RU" altLang="ru-RU" sz="1200">
                <a:latin typeface="Calibri" panose="020F0502020204030204" pitchFamily="34" charset="0"/>
              </a:rPr>
              <a:t> </a:t>
            </a:r>
            <a:r>
              <a:rPr lang="en-US" altLang="ru-RU" sz="1200">
                <a:latin typeface="Calibri" panose="020F0502020204030204" pitchFamily="34" charset="0"/>
              </a:rPr>
              <a:t>2012 Update</a:t>
            </a:r>
            <a:endParaRPr lang="ru-RU" altLang="ru-RU" sz="1200">
              <a:latin typeface="Calibri" panose="020F0502020204030204" pitchFamily="34" charset="0"/>
            </a:endParaRP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1166813" y="847163"/>
            <a:ext cx="9144000" cy="928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Arial Narrow" panose="020B0606020202030204" pitchFamily="34" charset="0"/>
                <a:cs typeface="Times New Roman" pitchFamily="18" charset="0"/>
              </a:rPr>
              <a:t>Результаты </a:t>
            </a:r>
            <a:r>
              <a:rPr lang="ru-RU" sz="2800" b="1" dirty="0" err="1">
                <a:latin typeface="Arial Narrow" panose="020B0606020202030204" pitchFamily="34" charset="0"/>
                <a:cs typeface="Times New Roman" pitchFamily="18" charset="0"/>
              </a:rPr>
              <a:t>мета-анализа</a:t>
            </a:r>
            <a:r>
              <a:rPr lang="ru-RU" sz="2800" b="1" dirty="0">
                <a:latin typeface="Arial Narrow" panose="020B0606020202030204" pitchFamily="34" charset="0"/>
                <a:cs typeface="Times New Roman" pitchFamily="18" charset="0"/>
              </a:rPr>
              <a:t> 42 исследований профилактических программ на рабочем месте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381000"/>
            <a:ext cx="7391400" cy="1447800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WHP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Workplace Health Promotion)</a:t>
            </a:r>
            <a:br>
              <a:rPr lang="ru-RU" sz="3200" b="1" dirty="0">
                <a:solidFill>
                  <a:srgbClr val="009999"/>
                </a:solidFill>
              </a:rPr>
            </a:br>
            <a:br>
              <a:rPr lang="ru-RU" sz="1400" b="1" dirty="0">
                <a:solidFill>
                  <a:srgbClr val="009999"/>
                </a:solidFill>
              </a:rPr>
            </a:br>
            <a:r>
              <a:rPr lang="ru-RU" sz="3200" b="1" dirty="0">
                <a:latin typeface="Arial Narrow" panose="020B0606020202030204" pitchFamily="34" charset="0"/>
              </a:rPr>
              <a:t>Программы здоровья на рабочем месте рекомендованы: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351089" y="2205038"/>
            <a:ext cx="7539037" cy="2087562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ru-RU" sz="2200" b="1" dirty="0" err="1">
                <a:solidFill>
                  <a:srgbClr val="CC0000"/>
                </a:solidFill>
              </a:rPr>
              <a:t>Оттавской</a:t>
            </a:r>
            <a:r>
              <a:rPr lang="ru-RU" sz="2200" b="1" dirty="0">
                <a:solidFill>
                  <a:srgbClr val="CC0000"/>
                </a:solidFill>
              </a:rPr>
              <a:t> хартией</a:t>
            </a:r>
            <a:r>
              <a:rPr lang="ru-RU" sz="2200" dirty="0"/>
              <a:t>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1986 г. по укреплению здоровья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sz="2200" b="1" dirty="0" err="1">
                <a:solidFill>
                  <a:srgbClr val="CC0000"/>
                </a:solidFill>
              </a:rPr>
              <a:t>Джакартской</a:t>
            </a:r>
            <a:r>
              <a:rPr lang="ru-RU" sz="2200" b="1" dirty="0">
                <a:solidFill>
                  <a:srgbClr val="CC0000"/>
                </a:solidFill>
              </a:rPr>
              <a:t> декларацией</a:t>
            </a:r>
            <a:r>
              <a:rPr lang="ru-RU" sz="2200" dirty="0"/>
              <a:t>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1997 г. по введению системы укрепления  здоровьем в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sz="2200" b="1" dirty="0" err="1">
                <a:solidFill>
                  <a:srgbClr val="CC0000"/>
                </a:solidFill>
              </a:rPr>
              <a:t>Бангкокской</a:t>
            </a:r>
            <a:r>
              <a:rPr lang="ru-RU" sz="2200" b="1" dirty="0">
                <a:solidFill>
                  <a:srgbClr val="CC0000"/>
                </a:solidFill>
              </a:rPr>
              <a:t> хартией</a:t>
            </a:r>
            <a:r>
              <a:rPr lang="ru-RU" sz="2200" dirty="0"/>
              <a:t>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 г. по укреплению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здоровья в </a:t>
            </a:r>
            <a:r>
              <a:rPr lang="ru-RU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глобализованном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мире и др.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62256" y="5949305"/>
            <a:ext cx="7315200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52450" indent="-552450">
              <a:buClr>
                <a:schemeClr val="tx1"/>
              </a:buClr>
              <a:defRPr/>
            </a:pPr>
            <a:r>
              <a:rPr lang="ru-RU" sz="1400" i="1" dirty="0">
                <a:solidFill>
                  <a:schemeClr val="tx2"/>
                </a:solidFill>
              </a:rPr>
              <a:t>	</a:t>
            </a:r>
            <a:r>
              <a:rPr lang="ru-RU" sz="1200" dirty="0">
                <a:latin typeface="+mn-lt"/>
              </a:rPr>
              <a:t>Доклад ВОЗ: «Профилактика НИЗ на рабочем месте путем модификации диеты и повышения уровня физической активности» (2008 г)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828800" y="4724401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52450" indent="-552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tx2"/>
                </a:solidFill>
              </a:rPr>
              <a:t>		</a:t>
            </a:r>
            <a:endParaRPr lang="ru-RU" altLang="ru-RU" sz="240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9651" y="4508501"/>
            <a:ext cx="7777163" cy="151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ct val="10000"/>
              </a:spcBef>
              <a:defRPr/>
            </a:pPr>
            <a:r>
              <a:rPr lang="ru-RU" sz="2400" dirty="0">
                <a:latin typeface="+mn-lt"/>
              </a:rPr>
              <a:t>      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Начиная с 1990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гг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экономически развитых странах</a:t>
            </a:r>
          </a:p>
          <a:p>
            <a:pPr algn="just">
              <a:spcBef>
                <a:spcPct val="10000"/>
              </a:spcBef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40-80%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средних и крупных компаний реализуют программы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WHP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68" y="317501"/>
            <a:ext cx="11161240" cy="15271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latin typeface="Arial Narrow" panose="020B0606020202030204" pitchFamily="34" charset="0"/>
              </a:rPr>
              <a:t>«Здоровье на рабочем месте» - </a:t>
            </a:r>
            <a:br>
              <a:rPr lang="ru-RU" sz="3200" b="1" dirty="0">
                <a:latin typeface="Arial Narrow" panose="020B0606020202030204" pitchFamily="34" charset="0"/>
              </a:rPr>
            </a:br>
            <a:r>
              <a:rPr lang="ru-RU" sz="3200" b="1" dirty="0">
                <a:latin typeface="Arial Narrow" panose="020B0606020202030204" pitchFamily="34" charset="0"/>
              </a:rPr>
              <a:t>эффективная модель профилактики</a:t>
            </a:r>
            <a:endParaRPr lang="ru-RU" sz="3200" i="1" dirty="0">
              <a:latin typeface="Arial Narrow" panose="020B0606020202030204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424114" y="2133601"/>
            <a:ext cx="7920037" cy="3598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Охват большой стабильной популяции лиц трудоспособного возраста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Длительность профилактического вмешательства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и психологическая поддержка при воздействии на поведенческие ФР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Меньшие затраты времени и усилий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приверженность к участию в программах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971800" y="601980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52450" indent="-552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ru-RU" altLang="ru-RU" sz="1400" i="1">
                <a:solidFill>
                  <a:schemeClr val="tx2"/>
                </a:solidFill>
              </a:rPr>
              <a:t>	</a:t>
            </a:r>
            <a:r>
              <a:rPr lang="ru-RU" altLang="ru-RU" sz="1200" b="1" i="1">
                <a:solidFill>
                  <a:schemeClr val="tx2"/>
                </a:solidFill>
              </a:rPr>
              <a:t>Доклад ВОЗ: «Профилактика НИЗ на рабочем месте путем модификации диеты и повышения уровня физической активности» (2008 г</a:t>
            </a:r>
            <a:r>
              <a:rPr lang="ru-RU" altLang="ru-RU" sz="1200" i="1">
                <a:solidFill>
                  <a:schemeClr val="tx2"/>
                </a:solidFill>
              </a:rPr>
              <a:t>)</a:t>
            </a:r>
            <a:endParaRPr lang="ru-RU" altLang="ru-RU" sz="12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1330</Words>
  <Application>Microsoft Office PowerPoint</Application>
  <PresentationFormat>Широкоэкранный</PresentationFormat>
  <Paragraphs>236</Paragraphs>
  <Slides>17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Comic Sans MS</vt:lpstr>
      <vt:lpstr>Corbel</vt:lpstr>
      <vt:lpstr>MinionPro-Regular</vt:lpstr>
      <vt:lpstr>Times New Roman</vt:lpstr>
      <vt:lpstr>Wingdings</vt:lpstr>
      <vt:lpstr>Тема Office</vt:lpstr>
      <vt:lpstr>Microsoft Excel Chart</vt:lpstr>
      <vt:lpstr>Общие принципы организации построения и проведения профилактических программ для работников службы медицинской профилактики.   Профессор кафедры общей и коммунальной гигиены, Перепелкин Сергей Витальевич</vt:lpstr>
      <vt:lpstr>Отставание России от США, Японии и ЕС-15 по показателю продолжительности жизни</vt:lpstr>
      <vt:lpstr>Презентация PowerPoint</vt:lpstr>
      <vt:lpstr>Презентация PowerPoint</vt:lpstr>
      <vt:lpstr>Презентация PowerPoint</vt:lpstr>
      <vt:lpstr>Экономический ущерб с работодателя:</vt:lpstr>
      <vt:lpstr>Презентация PowerPoint</vt:lpstr>
      <vt:lpstr>WHP  (Workplace Health Promotion)  Программы здоровья на рабочем месте рекомендованы:</vt:lpstr>
      <vt:lpstr>«Здоровье на рабочем месте» -  эффективная модель профилактики</vt:lpstr>
      <vt:lpstr>Презентация PowerPoint</vt:lpstr>
      <vt:lpstr>Презентация PowerPoint</vt:lpstr>
      <vt:lpstr>Презентация PowerPoint</vt:lpstr>
      <vt:lpstr> ООО «Газпром добыча Оренбург»</vt:lpstr>
      <vt:lpstr>Презентация PowerPoint</vt:lpstr>
      <vt:lpstr>Результаты целевой программы  «Здоровый образ жизни работников»  ООО «Газпромдобыча, Оренбург»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профилактических программ на рабочем месте для развития кадрового потенциала</dc:title>
  <dc:creator>EBochkareva</dc:creator>
  <cp:lastModifiedBy>Сергей Перепелкин</cp:lastModifiedBy>
  <cp:revision>210</cp:revision>
  <dcterms:created xsi:type="dcterms:W3CDTF">2016-04-12T09:58:43Z</dcterms:created>
  <dcterms:modified xsi:type="dcterms:W3CDTF">2021-05-10T14:31:17Z</dcterms:modified>
</cp:coreProperties>
</file>